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327" r:id="rId7"/>
    <p:sldId id="329" r:id="rId8"/>
    <p:sldId id="377" r:id="rId9"/>
    <p:sldId id="378" r:id="rId10"/>
    <p:sldId id="380" r:id="rId11"/>
    <p:sldId id="375" r:id="rId12"/>
    <p:sldId id="334" r:id="rId13"/>
    <p:sldId id="332" r:id="rId14"/>
    <p:sldId id="331" r:id="rId15"/>
    <p:sldId id="335" r:id="rId16"/>
    <p:sldId id="339" r:id="rId17"/>
    <p:sldId id="338" r:id="rId18"/>
    <p:sldId id="336" r:id="rId19"/>
    <p:sldId id="342" r:id="rId20"/>
    <p:sldId id="345" r:id="rId21"/>
    <p:sldId id="341" r:id="rId22"/>
    <p:sldId id="343" r:id="rId23"/>
    <p:sldId id="384" r:id="rId24"/>
    <p:sldId id="383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6" autoAdjust="0"/>
    <p:restoredTop sz="91219" autoAdjust="0"/>
  </p:normalViewPr>
  <p:slideViewPr>
    <p:cSldViewPr>
      <p:cViewPr varScale="1">
        <p:scale>
          <a:sx n="77" d="100"/>
          <a:sy n="77" d="100"/>
        </p:scale>
        <p:origin x="84" y="12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Useful</c:v>
                </c:pt>
                <c:pt idx="1">
                  <c:v>Not useful</c:v>
                </c:pt>
                <c:pt idx="2">
                  <c:v>Neutral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83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7-45DA-8761-9913971592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Presentation Style</c:v>
                </c:pt>
                <c:pt idx="1">
                  <c:v>Intrinsic to the material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5-4717-A408-594969AB5C5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EA095-EB68-4D86-ADEB-6F3AA5966C2F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51788-3884-4CCD-84AC-9A5AD3951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1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OpenDSA</a:t>
            </a:r>
            <a:r>
              <a:rPr lang="en-US" dirty="0" smtClean="0"/>
              <a:t> at that time didn’t have a direct way</a:t>
            </a:r>
            <a:r>
              <a:rPr lang="en-US" baseline="0" dirty="0" smtClean="0"/>
              <a:t> of measuring time spent in text.</a:t>
            </a:r>
          </a:p>
          <a:p>
            <a:r>
              <a:rPr lang="en-US" baseline="0" dirty="0" smtClean="0"/>
              <a:t>Show/hide button support was added. We tried to find an evidence that the 22% of the students are actually true and the presentation really matters in the problem that AD is easier than AA.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Those</a:t>
            </a:r>
            <a:r>
              <a:rPr lang="en-US" baseline="0" dirty="0" smtClean="0"/>
              <a:t> 22% were right. There is a problem here in the presentation that we need to consider.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Paper based static depictions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AAVs in detail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Control Buttons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Visual Part and text part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The Visual proof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set of items is</a:t>
            </a:r>
            <a:r>
              <a:rPr lang="en-US" baseline="0" dirty="0" smtClean="0"/>
              <a:t> testing a specific topic. Key point here: The ones in red DID NOT have AAVs! The ones in green DID. So this works as both a positive and a negative check.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89" y="6053328"/>
            <a:ext cx="2998451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4717" y="6044184"/>
            <a:ext cx="90441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0" y="4038600"/>
            <a:ext cx="8633751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573" y="6068699"/>
            <a:ext cx="2742486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3863A9-7CB6-4F73-93DF-047B5D1E3BB5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9800" y="236539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5222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2F5C-5284-484D-8AB2-06C881F94798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1"/>
            <a:ext cx="2742486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7414869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324" y="6248403"/>
            <a:ext cx="2945633" cy="365125"/>
          </a:xfrm>
        </p:spPr>
        <p:txBody>
          <a:bodyPr/>
          <a:lstStyle/>
          <a:p>
            <a:fld id="{D45E9BFD-3BF1-4935-B2AA-F39185FC838A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3" y="6248208"/>
            <a:ext cx="7429375" cy="365125"/>
          </a:xfrm>
        </p:spPr>
        <p:txBody>
          <a:bodyPr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6307" y="0"/>
            <a:ext cx="426609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59"/>
            <a:ext cx="533400" cy="3258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11458008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AA09-4CBF-4126-B126-169387957EAB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7012" y="1600200"/>
            <a:ext cx="11734799" cy="4495800"/>
          </a:xfrm>
        </p:spPr>
        <p:txBody>
          <a:bodyPr/>
          <a:lstStyle>
            <a:lvl1pPr algn="justLow">
              <a:defRPr sz="2800"/>
            </a:lvl1pPr>
            <a:lvl2pPr algn="justLow">
              <a:defRPr sz="2400"/>
            </a:lvl2pPr>
            <a:lvl3pPr algn="justLow">
              <a:defRPr sz="2000"/>
            </a:lvl3pPr>
            <a:lvl4pPr algn="justLow">
              <a:defRPr sz="1800"/>
            </a:lvl4pPr>
            <a:lvl5pPr algn="justLow"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743200"/>
            <a:ext cx="9495011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EB8F-1F0E-447F-8493-845E043857B5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67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6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00A742-F8D4-41AC-8F7E-4509A23C16A4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273050"/>
            <a:ext cx="10868369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8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3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6D5423-32AD-4A8E-A5D3-BC1E927B9111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8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3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F32B-7445-4484-A585-5EF0802CB2EC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932B-B1D0-4C2E-A52F-CC20F1045D65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3050"/>
            <a:ext cx="10766795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EB3-4296-4B99-A522-43E80F089180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89" y="4572000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89" y="4663440"/>
            <a:ext cx="195021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59911" y="4654296"/>
            <a:ext cx="1012891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29897" y="0"/>
            <a:ext cx="134077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29030" y="6248401"/>
            <a:ext cx="3555074" cy="365125"/>
          </a:xfrm>
        </p:spPr>
        <p:txBody>
          <a:bodyPr rtlCol="0"/>
          <a:lstStyle/>
          <a:p>
            <a:fld id="{566A6FBE-4343-4DB0-9949-D701549D4F1E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29897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044" y="6248207"/>
            <a:ext cx="6094413" cy="365125"/>
          </a:xfrm>
        </p:spPr>
        <p:txBody>
          <a:bodyPr rtlCol="0"/>
          <a:lstStyle/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588" y="228600"/>
            <a:ext cx="10868369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651" y="1600200"/>
            <a:ext cx="10868369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5883" y="6248401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21F44E-3F49-4D6A-A50C-4AAEC16366AD}" type="datetime2">
              <a:rPr lang="en-US" smtClean="0"/>
              <a:pPr/>
              <a:t>Friday, March 10,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589" y="6248207"/>
            <a:ext cx="722622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Conveying Algorithm Analysis Concepts Through Visualization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88825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01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195" y="1280160"/>
            <a:ext cx="1140163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152400"/>
            <a:ext cx="11277600" cy="1981200"/>
          </a:xfrm>
        </p:spPr>
        <p:txBody>
          <a:bodyPr>
            <a:normAutofit/>
          </a:bodyPr>
          <a:lstStyle/>
          <a:p>
            <a:pPr algn="ctr"/>
            <a:r>
              <a:rPr lang="en-US" sz="3600" cap="all" dirty="0" smtClean="0"/>
              <a:t>Evaluating the Effectiveness of</a:t>
            </a:r>
            <a:br>
              <a:rPr lang="en-US" sz="3600" cap="all" dirty="0" smtClean="0"/>
            </a:br>
            <a:r>
              <a:rPr lang="en-US" sz="3600" cap="all" dirty="0" smtClean="0"/>
              <a:t>Algorithm Analysis Visualizations</a:t>
            </a:r>
            <a:endParaRPr lang="en-US" sz="3600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412" y="2133600"/>
            <a:ext cx="10766795" cy="4114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US" sz="2800" dirty="0" smtClean="0"/>
          </a:p>
          <a:p>
            <a:pPr algn="ctr">
              <a:spcBef>
                <a:spcPts val="0"/>
              </a:spcBef>
            </a:pPr>
            <a:r>
              <a:rPr lang="en-US" sz="2800" dirty="0" smtClean="0"/>
              <a:t>Mohammed </a:t>
            </a:r>
            <a:r>
              <a:rPr lang="en-US" sz="2800" dirty="0" err="1"/>
              <a:t>Farghally</a:t>
            </a:r>
            <a:endParaRPr lang="en-US" sz="2800" dirty="0"/>
          </a:p>
          <a:p>
            <a:pPr algn="ctr">
              <a:spcBef>
                <a:spcPts val="0"/>
              </a:spcBef>
            </a:pPr>
            <a:r>
              <a:rPr lang="en-US" sz="2800" dirty="0"/>
              <a:t>Information Systems Department, </a:t>
            </a:r>
            <a:r>
              <a:rPr lang="en-US" sz="2800" dirty="0" err="1"/>
              <a:t>Assiut</a:t>
            </a:r>
            <a:r>
              <a:rPr lang="en-US" sz="2800" dirty="0"/>
              <a:t> University, </a:t>
            </a:r>
            <a:r>
              <a:rPr lang="en-US" sz="2800" dirty="0" smtClean="0"/>
              <a:t>Egypt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sz="2800" dirty="0" err="1"/>
              <a:t>Kyu</a:t>
            </a:r>
            <a:r>
              <a:rPr lang="en-US" sz="2800" dirty="0"/>
              <a:t> Han </a:t>
            </a:r>
            <a:r>
              <a:rPr lang="en-US" sz="2800" dirty="0" err="1"/>
              <a:t>Koh</a:t>
            </a:r>
            <a:endParaRPr lang="en-US" sz="1100" dirty="0"/>
          </a:p>
          <a:p>
            <a:pPr algn="ctr">
              <a:spcBef>
                <a:spcPts val="0"/>
              </a:spcBef>
            </a:pPr>
            <a:r>
              <a:rPr lang="en-US" sz="2800" dirty="0"/>
              <a:t>Department of Computer Science, CSU </a:t>
            </a:r>
            <a:r>
              <a:rPr lang="en-US" sz="2800" dirty="0" smtClean="0"/>
              <a:t>Stanislaus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sz="2800" dirty="0" err="1" smtClean="0"/>
              <a:t>Hossameldin</a:t>
            </a:r>
            <a:r>
              <a:rPr lang="en-US" sz="2800" dirty="0" smtClean="0"/>
              <a:t> </a:t>
            </a:r>
            <a:r>
              <a:rPr lang="en-US" sz="2800" dirty="0" err="1" smtClean="0"/>
              <a:t>Shahin</a:t>
            </a:r>
            <a:r>
              <a:rPr lang="en-US" sz="2800" dirty="0"/>
              <a:t> </a:t>
            </a:r>
            <a:r>
              <a:rPr lang="en-US" sz="2800" dirty="0" smtClean="0"/>
              <a:t>and Clifford A. Shaffer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/>
              <a:t>Department of Computer Science, Virginia Tech</a:t>
            </a:r>
          </a:p>
          <a:p>
            <a:pPr algn="ctr">
              <a:spcBef>
                <a:spcPts val="0"/>
              </a:spcBef>
            </a:pPr>
            <a:endParaRPr lang="en-US" sz="2800" dirty="0" smtClean="0"/>
          </a:p>
          <a:p>
            <a:pPr algn="ctr">
              <a:spcBef>
                <a:spcPts val="0"/>
              </a:spcBef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180892"/>
            <a:ext cx="31210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Friday, March10, 2017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6212" y="6180892"/>
            <a:ext cx="8532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SIGGCSE 2017  Seattle WA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Algorithm Analysis is Hard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?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" y="1752600"/>
            <a:ext cx="548335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2012" y="1743075"/>
            <a:ext cx="5942012" cy="450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Algorithm Analysis is Hard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?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7012" y="1600200"/>
            <a:ext cx="51054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OpenDSA</a:t>
            </a:r>
            <a:r>
              <a:rPr lang="en-US" dirty="0" smtClean="0"/>
              <a:t> interaction logs were analyzed for CS3-level course offerings in 3 universities during Fall 2014 to see the time spent in Algorithm analysis content for the sorting chapter.</a:t>
            </a:r>
          </a:p>
          <a:p>
            <a:r>
              <a:rPr lang="en-US" dirty="0" smtClean="0"/>
              <a:t>Text was wrapped behind a show/hide button.</a:t>
            </a:r>
          </a:p>
          <a:p>
            <a:pPr lvl="1" algn="justLow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2" y="1676400"/>
            <a:ext cx="2990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7212" y="2200275"/>
            <a:ext cx="5029200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7" descr="clock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1212" y="1752600"/>
            <a:ext cx="989013" cy="609600"/>
          </a:xfrm>
          <a:prstGeom prst="rect">
            <a:avLst/>
          </a:prstGeom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7212" y="4419600"/>
            <a:ext cx="5029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637212" y="4648200"/>
            <a:ext cx="1295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2812" y="5867400"/>
            <a:ext cx="2057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lock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71211" y="5410200"/>
            <a:ext cx="990601" cy="609599"/>
          </a:xfrm>
          <a:prstGeom prst="rect">
            <a:avLst/>
          </a:prstGeom>
        </p:spPr>
      </p:pic>
      <p:pic>
        <p:nvPicPr>
          <p:cNvPr id="13" name="Picture 12" descr="clock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48999" y="3657600"/>
            <a:ext cx="989013" cy="609600"/>
          </a:xfrm>
          <a:prstGeom prst="rect">
            <a:avLst/>
          </a:prstGeom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1012" y="1676400"/>
            <a:ext cx="294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679E-6 -2.47919E-6 L 0.00326 0.2775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39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1601E-6 -2.44218E-6 L 0.00313 -0.2553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Algorithm Analysis is Hard? 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4212" y="1905000"/>
          <a:ext cx="10896600" cy="447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7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(Sec)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&lt; 1 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Virginia 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Insertionsort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74.48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Mergesort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78.12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Quicksort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73.91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Texas El Paso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Insertionsort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80.76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Mergesort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77.27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Quicksort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93.75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Florida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Insertionsort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84.90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Mergesort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95.45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Quicksort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92.30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447212" y="2362200"/>
            <a:ext cx="2133600" cy="4038600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Presentation of Algorithm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More abstract than procedural dynamics</a:t>
            </a:r>
          </a:p>
          <a:p>
            <a:pPr lvl="1"/>
            <a:r>
              <a:rPr lang="en-US" dirty="0" smtClean="0"/>
              <a:t>No dynamic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Proofs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3212" y="1524000"/>
            <a:ext cx="5486399" cy="4953000"/>
          </a:xfrm>
        </p:spPr>
        <p:txBody>
          <a:bodyPr/>
          <a:lstStyle/>
          <a:p>
            <a:r>
              <a:rPr lang="en-US" dirty="0" smtClean="0"/>
              <a:t>An Attempt to present AA concepts visually using static visual depictions.</a:t>
            </a:r>
          </a:p>
          <a:p>
            <a:r>
              <a:rPr lang="en-US" dirty="0" smtClean="0"/>
              <a:t>Two main Principles</a:t>
            </a:r>
          </a:p>
          <a:p>
            <a:pPr lvl="1"/>
            <a:r>
              <a:rPr lang="en-US" dirty="0" smtClean="0"/>
              <a:t>Area-to-Cost</a:t>
            </a:r>
          </a:p>
          <a:p>
            <a:pPr lvl="1"/>
            <a:r>
              <a:rPr lang="en-US" dirty="0" smtClean="0"/>
              <a:t>Visual Description.</a:t>
            </a:r>
          </a:p>
          <a:p>
            <a:r>
              <a:rPr lang="en-US" dirty="0" smtClean="0"/>
              <a:t>Passive.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8212" y="1600200"/>
            <a:ext cx="5867400" cy="2636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5" descr="TreeTravers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212" y="4295775"/>
            <a:ext cx="5867400" cy="2333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8212" y="4295775"/>
            <a:ext cx="1873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Goodrich and </a:t>
            </a:r>
            <a:r>
              <a:rPr lang="en-US" sz="1400" dirty="0" err="1" smtClean="0"/>
              <a:t>Tamassia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032122" y="1600200"/>
            <a:ext cx="1898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Thompson and </a:t>
            </a:r>
            <a:r>
              <a:rPr lang="en-US" sz="1400" dirty="0" err="1" smtClean="0"/>
              <a:t>Chadhuri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 Visualizations (AAVs)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Inspired by Visual Proofs, 28 AAVs were developed.</a:t>
            </a:r>
          </a:p>
          <a:p>
            <a:pPr lvl="1"/>
            <a:r>
              <a:rPr lang="en-US" dirty="0" smtClean="0"/>
              <a:t>Sorting Algorithms (14)</a:t>
            </a:r>
          </a:p>
          <a:p>
            <a:pPr lvl="1"/>
            <a:r>
              <a:rPr lang="en-US" dirty="0" smtClean="0"/>
              <a:t>General AA concepts (14)</a:t>
            </a:r>
          </a:p>
          <a:p>
            <a:r>
              <a:rPr lang="en-US" dirty="0" smtClean="0"/>
              <a:t>The JSAV library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Karavirta</a:t>
            </a:r>
            <a:r>
              <a:rPr lang="en-US" sz="1800" dirty="0" smtClean="0">
                <a:solidFill>
                  <a:srgbClr val="FF0000"/>
                </a:solidFill>
              </a:rPr>
              <a:t> and Shaffer, 2013)</a:t>
            </a:r>
            <a:endParaRPr lang="en-US" dirty="0" smtClean="0"/>
          </a:p>
          <a:p>
            <a:pPr lvl="1"/>
            <a:r>
              <a:rPr lang="en-US" dirty="0" smtClean="0"/>
              <a:t>In pure HTML5 and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Area-to-Cost AAVs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MergeSortBestC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14" y="1905000"/>
            <a:ext cx="5312498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46212" y="579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Worst case Insertionsort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32812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Mergesort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2" y="1905000"/>
            <a:ext cx="56388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Description AAVs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 descr="SortingLowerBoundAA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7012" y="1676400"/>
            <a:ext cx="6096000" cy="4038600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51012" y="586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Sorting Lower Bound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9812" y="5867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Worst Case Lower Bound of a Problem</a:t>
            </a:r>
            <a:endParaRPr lang="en-US" dirty="0"/>
          </a:p>
        </p:txBody>
      </p:sp>
      <p:pic>
        <p:nvPicPr>
          <p:cNvPr id="8" name="Picture 7" descr="AnalyzingProble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1676400"/>
            <a:ext cx="5257800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AAVs: Quasi-Experiment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Virginia Tech Students taking CS3114 using </a:t>
            </a:r>
            <a:r>
              <a:rPr lang="en-US" dirty="0" err="1" smtClean="0"/>
              <a:t>OpenDSA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67 Students served as the control group (Fall 2015).</a:t>
            </a:r>
          </a:p>
          <a:p>
            <a:pPr lvl="1"/>
            <a:r>
              <a:rPr lang="en-US" dirty="0" smtClean="0"/>
              <a:t>155 Students served as the intervention group (Spring 2016).</a:t>
            </a:r>
          </a:p>
          <a:p>
            <a:r>
              <a:rPr lang="en-US" dirty="0" smtClean="0"/>
              <a:t>Research Questions</a:t>
            </a:r>
          </a:p>
          <a:p>
            <a:pPr lvl="1"/>
            <a:r>
              <a:rPr lang="en-US" dirty="0" smtClean="0"/>
              <a:t>Q1: Intervention group students more engaged with AAVs?</a:t>
            </a:r>
          </a:p>
          <a:p>
            <a:pPr lvl="1"/>
            <a:r>
              <a:rPr lang="en-US" dirty="0" smtClean="0"/>
              <a:t>Q2: What feedback did intervention group students give about AAVs?</a:t>
            </a:r>
          </a:p>
          <a:p>
            <a:pPr lvl="1"/>
            <a:r>
              <a:rPr lang="en-US" dirty="0" smtClean="0"/>
              <a:t>Q3: Intervention group students had better scores in the final exam?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Quasi-Experiment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The same </a:t>
            </a:r>
            <a:r>
              <a:rPr lang="en-US" dirty="0" err="1" smtClean="0"/>
              <a:t>OpenDSA</a:t>
            </a:r>
            <a:r>
              <a:rPr lang="en-US" dirty="0" smtClean="0"/>
              <a:t> material except for analysis (AAVs versus Text).</a:t>
            </a:r>
          </a:p>
          <a:p>
            <a:pPr lvl="1"/>
            <a:r>
              <a:rPr lang="en-US" dirty="0" smtClean="0"/>
              <a:t>The same set of AA questions in the final exam (AACI).</a:t>
            </a:r>
          </a:p>
          <a:p>
            <a:pPr lvl="1"/>
            <a:r>
              <a:rPr lang="en-US" dirty="0" smtClean="0"/>
              <a:t>Student survey at the end of the semester.</a:t>
            </a:r>
          </a:p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Total Time spent in the material was used as a proxy for engagement.</a:t>
            </a:r>
          </a:p>
          <a:p>
            <a:pPr lvl="1"/>
            <a:r>
              <a:rPr lang="en-US" dirty="0" smtClean="0"/>
              <a:t>Student scores on the algorithm analysis part of the final were compared.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Problem: Students tend to do poorly on Algorithm Analysis topics</a:t>
            </a:r>
          </a:p>
          <a:p>
            <a:r>
              <a:rPr lang="en-US" dirty="0" smtClean="0"/>
              <a:t>Inspiration: Visual </a:t>
            </a:r>
            <a:r>
              <a:rPr lang="en-US" dirty="0" smtClean="0"/>
              <a:t>Presentation of Algorithm Analysis</a:t>
            </a:r>
          </a:p>
          <a:p>
            <a:r>
              <a:rPr lang="en-US" dirty="0" smtClean="0"/>
              <a:t>Solution: Algorithm </a:t>
            </a:r>
            <a:r>
              <a:rPr lang="en-US" dirty="0" smtClean="0"/>
              <a:t>Analysis Visualizations (AAVs)</a:t>
            </a:r>
          </a:p>
          <a:p>
            <a:r>
              <a:rPr lang="en-US" dirty="0" smtClean="0"/>
              <a:t>Evaluation: Evaluating </a:t>
            </a:r>
            <a:r>
              <a:rPr lang="en-US" dirty="0" smtClean="0"/>
              <a:t>AAVs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Capture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7012" y="2285999"/>
            <a:ext cx="5638800" cy="4038601"/>
          </a:xfrm>
        </p:spPr>
      </p:pic>
      <p:pic>
        <p:nvPicPr>
          <p:cNvPr id="8" name="Picture 7" descr="Capture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2338154"/>
            <a:ext cx="5824434" cy="3986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8612" y="1981200"/>
            <a:ext cx="165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Sorting Chapter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08812" y="1981200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Algorithm Analysis Introduction Chapter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875212" y="2667000"/>
            <a:ext cx="838200" cy="3581400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18812" y="2667000"/>
            <a:ext cx="914400" cy="3581400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Capture5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3212" y="1524000"/>
            <a:ext cx="10877983" cy="2552700"/>
          </a:xfrm>
        </p:spPr>
      </p:pic>
      <p:pic>
        <p:nvPicPr>
          <p:cNvPr id="6" name="Picture 5" descr="Captur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812" y="4114800"/>
            <a:ext cx="5367759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412" y="2514600"/>
            <a:ext cx="10668000" cy="304800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412" y="3657600"/>
            <a:ext cx="10668000" cy="304800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5012" y="4800600"/>
            <a:ext cx="5181600" cy="304800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5012" y="5943600"/>
            <a:ext cx="5181600" cy="304800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9412" y="2819400"/>
            <a:ext cx="10668000" cy="838200"/>
          </a:xfrm>
          <a:prstGeom prst="rect">
            <a:avLst/>
          </a:prstGeom>
          <a:solidFill>
            <a:srgbClr val="008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5012" y="5105400"/>
            <a:ext cx="5181600" cy="838200"/>
          </a:xfrm>
          <a:prstGeom prst="rect">
            <a:avLst/>
          </a:prstGeom>
          <a:solidFill>
            <a:srgbClr val="008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9412" y="2209800"/>
            <a:ext cx="10668000" cy="304800"/>
          </a:xfrm>
          <a:prstGeom prst="rect">
            <a:avLst/>
          </a:prstGeom>
          <a:solidFill>
            <a:srgbClr val="008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5012" y="4572000"/>
            <a:ext cx="5181600" cy="228600"/>
          </a:xfrm>
          <a:prstGeom prst="rect">
            <a:avLst/>
          </a:prstGeom>
          <a:solidFill>
            <a:srgbClr val="008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Satisfaction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7012" y="1600200"/>
            <a:ext cx="11734799" cy="4800600"/>
          </a:xfrm>
        </p:spPr>
        <p:txBody>
          <a:bodyPr/>
          <a:lstStyle/>
          <a:p>
            <a:r>
              <a:rPr lang="en-US" dirty="0" smtClean="0"/>
              <a:t>90 students responded to a survey given at the end of Spring 2016</a:t>
            </a:r>
          </a:p>
          <a:p>
            <a:r>
              <a:rPr lang="en-US" dirty="0"/>
              <a:t>85% reported that AA topics are harder than Algorithm </a:t>
            </a:r>
            <a:r>
              <a:rPr lang="en-US" dirty="0" smtClean="0"/>
              <a:t>dynamics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(They still like AVs better than AAVs)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04152227"/>
              </p:ext>
            </p:extLst>
          </p:nvPr>
        </p:nvGraphicFramePr>
        <p:xfrm>
          <a:off x="227012" y="2667000"/>
          <a:ext cx="5181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80110623"/>
              </p:ext>
            </p:extLst>
          </p:nvPr>
        </p:nvGraphicFramePr>
        <p:xfrm>
          <a:off x="4037012" y="2667000"/>
          <a:ext cx="8534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Validity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Did not consistently account for students’ pre-knowledge. (1)</a:t>
            </a:r>
          </a:p>
          <a:p>
            <a:pPr lvl="1"/>
            <a:r>
              <a:rPr lang="en-US" dirty="0" smtClean="0"/>
              <a:t>Are they different?</a:t>
            </a:r>
          </a:p>
          <a:p>
            <a:pPr lvl="1"/>
            <a:r>
              <a:rPr lang="en-US" dirty="0" smtClean="0"/>
              <a:t>Fall 2014 students were not significantly different in a pre-test (p = 0.1727).</a:t>
            </a:r>
          </a:p>
          <a:p>
            <a:pPr lvl="1"/>
            <a:r>
              <a:rPr lang="en-US" dirty="0" smtClean="0"/>
              <a:t>Fall 2015 and Spring 2016 are similar in terms of demographics.</a:t>
            </a:r>
          </a:p>
          <a:p>
            <a:r>
              <a:rPr lang="en-US" dirty="0"/>
              <a:t>Did not consistently account for students’ pre-knowledge</a:t>
            </a:r>
            <a:r>
              <a:rPr lang="en-US" dirty="0" smtClean="0"/>
              <a:t>. (2)</a:t>
            </a:r>
          </a:p>
          <a:p>
            <a:pPr lvl="1"/>
            <a:r>
              <a:rPr lang="en-US" dirty="0" smtClean="0"/>
              <a:t>Did pretest affect outcome?</a:t>
            </a:r>
          </a:p>
          <a:p>
            <a:pPr lvl="1"/>
            <a:r>
              <a:rPr lang="en-US" dirty="0" smtClean="0"/>
              <a:t>Apparently not, because topics without AAVs showed no differential improvement.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5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More AAVs</a:t>
            </a:r>
          </a:p>
          <a:p>
            <a:pPr lvl="1"/>
            <a:r>
              <a:rPr lang="en-US" dirty="0" smtClean="0"/>
              <a:t>Relative growth rates.</a:t>
            </a:r>
          </a:p>
          <a:p>
            <a:pPr lvl="1"/>
            <a:r>
              <a:rPr lang="en-US" dirty="0" smtClean="0"/>
              <a:t>Analyzing loops.</a:t>
            </a:r>
          </a:p>
          <a:p>
            <a:pPr lvl="1"/>
            <a:r>
              <a:rPr lang="en-US" dirty="0" smtClean="0"/>
              <a:t>Binary-tree traversals.</a:t>
            </a:r>
          </a:p>
          <a:p>
            <a:pPr lvl="1"/>
            <a:r>
              <a:rPr lang="en-US" dirty="0" smtClean="0"/>
              <a:t>Graph traversals and shortest path algorithms.</a:t>
            </a:r>
          </a:p>
          <a:p>
            <a:r>
              <a:rPr lang="en-US" dirty="0" smtClean="0"/>
              <a:t>Increase AAV </a:t>
            </a:r>
            <a:r>
              <a:rPr lang="en-US" dirty="0"/>
              <a:t>level of engagement 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1800" dirty="0">
                <a:solidFill>
                  <a:srgbClr val="FF0000"/>
                </a:solidFill>
              </a:rPr>
              <a:t>Naps et.al 2002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So far, AAVs are static, at the “Viewing” level</a:t>
            </a:r>
            <a:endParaRPr lang="en-US" dirty="0"/>
          </a:p>
          <a:p>
            <a:pPr lvl="1"/>
            <a:r>
              <a:rPr lang="en-US" dirty="0"/>
              <a:t>Responding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/>
            <a:r>
              <a:rPr lang="en-US" dirty="0"/>
              <a:t>Changing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/>
            <a:r>
              <a:rPr lang="en-US" dirty="0"/>
              <a:t>Construction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Thank you! To NSF funding under grants DUE-1139861, IIS-1258471, and DUE-1432008.</a:t>
            </a:r>
          </a:p>
          <a:p>
            <a:pPr marL="36576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600200"/>
            <a:ext cx="11734799" cy="4953000"/>
          </a:xfrm>
        </p:spPr>
        <p:txBody>
          <a:bodyPr/>
          <a:lstStyle/>
          <a:p>
            <a:pPr algn="justLow"/>
            <a:r>
              <a:rPr lang="en-US" dirty="0" smtClean="0"/>
              <a:t>Topics in Data Structures and Algorithms (DSA) courses include</a:t>
            </a:r>
          </a:p>
          <a:p>
            <a:pPr lvl="1" algn="justLow"/>
            <a:r>
              <a:rPr lang="en-US" dirty="0" smtClean="0"/>
              <a:t>Procedural dynamics</a:t>
            </a:r>
          </a:p>
          <a:p>
            <a:pPr lvl="1" algn="justLow"/>
            <a:r>
              <a:rPr lang="en-US" dirty="0" smtClean="0"/>
              <a:t>Algorithm analysis 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Visualizations (AVs)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3213" y="1600200"/>
            <a:ext cx="6172199" cy="4800600"/>
          </a:xfrm>
        </p:spPr>
        <p:txBody>
          <a:bodyPr/>
          <a:lstStyle/>
          <a:p>
            <a:r>
              <a:rPr lang="en-US" dirty="0" smtClean="0"/>
              <a:t>AVs focus mainly on procedural dynamics.</a:t>
            </a:r>
          </a:p>
          <a:p>
            <a:r>
              <a:rPr lang="en-US" dirty="0" smtClean="0"/>
              <a:t>Historically, few AVs related to algorithm analysis material.</a:t>
            </a:r>
          </a:p>
          <a:p>
            <a:r>
              <a:rPr lang="en-US" dirty="0" smtClean="0"/>
              <a:t>AV support libraries provide no direct support for presenting algorithm analysis aspects.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2" y="1600200"/>
            <a:ext cx="5257800" cy="41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7013" y="1600200"/>
            <a:ext cx="5714999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Algorithm analysis aspects include</a:t>
            </a:r>
          </a:p>
          <a:p>
            <a:pPr lvl="1"/>
            <a:r>
              <a:rPr lang="en-US" dirty="0" smtClean="0"/>
              <a:t>Asymptotic analysis (i.e., Big-O)</a:t>
            </a:r>
          </a:p>
          <a:p>
            <a:pPr lvl="1"/>
            <a:r>
              <a:rPr lang="en-US" dirty="0" smtClean="0"/>
              <a:t>Growth Rates</a:t>
            </a:r>
          </a:p>
          <a:p>
            <a:pPr lvl="1"/>
            <a:r>
              <a:rPr lang="en-US" dirty="0" smtClean="0"/>
              <a:t>Running-time proofs</a:t>
            </a:r>
          </a:p>
          <a:p>
            <a:pPr lvl="1"/>
            <a:r>
              <a:rPr lang="en-US" dirty="0" smtClean="0"/>
              <a:t>Best, average, and worst cases of an algorithm</a:t>
            </a:r>
          </a:p>
          <a:p>
            <a:pPr lvl="1"/>
            <a:r>
              <a:rPr lang="en-US" dirty="0" smtClean="0"/>
              <a:t>Upper and Lower bounds of problems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2" y="1828800"/>
            <a:ext cx="3714750" cy="1958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2" y="4267200"/>
            <a:ext cx="4670806" cy="208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 is Hard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7012" y="1600200"/>
            <a:ext cx="11734799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We conducted a study</a:t>
            </a:r>
            <a:r>
              <a:rPr lang="en-US" baseline="30000" dirty="0" smtClean="0"/>
              <a:t>*</a:t>
            </a:r>
            <a:r>
              <a:rPr lang="en-US" dirty="0" smtClean="0"/>
              <a:t> to investigate difficult topics in a typical CS3 course.</a:t>
            </a:r>
          </a:p>
          <a:p>
            <a:r>
              <a:rPr lang="en-US" dirty="0" err="1" smtClean="0"/>
              <a:t>OpenDSA</a:t>
            </a:r>
            <a:r>
              <a:rPr lang="en-US" dirty="0" smtClean="0"/>
              <a:t> was used as the main textbook for the course.</a:t>
            </a:r>
          </a:p>
          <a:p>
            <a:pPr lvl="1"/>
            <a:r>
              <a:rPr lang="en-US" dirty="0" smtClean="0"/>
              <a:t>Interactive </a:t>
            </a:r>
            <a:r>
              <a:rPr lang="en-US" dirty="0" err="1" smtClean="0"/>
              <a:t>eTextbook</a:t>
            </a:r>
            <a:r>
              <a:rPr lang="en-US" dirty="0" smtClean="0"/>
              <a:t> infrastructure and a body of content.</a:t>
            </a:r>
          </a:p>
          <a:p>
            <a:pPr lvl="1"/>
            <a:r>
              <a:rPr lang="en-US" dirty="0" smtClean="0"/>
              <a:t>Automatically graded interactive exercises and visualizations.</a:t>
            </a:r>
          </a:p>
          <a:p>
            <a:pPr lvl="1"/>
            <a:r>
              <a:rPr lang="en-US" dirty="0" smtClean="0"/>
              <a:t>Adopts a mastery level approach with the support of hints.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143 students at Virginia Tech during Fall 2014 in which </a:t>
            </a:r>
            <a:r>
              <a:rPr lang="en-US" dirty="0" err="1" smtClean="0"/>
              <a:t>OpenDSA</a:t>
            </a:r>
            <a:r>
              <a:rPr lang="en-US" dirty="0" smtClean="0"/>
              <a:t> exercises accounted for 20% of total grade.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1" y="5934670"/>
            <a:ext cx="12038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Fouh</a:t>
            </a:r>
            <a:r>
              <a:rPr lang="en-US" sz="1600" dirty="0" smtClean="0"/>
              <a:t>, Eric, Mohammed F. Farghally, Sally </a:t>
            </a:r>
            <a:r>
              <a:rPr lang="en-US" sz="1600" dirty="0" err="1" smtClean="0"/>
              <a:t>Hamouda</a:t>
            </a:r>
            <a:r>
              <a:rPr lang="en-US" sz="1600" dirty="0" smtClean="0"/>
              <a:t>, </a:t>
            </a:r>
            <a:r>
              <a:rPr lang="en-US" sz="1600" dirty="0" err="1" smtClean="0"/>
              <a:t>Kyu</a:t>
            </a:r>
            <a:r>
              <a:rPr lang="en-US" sz="1600" dirty="0" smtClean="0"/>
              <a:t> Han </a:t>
            </a:r>
            <a:r>
              <a:rPr lang="en-US" sz="1600" dirty="0" err="1" smtClean="0"/>
              <a:t>Koh</a:t>
            </a:r>
            <a:r>
              <a:rPr lang="en-US" sz="1600" dirty="0" smtClean="0"/>
              <a:t>, and Clifford A. Shaffer. "Investigating Difficult Topics in a Data Structures Course Using Item Response Theory and Logged Data Analysis.“In Proceedings of the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International Conference on Educational Data Mining, Raleigh, NC, 2016, pages 370-375.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 is Hard 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85980151"/>
              </p:ext>
            </p:extLst>
          </p:nvPr>
        </p:nvGraphicFramePr>
        <p:xfrm>
          <a:off x="1065212" y="1981200"/>
          <a:ext cx="8382000" cy="3505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Hint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Ratio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Algorithm Analysis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Tree Overhead Analysis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0.78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0.73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Quicksort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Mathematical 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Shellsort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List Overhead Analysis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0.93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Quicksort</a:t>
                      </a:r>
                      <a:r>
                        <a:rPr lang="en-US" dirty="0" smtClean="0"/>
                        <a:t> partition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1412" y="5791200"/>
            <a:ext cx="2971800" cy="685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9227" y="5791200"/>
            <a:ext cx="321798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 is Hard (5)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 descr="alganal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5612" y="2362200"/>
            <a:ext cx="3505200" cy="2921000"/>
          </a:xfrm>
        </p:spPr>
      </p:pic>
      <p:sp>
        <p:nvSpPr>
          <p:cNvPr id="8" name="TextBox 7"/>
          <p:cNvSpPr txBox="1"/>
          <p:nvPr/>
        </p:nvSpPr>
        <p:spPr>
          <a:xfrm>
            <a:off x="1370012" y="2145268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 Analysis</a:t>
            </a:r>
            <a:endParaRPr lang="en-US" dirty="0"/>
          </a:p>
        </p:txBody>
      </p:sp>
      <p:pic>
        <p:nvPicPr>
          <p:cNvPr id="9" name="Picture 8" descr="bintre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12" y="2438400"/>
            <a:ext cx="3657600" cy="2763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6212" y="2133600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Trees</a:t>
            </a:r>
            <a:endParaRPr lang="en-US" dirty="0"/>
          </a:p>
        </p:txBody>
      </p:sp>
      <p:pic>
        <p:nvPicPr>
          <p:cNvPr id="11" name="Picture 10" descr="linstruct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612" y="2438400"/>
            <a:ext cx="355239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85212" y="2133600"/>
            <a:ext cx="16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Structures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7955" y="5943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(Thanks to Eric </a:t>
            </a:r>
            <a:r>
              <a:rPr lang="en-US" sz="2000" dirty="0" err="1" smtClean="0"/>
              <a:t>Fouh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 is Hard (6)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survey was sent to CS3 instructors through SIGCSE mailing list.</a:t>
            </a:r>
          </a:p>
          <a:p>
            <a:r>
              <a:rPr lang="en-US" dirty="0" smtClean="0"/>
              <a:t>23 instructor responses were analyzed.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7612" y="2743200"/>
          <a:ext cx="8430684" cy="260751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10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0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974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instructors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55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Programming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Algorithm Analysis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r>
                        <a:rPr lang="en-US" dirty="0" smtClean="0"/>
                        <a:t>OOP and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r>
                        <a:rPr lang="en-US" dirty="0" smtClean="0"/>
                        <a:t>Recursion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r>
                        <a:rPr lang="en-US" dirty="0" smtClean="0"/>
                        <a:t>Trees and Heaps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r>
                        <a:rPr lang="en-US" dirty="0" smtClean="0"/>
                        <a:t>Proofs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17812" y="60960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(Thanks to Eric </a:t>
            </a:r>
            <a:r>
              <a:rPr lang="en-US" sz="2000" dirty="0" err="1" smtClean="0"/>
              <a:t>Fouh</a:t>
            </a:r>
            <a:r>
              <a:rPr lang="en-US" sz="2000" dirty="0" smtClean="0"/>
              <a:t>, Thanks to Survey Respondents!!)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79881</TotalTime>
  <Words>1141</Words>
  <Application>Microsoft Office PowerPoint</Application>
  <PresentationFormat>Custom</PresentationFormat>
  <Paragraphs>271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Aharoni</vt:lpstr>
      <vt:lpstr>Arial</vt:lpstr>
      <vt:lpstr>Calibri</vt:lpstr>
      <vt:lpstr>Times New Roman</vt:lpstr>
      <vt:lpstr>Tw Cen MT</vt:lpstr>
      <vt:lpstr>Wingdings</vt:lpstr>
      <vt:lpstr>Wingdings 2</vt:lpstr>
      <vt:lpstr>Median</vt:lpstr>
      <vt:lpstr>Evaluating the Effectiveness of Algorithm Analysis Visualizations</vt:lpstr>
      <vt:lpstr>Agenda</vt:lpstr>
      <vt:lpstr>DSA concepts</vt:lpstr>
      <vt:lpstr>Algorithm Visualizations (AVs) </vt:lpstr>
      <vt:lpstr>Algorithm Analysis</vt:lpstr>
      <vt:lpstr>Algorithm Analysis is Hard</vt:lpstr>
      <vt:lpstr>Algorithm Analysis is Hard (3)</vt:lpstr>
      <vt:lpstr>Algorithm Analysis is Hard (5)</vt:lpstr>
      <vt:lpstr>Algorithm Analysis is Hard (6)</vt:lpstr>
      <vt:lpstr>Why Algorithm Analysis is Hard? (2)</vt:lpstr>
      <vt:lpstr>Why Algorithm Analysis is Hard? (2)</vt:lpstr>
      <vt:lpstr>Why Algorithm Analysis is Hard? (3)</vt:lpstr>
      <vt:lpstr>Visual Presentation of Algorithm Analysis</vt:lpstr>
      <vt:lpstr>Visual Proofs</vt:lpstr>
      <vt:lpstr>Algorithm Analysis Visualizations (AAVs)</vt:lpstr>
      <vt:lpstr>Area-to-Cost AAVs</vt:lpstr>
      <vt:lpstr>Visual Description AAVs</vt:lpstr>
      <vt:lpstr>Evaluating AAVs: Quasi-Experiment</vt:lpstr>
      <vt:lpstr>Quasi-Experiment (2)</vt:lpstr>
      <vt:lpstr>Student Engagement</vt:lpstr>
      <vt:lpstr>Student Performance</vt:lpstr>
      <vt:lpstr>Student Satisfaction</vt:lpstr>
      <vt:lpstr>Threats to Validity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Interacting with information</dc:title>
  <dc:creator>Mohammed Fawzy</dc:creator>
  <cp:lastModifiedBy>Cliff</cp:lastModifiedBy>
  <cp:revision>2460</cp:revision>
  <dcterms:created xsi:type="dcterms:W3CDTF">2006-08-16T00:00:00Z</dcterms:created>
  <dcterms:modified xsi:type="dcterms:W3CDTF">2017-03-10T21:07:20Z</dcterms:modified>
</cp:coreProperties>
</file>