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5" r:id="rId3"/>
    <p:sldId id="257" r:id="rId4"/>
    <p:sldId id="258" r:id="rId5"/>
    <p:sldId id="268" r:id="rId6"/>
    <p:sldId id="259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1" r:id="rId16"/>
    <p:sldId id="260" r:id="rId17"/>
    <p:sldId id="278" r:id="rId18"/>
    <p:sldId id="314" r:id="rId19"/>
    <p:sldId id="279" r:id="rId20"/>
    <p:sldId id="280" r:id="rId21"/>
    <p:sldId id="281" r:id="rId22"/>
    <p:sldId id="261" r:id="rId23"/>
    <p:sldId id="283" r:id="rId24"/>
    <p:sldId id="26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263" r:id="rId56"/>
    <p:sldId id="282" r:id="rId57"/>
    <p:sldId id="264" r:id="rId58"/>
    <p:sldId id="265" r:id="rId59"/>
    <p:sldId id="267" r:id="rId60"/>
    <p:sldId id="26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the Integration of Online, Interactive Tutorials into a</a:t>
            </a:r>
            <a:br>
              <a:rPr lang="en-US" dirty="0" smtClean="0"/>
            </a:br>
            <a:r>
              <a:rPr lang="en-US" dirty="0" smtClean="0"/>
              <a:t>Data Structures and Algorithms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077200" cy="279501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Master of Science</a:t>
            </a:r>
          </a:p>
          <a:p>
            <a:pPr algn="ctr"/>
            <a:r>
              <a:rPr lang="en-US" dirty="0" smtClean="0"/>
              <a:t>in</a:t>
            </a:r>
          </a:p>
          <a:p>
            <a:pPr algn="ctr"/>
            <a:r>
              <a:rPr lang="en-US" dirty="0" smtClean="0"/>
              <a:t>Computer Science and Application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Daniel Breakiron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May 2, 2013</a:t>
            </a:r>
          </a:p>
          <a:p>
            <a:pPr algn="ctr"/>
            <a:r>
              <a:rPr lang="en-US" dirty="0" smtClean="0"/>
              <a:t>Blacksburg, 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Visualization</a:t>
            </a:r>
            <a:endParaRPr lang="en-US" dirty="0"/>
          </a:p>
        </p:txBody>
      </p:sp>
      <p:pic>
        <p:nvPicPr>
          <p:cNvPr id="1026" name="Picture 2" descr="C:\Documents and Settings\Administrator\My Documents\Dropbox\College\Classes\Thesis Project\Paper\images\odsa-shellsortA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5438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Simulation</a:t>
            </a:r>
            <a:endParaRPr lang="en-US" dirty="0"/>
          </a:p>
        </p:txBody>
      </p:sp>
      <p:pic>
        <p:nvPicPr>
          <p:cNvPr id="3074" name="Picture 2" descr="C:\Documents and Settings\Administrator\My Documents\Dropbox\College\Classes\Thesis Project\Paper\images\odsa-shellsortProficienc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7343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pic>
        <p:nvPicPr>
          <p:cNvPr id="5122" name="Picture 2" descr="C:\Documents and Settings\Administrator\My Documents\Dropbox\College\Classes\Thesis Project\Paper\images\odsa-birthday-calcula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5133975" cy="169545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Desktop\odsa-midsquare-calcula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495800"/>
            <a:ext cx="5172075" cy="17049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886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Birthday problem calculator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6172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Mid-square calculator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Mini-Proficiency Exercise</a:t>
            </a:r>
            <a:endParaRPr lang="en-US" dirty="0"/>
          </a:p>
        </p:txBody>
      </p:sp>
      <p:pic>
        <p:nvPicPr>
          <p:cNvPr id="6146" name="Picture 2" descr="C:\Documents and Settings\Administrator\My Documents\Dropbox\College\Classes\Thesis Project\Paper\images\odsa-mini-proficienc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300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Exercise</a:t>
            </a:r>
            <a:endParaRPr lang="en-US" dirty="0"/>
          </a:p>
        </p:txBody>
      </p:sp>
      <p:pic>
        <p:nvPicPr>
          <p:cNvPr id="4098" name="Picture 2" descr="C:\Documents and Settings\Administrator\My Documents\Dropbox\College\Classes\Thesis Project\Paper\images\odsa-ka-sorting-review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1981200"/>
            <a:ext cx="9096375" cy="352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958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Client-server architecture</a:t>
            </a:r>
          </a:p>
          <a:p>
            <a:pPr lvl="1"/>
            <a:r>
              <a:rPr lang="en-US" dirty="0" smtClean="0"/>
              <a:t>Data Collection Server (DCS) is required for centralized score and interaction data collection</a:t>
            </a:r>
          </a:p>
          <a:p>
            <a:pPr lvl="1"/>
            <a:r>
              <a:rPr lang="en-US" dirty="0" smtClean="0"/>
              <a:t>Client can function independently from the DCS</a:t>
            </a:r>
            <a:endParaRPr lang="en-US" dirty="0"/>
          </a:p>
        </p:txBody>
      </p:sp>
      <p:pic>
        <p:nvPicPr>
          <p:cNvPr id="7172" name="Picture 4" descr="C:\Documents and Settings\Administrator\My Documents\Dropbox\College\Classes\Thesis Project\Paper\images\odsa-archite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733800"/>
            <a:ext cx="6657418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OpenDSA Client-side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Allows users to login, logout, and register new accounts</a:t>
            </a:r>
          </a:p>
          <a:p>
            <a:r>
              <a:rPr lang="en-US" dirty="0" smtClean="0"/>
              <a:t>Sends information to dynamically load new modules and exercises in the database</a:t>
            </a:r>
          </a:p>
          <a:p>
            <a:r>
              <a:rPr lang="en-US" dirty="0" smtClean="0"/>
              <a:t>Buffers and sends exercise score and user interaction data to the DCS</a:t>
            </a:r>
          </a:p>
          <a:p>
            <a:r>
              <a:rPr lang="en-US" dirty="0" smtClean="0"/>
              <a:t>Manages a user’s proficiency</a:t>
            </a:r>
          </a:p>
          <a:p>
            <a:r>
              <a:rPr lang="en-US" dirty="0" smtClean="0"/>
              <a:t>Keeps multiple OpenDSA pages in sync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Proficiency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Determines whether a user obtains proficiency with a module or exercise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Caches the user's proficiency status locally</a:t>
            </a:r>
          </a:p>
          <a:p>
            <a:pPr lvl="1"/>
            <a:r>
              <a:rPr lang="en-US" dirty="0" smtClean="0"/>
              <a:t>Maintains progress for guest users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Displays an appropriate proficiency indicators</a:t>
            </a:r>
          </a:p>
          <a:p>
            <a:pPr lvl="1"/>
            <a:r>
              <a:rPr lang="en-US" dirty="0" smtClean="0"/>
              <a:t>Feedback mechanism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Ensures local proficiency cache remains in sync with the server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Experiment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collected from 3 classes</a:t>
            </a:r>
          </a:p>
          <a:p>
            <a:endParaRPr lang="en-US" dirty="0" smtClean="0"/>
          </a:p>
          <a:p>
            <a:r>
              <a:rPr lang="en-US" dirty="0" smtClean="0"/>
              <a:t>CS223 – University of Alexandria, Egypt</a:t>
            </a:r>
          </a:p>
          <a:p>
            <a:pPr lvl="1"/>
            <a:r>
              <a:rPr lang="en-US" dirty="0" smtClean="0"/>
              <a:t>OpenDSA assigned for homework, used during lecture</a:t>
            </a:r>
          </a:p>
          <a:p>
            <a:pPr lvl="1"/>
            <a:r>
              <a:rPr lang="en-US" dirty="0" smtClean="0"/>
              <a:t>Covered hashing</a:t>
            </a:r>
          </a:p>
          <a:p>
            <a:pPr lvl="1"/>
            <a:r>
              <a:rPr lang="en-US" dirty="0" smtClean="0"/>
              <a:t>Length: ~1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Dr. Clifford Shaffer</a:t>
            </a:r>
          </a:p>
          <a:p>
            <a:pPr lvl="1"/>
            <a:r>
              <a:rPr lang="en-US" dirty="0" smtClean="0"/>
              <a:t>Advisor and committee chair</a:t>
            </a:r>
          </a:p>
          <a:p>
            <a:r>
              <a:rPr lang="en-US" dirty="0" smtClean="0"/>
              <a:t>Dr. Stephen Edwards and Dr. T. </a:t>
            </a:r>
            <a:r>
              <a:rPr lang="en-US" dirty="0" err="1" smtClean="0"/>
              <a:t>Simin</a:t>
            </a:r>
            <a:r>
              <a:rPr lang="en-US" dirty="0" smtClean="0"/>
              <a:t> Hall</a:t>
            </a:r>
          </a:p>
          <a:p>
            <a:pPr lvl="1"/>
            <a:r>
              <a:rPr lang="en-US" dirty="0" smtClean="0"/>
              <a:t>Committee members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Fouh</a:t>
            </a:r>
            <a:r>
              <a:rPr lang="en-US" dirty="0" smtClean="0"/>
              <a:t> and Dr. Ville </a:t>
            </a:r>
            <a:r>
              <a:rPr lang="en-US" dirty="0" err="1" smtClean="0"/>
              <a:t>Karavirta</a:t>
            </a:r>
            <a:endParaRPr lang="en-US" dirty="0" smtClean="0"/>
          </a:p>
          <a:p>
            <a:pPr lvl="1"/>
            <a:r>
              <a:rPr lang="en-US" dirty="0" smtClean="0"/>
              <a:t>OpenDSA and JSAV developers</a:t>
            </a:r>
          </a:p>
          <a:p>
            <a:r>
              <a:rPr lang="en-US" dirty="0" smtClean="0"/>
              <a:t>NSF</a:t>
            </a:r>
          </a:p>
          <a:p>
            <a:pPr lvl="1"/>
            <a:r>
              <a:rPr lang="en-US" dirty="0" smtClean="0"/>
              <a:t>Grants DUE-1139861 and IIS-1258571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Hicham</a:t>
            </a:r>
            <a:r>
              <a:rPr lang="en-US" dirty="0" smtClean="0"/>
              <a:t> </a:t>
            </a:r>
            <a:r>
              <a:rPr lang="en-US" dirty="0" err="1" smtClean="0"/>
              <a:t>Elmongui</a:t>
            </a:r>
            <a:r>
              <a:rPr lang="en-US" dirty="0" smtClean="0"/>
              <a:t>, Dr. Yang Cao, Dwight </a:t>
            </a:r>
            <a:r>
              <a:rPr lang="en-US" dirty="0" err="1" smtClean="0"/>
              <a:t>Barnette</a:t>
            </a:r>
            <a:r>
              <a:rPr lang="en-US" dirty="0" smtClean="0"/>
              <a:t>, and their students</a:t>
            </a:r>
          </a:p>
          <a:p>
            <a:r>
              <a:rPr lang="en-US" dirty="0" smtClean="0"/>
              <a:t>Friends and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CS3114A (Dr. Yang Cao) – Blacksburg, Virginia</a:t>
            </a:r>
          </a:p>
          <a:p>
            <a:pPr lvl="1"/>
            <a:r>
              <a:rPr lang="en-US" dirty="0" smtClean="0"/>
              <a:t>OpenDSA assigned for homework, examples used during lecture</a:t>
            </a:r>
          </a:p>
          <a:p>
            <a:pPr lvl="1"/>
            <a:r>
              <a:rPr lang="en-US" dirty="0" smtClean="0"/>
              <a:t>Covered sorting and hashing</a:t>
            </a:r>
          </a:p>
          <a:p>
            <a:pPr lvl="1"/>
            <a:r>
              <a:rPr lang="en-US" dirty="0" smtClean="0"/>
              <a:t>Slideshows were not required and worth no credit</a:t>
            </a:r>
          </a:p>
          <a:p>
            <a:pPr lvl="1"/>
            <a:r>
              <a:rPr lang="en-US" dirty="0" smtClean="0"/>
              <a:t>Length: ~3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CS3114B (Dwight Barnette) – Blacksburg, Virginia</a:t>
            </a:r>
          </a:p>
          <a:p>
            <a:pPr lvl="1"/>
            <a:r>
              <a:rPr lang="en-US" dirty="0" smtClean="0"/>
              <a:t>OpenDSA assigned for homework</a:t>
            </a:r>
          </a:p>
          <a:p>
            <a:pPr lvl="1"/>
            <a:r>
              <a:rPr lang="en-US" dirty="0" smtClean="0"/>
              <a:t>Covered sorting and hashing</a:t>
            </a:r>
          </a:p>
          <a:p>
            <a:pPr lvl="2"/>
            <a:r>
              <a:rPr lang="en-US" dirty="0" smtClean="0"/>
              <a:t>Sorting material was due 2 weeks before hashing</a:t>
            </a:r>
          </a:p>
          <a:p>
            <a:pPr lvl="2"/>
            <a:r>
              <a:rPr lang="en-US" dirty="0" smtClean="0"/>
              <a:t>Sorting material assigned after exam </a:t>
            </a:r>
            <a:r>
              <a:rPr lang="en-US" smtClean="0"/>
              <a:t>was administered</a:t>
            </a:r>
            <a:endParaRPr lang="en-US" dirty="0" smtClean="0"/>
          </a:p>
          <a:p>
            <a:pPr lvl="1"/>
            <a:r>
              <a:rPr lang="en-US" dirty="0" smtClean="0"/>
              <a:t>Slideshows were required and worth credit</a:t>
            </a:r>
          </a:p>
          <a:p>
            <a:pPr lvl="1"/>
            <a:r>
              <a:rPr lang="en-US" dirty="0" smtClean="0"/>
              <a:t>Length: ~5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2791"/>
            <a:ext cx="8229600" cy="52352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Propose existence of groups defined by time when member begin completing exercises</a:t>
            </a:r>
          </a:p>
          <a:p>
            <a:endParaRPr lang="en-US" dirty="0" smtClean="0"/>
          </a:p>
          <a:p>
            <a:r>
              <a:rPr lang="en-US" dirty="0" smtClean="0"/>
              <a:t>How long does it take students to obtain proficiency on exercises?</a:t>
            </a:r>
          </a:p>
          <a:p>
            <a:endParaRPr lang="en-US" dirty="0" smtClean="0"/>
          </a:p>
          <a:p>
            <a:r>
              <a:rPr lang="en-US" dirty="0" smtClean="0"/>
              <a:t>How much do students:</a:t>
            </a:r>
          </a:p>
          <a:p>
            <a:pPr lvl="1"/>
            <a:r>
              <a:rPr lang="en-US" dirty="0" smtClean="0"/>
              <a:t>Read the text?</a:t>
            </a:r>
          </a:p>
          <a:p>
            <a:pPr lvl="1"/>
            <a:r>
              <a:rPr lang="en-US" dirty="0" smtClean="0"/>
              <a:t>Rush through slideshows?</a:t>
            </a:r>
          </a:p>
          <a:p>
            <a:pPr lvl="1"/>
            <a:r>
              <a:rPr lang="en-US" dirty="0" smtClean="0"/>
              <a:t>Skip to the end of slideshows?</a:t>
            </a:r>
          </a:p>
          <a:p>
            <a:pPr lvl="1"/>
            <a:r>
              <a:rPr lang="en-US" dirty="0" smtClean="0"/>
              <a:t>Use AVs for assistance on exercises?</a:t>
            </a:r>
          </a:p>
          <a:p>
            <a:pPr lvl="1"/>
            <a:r>
              <a:rPr lang="en-US" dirty="0" smtClean="0"/>
              <a:t>Use slideshows when they are not required?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Results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Distribution of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existence of groups</a:t>
            </a:r>
          </a:p>
          <a:p>
            <a:pPr lvl="1"/>
            <a:r>
              <a:rPr lang="en-US" dirty="0" smtClean="0"/>
              <a:t>Expected ~3 groups (proactive, normal, procrastinator)</a:t>
            </a:r>
          </a:p>
          <a:p>
            <a:r>
              <a:rPr lang="en-US" dirty="0" smtClean="0"/>
              <a:t>Created bins for ranges of time, counted the number of exercises with “proficient” timestamps within each bin</a:t>
            </a:r>
          </a:p>
          <a:p>
            <a:r>
              <a:rPr lang="en-US" dirty="0" smtClean="0"/>
              <a:t>Optimal bin size varied between classes</a:t>
            </a:r>
          </a:p>
          <a:p>
            <a:pPr lvl="1"/>
            <a:r>
              <a:rPr lang="en-US" dirty="0" smtClean="0"/>
              <a:t>14 hour bins for CS223</a:t>
            </a:r>
          </a:p>
          <a:p>
            <a:pPr lvl="1"/>
            <a:r>
              <a:rPr lang="en-US" dirty="0" smtClean="0"/>
              <a:t>22 hour bins for both CS3114 sections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Distribution of Activity</a:t>
            </a:r>
          </a:p>
        </p:txBody>
      </p:sp>
      <p:pic>
        <p:nvPicPr>
          <p:cNvPr id="8194" name="Picture 2" descr="C:\Documents and Settings\Administrator\My Documents\Dropbox\College\Classes\Thesis Project\Paper\images\4-work-distribu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1700213"/>
            <a:ext cx="6734175" cy="34575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9200" y="51054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CS223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4267200"/>
            <a:ext cx="1600200" cy="5334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43400" y="2209800"/>
            <a:ext cx="2133600" cy="25908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My Documents\Dropbox\College\Classes\Thesis Project\Paper\images\5-work-distribu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13" y="1700213"/>
            <a:ext cx="6734175" cy="34575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Distribution of Activity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1054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CS3114A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4191000"/>
            <a:ext cx="609600" cy="6096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43200" y="4191000"/>
            <a:ext cx="1828800" cy="6096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00600" y="3886200"/>
            <a:ext cx="1219200" cy="9144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72200" y="1905000"/>
            <a:ext cx="1600200" cy="28956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My Documents\Dropbox\College\Classes\Thesis Project\Paper\images\6-work-distribu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1700213"/>
            <a:ext cx="6743700" cy="34575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Distribution of Activity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51054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CS3114B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3733800"/>
            <a:ext cx="1371600" cy="10668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52800" y="3581400"/>
            <a:ext cx="914400" cy="12192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2057400"/>
            <a:ext cx="914400" cy="27432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0" y="3657600"/>
            <a:ext cx="1219200" cy="11430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5600" y="3352800"/>
            <a:ext cx="1143000" cy="1447800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334000" y="1828800"/>
            <a:ext cx="0" cy="2743200"/>
          </a:xfrm>
          <a:prstGeom prst="line">
            <a:avLst/>
          </a:prstGeom>
          <a:ln w="22225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34000" y="190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Sorting Chapter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Deadline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Distribution of Activity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64770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CS3114B, Scatter plot of exercise proficiencies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Documents and Settings\Administrator\My Documents\Dropbox\College\Classes\Thesis Project\Paper\images\6-exer-order-finished-clust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410200" cy="4993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consistency of time requirements</a:t>
            </a:r>
          </a:p>
          <a:p>
            <a:pPr lvl="1"/>
            <a:r>
              <a:rPr lang="en-US" dirty="0" smtClean="0"/>
              <a:t>How accurately should we be able to predict future time spent?</a:t>
            </a:r>
          </a:p>
          <a:p>
            <a:r>
              <a:rPr lang="en-US" dirty="0" smtClean="0"/>
              <a:t>Sum total time of all instances before proficiency was obtained, for each student, for each exercise</a:t>
            </a:r>
          </a:p>
          <a:p>
            <a:r>
              <a:rPr lang="en-US" dirty="0" smtClean="0"/>
              <a:t>Recorded median time required for each exercise</a:t>
            </a:r>
          </a:p>
          <a:p>
            <a:r>
              <a:rPr lang="en-US" dirty="0" smtClean="0"/>
              <a:t>Figures separated by exercise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</a:t>
            </a:r>
          </a:p>
          <a:p>
            <a:r>
              <a:rPr lang="en-US" dirty="0" smtClean="0"/>
              <a:t>What is OpenDSA?</a:t>
            </a:r>
          </a:p>
          <a:p>
            <a:r>
              <a:rPr lang="en-US" dirty="0" smtClean="0"/>
              <a:t>OpenDSA Client-side Framework</a:t>
            </a:r>
          </a:p>
          <a:p>
            <a:r>
              <a:rPr lang="en-US" dirty="0" smtClean="0"/>
              <a:t>Experiment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Limitations and Sources of Error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pic>
        <p:nvPicPr>
          <p:cNvPr id="12290" name="Picture 2" descr="C:\Documents and Settings\Administrator\My Documents\Dropbox\College\Classes\Thesis Project\Paper\images\composite-time-required-by-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343775" cy="3457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5105400"/>
            <a:ext cx="731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for mini-slideshows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pic>
        <p:nvPicPr>
          <p:cNvPr id="13314" name="Picture 2" descr="C:\Documents and Settings\Administrator\My Documents\Dropbox\College\Classes\Thesis Project\Paper\images\composite-time-required-by-a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343775" cy="34575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5105400"/>
            <a:ext cx="731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for algorithm visualizations (AVs)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pic>
        <p:nvPicPr>
          <p:cNvPr id="14338" name="Picture 2" descr="C:\Documents and Settings\Administrator\My Documents\Dropbox\College\Classes\Thesis Project\Paper\images\composite-time-required-by-p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438400"/>
            <a:ext cx="4295775" cy="2695575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istrator\My Documents\Dropbox\College\Classes\Thesis Project\Paper\images\composite-time-required-by-c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4295775" cy="26955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5105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for algorithm simulations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51054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calculators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pic>
        <p:nvPicPr>
          <p:cNvPr id="15362" name="Picture 2" descr="C:\Documents and Settings\Administrator\My Documents\Dropbox\College\Classes\Thesis Project\Paper\images\composite-time-required-by-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343775" cy="34575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5105400"/>
            <a:ext cx="731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for Khan Academy-style mini-proficiency exercises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Required for Proficiency</a:t>
            </a:r>
          </a:p>
        </p:txBody>
      </p:sp>
      <p:pic>
        <p:nvPicPr>
          <p:cNvPr id="16386" name="Picture 2" descr="C:\Documents and Settings\Administrator\My Documents\Dropbox\College\Classes\Thesis Project\Paper\images\composite-time-required-by-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7343775" cy="34575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5105400"/>
            <a:ext cx="731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time required for Khan Academy-style summary exercises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686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to what extent students read the text</a:t>
            </a:r>
          </a:p>
          <a:p>
            <a:pPr lvl="1"/>
            <a:r>
              <a:rPr lang="en-US" dirty="0" smtClean="0"/>
              <a:t>How quickly do students begin exercises?</a:t>
            </a:r>
          </a:p>
          <a:p>
            <a:r>
              <a:rPr lang="en-US" dirty="0" smtClean="0"/>
              <a:t>Calculated time between first module load and first exercise event</a:t>
            </a:r>
          </a:p>
          <a:p>
            <a:pPr lvl="1"/>
            <a:r>
              <a:rPr lang="en-US" dirty="0" smtClean="0"/>
              <a:t>Accounted for students closing and reopening the module later</a:t>
            </a:r>
          </a:p>
          <a:p>
            <a:r>
              <a:rPr lang="en-US" dirty="0" smtClean="0"/>
              <a:t>Times grouped into 5-second bins</a:t>
            </a:r>
          </a:p>
          <a:p>
            <a:r>
              <a:rPr lang="en-US" dirty="0" smtClean="0"/>
              <a:t>Figures display distribution across range of 5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Reading</a:t>
            </a:r>
          </a:p>
        </p:txBody>
      </p:sp>
      <p:pic>
        <p:nvPicPr>
          <p:cNvPr id="17410" name="Picture 2" descr="C:\Documents and Settings\Administrator\My Documents\Dropbox\College\Classes\Thesis Project\Paper\images\4-skipping-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607850" cy="36909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5486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exercises started X seconds after module load, CS223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Reading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exercises started X seconds after module load, CS3114A</a:t>
            </a:r>
            <a:endParaRPr lang="en-US" dirty="0"/>
          </a:p>
        </p:txBody>
      </p:sp>
      <p:pic>
        <p:nvPicPr>
          <p:cNvPr id="18434" name="Picture 2" descr="C:\Documents and Settings\Administrator\My Documents\Dropbox\College\Classes\Thesis Project\Paper\images\5-skipping-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607850" cy="369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Reading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exercises started X seconds after module load, CS3114B</a:t>
            </a:r>
            <a:endParaRPr lang="en-US" dirty="0"/>
          </a:p>
        </p:txBody>
      </p:sp>
      <p:pic>
        <p:nvPicPr>
          <p:cNvPr id="19458" name="Picture 2" descr="C:\Documents and Settings\Administrator\My Documents\Dropbox\College\Classes\Thesis Project\Paper\images\6-skipping-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607850" cy="369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Reading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057400"/>
          <a:ext cx="79248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Quartile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Quartile</a:t>
                      </a:r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CS223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440 sec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CS3114A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290 sec</a:t>
                      </a:r>
                      <a:endParaRPr lang="en-US" sz="2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CS3114B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120 sec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420 sec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(with Courses)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Lack of practice</a:t>
            </a:r>
          </a:p>
          <a:p>
            <a:pPr lvl="1"/>
            <a:r>
              <a:rPr lang="en-US" dirty="0" smtClean="0"/>
              <a:t>Too few problems per topic</a:t>
            </a:r>
          </a:p>
          <a:p>
            <a:pPr lvl="1"/>
            <a:r>
              <a:rPr lang="en-US" dirty="0" smtClean="0"/>
              <a:t>Assignments aren’t comprehensive</a:t>
            </a:r>
          </a:p>
          <a:p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Disconnected (received long after submission)</a:t>
            </a:r>
          </a:p>
          <a:p>
            <a:pPr lvl="1"/>
            <a:r>
              <a:rPr lang="en-US" dirty="0" smtClean="0"/>
              <a:t>Variable-quality (depends on grader)</a:t>
            </a:r>
          </a:p>
          <a:p>
            <a:pPr lvl="1"/>
            <a:r>
              <a:rPr lang="en-US" dirty="0" smtClean="0"/>
              <a:t>None provided (especially if homework is optional)</a:t>
            </a:r>
          </a:p>
          <a:p>
            <a:r>
              <a:rPr lang="en-US" dirty="0" smtClean="0"/>
              <a:t>Existing techniques are not scalable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through Slideshows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114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Quantify amount of “learning” vs. “rushing” behavior</a:t>
            </a:r>
          </a:p>
          <a:p>
            <a:pPr lvl="1"/>
            <a:r>
              <a:rPr lang="en-US" dirty="0" smtClean="0"/>
              <a:t>“Learning behavior” – reading slide descriptions, moving back and forth to examine operations</a:t>
            </a:r>
          </a:p>
          <a:p>
            <a:pPr lvl="1"/>
            <a:r>
              <a:rPr lang="en-US" dirty="0" smtClean="0"/>
              <a:t>“Rushing behavior” – quickly clicking through all the slides</a:t>
            </a:r>
          </a:p>
          <a:p>
            <a:r>
              <a:rPr lang="en-US" dirty="0" smtClean="0"/>
              <a:t>Calculated mean-time-per-slide of instances where students obtained proficiency, placed times in bins</a:t>
            </a:r>
          </a:p>
          <a:p>
            <a:r>
              <a:rPr lang="en-US" dirty="0" smtClean="0"/>
              <a:t>Ultimately found mean-time-per-slide wasn’t detailed enough, need exact time per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through Slideshows</a:t>
            </a:r>
            <a:endParaRPr lang="en-US" dirty="0"/>
          </a:p>
        </p:txBody>
      </p:sp>
      <p:pic>
        <p:nvPicPr>
          <p:cNvPr id="20482" name="Picture 2" descr="C:\Documents and Settings\Administrator\My Documents\Dropbox\College\Classes\Thesis Project\Paper\images\4-time-per-sl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7607850" cy="36909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Distribution of mean-time-per-slide for CS223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through Slideshows</a:t>
            </a:r>
            <a:endParaRPr lang="en-US" dirty="0"/>
          </a:p>
        </p:txBody>
      </p:sp>
      <p:pic>
        <p:nvPicPr>
          <p:cNvPr id="21506" name="Picture 2" descr="C:\Documents and Settings\Administrator\My Documents\Dropbox\College\Classes\Thesis Project\Paper\images\5-time-per-sl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936074"/>
            <a:ext cx="7543800" cy="36598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Distribution of mean-time-per-slide for CS3114A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through Slideshows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Distribution of mean-time-per-slide for CS3114B</a:t>
            </a:r>
            <a:endParaRPr lang="en-US" dirty="0"/>
          </a:p>
        </p:txBody>
      </p:sp>
      <p:pic>
        <p:nvPicPr>
          <p:cNvPr id="22530" name="Picture 2" descr="C:\Documents and Settings\Administrator\My Documents\Dropbox\College\Classes\Thesis Project\Paper\images\6-time-per-sli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607850" cy="3690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Slideshows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Intentionally left bug where students could obtain credit for slideshows without viewing all slides (“skipping” behavior)</a:t>
            </a:r>
          </a:p>
          <a:p>
            <a:r>
              <a:rPr lang="en-US" dirty="0" smtClean="0"/>
              <a:t>When event encountered from first proficient instance, performed look ahead operation to determine if all steps were viewed</a:t>
            </a:r>
          </a:p>
          <a:p>
            <a:r>
              <a:rPr lang="en-US" dirty="0" smtClean="0"/>
              <a:t>Found 2 types of behavior</a:t>
            </a:r>
          </a:p>
          <a:p>
            <a:pPr lvl="1"/>
            <a:r>
              <a:rPr lang="en-US" dirty="0" smtClean="0"/>
              <a:t>“Learning behavior” + “skipping”</a:t>
            </a:r>
          </a:p>
          <a:p>
            <a:pPr lvl="1"/>
            <a:r>
              <a:rPr lang="en-US" dirty="0" smtClean="0"/>
              <a:t>“Skipping”</a:t>
            </a:r>
          </a:p>
          <a:p>
            <a:r>
              <a:rPr lang="en-US" dirty="0" smtClean="0"/>
              <a:t>Error bars indicate known </a:t>
            </a:r>
            <a:r>
              <a:rPr lang="en-US" dirty="0" smtClean="0"/>
              <a:t>missing event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Positive = all </a:t>
            </a:r>
            <a:r>
              <a:rPr lang="en-US" dirty="0" smtClean="0"/>
              <a:t>event data </a:t>
            </a:r>
            <a:r>
              <a:rPr lang="en-US" dirty="0" smtClean="0"/>
              <a:t>missing</a:t>
            </a:r>
          </a:p>
          <a:p>
            <a:pPr lvl="1"/>
            <a:r>
              <a:rPr lang="en-US" dirty="0" smtClean="0"/>
              <a:t>Negative = </a:t>
            </a:r>
            <a:r>
              <a:rPr lang="en-US" smtClean="0"/>
              <a:t>some </a:t>
            </a:r>
            <a:r>
              <a:rPr lang="en-US" smtClean="0"/>
              <a:t>event data </a:t>
            </a:r>
            <a:r>
              <a:rPr lang="en-US" dirty="0" smtClean="0"/>
              <a:t>missing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Slideshows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slideshows skipped per student in CS223</a:t>
            </a:r>
            <a:endParaRPr lang="en-US" dirty="0"/>
          </a:p>
        </p:txBody>
      </p:sp>
      <p:pic>
        <p:nvPicPr>
          <p:cNvPr id="23554" name="Picture 2" descr="C:\Documents and Settings\Administrator\My Documents\Dropbox\College\Classes\Thesis Project\Paper\images\4-slideshow-skipp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522610" cy="386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Slideshows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slideshows skipped per student in CS3114A</a:t>
            </a:r>
            <a:endParaRPr lang="en-US" dirty="0"/>
          </a:p>
        </p:txBody>
      </p:sp>
      <p:pic>
        <p:nvPicPr>
          <p:cNvPr id="24578" name="Picture 2" descr="C:\Documents and Settings\Administrator\My Documents\Dropbox\College\Classes\Thesis Project\Paper\images\5-slideshow-skipp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522610" cy="386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Skipping Slideshows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slideshows skipped per student in CS3114B</a:t>
            </a:r>
            <a:endParaRPr lang="en-US" dirty="0"/>
          </a:p>
        </p:txBody>
      </p:sp>
      <p:pic>
        <p:nvPicPr>
          <p:cNvPr id="25602" name="Picture 2" descr="C:\Documents and Settings\Administrator\My Documents\Dropbox\College\Classes\Thesis Project\Paper\images\6-slideshow-skipp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522610" cy="386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Assistance on Exercises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Some algorithm simulations have matching AVs whose output can be mimicked to complete the exercise</a:t>
            </a:r>
          </a:p>
          <a:p>
            <a:r>
              <a:rPr lang="en-US" dirty="0" smtClean="0"/>
              <a:t>Determine if associated AV was run with input matching the exercise before the exercise was completed or abandoned (reset or refresh)</a:t>
            </a:r>
          </a:p>
          <a:p>
            <a:r>
              <a:rPr lang="en-US" dirty="0" smtClean="0"/>
              <a:t>Totaled number of assistances</a:t>
            </a:r>
          </a:p>
          <a:p>
            <a:pPr lvl="1"/>
            <a:r>
              <a:rPr lang="en-US" dirty="0" smtClean="0"/>
              <a:t>Per exercise – identify confusing exercises</a:t>
            </a:r>
          </a:p>
          <a:p>
            <a:pPr lvl="1"/>
            <a:r>
              <a:rPr lang="en-US" dirty="0" smtClean="0"/>
              <a:t>Per student – determine how widespread the behavior was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Assistance on Exercises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4" y="1905000"/>
          <a:ext cx="9144004" cy="3374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2286000"/>
                <a:gridCol w="1371603"/>
                <a:gridCol w="1371600"/>
                <a:gridCol w="1523997"/>
                <a:gridCol w="1524003"/>
              </a:tblGrid>
              <a:tr h="406878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Exercise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Attempted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Assisted</a:t>
                      </a:r>
                      <a:endParaRPr lang="en-US" dirty="0"/>
                    </a:p>
                  </a:txBody>
                  <a:tcPr/>
                </a:tc>
              </a:tr>
              <a:tr h="426722">
                <a:tc>
                  <a:txBody>
                    <a:bodyPr/>
                    <a:lstStyle/>
                    <a:p>
                      <a:r>
                        <a:rPr lang="en-US" dirty="0" smtClean="0"/>
                        <a:t>CS3114A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ShellsortProficiency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mergesortProficiency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quicksortProficiency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31322">
                <a:tc>
                  <a:txBody>
                    <a:bodyPr/>
                    <a:lstStyle/>
                    <a:p>
                      <a:r>
                        <a:rPr lang="en-US" dirty="0" smtClean="0"/>
                        <a:t>CS3114B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ShellsortProficiency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06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mergesortProficiency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068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quicksortProficiency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(with E-textbooks)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Cheaper</a:t>
            </a:r>
          </a:p>
          <a:p>
            <a:pPr lvl="1"/>
            <a:r>
              <a:rPr lang="en-US" dirty="0" smtClean="0"/>
              <a:t>Easier to distribute</a:t>
            </a:r>
          </a:p>
          <a:p>
            <a:pPr lvl="1"/>
            <a:r>
              <a:rPr lang="en-US" dirty="0" smtClean="0"/>
              <a:t>Easier to access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Still expensive</a:t>
            </a:r>
          </a:p>
          <a:p>
            <a:pPr lvl="1"/>
            <a:r>
              <a:rPr lang="en-US" dirty="0" smtClean="0"/>
              <a:t>Content is static and identical to paper version</a:t>
            </a:r>
          </a:p>
          <a:p>
            <a:pPr lvl="2"/>
            <a:r>
              <a:rPr lang="en-US" dirty="0" smtClean="0"/>
              <a:t>No videos</a:t>
            </a:r>
          </a:p>
          <a:p>
            <a:pPr lvl="2"/>
            <a:r>
              <a:rPr lang="en-US" dirty="0" smtClean="0"/>
              <a:t>Not interactive</a:t>
            </a:r>
          </a:p>
          <a:p>
            <a:pPr lvl="2"/>
            <a:r>
              <a:rPr lang="en-US" dirty="0" smtClean="0"/>
              <a:t>Never updated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Assistance on Exercises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times AVs used for assistance in CS3114A</a:t>
            </a:r>
            <a:endParaRPr lang="en-US" dirty="0"/>
          </a:p>
        </p:txBody>
      </p:sp>
      <p:pic>
        <p:nvPicPr>
          <p:cNvPr id="1026" name="Picture 2" descr="C:\Documents and Settings\Administrator\My Documents\Dropbox\College\Classes\Thesis Project\Paper\images\5-assisted-exercises-by-stud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554100" cy="3878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 Assistance on Exercises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times AVs used for assistance in CS3114B</a:t>
            </a:r>
            <a:endParaRPr lang="en-US" dirty="0"/>
          </a:p>
        </p:txBody>
      </p:sp>
      <p:pic>
        <p:nvPicPr>
          <p:cNvPr id="27650" name="Picture 2" descr="C:\Documents and Settings\Administrator\My Documents\Dropbox\College\Classes\Thesis Project\Paper\images\6-assisted-exercises-by-stud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522610" cy="386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Non-Required Slideshow Usage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4582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Slideshows not required and worth no credit for CS3114A, required and worth credit for CS3114B</a:t>
            </a:r>
          </a:p>
          <a:p>
            <a:pPr lvl="1"/>
            <a:r>
              <a:rPr lang="en-US" dirty="0" smtClean="0"/>
              <a:t>Expect CS3114A usage of slideshows to be learning oriented</a:t>
            </a:r>
          </a:p>
          <a:p>
            <a:r>
              <a:rPr lang="en-US" dirty="0" smtClean="0"/>
              <a:t>Totaled number of slideshows each student started and obtained proficiency with</a:t>
            </a:r>
          </a:p>
          <a:p>
            <a:r>
              <a:rPr lang="en-US" dirty="0" smtClean="0"/>
              <a:t>Substantial usage and less skipping observed in CS3114A</a:t>
            </a:r>
          </a:p>
          <a:p>
            <a:r>
              <a:rPr lang="en-US" dirty="0" smtClean="0"/>
              <a:t>Positive error = number started but not completed</a:t>
            </a:r>
          </a:p>
          <a:p>
            <a:r>
              <a:rPr lang="en-US" dirty="0" smtClean="0"/>
              <a:t>Negative error = number of slideshows missing all event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Non-Required Slideshow Usage</a:t>
            </a:r>
            <a:endParaRPr lang="en-US" dirty="0"/>
          </a:p>
        </p:txBody>
      </p:sp>
      <p:pic>
        <p:nvPicPr>
          <p:cNvPr id="28674" name="Picture 2" descr="C:\Documents and Settings\Administrator\My Documents\Dropbox\College\Classes\Thesis Project\Paper\images\required-slideshow-us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904999"/>
            <a:ext cx="7607850" cy="36909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5562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required slideshows completed (proficient) in CS3114B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Non-Required Slideshow Usage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562600"/>
            <a:ext cx="762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non-required slideshows completed (proficient) in CS3114A</a:t>
            </a:r>
            <a:endParaRPr lang="en-US" dirty="0"/>
          </a:p>
        </p:txBody>
      </p:sp>
      <p:pic>
        <p:nvPicPr>
          <p:cNvPr id="29698" name="Picture 2" descr="C:\Documents and Settings\Administrator\My Documents\Dropbox\College\Classes\Thesis Project\Paper\images\non-required-slideshow-us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7620000" cy="3709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3114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Clusters were identified in all classes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Little variation observed in CS3114 classes regarding time required</a:t>
            </a:r>
          </a:p>
          <a:p>
            <a:pPr lvl="1"/>
            <a:r>
              <a:rPr lang="en-US" dirty="0" smtClean="0"/>
              <a:t>Estimates are likely to be accurate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Majority of students do not read the text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Higher rates of AV assistance observed on known-confusing exercise </a:t>
            </a:r>
          </a:p>
          <a:p>
            <a:pPr lvl="1"/>
            <a:r>
              <a:rPr lang="en-US" dirty="0" smtClean="0"/>
              <a:t>May serve as indicator of exercises that need additional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times as many proficient completions of Mergesort exercise than students in the class</a:t>
            </a:r>
          </a:p>
          <a:p>
            <a:pPr lvl="1"/>
            <a:r>
              <a:rPr lang="en-US" dirty="0" smtClean="0"/>
              <a:t>Evidence that students review exercises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Observed substantial amount of slideshow usage even when not required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Skipping occurred more when slideshows were required, but occurred even when not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Sources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/>
          <a:lstStyle/>
          <a:p>
            <a:r>
              <a:rPr lang="en-US" dirty="0" smtClean="0"/>
              <a:t>Missing or incorrect data</a:t>
            </a:r>
          </a:p>
          <a:p>
            <a:pPr lvl="1"/>
            <a:r>
              <a:rPr lang="en-US" dirty="0" smtClean="0"/>
              <a:t>Missing event data possibly from concurrency issue</a:t>
            </a:r>
          </a:p>
          <a:p>
            <a:pPr lvl="1"/>
            <a:r>
              <a:rPr lang="en-US" dirty="0" smtClean="0"/>
              <a:t>Bug causing incorrect total time measurements (able to approximate)</a:t>
            </a:r>
          </a:p>
          <a:p>
            <a:r>
              <a:rPr lang="en-US" dirty="0" smtClean="0"/>
              <a:t>Measurement of passive activities</a:t>
            </a:r>
          </a:p>
          <a:p>
            <a:pPr lvl="1"/>
            <a:r>
              <a:rPr lang="en-US" dirty="0" smtClean="0"/>
              <a:t>Reading</a:t>
            </a:r>
          </a:p>
          <a:p>
            <a:r>
              <a:rPr lang="en-US" dirty="0" smtClean="0"/>
              <a:t>Affect of software bugs on behavior</a:t>
            </a:r>
          </a:p>
          <a:p>
            <a:r>
              <a:rPr lang="en-US" dirty="0" smtClean="0"/>
              <a:t>Abandoned accounts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Studying behavior</a:t>
            </a:r>
          </a:p>
          <a:p>
            <a:pPr lvl="1"/>
            <a:r>
              <a:rPr lang="en-US" dirty="0" smtClean="0"/>
              <a:t>Do students review modules and exercises after obtaining proficiency?  How well do they perform?</a:t>
            </a:r>
          </a:p>
          <a:p>
            <a:r>
              <a:rPr lang="en-US" dirty="0" smtClean="0"/>
              <a:t>Skipping Khan Academy-style exercises</a:t>
            </a:r>
          </a:p>
          <a:p>
            <a:pPr lvl="1"/>
            <a:r>
              <a:rPr lang="en-US" dirty="0" smtClean="0"/>
              <a:t>Reloading</a:t>
            </a:r>
          </a:p>
          <a:p>
            <a:pPr lvl="1"/>
            <a:r>
              <a:rPr lang="en-US" dirty="0" smtClean="0"/>
              <a:t>Using hints to avoid losing points</a:t>
            </a:r>
          </a:p>
          <a:p>
            <a:r>
              <a:rPr lang="en-US" dirty="0" smtClean="0"/>
              <a:t>Feature usage</a:t>
            </a:r>
          </a:p>
          <a:p>
            <a:pPr lvl="1"/>
            <a:r>
              <a:rPr lang="en-US" dirty="0" smtClean="0"/>
              <a:t>Model answer</a:t>
            </a:r>
          </a:p>
          <a:p>
            <a:pPr lvl="1"/>
            <a:r>
              <a:rPr lang="en-US" dirty="0" smtClean="0"/>
              <a:t>Gradebook</a:t>
            </a:r>
          </a:p>
          <a:p>
            <a:pPr lvl="1"/>
            <a:r>
              <a:rPr lang="en-US" dirty="0" smtClean="0"/>
              <a:t>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Effect of incremental due dates</a:t>
            </a:r>
          </a:p>
          <a:p>
            <a:pPr lvl="1"/>
            <a:r>
              <a:rPr lang="en-US" dirty="0" smtClean="0"/>
              <a:t>Making assignments due before or after lecture</a:t>
            </a:r>
          </a:p>
          <a:p>
            <a:r>
              <a:rPr lang="en-US" dirty="0" smtClean="0"/>
              <a:t>Identification of confusing concepts</a:t>
            </a:r>
          </a:p>
          <a:p>
            <a:pPr lvl="1"/>
            <a:r>
              <a:rPr lang="en-US" dirty="0" smtClean="0"/>
              <a:t>What operations are reviewed most in slideshows?</a:t>
            </a:r>
          </a:p>
          <a:p>
            <a:pPr lvl="1"/>
            <a:r>
              <a:rPr lang="en-US" dirty="0" smtClean="0"/>
              <a:t>What steps are missed most in exercises?</a:t>
            </a:r>
          </a:p>
          <a:p>
            <a:r>
              <a:rPr lang="en-US" dirty="0" smtClean="0"/>
              <a:t>More detailed analysis of slideshow usage</a:t>
            </a:r>
          </a:p>
          <a:p>
            <a:pPr lvl="1"/>
            <a:r>
              <a:rPr lang="en-US" dirty="0" smtClean="0"/>
              <a:t>Time spent on each slide rather than in aggregate</a:t>
            </a:r>
          </a:p>
          <a:p>
            <a:pPr lvl="1"/>
            <a:r>
              <a:rPr lang="en-US" dirty="0" smtClean="0"/>
              <a:t>Separate “learning + skipping” from “skipping”</a:t>
            </a:r>
          </a:p>
          <a:p>
            <a:r>
              <a:rPr lang="en-US" dirty="0" smtClean="0"/>
              <a:t>Conditions surrounding exercise resets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OpenDSA?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 collection of online, open-source tutorials which combine textbook-quality text with randomly generated instances of interactive examples and exercises”</a:t>
            </a:r>
          </a:p>
          <a:p>
            <a:endParaRPr lang="en-US" dirty="0" smtClean="0"/>
          </a:p>
          <a:p>
            <a:r>
              <a:rPr lang="en-US" dirty="0" smtClean="0"/>
              <a:t>Provides unlimited practice</a:t>
            </a:r>
          </a:p>
          <a:p>
            <a:r>
              <a:rPr lang="en-US" dirty="0" smtClean="0"/>
              <a:t>Provides automatic assessment and immediate feedback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Web-accessible</a:t>
            </a:r>
          </a:p>
          <a:p>
            <a:r>
              <a:rPr lang="en-US" dirty="0" smtClean="0"/>
              <a:t>Interactive, engaging, dynamic material</a:t>
            </a:r>
          </a:p>
          <a:p>
            <a:r>
              <a:rPr lang="en-US" dirty="0" smtClean="0"/>
              <a:t>Content is continually updated and improved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914400" cy="121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8000" b="1" dirty="0" smtClean="0"/>
              <a:t>?</a:t>
            </a:r>
            <a:endParaRPr lang="en-US" sz="80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72400" y="48006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81800" y="28194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95400" y="56388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86200" y="2590800"/>
            <a:ext cx="1447800" cy="30480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95600" y="16764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791200" y="56388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676400" y="38100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57800" y="13716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76600" y="5410200"/>
            <a:ext cx="914400" cy="1219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OpenDSA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Made up of modules written in reStructuredText and compiled into HTML5</a:t>
            </a:r>
          </a:p>
          <a:p>
            <a:endParaRPr lang="en-US" dirty="0" smtClean="0"/>
          </a:p>
          <a:p>
            <a:r>
              <a:rPr lang="en-US" dirty="0" smtClean="0"/>
              <a:t>Exercises written in HTML5, CSS and JavaScript</a:t>
            </a:r>
          </a:p>
          <a:p>
            <a:endParaRPr lang="en-US" dirty="0" smtClean="0"/>
          </a:p>
          <a:p>
            <a:r>
              <a:rPr lang="en-US" dirty="0" smtClean="0"/>
              <a:t>Extensive use of jQuery and the JavaScript Algorithm Visualization (JSAV) library</a:t>
            </a:r>
          </a:p>
          <a:p>
            <a:endParaRPr lang="en-US" dirty="0" smtClean="0"/>
          </a:p>
          <a:p>
            <a:r>
              <a:rPr lang="en-US" dirty="0" smtClean="0"/>
              <a:t>Mastery-based design</a:t>
            </a:r>
          </a:p>
          <a:p>
            <a:pPr lvl="1"/>
            <a:r>
              <a:rPr lang="en-US" dirty="0" smtClean="0"/>
              <a:t>Concept of “proficiency”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Slideshows</a:t>
            </a:r>
          </a:p>
          <a:p>
            <a:pPr lvl="1"/>
            <a:r>
              <a:rPr lang="en-US" dirty="0" smtClean="0"/>
              <a:t>Mini-slideshows</a:t>
            </a:r>
          </a:p>
          <a:p>
            <a:pPr lvl="1"/>
            <a:r>
              <a:rPr lang="en-US" dirty="0" smtClean="0"/>
              <a:t>Algorithm visualizations (AVs)</a:t>
            </a:r>
          </a:p>
          <a:p>
            <a:r>
              <a:rPr lang="en-US" dirty="0" smtClean="0"/>
              <a:t>Proficiency exercises</a:t>
            </a:r>
          </a:p>
          <a:p>
            <a:pPr lvl="1"/>
            <a:r>
              <a:rPr lang="en-US" dirty="0" smtClean="0"/>
              <a:t>Algorithm simulations</a:t>
            </a:r>
          </a:p>
          <a:p>
            <a:pPr lvl="1"/>
            <a:r>
              <a:rPr lang="en-US" dirty="0" smtClean="0"/>
              <a:t>Calculators</a:t>
            </a:r>
          </a:p>
          <a:p>
            <a:r>
              <a:rPr lang="en-US" dirty="0" smtClean="0"/>
              <a:t>Khan Academy-style exercises</a:t>
            </a:r>
          </a:p>
          <a:p>
            <a:pPr lvl="1"/>
            <a:r>
              <a:rPr lang="en-US" dirty="0" smtClean="0"/>
              <a:t>Mini-proficiency exercises</a:t>
            </a:r>
          </a:p>
          <a:p>
            <a:pPr lvl="1"/>
            <a:r>
              <a:rPr lang="en-US" dirty="0" smtClean="0"/>
              <a:t>Summary exercises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Mini-slideshow</a:t>
            </a:r>
            <a:endParaRPr lang="en-US" dirty="0"/>
          </a:p>
        </p:txBody>
      </p:sp>
      <p:pic>
        <p:nvPicPr>
          <p:cNvPr id="2050" name="Picture 2" descr="C:\Documents and Settings\Administrator\My Documents\Dropbox\College\Classes\Thesis Project\Paper\images\odsa-mini-slidesh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2343150"/>
            <a:ext cx="8829675" cy="2171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495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Sorting a sublist in Shellsort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1578</Words>
  <Application>Microsoft Office PowerPoint</Application>
  <PresentationFormat>On-screen Show (4:3)</PresentationFormat>
  <Paragraphs>348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Module</vt:lpstr>
      <vt:lpstr>Evaluating the Integration of Online, Interactive Tutorials into a Data Structures and Algorithms Course</vt:lpstr>
      <vt:lpstr>Acknowledgements</vt:lpstr>
      <vt:lpstr>Overview</vt:lpstr>
      <vt:lpstr>The Problem (with Courses)</vt:lpstr>
      <vt:lpstr>The Problem (with E-textbooks)</vt:lpstr>
      <vt:lpstr>What is OpenDSA?</vt:lpstr>
      <vt:lpstr>OpenDSA</vt:lpstr>
      <vt:lpstr>Exercise Types</vt:lpstr>
      <vt:lpstr>Mini-slideshow</vt:lpstr>
      <vt:lpstr>Algorithm Visualization</vt:lpstr>
      <vt:lpstr>Algorithm Simulation</vt:lpstr>
      <vt:lpstr>Calculator</vt:lpstr>
      <vt:lpstr>Mini-Proficiency Exercise</vt:lpstr>
      <vt:lpstr>Summary Exercise</vt:lpstr>
      <vt:lpstr>Infrastructure</vt:lpstr>
      <vt:lpstr>OpenDSA Client-side Framework</vt:lpstr>
      <vt:lpstr>Proficiency Management</vt:lpstr>
      <vt:lpstr>Slide 18</vt:lpstr>
      <vt:lpstr>Experiment</vt:lpstr>
      <vt:lpstr>Experiment</vt:lpstr>
      <vt:lpstr>Experiment</vt:lpstr>
      <vt:lpstr>Research Questions</vt:lpstr>
      <vt:lpstr>Slide 23</vt:lpstr>
      <vt:lpstr>Time Distribution of Activity</vt:lpstr>
      <vt:lpstr>Time Distribution of Activity</vt:lpstr>
      <vt:lpstr>Time Distribution of Activity</vt:lpstr>
      <vt:lpstr>Time Distribution of Activity</vt:lpstr>
      <vt:lpstr>Time Distribution of Activity</vt:lpstr>
      <vt:lpstr>Time Required for Proficiency</vt:lpstr>
      <vt:lpstr>Time Required for Proficiency</vt:lpstr>
      <vt:lpstr>Time Required for Proficiency</vt:lpstr>
      <vt:lpstr>Time Required for Proficiency</vt:lpstr>
      <vt:lpstr>Time Required for Proficiency</vt:lpstr>
      <vt:lpstr>Time Required for Proficiency</vt:lpstr>
      <vt:lpstr>Amount of Reading</vt:lpstr>
      <vt:lpstr>Amount of Reading</vt:lpstr>
      <vt:lpstr>Amount of Reading</vt:lpstr>
      <vt:lpstr>Amount of Reading</vt:lpstr>
      <vt:lpstr>Amount of Reading</vt:lpstr>
      <vt:lpstr>Clicking through Slideshows</vt:lpstr>
      <vt:lpstr>Clicking through Slideshows</vt:lpstr>
      <vt:lpstr>Clicking through Slideshows</vt:lpstr>
      <vt:lpstr>Clicking through Slideshows</vt:lpstr>
      <vt:lpstr>Skipping Slideshows</vt:lpstr>
      <vt:lpstr>Skipping Slideshows</vt:lpstr>
      <vt:lpstr>Skipping Slideshows</vt:lpstr>
      <vt:lpstr>Skipping Slideshows</vt:lpstr>
      <vt:lpstr>AV Assistance on Exercises</vt:lpstr>
      <vt:lpstr>AV Assistance on Exercises</vt:lpstr>
      <vt:lpstr>AV Assistance on Exercises</vt:lpstr>
      <vt:lpstr>AV Assistance on Exercises</vt:lpstr>
      <vt:lpstr>Non-Required Slideshow Usage</vt:lpstr>
      <vt:lpstr>Non-Required Slideshow Usage</vt:lpstr>
      <vt:lpstr>Non-Required Slideshow Usage</vt:lpstr>
      <vt:lpstr>Conclusions</vt:lpstr>
      <vt:lpstr>Conclusions</vt:lpstr>
      <vt:lpstr>Limitations and Sources of Error</vt:lpstr>
      <vt:lpstr>Future Work</vt:lpstr>
      <vt:lpstr>Future Work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Integration of Online, Interactive Tutorials into a Data Structures and Algorithms Course</dc:title>
  <dc:creator/>
  <cp:lastModifiedBy>Daniel Breakiron</cp:lastModifiedBy>
  <cp:revision>165</cp:revision>
  <dcterms:created xsi:type="dcterms:W3CDTF">2006-08-16T00:00:00Z</dcterms:created>
  <dcterms:modified xsi:type="dcterms:W3CDTF">2013-05-02T20:00:40Z</dcterms:modified>
</cp:coreProperties>
</file>