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270" r:id="rId2"/>
    <p:sldId id="314" r:id="rId3"/>
    <p:sldId id="281" r:id="rId4"/>
    <p:sldId id="288" r:id="rId5"/>
    <p:sldId id="289" r:id="rId6"/>
    <p:sldId id="312" r:id="rId7"/>
    <p:sldId id="301" r:id="rId8"/>
    <p:sldId id="300" r:id="rId9"/>
    <p:sldId id="292" r:id="rId10"/>
    <p:sldId id="293" r:id="rId11"/>
    <p:sldId id="308" r:id="rId12"/>
    <p:sldId id="307" r:id="rId13"/>
    <p:sldId id="306" r:id="rId14"/>
    <p:sldId id="304" r:id="rId15"/>
    <p:sldId id="283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BCFA059D-622B-7C4A-8B9D-47317F26B616}">
          <p14:sldIdLst>
            <p14:sldId id="270"/>
          </p14:sldIdLst>
        </p14:section>
        <p14:section name="intro" id="{949BAE7C-F720-F642-824B-915908C59D12}">
          <p14:sldIdLst>
            <p14:sldId id="314"/>
            <p14:sldId id="281"/>
            <p14:sldId id="288"/>
            <p14:sldId id="289"/>
            <p14:sldId id="312"/>
            <p14:sldId id="301"/>
          </p14:sldIdLst>
        </p14:section>
        <p14:section name="algorithm" id="{2AC15138-4FA7-9240-8903-C0EBB4876DAE}">
          <p14:sldIdLst>
            <p14:sldId id="300"/>
            <p14:sldId id="292"/>
            <p14:sldId id="293"/>
            <p14:sldId id="308"/>
            <p14:sldId id="307"/>
            <p14:sldId id="306"/>
            <p14:sldId id="304"/>
          </p14:sldIdLst>
        </p14:section>
        <p14:section name="summary" id="{D6FB14CD-CC8B-554E-BE83-B988F8DA6DC6}">
          <p14:sldIdLst>
            <p14:sldId id="283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004E9D"/>
    <a:srgbClr val="849CD9"/>
    <a:srgbClr val="0F9DE6"/>
    <a:srgbClr val="2D3C95"/>
    <a:srgbClr val="2C3C97"/>
    <a:srgbClr val="C7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9" autoAdjust="0"/>
    <p:restoredTop sz="99547" autoAdjust="0"/>
  </p:normalViewPr>
  <p:slideViewPr>
    <p:cSldViewPr snapToGrid="0" snapToObjects="1">
      <p:cViewPr>
        <p:scale>
          <a:sx n="108" d="100"/>
          <a:sy n="108" d="100"/>
        </p:scale>
        <p:origin x="-48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5:chi:talk: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5:chi:talk: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5:chi:talk: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5:chi:talk: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5:chi:talk: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5:chi:talk: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Sheet4!$B$2:$B$4</c:f>
              <c:numCache>
                <c:formatCode>General</c:formatCode>
                <c:ptCount val="3"/>
                <c:pt idx="0">
                  <c:v>0.698113207547</c:v>
                </c:pt>
                <c:pt idx="1">
                  <c:v>0.632075471698</c:v>
                </c:pt>
                <c:pt idx="2">
                  <c:v>0.650943396226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Sheet4!$C$2:$C$4</c:f>
              <c:numCache>
                <c:formatCode>General</c:formatCode>
                <c:ptCount val="3"/>
                <c:pt idx="0">
                  <c:v>0.198113207547</c:v>
                </c:pt>
                <c:pt idx="1">
                  <c:v>0.235849056604</c:v>
                </c:pt>
                <c:pt idx="2">
                  <c:v>0.188679245283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Sheet4!$D$2:$D$4</c:f>
              <c:numCache>
                <c:formatCode>General</c:formatCode>
                <c:ptCount val="3"/>
                <c:pt idx="0">
                  <c:v>0.103773584906</c:v>
                </c:pt>
                <c:pt idx="1">
                  <c:v>0.122641509434</c:v>
                </c:pt>
                <c:pt idx="2">
                  <c:v>0.132075471698</c:v>
                </c:pt>
              </c:numCache>
            </c:numRef>
          </c:val>
        </c:ser>
        <c:ser>
          <c:idx val="3"/>
          <c:order val="3"/>
          <c:tx>
            <c:v>Always</c:v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Sheet4!$E$2:$E$4</c:f>
              <c:numCache>
                <c:formatCode>General</c:formatCode>
                <c:ptCount val="3"/>
                <c:pt idx="0">
                  <c:v>0.0</c:v>
                </c:pt>
                <c:pt idx="1">
                  <c:v>0.00943396226415</c:v>
                </c:pt>
                <c:pt idx="2">
                  <c:v>0.0283018867925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49382952"/>
        <c:axId val="-2049384536"/>
      </c:barChart>
      <c:catAx>
        <c:axId val="-2049382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49384536"/>
        <c:crosses val="autoZero"/>
        <c:auto val="1"/>
        <c:lblAlgn val="ctr"/>
        <c:lblOffset val="100"/>
        <c:noMultiLvlLbl val="0"/>
      </c:catAx>
      <c:valAx>
        <c:axId val="-2049384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/>
                  <a:t>Fraction</a:t>
                </a:r>
                <a:r>
                  <a:rPr lang="en-US" sz="1800" baseline="0" dirty="0" smtClean="0"/>
                  <a:t> of Users</a:t>
                </a:r>
                <a:endParaRPr lang="en-US" sz="18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49382952"/>
        <c:crosses val="autoZero"/>
        <c:crossBetween val="between"/>
        <c:majorUnit val="0.2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0"/>
          <c:y val="0.052422184331768"/>
          <c:w val="0.998461201841848"/>
          <c:h val="0.11448033244889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64588428399494"/>
          <c:y val="0.048389723978537"/>
          <c:w val="0.907082314320101"/>
          <c:h val="0.7902172108023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Sheet5!$A$2:$A$4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Sheet5!$B$2:$B$4</c:f>
              <c:numCache>
                <c:formatCode>General</c:formatCode>
                <c:ptCount val="3"/>
                <c:pt idx="0">
                  <c:v>0.809523809524</c:v>
                </c:pt>
                <c:pt idx="1">
                  <c:v>0.52380952381</c:v>
                </c:pt>
                <c:pt idx="2">
                  <c:v>0.47619047619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Sheet5!$A$2:$A$4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Sheet5!$C$2:$C$4</c:f>
              <c:numCache>
                <c:formatCode>General</c:formatCode>
                <c:ptCount val="3"/>
                <c:pt idx="0">
                  <c:v>0.142857142857</c:v>
                </c:pt>
                <c:pt idx="1">
                  <c:v>0.285714285714</c:v>
                </c:pt>
                <c:pt idx="2">
                  <c:v>0.285714285714</c:v>
                </c:pt>
              </c:numCache>
            </c:numRef>
          </c:val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Sheet5!$A$2:$A$4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Sheet5!$D$2:$D$4</c:f>
              <c:numCache>
                <c:formatCode>General</c:formatCode>
                <c:ptCount val="3"/>
                <c:pt idx="0">
                  <c:v>0.0</c:v>
                </c:pt>
                <c:pt idx="1">
                  <c:v>0.142857142857</c:v>
                </c:pt>
                <c:pt idx="2">
                  <c:v>0.190476190476</c:v>
                </c:pt>
              </c:numCache>
            </c:numRef>
          </c:val>
        </c:ser>
        <c:ser>
          <c:idx val="3"/>
          <c:order val="3"/>
          <c:tx>
            <c:v>Always</c:v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Sheet5!$A$2:$A$4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Sheet5!$E$2:$E$4</c:f>
              <c:numCache>
                <c:formatCode>General</c:formatCode>
                <c:ptCount val="3"/>
                <c:pt idx="0">
                  <c:v>0.047619047619</c:v>
                </c:pt>
                <c:pt idx="1">
                  <c:v>0.047619047619</c:v>
                </c:pt>
                <c:pt idx="2">
                  <c:v>0.047619047619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34838488"/>
        <c:axId val="-2034835368"/>
      </c:barChart>
      <c:catAx>
        <c:axId val="-2034838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34835368"/>
        <c:crosses val="autoZero"/>
        <c:auto val="1"/>
        <c:lblAlgn val="ctr"/>
        <c:lblOffset val="100"/>
        <c:noMultiLvlLbl val="0"/>
      </c:catAx>
      <c:valAx>
        <c:axId val="-20348353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2034838488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Sheet4!$B$11:$B$13</c:f>
              <c:numCache>
                <c:formatCode>General</c:formatCode>
                <c:ptCount val="3"/>
                <c:pt idx="0">
                  <c:v>0.490566037736</c:v>
                </c:pt>
                <c:pt idx="1">
                  <c:v>0.349056603774</c:v>
                </c:pt>
                <c:pt idx="2">
                  <c:v>0.330188679245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Sheet4!$C$11:$C$13</c:f>
              <c:numCache>
                <c:formatCode>General</c:formatCode>
                <c:ptCount val="3"/>
                <c:pt idx="0">
                  <c:v>0.396226415094</c:v>
                </c:pt>
                <c:pt idx="1">
                  <c:v>0.5</c:v>
                </c:pt>
                <c:pt idx="2">
                  <c:v>0.471698113208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Sheet4!$D$11:$D$13</c:f>
              <c:numCache>
                <c:formatCode>General</c:formatCode>
                <c:ptCount val="3"/>
                <c:pt idx="0">
                  <c:v>0.103773584906</c:v>
                </c:pt>
                <c:pt idx="1">
                  <c:v>0.132075471698</c:v>
                </c:pt>
                <c:pt idx="2">
                  <c:v>0.160377358491</c:v>
                </c:pt>
              </c:numCache>
            </c:numRef>
          </c:val>
        </c:ser>
        <c:ser>
          <c:idx val="3"/>
          <c:order val="3"/>
          <c:tx>
            <c:v>Always</c:v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Sheet4!$A$2:$A$4</c:f>
              <c:strCache>
                <c:ptCount val="3"/>
                <c:pt idx="0">
                  <c:v>Remote</c:v>
                </c:pt>
                <c:pt idx="1">
                  <c:v>Extra</c:v>
                </c:pt>
                <c:pt idx="2">
                  <c:v>Driveby</c:v>
                </c:pt>
              </c:strCache>
            </c:strRef>
          </c:cat>
          <c:val>
            <c:numRef>
              <c:f>Sheet4!$E$11:$E$13</c:f>
              <c:numCache>
                <c:formatCode>General</c:formatCode>
                <c:ptCount val="3"/>
                <c:pt idx="0">
                  <c:v>0.00943396226415</c:v>
                </c:pt>
                <c:pt idx="1">
                  <c:v>0.0188679245283</c:v>
                </c:pt>
                <c:pt idx="2">
                  <c:v>0.0377358490566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34785208"/>
        <c:axId val="-2053746104"/>
      </c:barChart>
      <c:catAx>
        <c:axId val="-2034785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53746104"/>
        <c:crosses val="autoZero"/>
        <c:auto val="1"/>
        <c:lblAlgn val="ctr"/>
        <c:lblOffset val="100"/>
        <c:noMultiLvlLbl val="0"/>
      </c:catAx>
      <c:valAx>
        <c:axId val="-2053746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2034785208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44397474617581"/>
          <c:y val="0.189922717993584"/>
          <c:w val="0.939163015202777"/>
          <c:h val="0.75452172645086"/>
        </c:manualLayout>
      </c:layout>
      <c:barChart>
        <c:barDir val="bar"/>
        <c:grouping val="clustered"/>
        <c:varyColors val="0"/>
        <c:ser>
          <c:idx val="0"/>
          <c:order val="0"/>
          <c:tx>
            <c:v>Turker</c:v>
          </c:tx>
          <c:invertIfNegative val="0"/>
          <c:dLbls>
            <c:delete val="1"/>
          </c:dLbls>
          <c:cat>
            <c:strRef>
              <c:f>Sheet8!$A$1:$A$7</c:f>
              <c:strCache>
                <c:ptCount val="7"/>
                <c:pt idx="0">
                  <c:v>“To get extra points to get a badge”</c:v>
                </c:pt>
                <c:pt idx="1">
                  <c:v>“To get coupons, discounts or free stuff”</c:v>
                </c:pt>
                <c:pt idx="2">
                  <c:v>“To win the mayorship of those places”</c:v>
                </c:pt>
                <c:pt idx="3">
                  <c:v>“To appear cool or interesting”</c:v>
                </c:pt>
                <c:pt idx="4">
                  <c:v>“To win a competition among my friends”</c:v>
                </c:pt>
                <c:pt idx="5">
                  <c:v>“To impress my friends with my check-ins”</c:v>
                </c:pt>
                <c:pt idx="6">
                  <c:v>“To make new friends around those places”</c:v>
                </c:pt>
              </c:strCache>
            </c:strRef>
          </c:cat>
          <c:val>
            <c:numRef>
              <c:f>Sheet8!$B$1:$B$7</c:f>
              <c:numCache>
                <c:formatCode>0%</c:formatCode>
                <c:ptCount val="7"/>
                <c:pt idx="0">
                  <c:v>0.3</c:v>
                </c:pt>
                <c:pt idx="1">
                  <c:v>0.29</c:v>
                </c:pt>
                <c:pt idx="2">
                  <c:v>0.22</c:v>
                </c:pt>
                <c:pt idx="3">
                  <c:v>0.2</c:v>
                </c:pt>
                <c:pt idx="4">
                  <c:v>0.16</c:v>
                </c:pt>
                <c:pt idx="5">
                  <c:v>0.15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v>Primary</c:v>
          </c:tx>
          <c:spPr>
            <a:solidFill>
              <a:schemeClr val="accent3"/>
            </a:solidFill>
          </c:spPr>
          <c:invertIfNegative val="0"/>
          <c:dLbls>
            <c:delete val="1"/>
          </c:dLbls>
          <c:val>
            <c:numRef>
              <c:f>Sheet8!$C$1:$C$7</c:f>
              <c:numCache>
                <c:formatCode>0%</c:formatCode>
                <c:ptCount val="7"/>
                <c:pt idx="0">
                  <c:v>0.22</c:v>
                </c:pt>
                <c:pt idx="1">
                  <c:v>0.13</c:v>
                </c:pt>
                <c:pt idx="2">
                  <c:v>0.26</c:v>
                </c:pt>
                <c:pt idx="3">
                  <c:v>0.09</c:v>
                </c:pt>
                <c:pt idx="4">
                  <c:v>0.13</c:v>
                </c:pt>
                <c:pt idx="5">
                  <c:v>0.0</c:v>
                </c:pt>
                <c:pt idx="6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10"/>
        <c:axId val="-2049599944"/>
        <c:axId val="-2049596968"/>
      </c:barChart>
      <c:catAx>
        <c:axId val="-2049599944"/>
        <c:scaling>
          <c:orientation val="maxMin"/>
        </c:scaling>
        <c:delete val="1"/>
        <c:axPos val="l"/>
        <c:majorTickMark val="out"/>
        <c:minorTickMark val="none"/>
        <c:tickLblPos val="nextTo"/>
        <c:crossAx val="-2049596968"/>
        <c:crosses val="autoZero"/>
        <c:auto val="1"/>
        <c:lblAlgn val="ctr"/>
        <c:lblOffset val="100"/>
        <c:noMultiLvlLbl val="0"/>
      </c:catAx>
      <c:valAx>
        <c:axId val="-2049596968"/>
        <c:scaling>
          <c:orientation val="minMax"/>
          <c:max val="0.3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cross"/>
        <c:minorTickMark val="out"/>
        <c:tickLblPos val="nextTo"/>
        <c:crossAx val="-2049599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Sheet6!$D$1:$D$9</c:f>
              <c:strCache>
                <c:ptCount val="9"/>
                <c:pt idx="0">
                  <c:v>Residence</c:v>
                </c:pt>
                <c:pt idx="1">
                  <c:v>Professional</c:v>
                </c:pt>
                <c:pt idx="2">
                  <c:v>School</c:v>
                </c:pt>
                <c:pt idx="3">
                  <c:v>Outdoors</c:v>
                </c:pt>
                <c:pt idx="4">
                  <c:v>Nightlife</c:v>
                </c:pt>
                <c:pt idx="5">
                  <c:v>Arts</c:v>
                </c:pt>
                <c:pt idx="6">
                  <c:v>Shopping</c:v>
                </c:pt>
                <c:pt idx="7">
                  <c:v>Travel</c:v>
                </c:pt>
                <c:pt idx="8">
                  <c:v>Food</c:v>
                </c:pt>
              </c:strCache>
            </c:strRef>
          </c:cat>
          <c:val>
            <c:numRef>
              <c:f>Sheet6!$C$1:$C$9</c:f>
              <c:numCache>
                <c:formatCode>General</c:formatCode>
                <c:ptCount val="9"/>
                <c:pt idx="0">
                  <c:v>0.768518518519</c:v>
                </c:pt>
                <c:pt idx="1">
                  <c:v>0.694444444444</c:v>
                </c:pt>
                <c:pt idx="2">
                  <c:v>0.657407407407</c:v>
                </c:pt>
                <c:pt idx="3">
                  <c:v>0.537037037037</c:v>
                </c:pt>
                <c:pt idx="4">
                  <c:v>0.518518518519</c:v>
                </c:pt>
                <c:pt idx="5">
                  <c:v>0.5</c:v>
                </c:pt>
                <c:pt idx="6">
                  <c:v>0.462962962963</c:v>
                </c:pt>
                <c:pt idx="7">
                  <c:v>0.435185185185</c:v>
                </c:pt>
                <c:pt idx="8">
                  <c:v>0.398148148148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653448"/>
        <c:axId val="-2049658424"/>
      </c:barChart>
      <c:catAx>
        <c:axId val="-2049653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9658424"/>
        <c:crosses val="autoZero"/>
        <c:auto val="1"/>
        <c:lblAlgn val="ctr"/>
        <c:lblOffset val="100"/>
        <c:noMultiLvlLbl val="0"/>
      </c:catAx>
      <c:valAx>
        <c:axId val="-2049658424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>
                    <a:effectLst/>
                  </a:rPr>
                  <a:t>Fraction</a:t>
                </a:r>
                <a:r>
                  <a:rPr lang="en-US" sz="1800" baseline="0" dirty="0">
                    <a:effectLst/>
                  </a:rPr>
                  <a:t> of Users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4965344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6093320310978"/>
          <c:y val="0.187065466816648"/>
          <c:w val="0.691625770291565"/>
          <c:h val="0.75452172645086"/>
        </c:manualLayout>
      </c:layout>
      <c:barChart>
        <c:barDir val="bar"/>
        <c:grouping val="clustered"/>
        <c:varyColors val="0"/>
        <c:ser>
          <c:idx val="0"/>
          <c:order val="0"/>
          <c:tx>
            <c:v>Turker</c:v>
          </c:tx>
          <c:invertIfNegative val="0"/>
          <c:cat>
            <c:strRef>
              <c:f>Sheet7!$A$1:$A$7</c:f>
              <c:strCache>
                <c:ptCount val="7"/>
                <c:pt idx="0">
                  <c:v>“This place is not interesting”</c:v>
                </c:pt>
                <c:pt idx="1">
                  <c:v>“I have privacy concerns” </c:v>
                </c:pt>
                <c:pt idx="2">
                  <c:v>“Forget to check-in”</c:v>
                </c:pt>
                <c:pt idx="3">
                  <c:v>“Avoid unwanted encounters”</c:v>
                </c:pt>
                <c:pt idx="4">
                  <c:v>“Concerned about being stalked”</c:v>
                </c:pt>
                <c:pt idx="5">
                  <c:v>“Avoid too many notifications to friends”</c:v>
                </c:pt>
                <c:pt idx="6">
                  <c:v>“Avoid being judged negatively”</c:v>
                </c:pt>
              </c:strCache>
            </c:strRef>
          </c:cat>
          <c:val>
            <c:numRef>
              <c:f>Sheet7!$B$1:$B$7</c:f>
              <c:numCache>
                <c:formatCode>0%</c:formatCode>
                <c:ptCount val="7"/>
                <c:pt idx="0">
                  <c:v>0.59</c:v>
                </c:pt>
                <c:pt idx="1">
                  <c:v>0.56</c:v>
                </c:pt>
                <c:pt idx="2">
                  <c:v>0.47</c:v>
                </c:pt>
                <c:pt idx="3">
                  <c:v>0.36</c:v>
                </c:pt>
                <c:pt idx="4">
                  <c:v>0.33</c:v>
                </c:pt>
                <c:pt idx="5">
                  <c:v>0.32</c:v>
                </c:pt>
                <c:pt idx="6">
                  <c:v>0.23</c:v>
                </c:pt>
              </c:numCache>
            </c:numRef>
          </c:val>
        </c:ser>
        <c:ser>
          <c:idx val="1"/>
          <c:order val="1"/>
          <c:tx>
            <c:v>Primary</c:v>
          </c:tx>
          <c:spPr>
            <a:solidFill>
              <a:schemeClr val="accent3"/>
            </a:solidFill>
          </c:spPr>
          <c:invertIfNegative val="0"/>
          <c:val>
            <c:numRef>
              <c:f>Sheet7!$C$1:$C$7</c:f>
              <c:numCache>
                <c:formatCode>0%</c:formatCode>
                <c:ptCount val="7"/>
                <c:pt idx="0">
                  <c:v>0.34</c:v>
                </c:pt>
                <c:pt idx="1">
                  <c:v>0.39</c:v>
                </c:pt>
                <c:pt idx="2">
                  <c:v>0.3</c:v>
                </c:pt>
                <c:pt idx="3" formatCode="0.00%">
                  <c:v>0.043</c:v>
                </c:pt>
                <c:pt idx="4" formatCode="0.00%">
                  <c:v>0.0</c:v>
                </c:pt>
                <c:pt idx="5" formatCode="0.00%">
                  <c:v>0.173</c:v>
                </c:pt>
                <c:pt idx="6" formatCode="0.00%">
                  <c:v>0.087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-2049949320"/>
        <c:axId val="-2049954136"/>
      </c:barChart>
      <c:catAx>
        <c:axId val="-2049949320"/>
        <c:scaling>
          <c:orientation val="maxMin"/>
        </c:scaling>
        <c:delete val="1"/>
        <c:axPos val="l"/>
        <c:majorTickMark val="out"/>
        <c:minorTickMark val="none"/>
        <c:tickLblPos val="nextTo"/>
        <c:crossAx val="-2049954136"/>
        <c:crosses val="autoZero"/>
        <c:auto val="1"/>
        <c:lblAlgn val="ctr"/>
        <c:lblOffset val="100"/>
        <c:noMultiLvlLbl val="0"/>
      </c:catAx>
      <c:valAx>
        <c:axId val="-2049954136"/>
        <c:scaling>
          <c:orientation val="minMax"/>
          <c:max val="0.6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cross"/>
        <c:minorTickMark val="out"/>
        <c:tickLblPos val="nextTo"/>
        <c:crossAx val="-2049949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A414-CE80-2F49-A6D1-EF40D10BDDE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EC8A-F97D-6445-9474-BCB2EEB45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CD7C-F41F-8C45-A80F-6A2C9B25C5A1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184A-E3E7-E940-BC10-ACB83915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67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0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4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65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0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0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6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0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r>
              <a:rPr lang="en-US" baseline="0" dirty="0" smtClean="0"/>
              <a:t> human mobility has been a really important topic for many reasons</a:t>
            </a:r>
          </a:p>
          <a:p>
            <a:r>
              <a:rPr lang="en-US" baseline="0" dirty="0" smtClean="0"/>
              <a:t>For example, from traffic planning in big cities to disease control.</a:t>
            </a:r>
          </a:p>
          <a:p>
            <a:r>
              <a:rPr lang="en-US" baseline="0" dirty="0" smtClean="0"/>
              <a:t>From infrastructure deployment to picking locations for your business to rescuing lives from natural disasters.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human mobility, we are always looking for large-scale, highly detailed and accurate mobility data.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9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4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6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8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184A-E3E7-E940-BC10-ACB8391534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462C-044F-204C-8B6B-65DB0FE2B06C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010-90F7-DA40-8FC2-848F7B7750CC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1F51-597C-EE4D-B7BD-04FF0B79841C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647" y="3197412"/>
            <a:ext cx="8411882" cy="1912469"/>
          </a:xfrm>
          <a:solidFill>
            <a:schemeClr val="bg1">
              <a:alpha val="89000"/>
            </a:schemeClr>
          </a:solidFill>
        </p:spPr>
        <p:txBody>
          <a:bodyPr/>
          <a:lstStyle>
            <a:lvl1pPr algn="l">
              <a:defRPr>
                <a:solidFill>
                  <a:srgbClr val="C700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647" y="5154704"/>
            <a:ext cx="8411881" cy="90859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CEE6-9722-CD49-A85E-72CAD8BDA0C2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09874" y="274638"/>
            <a:ext cx="588578" cy="1962331"/>
          </a:xfrm>
          <a:prstGeom prst="rect">
            <a:avLst/>
          </a:prstGeom>
          <a:solidFill>
            <a:srgbClr val="C7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0E11-ABDF-A74C-90DB-5EC844752705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ICWSM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850" y="344494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fld id="{5A88CC7B-BC8E-744E-9AD7-16F93F71A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E50D-08D7-CD44-9F32-763C5822022C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05F0-5D48-E54E-B9AC-5905E95D7107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9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4912-ED27-F846-8E40-9A9BA04E22B6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5A8F-0964-A74C-A010-FA4A0370F89D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1A9E-C384-514C-B47E-EC07C92A54B4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4D3-138B-A140-A5B4-F4D2FE7064EF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ICWSM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3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A41-10C7-D041-9901-F2B8E6868836}" type="datetime1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ICWSM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8" y="2862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fld id="{5A88CC7B-BC8E-744E-9AD7-16F93F71A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5" r:id="rId2"/>
    <p:sldLayoutId id="2147483866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C70012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70012"/>
        </a:buClr>
        <a:buFont typeface="Arial"/>
        <a:buChar char="•"/>
        <a:defRPr sz="2800" b="0" i="0" kern="1200">
          <a:solidFill>
            <a:schemeClr val="tx1">
              <a:lumMod val="85000"/>
              <a:lumOff val="15000"/>
            </a:schemeClr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70012"/>
        </a:buClr>
        <a:buFont typeface="Arial"/>
        <a:buChar char="–"/>
        <a:defRPr sz="2400" b="0" i="0" kern="1200">
          <a:solidFill>
            <a:srgbClr val="333333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70012"/>
        </a:buClr>
        <a:buSzPct val="75000"/>
        <a:buFont typeface="Courier New"/>
        <a:buChar char="o"/>
        <a:defRPr sz="2200" b="0" i="0" kern="1200">
          <a:solidFill>
            <a:srgbClr val="333333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70012"/>
        </a:buClr>
        <a:buFont typeface="Arial"/>
        <a:buChar char="–"/>
        <a:defRPr sz="1800" b="0" i="0" kern="1200">
          <a:solidFill>
            <a:srgbClr val="333333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70012"/>
        </a:buClr>
        <a:buFont typeface="Arial"/>
        <a:buChar char="»"/>
        <a:defRPr sz="1800" b="0" i="0" kern="1200">
          <a:solidFill>
            <a:srgbClr val="333333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4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chart" Target="../charts/chart5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6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jpe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1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creen Shot 2016-03-25 at 9.09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" r="5555" b="-1"/>
          <a:stretch/>
        </p:blipFill>
        <p:spPr>
          <a:xfrm>
            <a:off x="-1" y="-29885"/>
            <a:ext cx="9144001" cy="43023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405" y="5523765"/>
            <a:ext cx="8141128" cy="93802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venir Heavy"/>
                <a:cs typeface="Avenir Heavy"/>
              </a:rPr>
              <a:t>Gang Wang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Sarita</a:t>
            </a:r>
            <a:r>
              <a:rPr lang="en-US" dirty="0">
                <a:solidFill>
                  <a:schemeClr val="tx1"/>
                </a:solidFill>
              </a:rPr>
              <a:t> Y. </a:t>
            </a:r>
            <a:r>
              <a:rPr lang="en-US" dirty="0" err="1" smtClean="0">
                <a:solidFill>
                  <a:schemeClr val="tx1"/>
                </a:solidFill>
              </a:rPr>
              <a:t>Schoenebeck</a:t>
            </a:r>
            <a:r>
              <a:rPr lang="sk-SK" baseline="30000" dirty="0" smtClean="0">
                <a:solidFill>
                  <a:schemeClr val="tx1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, Haitao </a:t>
            </a:r>
            <a:r>
              <a:rPr lang="en-US" dirty="0">
                <a:solidFill>
                  <a:schemeClr val="tx1"/>
                </a:solidFill>
              </a:rPr>
              <a:t>Zheng, Ben Y. </a:t>
            </a:r>
            <a:r>
              <a:rPr lang="en-US" dirty="0" smtClean="0">
                <a:solidFill>
                  <a:schemeClr val="tx1"/>
                </a:solidFill>
              </a:rPr>
              <a:t>Zhao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UC Santa Barbara, </a:t>
            </a:r>
            <a:r>
              <a:rPr lang="sk-SK" baseline="30000" dirty="0">
                <a:solidFill>
                  <a:schemeClr val="tx1"/>
                </a:solidFill>
              </a:rPr>
              <a:t>†</a:t>
            </a:r>
            <a:r>
              <a:rPr lang="en-US" dirty="0" smtClean="0">
                <a:solidFill>
                  <a:schemeClr val="tx1"/>
                </a:solidFill>
              </a:rPr>
              <a:t>University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Michigan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405" y="4269112"/>
            <a:ext cx="8265058" cy="1171122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Understanding Bias and Misbehavior on Location-based Social Networks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06" y="3336565"/>
            <a:ext cx="935936" cy="93593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26937" y="3414708"/>
            <a:ext cx="5363878" cy="737508"/>
            <a:chOff x="635749" y="1863918"/>
            <a:chExt cx="5363878" cy="73750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635749" y="1863918"/>
              <a:ext cx="5363878" cy="737508"/>
            </a:xfrm>
            <a:prstGeom prst="wedgeRoundRectCallout">
              <a:avLst>
                <a:gd name="adj1" fmla="val 57536"/>
                <a:gd name="adj2" fmla="val 30383"/>
                <a:gd name="adj3" fmla="val 16667"/>
              </a:avLst>
            </a:prstGeom>
            <a:solidFill>
              <a:srgbClr val="2D3C95"/>
            </a:solidFill>
            <a:ln w="38100" cmpd="sng">
              <a:solidFill>
                <a:srgbClr val="0F9DE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0217" y="1902888"/>
              <a:ext cx="51056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“Will </a:t>
              </a:r>
              <a:r>
                <a:rPr lang="en-US" sz="3600" dirty="0">
                  <a:solidFill>
                    <a:schemeClr val="bg1"/>
                  </a:solidFill>
                </a:rPr>
                <a:t>Check-in for </a:t>
              </a:r>
              <a:r>
                <a:rPr lang="en-US" sz="3600" dirty="0" smtClean="0">
                  <a:solidFill>
                    <a:schemeClr val="bg1"/>
                  </a:solidFill>
                </a:rPr>
                <a:t>Badges” 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0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1"/>
    </mc:Choice>
    <mc:Fallback xmlns="">
      <p:transition xmlns:p14="http://schemas.microsoft.com/office/powerpoint/2010/main" spd="slow" advTm="202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vs. Turkers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self-selection bias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72628" y="2403389"/>
            <a:ext cx="2432105" cy="6079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23 Primary Users </a:t>
            </a:r>
          </a:p>
          <a:p>
            <a:pPr algn="ctr"/>
            <a:r>
              <a:rPr lang="en-US" sz="2000" dirty="0" smtClean="0"/>
              <a:t>(out of 244 invited)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904733" y="2404382"/>
            <a:ext cx="2472620" cy="607948"/>
          </a:xfrm>
          <a:prstGeom prst="rect">
            <a:avLst/>
          </a:prstGeom>
          <a:solidFill>
            <a:srgbClr val="C7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108 Turker Users </a:t>
            </a:r>
          </a:p>
          <a:p>
            <a:pPr algn="ctr"/>
            <a:r>
              <a:rPr lang="en-US" sz="2000" dirty="0" smtClean="0"/>
              <a:t>(Amazon Mturk)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42509"/>
              </p:ext>
            </p:extLst>
          </p:nvPr>
        </p:nvGraphicFramePr>
        <p:xfrm>
          <a:off x="1297118" y="2706151"/>
          <a:ext cx="6080235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323"/>
                <a:gridCol w="2019250"/>
                <a:gridCol w="2484662"/>
              </a:tblGrid>
              <a:tr h="370840">
                <a:tc gridSpan="3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Check-ins</a:t>
                      </a:r>
                      <a:r>
                        <a:rPr lang="en-US" sz="2000" kern="1200" baseline="30000" dirty="0" smtClean="0">
                          <a:effectLst/>
                        </a:rPr>
                        <a:t>** </a:t>
                      </a:r>
                      <a:endParaRPr lang="en-US" sz="2000" baseline="300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kern="1200" dirty="0" smtClean="0">
                          <a:effectLst/>
                        </a:rPr>
                        <a:t>1770.8 (2521.2) </a:t>
                      </a:r>
                      <a:endParaRPr lang="is-IS" sz="20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effectLst/>
                        </a:rPr>
                        <a:t>603.5 (91) </a:t>
                      </a:r>
                      <a:endParaRPr lang="is-IS" sz="200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Badges</a:t>
                      </a:r>
                      <a:r>
                        <a:rPr lang="en-US" sz="2000" kern="1200" baseline="30000" dirty="0" smtClean="0">
                          <a:effectLst/>
                        </a:rPr>
                        <a:t>**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2000" dirty="0" smtClean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effectLst/>
                        </a:rPr>
                        <a:t>37.7 (29.2) </a:t>
                      </a:r>
                      <a:endParaRPr lang="is-IS" sz="2000" dirty="0" smtClean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effectLst/>
                        </a:rPr>
                        <a:t>13.8 (16.8) </a:t>
                      </a:r>
                      <a:endParaRPr lang="is-IS" sz="200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Mayors</a:t>
                      </a:r>
                      <a:r>
                        <a:rPr lang="en-US" sz="2000" kern="1200" baseline="30000" dirty="0" smtClean="0">
                          <a:effectLst/>
                        </a:rPr>
                        <a:t>** </a:t>
                      </a:r>
                      <a:endParaRPr lang="en-US" sz="2000" baseline="300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effectLst/>
                        </a:rPr>
                        <a:t>14.3 (26.9) </a:t>
                      </a:r>
                      <a:endParaRPr lang="is-IS" sz="2000" dirty="0" smtClean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effectLst/>
                        </a:rPr>
                        <a:t>0.2 (0.4) </a:t>
                      </a:r>
                      <a:endParaRPr lang="is-IS" sz="200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Friends</a:t>
                      </a:r>
                      <a:r>
                        <a:rPr lang="en-US" sz="2000" kern="1200" baseline="30000" dirty="0" smtClean="0">
                          <a:effectLst/>
                        </a:rPr>
                        <a:t>*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20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kern="1200" dirty="0" smtClean="0">
                          <a:effectLst/>
                        </a:rPr>
                        <a:t>45.4 (58.0) </a:t>
                      </a:r>
                      <a:endParaRPr lang="is-IS" sz="20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effectLst/>
                        </a:rPr>
                        <a:t>23.1 (39.7) </a:t>
                      </a:r>
                      <a:endParaRPr lang="is-IS" sz="200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655872" y="4858856"/>
            <a:ext cx="4454665" cy="778696"/>
            <a:chOff x="2655872" y="4708188"/>
            <a:chExt cx="4454665" cy="778696"/>
          </a:xfrm>
        </p:grpSpPr>
        <p:sp>
          <p:nvSpPr>
            <p:cNvPr id="9" name="TextBox 8"/>
            <p:cNvSpPr txBox="1"/>
            <p:nvPr/>
          </p:nvSpPr>
          <p:spPr>
            <a:xfrm>
              <a:off x="3829070" y="5086774"/>
              <a:ext cx="1980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30000" dirty="0" smtClean="0"/>
                <a:t>**</a:t>
              </a:r>
              <a:r>
                <a:rPr lang="en-US" sz="2000" dirty="0" smtClean="0"/>
                <a:t>p&lt;0.05, </a:t>
              </a:r>
              <a:r>
                <a:rPr lang="en-US" sz="2000" baseline="30000" dirty="0" smtClean="0"/>
                <a:t>*</a:t>
              </a:r>
              <a:r>
                <a:rPr lang="en-US" sz="2000" dirty="0" smtClean="0"/>
                <a:t>P &lt; 0.1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55872" y="4708188"/>
              <a:ext cx="4454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Foursquare Profile </a:t>
              </a:r>
              <a:r>
                <a:rPr lang="en-US" sz="2000" dirty="0"/>
                <a:t>Attribute: </a:t>
              </a:r>
              <a:r>
                <a:rPr lang="en-US" sz="2000" dirty="0" smtClean="0"/>
                <a:t>Mean (STD)</a:t>
              </a:r>
              <a:endParaRPr lang="en-US" sz="200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51987" y="5213044"/>
            <a:ext cx="4366259" cy="985989"/>
          </a:xfrm>
          <a:prstGeom prst="wedgeRoundRectCallout">
            <a:avLst>
              <a:gd name="adj1" fmla="val -11502"/>
              <a:gd name="adj2" fmla="val -99600"/>
              <a:gd name="adj3" fmla="val 16667"/>
            </a:avLst>
          </a:prstGeom>
          <a:solidFill>
            <a:srgbClr val="C7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measurement app is likely attract more “active” users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8739" y="3098849"/>
            <a:ext cx="2345993" cy="1610026"/>
          </a:xfrm>
          <a:prstGeom prst="rect">
            <a:avLst/>
          </a:prstGeom>
          <a:noFill/>
          <a:ln w="38100" cmpd="sng"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3322" y="5449733"/>
            <a:ext cx="9171433" cy="6296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/>
                <a:cs typeface="Avenir Book"/>
              </a:rPr>
              <a:t>C</a:t>
            </a:r>
            <a:r>
              <a:rPr lang="en-US" sz="2400" dirty="0" smtClean="0">
                <a:latin typeface="Avenir Book"/>
                <a:cs typeface="Avenir Book"/>
              </a:rPr>
              <a:t>ompare survey answers from both user groups</a:t>
            </a:r>
            <a:endParaRPr lang="en-US" sz="2000" dirty="0">
              <a:latin typeface="Avenir Book"/>
              <a:cs typeface="Avenir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2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5"/>
    </mc:Choice>
    <mc:Fallback xmlns="">
      <p:transition xmlns:p14="http://schemas.microsoft.com/office/powerpoint/2010/main" spd="slow" advTm="491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 You Make Extraneous Check-ins?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592"/>
            <a:ext cx="8229600" cy="4756150"/>
          </a:xfrm>
        </p:spPr>
        <p:txBody>
          <a:bodyPr/>
          <a:lstStyle/>
          <a:p>
            <a:r>
              <a:rPr lang="en-US" sz="2000" b="1" dirty="0" smtClean="0">
                <a:latin typeface="Avenir Heavy"/>
                <a:cs typeface="Avenir Heavy"/>
              </a:rPr>
              <a:t>Remote</a:t>
            </a:r>
            <a:r>
              <a:rPr lang="en-US" sz="2000" b="1" dirty="0" smtClean="0"/>
              <a:t>:</a:t>
            </a:r>
            <a:r>
              <a:rPr lang="en-US" sz="2000" b="1" dirty="0" smtClean="0">
                <a:latin typeface="Avenir Heavy"/>
                <a:cs typeface="Avenir Heavy"/>
              </a:rPr>
              <a:t> </a:t>
            </a:r>
            <a:r>
              <a:rPr lang="en-US" sz="2000" dirty="0"/>
              <a:t>check-in location &gt;500m away </a:t>
            </a:r>
          </a:p>
          <a:p>
            <a:r>
              <a:rPr lang="en-US" sz="2000" dirty="0" smtClean="0">
                <a:latin typeface="Avenir Heavy"/>
                <a:cs typeface="Avenir Heavy"/>
              </a:rPr>
              <a:t>Extra</a:t>
            </a:r>
            <a:r>
              <a:rPr lang="en-US" sz="2000" dirty="0" smtClean="0"/>
              <a:t>: checking-in to many nearby locations</a:t>
            </a:r>
            <a:endParaRPr lang="en-US" sz="2000" dirty="0"/>
          </a:p>
          <a:p>
            <a:r>
              <a:rPr lang="en-US" sz="2000" dirty="0" smtClean="0">
                <a:latin typeface="Avenir Heavy"/>
                <a:cs typeface="Avenir Heavy"/>
              </a:rPr>
              <a:t>Driveby</a:t>
            </a:r>
            <a:r>
              <a:rPr lang="en-US" sz="2000" b="1" dirty="0" smtClean="0"/>
              <a:t>:</a:t>
            </a:r>
            <a:r>
              <a:rPr lang="en-US" sz="2000" dirty="0" smtClean="0"/>
              <a:t> check-in while moving at high speed</a:t>
            </a:r>
            <a:endParaRPr lang="en-US" sz="2000" dirty="0"/>
          </a:p>
          <a:p>
            <a:pPr lvl="1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072118"/>
              </p:ext>
            </p:extLst>
          </p:nvPr>
        </p:nvGraphicFramePr>
        <p:xfrm>
          <a:off x="200411" y="3206920"/>
          <a:ext cx="4264145" cy="31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0569" y="6249750"/>
            <a:ext cx="10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[Turkers]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20844" y="3755286"/>
            <a:ext cx="2893015" cy="902423"/>
          </a:xfrm>
          <a:prstGeom prst="rect">
            <a:avLst/>
          </a:prstGeom>
          <a:noFill/>
          <a:ln w="38100" cmpd="sng"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0581" y="1080033"/>
            <a:ext cx="567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70012"/>
                </a:solidFill>
              </a:rPr>
              <a:t>Check</a:t>
            </a:r>
            <a:r>
              <a:rPr lang="en-US" sz="2400" dirty="0">
                <a:solidFill>
                  <a:srgbClr val="C70012"/>
                </a:solidFill>
              </a:rPr>
              <a:t>-ins that do not </a:t>
            </a:r>
            <a:r>
              <a:rPr lang="en-US" sz="2400" dirty="0" smtClean="0">
                <a:solidFill>
                  <a:srgbClr val="C70012"/>
                </a:solidFill>
              </a:rPr>
              <a:t>show up in GPS traces</a:t>
            </a:r>
            <a:endParaRPr lang="en-US" sz="2400" dirty="0">
              <a:solidFill>
                <a:srgbClr val="C7001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2038" y="3039765"/>
            <a:ext cx="402946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“How often do </a:t>
            </a:r>
            <a:r>
              <a:rPr lang="en-US" sz="2000" i="1" dirty="0" smtClean="0">
                <a:solidFill>
                  <a:srgbClr val="C70012"/>
                </a:solidFill>
              </a:rPr>
              <a:t>your friends </a:t>
            </a:r>
            <a:r>
              <a:rPr lang="en-US" sz="2000" i="1" dirty="0" smtClean="0"/>
              <a:t>making extraneous check-ins?”</a:t>
            </a:r>
            <a:endParaRPr lang="en-US" sz="20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844892" y="3733762"/>
            <a:ext cx="3382693" cy="2854172"/>
            <a:chOff x="9656065" y="5006123"/>
            <a:chExt cx="3382693" cy="2854172"/>
          </a:xfrm>
        </p:grpSpPr>
        <p:sp>
          <p:nvSpPr>
            <p:cNvPr id="10" name="TextBox 9"/>
            <p:cNvSpPr txBox="1"/>
            <p:nvPr/>
          </p:nvSpPr>
          <p:spPr>
            <a:xfrm>
              <a:off x="10851269" y="7490963"/>
              <a:ext cx="105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[Primary]</a:t>
              </a:r>
              <a:endParaRPr lang="en-US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3536666"/>
                </p:ext>
              </p:extLst>
            </p:nvPr>
          </p:nvGraphicFramePr>
          <p:xfrm>
            <a:off x="9656065" y="5006123"/>
            <a:ext cx="3382693" cy="2506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Rounded Rectangular Callout 14"/>
          <p:cNvSpPr/>
          <p:nvPr/>
        </p:nvSpPr>
        <p:spPr>
          <a:xfrm>
            <a:off x="3689355" y="2463590"/>
            <a:ext cx="4298462" cy="985989"/>
          </a:xfrm>
          <a:prstGeom prst="wedgeRoundRectCallout">
            <a:avLst>
              <a:gd name="adj1" fmla="val -34999"/>
              <a:gd name="adj2" fmla="val 90724"/>
              <a:gd name="adj3" fmla="val 16667"/>
            </a:avLst>
          </a:prstGeom>
          <a:solidFill>
            <a:srgbClr val="C7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30%-40% users claim to have performed “cheating” check-ins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6728" y="3755285"/>
            <a:ext cx="2893015" cy="1087553"/>
          </a:xfrm>
          <a:prstGeom prst="rect">
            <a:avLst/>
          </a:prstGeom>
          <a:noFill/>
          <a:ln w="38100" cmpd="sng"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51976" y="3669074"/>
            <a:ext cx="3382692" cy="2892287"/>
            <a:chOff x="4873504" y="3674749"/>
            <a:chExt cx="3382692" cy="2892287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8517608"/>
                </p:ext>
              </p:extLst>
            </p:nvPr>
          </p:nvGraphicFramePr>
          <p:xfrm>
            <a:off x="4873504" y="3674749"/>
            <a:ext cx="3382692" cy="2687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634338" y="6197704"/>
              <a:ext cx="182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[Turkers Friends] 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1154" y="3767255"/>
            <a:ext cx="6738589" cy="2482495"/>
            <a:chOff x="1241154" y="3733762"/>
            <a:chExt cx="6738589" cy="2482495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241154" y="5230268"/>
              <a:ext cx="3740483" cy="985989"/>
            </a:xfrm>
            <a:prstGeom prst="wedgeRoundRectCallout">
              <a:avLst>
                <a:gd name="adj1" fmla="val 52145"/>
                <a:gd name="adj2" fmla="val -92643"/>
                <a:gd name="adj3" fmla="val 16667"/>
              </a:avLst>
            </a:prstGeom>
            <a:solidFill>
              <a:srgbClr val="C700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More users claim they observe their friends cheat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60172" y="3733762"/>
              <a:ext cx="2919571" cy="1474982"/>
            </a:xfrm>
            <a:prstGeom prst="rect">
              <a:avLst/>
            </a:prstGeom>
            <a:noFill/>
            <a:ln w="38100" cmpd="sng">
              <a:solidFill>
                <a:srgbClr val="C7001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3364086"/>
            <a:ext cx="9198865" cy="8732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venir Book"/>
                <a:cs typeface="Avenir Book"/>
              </a:rPr>
              <a:t>Extraneous check-ins prevalent on Foursquare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24"/>
    </mc:Choice>
    <mc:Fallback xmlns="">
      <p:transition xmlns:p14="http://schemas.microsoft.com/office/powerpoint/2010/main" spd="slow" advTm="895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  <p:bldP spid="12" grpId="0" animBg="1"/>
      <p:bldP spid="12" grpId="1" animBg="1"/>
      <p:bldP spid="19" grpId="0" animBg="1"/>
      <p:bldP spid="15" grpId="0" animBg="1"/>
      <p:bldP spid="15" grpId="1" animBg="1"/>
      <p:bldP spid="21" grpId="0" animBg="1"/>
      <p:bldP spid="21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Extraneous </a:t>
            </a:r>
            <a:r>
              <a:rPr lang="en-US" dirty="0" smtClean="0"/>
              <a:t>Check-ins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50" y="5242488"/>
            <a:ext cx="8229600" cy="108579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Matched well with trace analysis (</a:t>
            </a:r>
            <a:r>
              <a:rPr lang="en-US" sz="2400" dirty="0"/>
              <a:t>P</a:t>
            </a:r>
            <a:r>
              <a:rPr lang="en-US" sz="2400" dirty="0" smtClean="0"/>
              <a:t>earson Correlation)</a:t>
            </a:r>
          </a:p>
          <a:p>
            <a:pPr lvl="1"/>
            <a:r>
              <a:rPr lang="en-US" sz="2000" dirty="0" smtClean="0"/>
              <a:t>Rate </a:t>
            </a:r>
            <a:r>
              <a:rPr lang="en-US" sz="2000" dirty="0"/>
              <a:t>of remote check-ins </a:t>
            </a:r>
            <a:r>
              <a:rPr lang="en-US" sz="2000" i="1" dirty="0"/>
              <a:t>vs. </a:t>
            </a:r>
            <a:r>
              <a:rPr lang="en-US" sz="2000" dirty="0"/>
              <a:t># of Badges: </a:t>
            </a:r>
            <a:r>
              <a:rPr lang="en-US" sz="2000" dirty="0" smtClean="0">
                <a:solidFill>
                  <a:srgbClr val="C70012"/>
                </a:solidFill>
              </a:rPr>
              <a:t>0.49</a:t>
            </a:r>
          </a:p>
          <a:p>
            <a:pPr lvl="1"/>
            <a:r>
              <a:rPr lang="en-US" sz="2000" dirty="0" smtClean="0"/>
              <a:t>Rate </a:t>
            </a:r>
            <a:r>
              <a:rPr lang="en-US" sz="2000" dirty="0"/>
              <a:t>of </a:t>
            </a:r>
            <a:r>
              <a:rPr lang="en-US" sz="2000" dirty="0" smtClean="0"/>
              <a:t>extra check</a:t>
            </a:r>
            <a:r>
              <a:rPr lang="en-US" sz="2000" dirty="0"/>
              <a:t>-ins </a:t>
            </a:r>
            <a:r>
              <a:rPr lang="en-US" sz="2000" i="1" dirty="0"/>
              <a:t>vs. </a:t>
            </a:r>
            <a:r>
              <a:rPr lang="en-US" sz="2000" dirty="0"/>
              <a:t># of Mayorships: </a:t>
            </a:r>
            <a:r>
              <a:rPr lang="en-US" sz="2000" dirty="0">
                <a:solidFill>
                  <a:srgbClr val="C70012"/>
                </a:solidFill>
              </a:rPr>
              <a:t>0.34 </a:t>
            </a:r>
            <a:endParaRPr lang="en-US" sz="2000" dirty="0">
              <a:solidFill>
                <a:srgbClr val="C70012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42322"/>
              </p:ext>
            </p:extLst>
          </p:nvPr>
        </p:nvGraphicFramePr>
        <p:xfrm>
          <a:off x="468850" y="1374591"/>
          <a:ext cx="6287911" cy="3675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8308"/>
                <a:gridCol w="1035940"/>
                <a:gridCol w="963663"/>
              </a:tblGrid>
              <a:tr h="6260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Agreed Turkers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 smtClean="0">
                          <a:solidFill>
                            <a:schemeClr val="accent3"/>
                          </a:solidFill>
                        </a:rPr>
                        <a:t>Agreed</a:t>
                      </a: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 Primary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get extra points to get a badge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30%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22%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get coupons, discounts or free stuff”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29%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13%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become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Mayor of those places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22%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26%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appear cool or interesting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20%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9%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win a competition among my friends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16%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13%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impress my friends with my check-ins”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15%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0%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336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“To make new friends around those places”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10%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4%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9287"/>
              </p:ext>
            </p:extLst>
          </p:nvPr>
        </p:nvGraphicFramePr>
        <p:xfrm>
          <a:off x="6319316" y="1248305"/>
          <a:ext cx="1382890" cy="398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757679" y="3758354"/>
            <a:ext cx="4133368" cy="985989"/>
          </a:xfrm>
          <a:prstGeom prst="wedgeRoundRectCallout">
            <a:avLst>
              <a:gd name="adj1" fmla="val -16835"/>
              <a:gd name="adj2" fmla="val -96565"/>
              <a:gd name="adj3" fmla="val 16667"/>
            </a:avLst>
          </a:prstGeom>
          <a:solidFill>
            <a:srgbClr val="C7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Top 3 incentives related to 4square reward mechanisms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" y="2043677"/>
            <a:ext cx="6299562" cy="1249454"/>
          </a:xfrm>
          <a:prstGeom prst="rect">
            <a:avLst/>
          </a:prstGeom>
          <a:noFill/>
          <a:ln w="38100" cmpd="sng"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4111" y="5050543"/>
            <a:ext cx="9171433" cy="133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Avenir Book"/>
                <a:cs typeface="Avenir Book"/>
              </a:rPr>
              <a:t>4Square rewards are primary incentives, can we remove them?</a:t>
            </a:r>
          </a:p>
          <a:p>
            <a:pPr algn="ctr"/>
            <a:endParaRPr lang="en-US" sz="1000" u="sng" dirty="0" smtClean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Our study: </a:t>
            </a:r>
            <a:r>
              <a:rPr lang="en-US" sz="2000" dirty="0">
                <a:latin typeface="Avenir Book"/>
                <a:cs typeface="Avenir Book"/>
              </a:rPr>
              <a:t>w/o </a:t>
            </a:r>
            <a:r>
              <a:rPr lang="en-US" sz="2000" dirty="0" smtClean="0">
                <a:latin typeface="Avenir Book"/>
                <a:cs typeface="Avenir Book"/>
              </a:rPr>
              <a:t>rewards, 50% users claim they would use 4Square less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Anecdotal evidence: 4Sq removed badges in 2014, brought back in 2015</a:t>
            </a:r>
            <a:endParaRPr lang="en-US" sz="2000" dirty="0">
              <a:latin typeface="Avenir Book"/>
              <a:cs typeface="Avenir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7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9"/>
    </mc:Choice>
    <mc:Fallback xmlns="">
      <p:transition xmlns:p14="http://schemas.microsoft.com/office/powerpoint/2010/main" spd="slow" advTm="1055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Don’t You Check-in?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Top 3 places: home, work, school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902402"/>
              </p:ext>
            </p:extLst>
          </p:nvPr>
        </p:nvGraphicFramePr>
        <p:xfrm>
          <a:off x="1032143" y="2130778"/>
          <a:ext cx="7039412" cy="422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53900" y="2737555"/>
            <a:ext cx="1811322" cy="2257778"/>
          </a:xfrm>
          <a:prstGeom prst="rect">
            <a:avLst/>
          </a:prstGeom>
          <a:noFill/>
          <a:ln w="38100" cmpd="sng"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5951" y="5073368"/>
            <a:ext cx="9168240" cy="9866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Check-ins are only a biased sample of real movement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Disproportionally </a:t>
            </a:r>
            <a:r>
              <a:rPr lang="en-US" sz="2400" dirty="0" err="1" smtClean="0">
                <a:latin typeface="Avenir Book"/>
                <a:cs typeface="Avenir Book"/>
              </a:rPr>
              <a:t>downsampling</a:t>
            </a:r>
            <a:r>
              <a:rPr lang="en-US" sz="2400" dirty="0" smtClean="0">
                <a:latin typeface="Avenir Book"/>
                <a:cs typeface="Avenir Book"/>
              </a:rPr>
              <a:t> certain types of locations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7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0"/>
    </mc:Choice>
    <mc:Fallback xmlns="">
      <p:transition xmlns:p14="http://schemas.microsoft.com/office/powerpoint/2010/main" spd="slow" advTm="438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Cause for Missing Check-ins</a:t>
            </a:r>
            <a:endParaRPr lang="en-US" sz="4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36293"/>
              </p:ext>
            </p:extLst>
          </p:nvPr>
        </p:nvGraphicFramePr>
        <p:xfrm>
          <a:off x="691444" y="1797649"/>
          <a:ext cx="6053667" cy="4078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555"/>
                <a:gridCol w="997348"/>
                <a:gridCol w="927764"/>
              </a:tblGrid>
              <a:tr h="6973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Agreed Turkers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 smtClean="0">
                          <a:solidFill>
                            <a:schemeClr val="accent3"/>
                          </a:solidFill>
                        </a:rPr>
                        <a:t>Agreed</a:t>
                      </a: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 Primary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place is not interesting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59%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34%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privacy concerns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56%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39%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Forgot to check-in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47%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30%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unwanted encounters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36%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4.3%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Concerned about being stalked</a:t>
                      </a:r>
                      <a:r>
                        <a:rPr lang="en-US" dirty="0" smtClean="0"/>
                        <a:t>”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33%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0.0%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too many notifications to friends”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32%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17.3%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0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“Avoid being judged negatively”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solidFill>
                            <a:srgbClr val="004E9D"/>
                          </a:solidFill>
                        </a:rPr>
                        <a:t>23%</a:t>
                      </a:r>
                      <a:endParaRPr lang="is-IS" dirty="0">
                        <a:solidFill>
                          <a:srgbClr val="004E9D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aseline="0" dirty="0" smtClean="0">
                          <a:solidFill>
                            <a:schemeClr val="accent3"/>
                          </a:solidFill>
                        </a:rPr>
                        <a:t>8.7%</a:t>
                      </a:r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37944"/>
              </p:ext>
            </p:extLst>
          </p:nvPr>
        </p:nvGraphicFramePr>
        <p:xfrm>
          <a:off x="6383506" y="1642431"/>
          <a:ext cx="1446718" cy="44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7894" y="2453707"/>
            <a:ext cx="8413365" cy="1851040"/>
            <a:chOff x="607894" y="2453707"/>
            <a:chExt cx="8413365" cy="1851040"/>
          </a:xfrm>
        </p:grpSpPr>
        <p:sp>
          <p:nvSpPr>
            <p:cNvPr id="10" name="Rectangle 9"/>
            <p:cNvSpPr/>
            <p:nvPr/>
          </p:nvSpPr>
          <p:spPr>
            <a:xfrm>
              <a:off x="607894" y="2453707"/>
              <a:ext cx="6223329" cy="947043"/>
            </a:xfrm>
            <a:prstGeom prst="rect">
              <a:avLst/>
            </a:prstGeom>
            <a:noFill/>
            <a:ln w="38100" cmpd="sng">
              <a:solidFill>
                <a:srgbClr val="C7001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3788809" y="3657302"/>
              <a:ext cx="5232450" cy="647445"/>
            </a:xfrm>
            <a:prstGeom prst="wedgeRoundRectCallout">
              <a:avLst>
                <a:gd name="adj1" fmla="val -34668"/>
                <a:gd name="adj2" fmla="val -87515"/>
                <a:gd name="adj3" fmla="val 16667"/>
              </a:avLst>
            </a:prstGeom>
            <a:solidFill>
              <a:srgbClr val="C700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Users ignore boring and private places</a:t>
              </a: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2568223" y="4038387"/>
            <a:ext cx="4263000" cy="1225057"/>
          </a:xfrm>
          <a:prstGeom prst="wedgeRoundRectCallout">
            <a:avLst>
              <a:gd name="adj1" fmla="val -51948"/>
              <a:gd name="adj2" fmla="val -60866"/>
              <a:gd name="adj3" fmla="val 16667"/>
            </a:avLst>
          </a:prstGeom>
          <a:solidFill>
            <a:srgbClr val="C7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New 4Square app (Swarm)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assive GPS location tracking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ut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data is no longer public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894" y="3467057"/>
            <a:ext cx="6223329" cy="450264"/>
          </a:xfrm>
          <a:prstGeom prst="rect">
            <a:avLst/>
          </a:prstGeom>
          <a:noFill/>
          <a:ln w="38100" cmpd="sng"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1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82"/>
    </mc:Choice>
    <mc:Fallback xmlns="">
      <p:transition xmlns:p14="http://schemas.microsoft.com/office/powerpoint/2010/main" spd="slow" advTm="655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Check-ins do not represent real mobility</a:t>
            </a:r>
          </a:p>
          <a:p>
            <a:pPr lvl="1"/>
            <a:r>
              <a:rPr lang="en-US" sz="2000" dirty="0"/>
              <a:t>Extraneous: falsified location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Missing: </a:t>
            </a:r>
            <a:r>
              <a:rPr lang="en-US" sz="2000" dirty="0" smtClean="0">
                <a:solidFill>
                  <a:srgbClr val="C70012"/>
                </a:solidFill>
              </a:rPr>
              <a:t>uneven</a:t>
            </a:r>
            <a:r>
              <a:rPr lang="en-US" sz="2000" dirty="0" smtClean="0"/>
              <a:t> downsample of real movements</a:t>
            </a:r>
          </a:p>
          <a:p>
            <a:pPr lvl="1"/>
            <a:endParaRPr lang="en-US" sz="2000" dirty="0"/>
          </a:p>
          <a:p>
            <a:r>
              <a:rPr lang="en-US" sz="2400" dirty="0"/>
              <a:t>Both types of </a:t>
            </a:r>
            <a:r>
              <a:rPr lang="en-US" sz="2400" dirty="0" smtClean="0"/>
              <a:t>biases </a:t>
            </a:r>
            <a:r>
              <a:rPr lang="en-US" sz="2400" dirty="0"/>
              <a:t>are likely to </a:t>
            </a:r>
            <a:r>
              <a:rPr lang="en-US" sz="2400" dirty="0" smtClean="0"/>
              <a:t>persist</a:t>
            </a:r>
          </a:p>
          <a:p>
            <a:pPr lvl="1"/>
            <a:r>
              <a:rPr lang="en-US" sz="2000" dirty="0"/>
              <a:t>Removing reward mechanism discourages user </a:t>
            </a:r>
            <a:r>
              <a:rPr lang="en-US" sz="2000" dirty="0" smtClean="0"/>
              <a:t>engagement</a:t>
            </a:r>
          </a:p>
          <a:p>
            <a:pPr lvl="1"/>
            <a:r>
              <a:rPr lang="en-US" sz="2000" dirty="0" smtClean="0"/>
              <a:t>Pervasive location tracking has privacy issues (non-public)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69039" y="4476937"/>
            <a:ext cx="4129411" cy="2087802"/>
          </a:xfrm>
          <a:prstGeom prst="rect">
            <a:avLst/>
          </a:prstGeom>
          <a:solidFill>
            <a:srgbClr val="F2F2F2"/>
          </a:soli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Promising usage of Check-in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Social/cultural aspects in LBSN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Venue recommendation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Ad placement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808" y="4476937"/>
            <a:ext cx="4246121" cy="2087802"/>
          </a:xfrm>
          <a:prstGeom prst="rect">
            <a:avLst/>
          </a:prstGeom>
          <a:solidFill>
            <a:srgbClr val="C70012"/>
          </a:solidFill>
          <a:ln w="31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Questionable usage of Check-in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Represent </a:t>
            </a:r>
            <a:r>
              <a:rPr lang="en-US" sz="2000" dirty="0">
                <a:solidFill>
                  <a:schemeClr val="bg1"/>
                </a:solidFill>
              </a:rPr>
              <a:t>real-world </a:t>
            </a:r>
            <a:r>
              <a:rPr lang="en-US" sz="2000" dirty="0" smtClean="0">
                <a:solidFill>
                  <a:schemeClr val="bg1"/>
                </a:solidFill>
              </a:rPr>
              <a:t>user population or density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Build user mobility models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89"/>
    </mc:Choice>
    <mc:Fallback xmlns="">
      <p:transition xmlns:p14="http://schemas.microsoft.com/office/powerpoint/2010/main" spd="slow" advTm="1048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71686" y="2771336"/>
            <a:ext cx="5650452" cy="1457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C70012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algn="ctr"/>
            <a:r>
              <a:rPr lang="en-US" sz="4000" dirty="0" smtClean="0"/>
              <a:t>Thank You!</a:t>
            </a:r>
            <a:br>
              <a:rPr lang="en-US" sz="4000" dirty="0" smtClean="0"/>
            </a:b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94" y="2891910"/>
            <a:ext cx="927100" cy="12158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3"/>
    </mc:Choice>
    <mc:Fallback xmlns="">
      <p:transition xmlns:p14="http://schemas.microsoft.com/office/powerpoint/2010/main" spd="slow" advTm="66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6420"/>
          <a:stretch/>
        </p:blipFill>
        <p:spPr>
          <a:xfrm>
            <a:off x="34024" y="885708"/>
            <a:ext cx="5241025" cy="419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1" l="20513" r="82051">
                        <a14:foregroundMark x1="50513" y1="38636" x2="50513" y2="38636"/>
                      </a14:backgroundRemoval>
                    </a14:imgEffect>
                  </a14:imgLayer>
                </a14:imgProps>
              </a:ext>
            </a:extLst>
          </a:blip>
          <a:srcRect l="18977" r="19637"/>
          <a:stretch/>
        </p:blipFill>
        <p:spPr>
          <a:xfrm>
            <a:off x="3378358" y="2981207"/>
            <a:ext cx="1312333" cy="1205957"/>
          </a:xfrm>
          <a:prstGeom prst="rect">
            <a:avLst/>
          </a:prstGeom>
        </p:spPr>
      </p:pic>
      <p:pic>
        <p:nvPicPr>
          <p:cNvPr id="11" name="Picture 10" descr="Screen Shot 2016-04-29 at 9.35.09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4"/>
          <a:stretch/>
        </p:blipFill>
        <p:spPr>
          <a:xfrm>
            <a:off x="364134" y="4590021"/>
            <a:ext cx="7622755" cy="1125501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302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Chipotle on Foursquare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690691" y="2201333"/>
            <a:ext cx="4199309" cy="23212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C70012"/>
                </a:solidFill>
              </a:rPr>
              <a:t>Chipotle </a:t>
            </a:r>
            <a:r>
              <a:rPr lang="en-US" sz="2600" dirty="0" smtClean="0"/>
              <a:t>reported its first quarterly loss this year</a:t>
            </a:r>
          </a:p>
          <a:p>
            <a:r>
              <a:rPr lang="en-US" sz="2200" dirty="0" smtClean="0"/>
              <a:t>29% decline in sale</a:t>
            </a:r>
          </a:p>
          <a:p>
            <a:endParaRPr lang="en-US" sz="2200" dirty="0" smtClean="0">
              <a:solidFill>
                <a:srgbClr val="C70012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C70012"/>
                </a:solidFill>
              </a:rPr>
              <a:t>Foursquare </a:t>
            </a:r>
            <a:r>
              <a:rPr lang="en-US" sz="2600" dirty="0" smtClean="0">
                <a:solidFill>
                  <a:srgbClr val="000000"/>
                </a:solidFill>
              </a:rPr>
              <a:t>predicted this accurately (30% of loss)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70012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378357" y="5836922"/>
            <a:ext cx="5638889" cy="625969"/>
          </a:xfrm>
          <a:prstGeom prst="wedgeRoundRectCallout">
            <a:avLst>
              <a:gd name="adj1" fmla="val 6037"/>
              <a:gd name="adj2" fmla="val -90987"/>
              <a:gd name="adj3" fmla="val 16667"/>
            </a:avLst>
          </a:prstGeom>
          <a:solidFill>
            <a:srgbClr val="C700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Significantly less check-ins and user visits!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02"/>
    </mc:Choice>
    <mc:Fallback xmlns="">
      <p:transition xmlns:p14="http://schemas.microsoft.com/office/powerpoint/2010/main" spd="slow" advTm="417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Understanding Human Mobility</a:t>
            </a:r>
            <a:endParaRPr lang="en-US" sz="3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527298" y="2043542"/>
            <a:ext cx="2784142" cy="1582080"/>
            <a:chOff x="-130477" y="1761541"/>
            <a:chExt cx="3576947" cy="2032590"/>
          </a:xfrm>
        </p:grpSpPr>
        <p:pic>
          <p:nvPicPr>
            <p:cNvPr id="14" name="Picture 13" descr="Screen Shot 2016-03-25 at 9.09.42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" r="21798" b="-1"/>
            <a:stretch/>
          </p:blipFill>
          <p:spPr>
            <a:xfrm>
              <a:off x="-130477" y="1761541"/>
              <a:ext cx="3576947" cy="203259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314441" y="2381010"/>
              <a:ext cx="2564204" cy="903871"/>
              <a:chOff x="314441" y="2381010"/>
              <a:chExt cx="2564204" cy="903871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14441" y="3010561"/>
                <a:ext cx="274320" cy="274320"/>
              </a:xfrm>
              <a:prstGeom prst="ellipse">
                <a:avLst/>
              </a:prstGeom>
              <a:solidFill>
                <a:srgbClr val="C70012"/>
              </a:solidFill>
              <a:ln w="57150" cmpd="thinThick">
                <a:solidFill>
                  <a:srgbClr val="C700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Straight Connector 16"/>
              <p:cNvCxnSpPr>
                <a:stCxn id="15" idx="0"/>
              </p:cNvCxnSpPr>
              <p:nvPr/>
            </p:nvCxnSpPr>
            <p:spPr>
              <a:xfrm flipV="1">
                <a:off x="451601" y="2655330"/>
                <a:ext cx="5599" cy="355231"/>
              </a:xfrm>
              <a:prstGeom prst="line">
                <a:avLst/>
              </a:prstGeom>
              <a:ln>
                <a:solidFill>
                  <a:srgbClr val="C7001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29681" y="2381010"/>
                <a:ext cx="274320" cy="274320"/>
              </a:xfrm>
              <a:prstGeom prst="ellipse">
                <a:avLst/>
              </a:prstGeom>
              <a:solidFill>
                <a:srgbClr val="C70012"/>
              </a:solidFill>
              <a:ln w="57150" cmpd="thinThick">
                <a:solidFill>
                  <a:srgbClr val="C700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Connector 18"/>
              <p:cNvCxnSpPr>
                <a:stCxn id="18" idx="5"/>
              </p:cNvCxnSpPr>
              <p:nvPr/>
            </p:nvCxnSpPr>
            <p:spPr>
              <a:xfrm>
                <a:off x="563828" y="2615157"/>
                <a:ext cx="398361" cy="296727"/>
              </a:xfrm>
              <a:prstGeom prst="line">
                <a:avLst/>
              </a:prstGeom>
              <a:ln>
                <a:solidFill>
                  <a:srgbClr val="C7001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975018" y="2847745"/>
                <a:ext cx="274320" cy="274320"/>
              </a:xfrm>
              <a:prstGeom prst="ellipse">
                <a:avLst/>
              </a:prstGeom>
              <a:solidFill>
                <a:srgbClr val="C70012"/>
              </a:solidFill>
              <a:ln w="57150" cmpd="thinThick">
                <a:solidFill>
                  <a:srgbClr val="C700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249338" y="2655331"/>
                <a:ext cx="405627" cy="256553"/>
              </a:xfrm>
              <a:prstGeom prst="line">
                <a:avLst/>
              </a:prstGeom>
              <a:ln>
                <a:solidFill>
                  <a:srgbClr val="C7001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634214" y="2432322"/>
                <a:ext cx="274320" cy="274320"/>
              </a:xfrm>
              <a:prstGeom prst="ellipse">
                <a:avLst/>
              </a:prstGeom>
              <a:solidFill>
                <a:srgbClr val="C70012"/>
              </a:solidFill>
              <a:ln w="57150" cmpd="thinThick">
                <a:solidFill>
                  <a:srgbClr val="C700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Connector 28"/>
              <p:cNvCxnSpPr>
                <a:stCxn id="27" idx="6"/>
              </p:cNvCxnSpPr>
              <p:nvPr/>
            </p:nvCxnSpPr>
            <p:spPr>
              <a:xfrm>
                <a:off x="1908534" y="2569482"/>
                <a:ext cx="323744" cy="85849"/>
              </a:xfrm>
              <a:prstGeom prst="line">
                <a:avLst/>
              </a:prstGeom>
              <a:ln>
                <a:solidFill>
                  <a:srgbClr val="C7001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2232278" y="2559067"/>
                <a:ext cx="274320" cy="274320"/>
              </a:xfrm>
              <a:prstGeom prst="ellipse">
                <a:avLst/>
              </a:prstGeom>
              <a:solidFill>
                <a:srgbClr val="C70012"/>
              </a:solidFill>
              <a:ln w="57150" cmpd="thinThick">
                <a:solidFill>
                  <a:srgbClr val="C700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32" idx="5"/>
              </p:cNvCxnSpPr>
              <p:nvPr/>
            </p:nvCxnSpPr>
            <p:spPr>
              <a:xfrm>
                <a:off x="2466425" y="2793214"/>
                <a:ext cx="176387" cy="217347"/>
              </a:xfrm>
              <a:prstGeom prst="line">
                <a:avLst/>
              </a:prstGeom>
              <a:ln>
                <a:solidFill>
                  <a:srgbClr val="C7001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2604325" y="2996202"/>
                <a:ext cx="274320" cy="274320"/>
              </a:xfrm>
              <a:prstGeom prst="ellipse">
                <a:avLst/>
              </a:prstGeom>
              <a:solidFill>
                <a:srgbClr val="C70012"/>
              </a:solidFill>
              <a:ln w="57150" cmpd="thinThick">
                <a:solidFill>
                  <a:srgbClr val="C7001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829031" y="2043542"/>
            <a:ext cx="2196292" cy="1876707"/>
            <a:chOff x="3888795" y="2387926"/>
            <a:chExt cx="2196292" cy="1876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8795" y="2387926"/>
              <a:ext cx="2196292" cy="152861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98472" y="3895301"/>
              <a:ext cx="1632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Traffic Planning</a:t>
              </a:r>
              <a:endParaRPr lang="en-US" dirty="0"/>
            </a:p>
          </p:txBody>
        </p:sp>
      </p:grpSp>
      <p:sp>
        <p:nvSpPr>
          <p:cNvPr id="16" name="Down Arrow 15"/>
          <p:cNvSpPr/>
          <p:nvPr/>
        </p:nvSpPr>
        <p:spPr>
          <a:xfrm rot="16200000">
            <a:off x="3444181" y="2649496"/>
            <a:ext cx="303644" cy="407929"/>
          </a:xfrm>
          <a:prstGeom prst="downArrow">
            <a:avLst/>
          </a:prstGeom>
          <a:solidFill>
            <a:srgbClr val="C70012"/>
          </a:solidFill>
          <a:ln>
            <a:solidFill>
              <a:srgbClr val="C700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05206" y="2043542"/>
            <a:ext cx="2206676" cy="1876707"/>
            <a:chOff x="6205206" y="2387926"/>
            <a:chExt cx="2206676" cy="18767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7459" r="11688"/>
            <a:stretch/>
          </p:blipFill>
          <p:spPr>
            <a:xfrm>
              <a:off x="6205206" y="2387926"/>
              <a:ext cx="2206676" cy="153584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64850" y="3895301"/>
              <a:ext cx="1651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Disease Control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2356" y="4323394"/>
            <a:ext cx="3088467" cy="1854153"/>
            <a:chOff x="527297" y="4293512"/>
            <a:chExt cx="3088467" cy="18541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l="-1" t="1895" r="20031" b="-2590"/>
            <a:stretch/>
          </p:blipFill>
          <p:spPr>
            <a:xfrm>
              <a:off x="527297" y="4293512"/>
              <a:ext cx="3088467" cy="153428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5488" y="5778333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Infrastructure Deployment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02011" y="4323394"/>
            <a:ext cx="2642332" cy="1848093"/>
            <a:chOff x="3602011" y="4323394"/>
            <a:chExt cx="2642332" cy="18480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/>
            <a:srcRect l="-158" t="212" b="1"/>
            <a:stretch/>
          </p:blipFill>
          <p:spPr>
            <a:xfrm>
              <a:off x="3799090" y="4323394"/>
              <a:ext cx="2241765" cy="149046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602011" y="5802155"/>
              <a:ext cx="2642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Picking Business Locations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05206" y="4305351"/>
            <a:ext cx="2254508" cy="1859073"/>
            <a:chOff x="6205206" y="4305351"/>
            <a:chExt cx="2254508" cy="1859073"/>
          </a:xfrm>
        </p:grpSpPr>
        <p:sp>
          <p:nvSpPr>
            <p:cNvPr id="28" name="Rectangle 27"/>
            <p:cNvSpPr/>
            <p:nvPr/>
          </p:nvSpPr>
          <p:spPr>
            <a:xfrm>
              <a:off x="6391252" y="5795092"/>
              <a:ext cx="18955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Disaster Response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/>
            <a:srcRect l="1186" t="25452" r="29721" b="6529"/>
            <a:stretch/>
          </p:blipFill>
          <p:spPr>
            <a:xfrm>
              <a:off x="6205206" y="4305351"/>
              <a:ext cx="2254508" cy="152894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02357" y="4595304"/>
            <a:ext cx="3762052" cy="17844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venir Book"/>
                <a:cs typeface="Avenir Book"/>
              </a:rPr>
              <a:t>Mobility data wanted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large-scale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detailed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accurate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8"/>
    </mc:Choice>
    <mc:Fallback xmlns="">
      <p:transition xmlns:p14="http://schemas.microsoft.com/office/powerpoint/2010/main" spd="slow" advTm="446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Check-in Data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Location-based social networks (LBSN)</a:t>
            </a:r>
            <a:endParaRPr lang="en-US" sz="2000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Check-in” to locations, share with friends </a:t>
            </a:r>
            <a:endParaRPr lang="en-US" sz="2000" dirty="0" smtClean="0"/>
          </a:p>
          <a:p>
            <a:pPr lvl="1"/>
            <a:r>
              <a:rPr lang="en-US" sz="2000" dirty="0" smtClean="0"/>
              <a:t>Foursquare: 55 </a:t>
            </a:r>
            <a:r>
              <a:rPr lang="en-US" sz="2000" dirty="0"/>
              <a:t>million users, 7</a:t>
            </a:r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illion check-ins</a:t>
            </a:r>
            <a:r>
              <a:rPr lang="en-US" sz="2000" dirty="0"/>
              <a:t>, </a:t>
            </a:r>
            <a:r>
              <a:rPr lang="en-US" sz="2000" dirty="0" smtClean="0"/>
              <a:t>65 </a:t>
            </a:r>
            <a:r>
              <a:rPr lang="en-US" sz="2000" dirty="0"/>
              <a:t>million </a:t>
            </a:r>
            <a:r>
              <a:rPr lang="en-US" sz="2000" dirty="0" smtClean="0"/>
              <a:t>venues as of 2015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Increasingly available check-in data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arge scale, public, crawl</a:t>
            </a:r>
            <a:r>
              <a:rPr lang="en-US" sz="2000" dirty="0"/>
              <a:t>-</a:t>
            </a:r>
            <a:r>
              <a:rPr lang="en-US" sz="2000" dirty="0" smtClean="0"/>
              <a:t>able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Researchers use data for: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355400" y="3121703"/>
            <a:ext cx="2591003" cy="3090277"/>
            <a:chOff x="6445203" y="3262811"/>
            <a:chExt cx="2591003" cy="30902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31113" b="22716"/>
            <a:stretch/>
          </p:blipFill>
          <p:spPr>
            <a:xfrm>
              <a:off x="6445203" y="3262811"/>
              <a:ext cx="2433074" cy="6314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045" y="5201987"/>
              <a:ext cx="1741161" cy="11511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3015" y="4573073"/>
              <a:ext cx="1563388" cy="6848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/>
            <a:srcRect l="16632" t="30863" r="18143" b="33785"/>
            <a:stretch/>
          </p:blipFill>
          <p:spPr>
            <a:xfrm>
              <a:off x="7741379" y="3956880"/>
              <a:ext cx="1136898" cy="6161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6951" y="3956880"/>
              <a:ext cx="1250846" cy="6233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23683" y="4698588"/>
              <a:ext cx="559332" cy="55933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795864" y="5120715"/>
            <a:ext cx="55725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70012"/>
                </a:solidFill>
              </a:rPr>
              <a:t>I</a:t>
            </a:r>
            <a:r>
              <a:rPr lang="en-US" sz="2400" b="1" i="1" dirty="0" smtClean="0">
                <a:solidFill>
                  <a:srgbClr val="C70012"/>
                </a:solidFill>
              </a:rPr>
              <a:t>nferring friendships; Predicting </a:t>
            </a:r>
            <a:r>
              <a:rPr lang="en-US" sz="2400" b="1" i="1" dirty="0">
                <a:solidFill>
                  <a:srgbClr val="C70012"/>
                </a:solidFill>
              </a:rPr>
              <a:t>human </a:t>
            </a:r>
            <a:r>
              <a:rPr lang="en-US" sz="2400" b="1" i="1" dirty="0" smtClean="0">
                <a:solidFill>
                  <a:srgbClr val="C70012"/>
                </a:solidFill>
              </a:rPr>
              <a:t>movement; Urban planning; </a:t>
            </a:r>
          </a:p>
          <a:p>
            <a:r>
              <a:rPr lang="en-US" sz="2400" b="1" i="1" dirty="0" smtClean="0">
                <a:solidFill>
                  <a:srgbClr val="C70012"/>
                </a:solidFill>
              </a:rPr>
              <a:t>Content delivery network design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9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6"/>
    </mc:Choice>
    <mc:Fallback xmlns="">
      <p:transition xmlns:p14="http://schemas.microsoft.com/office/powerpoint/2010/main" spd="slow" advTm="541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70012"/>
                </a:solidFill>
              </a:rPr>
              <a:t>Concerns:</a:t>
            </a:r>
            <a:r>
              <a:rPr lang="en-US" sz="2400" dirty="0" smtClean="0"/>
              <a:t> data representativeness</a:t>
            </a:r>
          </a:p>
          <a:p>
            <a:pPr lvl="1"/>
            <a:r>
              <a:rPr lang="en-US" sz="2000" dirty="0"/>
              <a:t>Are check-ins a small sample of real mobility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Are there biases in location check-ins? </a:t>
            </a:r>
          </a:p>
          <a:p>
            <a:pPr lvl="1"/>
            <a:endParaRPr lang="en-US" sz="1800" dirty="0"/>
          </a:p>
          <a:p>
            <a:r>
              <a:rPr lang="en-US" sz="2400" dirty="0" smtClean="0">
                <a:latin typeface="Avenir Heavy"/>
                <a:cs typeface="Avenir Heavy"/>
              </a:rPr>
              <a:t>Our initial effort: </a:t>
            </a:r>
            <a:r>
              <a:rPr lang="en-US" sz="2400" dirty="0" smtClean="0"/>
              <a:t>match </a:t>
            </a:r>
            <a:r>
              <a:rPr lang="en-US" sz="2400" dirty="0" smtClean="0">
                <a:solidFill>
                  <a:srgbClr val="C70012"/>
                </a:solidFill>
              </a:rPr>
              <a:t>check-ins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C70012"/>
                </a:solidFill>
              </a:rPr>
              <a:t>GPS </a:t>
            </a:r>
            <a:r>
              <a:rPr lang="en-US" sz="2400" dirty="0" smtClean="0"/>
              <a:t>traces</a:t>
            </a:r>
            <a:endParaRPr lang="en-US" sz="2400" dirty="0"/>
          </a:p>
          <a:p>
            <a:pPr lvl="1"/>
            <a:r>
              <a:rPr lang="en-US" sz="2000" dirty="0" smtClean="0"/>
              <a:t>244 Foursquare users, data of two weeks </a:t>
            </a:r>
            <a:r>
              <a:rPr lang="en-US" sz="2000" dirty="0" smtClean="0">
                <a:solidFill>
                  <a:schemeClr val="accent2"/>
                </a:solidFill>
              </a:rPr>
              <a:t>[</a:t>
            </a:r>
            <a:r>
              <a:rPr lang="en-US" sz="2000" dirty="0">
                <a:solidFill>
                  <a:schemeClr val="accent2"/>
                </a:solidFill>
              </a:rPr>
              <a:t>HotNets’13]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27247" y="5423599"/>
            <a:ext cx="6917961" cy="754118"/>
            <a:chOff x="667759" y="3761488"/>
            <a:chExt cx="6917961" cy="754118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454701" y="3761488"/>
              <a:ext cx="320040" cy="3175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73E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407924" y="4014190"/>
              <a:ext cx="320040" cy="3175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7759" y="3869275"/>
              <a:ext cx="1970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GPS </a:t>
              </a:r>
              <a:r>
                <a:rPr lang="en-US" b="1" dirty="0" smtClean="0"/>
                <a:t>trace</a:t>
              </a:r>
              <a:r>
                <a:rPr lang="en-US" dirty="0"/>
                <a:t>: </a:t>
              </a:r>
            </a:p>
            <a:p>
              <a:r>
                <a:rPr lang="en-US" dirty="0"/>
                <a:t>a list of visit events</a:t>
              </a: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651320" y="4079001"/>
              <a:ext cx="320040" cy="3175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73E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6677538" y="3794335"/>
              <a:ext cx="320040" cy="3175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73E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Arrow Connector 39"/>
            <p:cNvCxnSpPr>
              <a:endCxn id="32" idx="2"/>
            </p:cNvCxnSpPr>
            <p:nvPr/>
          </p:nvCxnSpPr>
          <p:spPr>
            <a:xfrm flipV="1">
              <a:off x="2882202" y="4172947"/>
              <a:ext cx="525722" cy="6481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727964" y="3964041"/>
              <a:ext cx="726737" cy="158756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6" idx="2"/>
            </p:cNvCxnSpPr>
            <p:nvPr/>
          </p:nvCxnSpPr>
          <p:spPr>
            <a:xfrm>
              <a:off x="4774742" y="3964041"/>
              <a:ext cx="876578" cy="273717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7" idx="2"/>
            </p:cNvCxnSpPr>
            <p:nvPr/>
          </p:nvCxnSpPr>
          <p:spPr>
            <a:xfrm flipV="1">
              <a:off x="5971360" y="3953092"/>
              <a:ext cx="706178" cy="284666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</p:cNvCxnSpPr>
            <p:nvPr/>
          </p:nvCxnSpPr>
          <p:spPr>
            <a:xfrm>
              <a:off x="6997578" y="3953092"/>
              <a:ext cx="588142" cy="6109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16677" y="4619773"/>
            <a:ext cx="7213547" cy="887202"/>
            <a:chOff x="667759" y="5173459"/>
            <a:chExt cx="7213547" cy="88720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8507" t="14440" r="18828" b="21455"/>
            <a:stretch/>
          </p:blipFill>
          <p:spPr>
            <a:xfrm>
              <a:off x="4536453" y="5338045"/>
              <a:ext cx="528398" cy="48174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7759" y="5374002"/>
              <a:ext cx="2596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Check-in </a:t>
              </a:r>
              <a:r>
                <a:rPr lang="en-US" b="1" dirty="0"/>
                <a:t>trace</a:t>
              </a:r>
              <a:r>
                <a:rPr lang="en-US" dirty="0"/>
                <a:t>: </a:t>
              </a:r>
            </a:p>
            <a:p>
              <a:r>
                <a:rPr lang="en-US" dirty="0"/>
                <a:t>a list of </a:t>
              </a:r>
              <a:r>
                <a:rPr lang="en-US" dirty="0" smtClean="0"/>
                <a:t>4square check-ins</a:t>
              </a:r>
              <a:endParaRPr lang="en-US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8507" t="14440" r="18828" b="21455"/>
            <a:stretch/>
          </p:blipFill>
          <p:spPr>
            <a:xfrm>
              <a:off x="5707161" y="5578917"/>
              <a:ext cx="528398" cy="48174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8507" t="14440" r="18828" b="21455"/>
            <a:stretch/>
          </p:blipFill>
          <p:spPr>
            <a:xfrm>
              <a:off x="6892298" y="5173459"/>
              <a:ext cx="528398" cy="481744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>
              <a:endCxn id="34" idx="1"/>
            </p:cNvCxnSpPr>
            <p:nvPr/>
          </p:nvCxnSpPr>
          <p:spPr>
            <a:xfrm flipV="1">
              <a:off x="3407924" y="5578917"/>
              <a:ext cx="1128529" cy="76286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3"/>
              <a:endCxn id="38" idx="1"/>
            </p:cNvCxnSpPr>
            <p:nvPr/>
          </p:nvCxnSpPr>
          <p:spPr>
            <a:xfrm>
              <a:off x="5064851" y="5578917"/>
              <a:ext cx="642310" cy="240872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3"/>
              <a:endCxn id="39" idx="1"/>
            </p:cNvCxnSpPr>
            <p:nvPr/>
          </p:nvCxnSpPr>
          <p:spPr>
            <a:xfrm flipV="1">
              <a:off x="6235559" y="5414331"/>
              <a:ext cx="656739" cy="40545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9" idx="3"/>
            </p:cNvCxnSpPr>
            <p:nvPr/>
          </p:nvCxnSpPr>
          <p:spPr>
            <a:xfrm>
              <a:off x="7420696" y="5414331"/>
              <a:ext cx="460610" cy="240872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00384" y="3915113"/>
            <a:ext cx="2445303" cy="2414817"/>
            <a:chOff x="4200384" y="3915113"/>
            <a:chExt cx="2445303" cy="2414817"/>
          </a:xfrm>
        </p:grpSpPr>
        <p:sp>
          <p:nvSpPr>
            <p:cNvPr id="50" name="Oval 49"/>
            <p:cNvSpPr/>
            <p:nvPr/>
          </p:nvSpPr>
          <p:spPr>
            <a:xfrm rot="21208501">
              <a:off x="4200384" y="4369272"/>
              <a:ext cx="931437" cy="1852604"/>
            </a:xfrm>
            <a:prstGeom prst="ellipse">
              <a:avLst/>
            </a:prstGeom>
            <a:noFill/>
            <a:ln w="38100" cmpd="sng">
              <a:solidFill>
                <a:srgbClr val="C7001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rot="200633">
              <a:off x="5416180" y="4643656"/>
              <a:ext cx="868102" cy="1686274"/>
            </a:xfrm>
            <a:prstGeom prst="ellipse">
              <a:avLst/>
            </a:prstGeom>
            <a:noFill/>
            <a:ln w="38100" cmpd="sng">
              <a:solidFill>
                <a:srgbClr val="C7001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845194" y="3915113"/>
              <a:ext cx="1800493" cy="833013"/>
              <a:chOff x="4569351" y="2793681"/>
              <a:chExt cx="1800493" cy="8330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569351" y="2793681"/>
                <a:ext cx="18004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70012"/>
                    </a:solidFill>
                  </a:rPr>
                  <a:t>Temporal / </a:t>
                </a:r>
                <a:endParaRPr lang="en-US" b="1" dirty="0" smtClean="0">
                  <a:solidFill>
                    <a:srgbClr val="C70012"/>
                  </a:solidFill>
                </a:endParaRPr>
              </a:p>
              <a:p>
                <a:r>
                  <a:rPr lang="en-US" b="1" dirty="0" smtClean="0">
                    <a:solidFill>
                      <a:srgbClr val="C70012"/>
                    </a:solidFill>
                  </a:rPr>
                  <a:t>Spatial </a:t>
                </a:r>
                <a:r>
                  <a:rPr lang="en-US" b="1" dirty="0">
                    <a:solidFill>
                      <a:srgbClr val="C70012"/>
                    </a:solidFill>
                  </a:rPr>
                  <a:t>Matching</a:t>
                </a:r>
                <a:endParaRPr lang="en-US" dirty="0">
                  <a:solidFill>
                    <a:srgbClr val="C70012"/>
                  </a:solidFill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4760738" y="3406852"/>
                <a:ext cx="264322" cy="208893"/>
              </a:xfrm>
              <a:prstGeom prst="straightConnector1">
                <a:avLst/>
              </a:prstGeom>
              <a:ln w="28575" cmpd="sng">
                <a:solidFill>
                  <a:srgbClr val="C7001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5025059" y="3398232"/>
                <a:ext cx="355177" cy="228462"/>
              </a:xfrm>
              <a:prstGeom prst="straightConnector1">
                <a:avLst/>
              </a:prstGeom>
              <a:ln w="28575" cmpd="sng">
                <a:solidFill>
                  <a:srgbClr val="C7001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720589" y="3957371"/>
            <a:ext cx="3047293" cy="804881"/>
            <a:chOff x="656005" y="3957371"/>
            <a:chExt cx="3047293" cy="804881"/>
          </a:xfrm>
        </p:grpSpPr>
        <p:pic>
          <p:nvPicPr>
            <p:cNvPr id="69" name="Picture 68" descr="placeExplorer-51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05" y="3957371"/>
              <a:ext cx="804881" cy="80488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452977" y="4024477"/>
              <a:ext cx="2250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Our data </a:t>
              </a:r>
            </a:p>
            <a:p>
              <a:r>
                <a:rPr lang="en-US" sz="2000" dirty="0" smtClean="0"/>
                <a:t>collection app </a:t>
              </a:r>
            </a:p>
          </p:txBody>
        </p: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8"/>
    </mc:Choice>
    <mc:Fallback xmlns="">
      <p:transition xmlns:p14="http://schemas.microsoft.com/office/powerpoint/2010/main" spd="slow" advTm="501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71365" y="2293186"/>
            <a:ext cx="4696869" cy="2864115"/>
          </a:xfrm>
          <a:prstGeom prst="ellipse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91461" y="1723268"/>
            <a:ext cx="2299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400" dirty="0" smtClean="0"/>
              <a:t>30,835 </a:t>
            </a:r>
            <a:r>
              <a:rPr lang="en-US" sz="2400" dirty="0"/>
              <a:t>GPS visits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Check-ins vs. Real Mobility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2326610"/>
            <a:ext cx="4614454" cy="2864115"/>
          </a:xfrm>
          <a:prstGeom prst="ellipse">
            <a:avLst/>
          </a:prstGeom>
          <a:solidFill>
            <a:schemeClr val="accent5">
              <a:alpha val="43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0646" y="4294348"/>
            <a:ext cx="5787061" cy="1270664"/>
            <a:chOff x="250646" y="4494892"/>
            <a:chExt cx="5787061" cy="1270664"/>
          </a:xfrm>
        </p:grpSpPr>
        <p:sp>
          <p:nvSpPr>
            <p:cNvPr id="10" name="TextBox 9"/>
            <p:cNvSpPr txBox="1"/>
            <p:nvPr/>
          </p:nvSpPr>
          <p:spPr>
            <a:xfrm>
              <a:off x="250646" y="5180780"/>
              <a:ext cx="5787061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solidFill>
                    <a:srgbClr val="C70012"/>
                  </a:solidFill>
                </a:rPr>
                <a:t>75% </a:t>
              </a:r>
              <a:r>
                <a:rPr lang="en-US" sz="2400" dirty="0" smtClean="0"/>
                <a:t>Check-ins are extraneous (“cheating”)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718487" y="4494892"/>
              <a:ext cx="501271" cy="685888"/>
            </a:xfrm>
            <a:prstGeom prst="line">
              <a:avLst/>
            </a:prstGeom>
            <a:ln>
              <a:solidFill>
                <a:srgbClr val="C7001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339269" y="3975924"/>
            <a:ext cx="4982454" cy="2129944"/>
            <a:chOff x="2339269" y="4009348"/>
            <a:chExt cx="4982454" cy="2129944"/>
          </a:xfrm>
        </p:grpSpPr>
        <p:sp>
          <p:nvSpPr>
            <p:cNvPr id="13" name="TextBox 12"/>
            <p:cNvSpPr txBox="1"/>
            <p:nvPr/>
          </p:nvSpPr>
          <p:spPr>
            <a:xfrm>
              <a:off x="2339269" y="5554516"/>
              <a:ext cx="4982454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70012"/>
                  </a:solidFill>
                </a:rPr>
                <a:t>89% </a:t>
              </a:r>
              <a:r>
                <a:rPr lang="en-US" sz="2400" dirty="0" smtClean="0"/>
                <a:t>location</a:t>
              </a:r>
              <a:r>
                <a:rPr lang="pt-BR" sz="2400" dirty="0" smtClean="0"/>
                <a:t> </a:t>
              </a:r>
              <a:r>
                <a:rPr lang="en-US" sz="2400" dirty="0" smtClean="0"/>
                <a:t>visits have no check-ins </a:t>
              </a:r>
              <a:endParaRPr lang="en-US" sz="2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64850" y="4009348"/>
              <a:ext cx="469639" cy="1739425"/>
            </a:xfrm>
            <a:prstGeom prst="line">
              <a:avLst/>
            </a:prstGeom>
            <a:ln>
              <a:solidFill>
                <a:srgbClr val="C7001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76237" y="3094020"/>
            <a:ext cx="6653479" cy="1203445"/>
            <a:chOff x="976237" y="3094020"/>
            <a:chExt cx="6653479" cy="1203445"/>
          </a:xfrm>
        </p:grpSpPr>
        <p:sp>
          <p:nvSpPr>
            <p:cNvPr id="8" name="TextBox 7"/>
            <p:cNvSpPr txBox="1"/>
            <p:nvPr/>
          </p:nvSpPr>
          <p:spPr>
            <a:xfrm>
              <a:off x="976237" y="3094020"/>
              <a:ext cx="233751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Extraneous</a:t>
              </a:r>
            </a:p>
            <a:p>
              <a:pPr algn="ctr"/>
              <a:r>
                <a:rPr lang="en-US" sz="2400" dirty="0" smtClean="0"/>
                <a:t> 10772 </a:t>
              </a:r>
              <a:endParaRPr lang="en-US" sz="2400" dirty="0"/>
            </a:p>
            <a:p>
              <a:pPr algn="ctr"/>
              <a:r>
                <a:rPr lang="is-IS" sz="2400" dirty="0" smtClean="0"/>
                <a:t> </a:t>
              </a:r>
              <a:endParaRPr lang="is-I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2203" y="3097137"/>
              <a:ext cx="233751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Missing</a:t>
              </a:r>
            </a:p>
            <a:p>
              <a:pPr algn="ctr"/>
              <a:r>
                <a:rPr lang="en-US" sz="2400" dirty="0" smtClean="0"/>
                <a:t> </a:t>
              </a:r>
              <a:r>
                <a:rPr lang="is-IS" sz="2400" dirty="0" smtClean="0"/>
                <a:t>27310</a:t>
              </a:r>
              <a:r>
                <a:rPr lang="en-US" sz="2400" dirty="0" smtClean="0"/>
                <a:t> </a:t>
              </a:r>
              <a:endParaRPr lang="en-US" sz="2400" dirty="0"/>
            </a:p>
            <a:p>
              <a:pPr algn="ctr"/>
              <a:r>
                <a:rPr lang="is-IS" sz="2400" dirty="0" smtClean="0"/>
                <a:t> </a:t>
              </a:r>
              <a:endParaRPr lang="is-I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21238" y="3125913"/>
              <a:ext cx="14476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Honest</a:t>
              </a:r>
            </a:p>
            <a:p>
              <a:pPr algn="ctr"/>
              <a:r>
                <a:rPr lang="en-US" sz="2400" dirty="0" smtClean="0"/>
                <a:t> </a:t>
              </a:r>
              <a:r>
                <a:rPr lang="is-IS" sz="2400" dirty="0" smtClean="0"/>
                <a:t>3525 </a:t>
              </a:r>
              <a:endParaRPr lang="is-I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15271" y="1723268"/>
            <a:ext cx="2306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14,297 Check</a:t>
            </a:r>
            <a:r>
              <a:rPr lang="en-US" sz="2400" dirty="0"/>
              <a:t>-</a:t>
            </a:r>
            <a:r>
              <a:rPr lang="en-US" sz="2400" dirty="0" smtClean="0"/>
              <a:t>ins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0" y="3975924"/>
            <a:ext cx="9171433" cy="8706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ook"/>
                <a:cs typeface="Avenir Book"/>
              </a:rPr>
              <a:t>Significant mismatch between Check-in and real mobility!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78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67"/>
    </mc:Choice>
    <mc:Fallback xmlns="">
      <p:transition xmlns:p14="http://schemas.microsoft.com/office/powerpoint/2010/main" spd="slow" advTm="419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This Study</a:t>
            </a:r>
            <a:r>
              <a:rPr lang="en-US" sz="4000" dirty="0"/>
              <a:t> </a:t>
            </a:r>
            <a:r>
              <a:rPr lang="en-US" sz="4000" dirty="0" smtClean="0"/>
              <a:t>Focuses on “Why”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 intent behind biased check-ins</a:t>
            </a:r>
          </a:p>
          <a:p>
            <a:pPr lvl="1"/>
            <a:r>
              <a:rPr lang="en-US" sz="2000" dirty="0" smtClean="0"/>
              <a:t>Why do users miss check-ins?</a:t>
            </a:r>
          </a:p>
          <a:p>
            <a:pPr lvl="1"/>
            <a:r>
              <a:rPr lang="en-US" sz="2000" dirty="0" smtClean="0"/>
              <a:t>Why certain check-ins don’t match </a:t>
            </a:r>
            <a:r>
              <a:rPr lang="en-US" sz="2000" dirty="0"/>
              <a:t>physical visit </a:t>
            </a:r>
            <a:r>
              <a:rPr lang="en-US" sz="2000" dirty="0" smtClean="0"/>
              <a:t>(extraneous)?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Revisit conclusions </a:t>
            </a:r>
            <a:r>
              <a:rPr lang="en-US" sz="2400" dirty="0"/>
              <a:t>of initial work</a:t>
            </a:r>
            <a:endParaRPr lang="en-US" sz="2400" dirty="0">
              <a:solidFill>
                <a:srgbClr val="C70012"/>
              </a:solidFill>
            </a:endParaRPr>
          </a:p>
          <a:p>
            <a:pPr lvl="1"/>
            <a:r>
              <a:rPr lang="en-US" sz="2000" dirty="0" smtClean="0"/>
              <a:t>Representativeness of check-in data</a:t>
            </a:r>
            <a:endParaRPr lang="en-US" sz="2000" dirty="0">
              <a:solidFill>
                <a:srgbClr val="C70012"/>
              </a:solidFill>
            </a:endParaRP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methodology: </a:t>
            </a:r>
            <a:r>
              <a:rPr lang="en-US" sz="2000" dirty="0">
                <a:solidFill>
                  <a:srgbClr val="C70012"/>
                </a:solidFill>
              </a:rPr>
              <a:t>user study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 smtClean="0"/>
              <a:t>Implications: check-in data for human mobility study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428" y="3004068"/>
            <a:ext cx="1593022" cy="159302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1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6"/>
    </mc:Choice>
    <mc:Fallback xmlns="">
      <p:transition xmlns:p14="http://schemas.microsoft.com/office/powerpoint/2010/main" spd="slow" advTm="392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Methodology: User Study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Result: </a:t>
            </a:r>
            <a:r>
              <a:rPr lang="en-US" sz="3200" dirty="0"/>
              <a:t>Motivations</a:t>
            </a:r>
            <a:r>
              <a:rPr lang="en-US" sz="3200" dirty="0">
                <a:solidFill>
                  <a:srgbClr val="7F7F7F"/>
                </a:solidFill>
              </a:rPr>
              <a:t> </a:t>
            </a:r>
            <a:r>
              <a:rPr lang="en-US" sz="3200" dirty="0" smtClean="0"/>
              <a:t>of Biased Check-ins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Implications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6"/>
    </mc:Choice>
    <mc:Fallback xmlns="">
      <p:transition xmlns:p14="http://schemas.microsoft.com/office/powerpoint/2010/main" spd="slow" advTm="166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Study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urvey Foursquare users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o users have extraneous/missing check-ins?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What’s the user intent behind biased check-ins?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venir Heavy"/>
              <a:cs typeface="Avenir Heavy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venir Heavy"/>
                <a:cs typeface="Avenir Heavy"/>
              </a:rPr>
              <a:t>“Primary”: </a:t>
            </a:r>
            <a:r>
              <a:rPr lang="en-US" sz="2400" dirty="0" smtClean="0">
                <a:solidFill>
                  <a:srgbClr val="000000"/>
                </a:solidFill>
              </a:rPr>
              <a:t>data from our earlier study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Users who voluntarily installed our app, check-in/GPS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venir Heavy"/>
                <a:cs typeface="Avenir Heavy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Avenir Heavy"/>
                <a:cs typeface="Avenir Heavy"/>
              </a:rPr>
              <a:t>Turker</a:t>
            </a:r>
            <a:r>
              <a:rPr lang="en-US" sz="2400" dirty="0" smtClean="0">
                <a:solidFill>
                  <a:srgbClr val="000000"/>
                </a:solidFill>
                <a:latin typeface="Avenir Heavy"/>
                <a:cs typeface="Avenir Heavy"/>
              </a:rPr>
              <a:t>”: </a:t>
            </a:r>
            <a:r>
              <a:rPr lang="en-US" sz="2400" dirty="0" smtClean="0">
                <a:solidFill>
                  <a:srgbClr val="000000"/>
                </a:solidFill>
              </a:rPr>
              <a:t>users recruited from Mechanical Turk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C70012"/>
                </a:solidFill>
              </a:rPr>
              <a:t>Broader set</a:t>
            </a:r>
            <a:r>
              <a:rPr lang="en-US" sz="2000" dirty="0" smtClean="0">
                <a:solidFill>
                  <a:srgbClr val="000000"/>
                </a:solidFill>
              </a:rPr>
              <a:t> of users to validate conclusion</a:t>
            </a: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171" y="5277796"/>
            <a:ext cx="1614702" cy="901541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7382171" y="3330158"/>
            <a:ext cx="1686347" cy="1199398"/>
            <a:chOff x="7131536" y="3336316"/>
            <a:chExt cx="1686347" cy="119939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1536" y="3957371"/>
              <a:ext cx="1686347" cy="578343"/>
            </a:xfrm>
            <a:prstGeom prst="rect">
              <a:avLst/>
            </a:prstGeom>
          </p:spPr>
        </p:pic>
        <p:pic>
          <p:nvPicPr>
            <p:cNvPr id="45" name="Picture 44" descr="placeExplorer-5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3852" y="3336316"/>
              <a:ext cx="804881" cy="804881"/>
            </a:xfrm>
            <a:prstGeom prst="rect">
              <a:avLst/>
            </a:prstGeom>
          </p:spPr>
        </p:pic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CC7B-BC8E-744E-9AD7-16F93F71AF9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479750" y="4135038"/>
            <a:ext cx="6208917" cy="1043739"/>
          </a:xfrm>
          <a:prstGeom prst="wedgeRoundRectCallout">
            <a:avLst>
              <a:gd name="adj1" fmla="val 63115"/>
              <a:gd name="adj2" fmla="val -56157"/>
              <a:gd name="adj3" fmla="val 16667"/>
            </a:avLst>
          </a:prstGeom>
          <a:solidFill>
            <a:srgbClr val="C700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>
                <a:solidFill>
                  <a:schemeClr val="bg1"/>
                </a:solidFill>
              </a:rPr>
              <a:t>S</a:t>
            </a:r>
            <a:r>
              <a:rPr lang="en-US" sz="2200" u="sng" dirty="0" smtClean="0">
                <a:solidFill>
                  <a:schemeClr val="bg1"/>
                </a:solidFill>
              </a:rPr>
              <a:t>elf</a:t>
            </a:r>
            <a:r>
              <a:rPr lang="en-US" sz="2200" u="sng" dirty="0">
                <a:solidFill>
                  <a:schemeClr val="bg1"/>
                </a:solidFill>
              </a:rPr>
              <a:t>-selection B</a:t>
            </a:r>
            <a:r>
              <a:rPr lang="en-US" sz="2200" u="sng" dirty="0" smtClean="0">
                <a:solidFill>
                  <a:schemeClr val="bg1"/>
                </a:solidFill>
              </a:rPr>
              <a:t>ias</a:t>
            </a:r>
            <a:r>
              <a:rPr lang="en-US" sz="2200" dirty="0" smtClean="0">
                <a:solidFill>
                  <a:srgbClr val="FFFFFF"/>
                </a:solidFill>
              </a:rPr>
              <a:t>:</a:t>
            </a:r>
            <a:r>
              <a:rPr lang="en-US" sz="2200" dirty="0" smtClean="0">
                <a:solidFill>
                  <a:srgbClr val="FFA500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would the app attract particular types of users? What’s the impact to conclusion?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4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20"/>
    </mc:Choice>
    <mc:Fallback xmlns="">
      <p:transition xmlns:p14="http://schemas.microsoft.com/office/powerpoint/2010/main" spd="slow" advTm="614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5.9|1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0.8|1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2.2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7.2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3.8|7.7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8|8.6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8.3|1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5.1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0.3|16|7.4|1.8|8.2"/>
</p:tagLst>
</file>

<file path=ppt/theme/theme1.xml><?xml version="1.0" encoding="utf-8"?>
<a:theme xmlns:a="http://schemas.openxmlformats.org/drawingml/2006/main" name="Default Theme">
  <a:themeElements>
    <a:clrScheme name="Custom 7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0066CC"/>
      </a:accent2>
      <a:accent3>
        <a:srgbClr val="339933"/>
      </a:accent3>
      <a:accent4>
        <a:srgbClr val="A5D028"/>
      </a:accent4>
      <a:accent5>
        <a:srgbClr val="F5C040"/>
      </a:accent5>
      <a:accent6>
        <a:srgbClr val="3399FF"/>
      </a:accent6>
      <a:hlink>
        <a:srgbClr val="0066CC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5692</TotalTime>
  <Words>1185</Words>
  <Application>Microsoft Macintosh PowerPoint</Application>
  <PresentationFormat>On-screen Show (4:3)</PresentationFormat>
  <Paragraphs>245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Understanding Bias and Misbehavior on Location-based Social Networks</vt:lpstr>
      <vt:lpstr>Chipotle on Foursquare</vt:lpstr>
      <vt:lpstr>Understanding Human Mobility</vt:lpstr>
      <vt:lpstr>Check-in Data to the Rescue</vt:lpstr>
      <vt:lpstr>Is This the Answer?</vt:lpstr>
      <vt:lpstr>Check-ins vs. Real Mobility</vt:lpstr>
      <vt:lpstr>This Study Focuses on “Why”</vt:lpstr>
      <vt:lpstr>Outline</vt:lpstr>
      <vt:lpstr>User Study Methodology</vt:lpstr>
      <vt:lpstr>Primary vs. Turkers</vt:lpstr>
      <vt:lpstr>Do You Make Extraneous Check-ins?</vt:lpstr>
      <vt:lpstr>Why Extraneous Check-ins</vt:lpstr>
      <vt:lpstr>Where Don’t You Check-in?</vt:lpstr>
      <vt:lpstr>Cause for Missing Check-ins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 Wang</dc:creator>
  <cp:lastModifiedBy>Gang Wang</cp:lastModifiedBy>
  <cp:revision>1759</cp:revision>
  <dcterms:created xsi:type="dcterms:W3CDTF">2016-03-23T21:29:40Z</dcterms:created>
  <dcterms:modified xsi:type="dcterms:W3CDTF">2016-05-19T11:23:57Z</dcterms:modified>
</cp:coreProperties>
</file>