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5496" r:id="rId1"/>
  </p:sldMasterIdLst>
  <p:notesMasterIdLst>
    <p:notesMasterId r:id="rId26"/>
  </p:notesMasterIdLst>
  <p:handoutMasterIdLst>
    <p:handoutMasterId r:id="rId27"/>
  </p:handoutMasterIdLst>
  <p:sldIdLst>
    <p:sldId id="312" r:id="rId2"/>
    <p:sldId id="345" r:id="rId3"/>
    <p:sldId id="349" r:id="rId4"/>
    <p:sldId id="257" r:id="rId5"/>
    <p:sldId id="329" r:id="rId6"/>
    <p:sldId id="334" r:id="rId7"/>
    <p:sldId id="258" r:id="rId8"/>
    <p:sldId id="260" r:id="rId9"/>
    <p:sldId id="280" r:id="rId10"/>
    <p:sldId id="338" r:id="rId11"/>
    <p:sldId id="282" r:id="rId12"/>
    <p:sldId id="344" r:id="rId13"/>
    <p:sldId id="317" r:id="rId14"/>
    <p:sldId id="331" r:id="rId15"/>
    <p:sldId id="335" r:id="rId16"/>
    <p:sldId id="340" r:id="rId17"/>
    <p:sldId id="339" r:id="rId18"/>
    <p:sldId id="311" r:id="rId19"/>
    <p:sldId id="336" r:id="rId20"/>
    <p:sldId id="304" r:id="rId21"/>
    <p:sldId id="322" r:id="rId22"/>
    <p:sldId id="337" r:id="rId23"/>
    <p:sldId id="305" r:id="rId24"/>
    <p:sldId id="30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0A6"/>
    <a:srgbClr val="366ADE"/>
    <a:srgbClr val="405DEA"/>
    <a:srgbClr val="D0F5FF"/>
    <a:srgbClr val="BC0000"/>
    <a:srgbClr val="92D0FF"/>
    <a:srgbClr val="CCFF66"/>
    <a:srgbClr val="FFCC66"/>
    <a:srgbClr val="008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71" autoAdjust="0"/>
  </p:normalViewPr>
  <p:slideViewPr>
    <p:cSldViewPr snapToGrid="0" snapToObjects="1">
      <p:cViewPr varScale="1">
        <p:scale>
          <a:sx n="54" d="100"/>
          <a:sy n="54" d="100"/>
        </p:scale>
        <p:origin x="-8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224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Site</a:t>
            </a:r>
            <a:r>
              <a:rPr lang="en-US" sz="2400" baseline="0" dirty="0" smtClean="0"/>
              <a:t> Growth Over Time</a:t>
            </a:r>
            <a:endParaRPr lang="en-US" sz="2400" dirty="0"/>
          </a:p>
        </c:rich>
      </c:tx>
      <c:layout>
        <c:manualLayout>
          <c:xMode val="edge"/>
          <c:yMode val="edge"/>
          <c:x val="0.327251461988304"/>
          <c:y val="0.0538995146921649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76200"/>
          </c:spPr>
          <c:marker>
            <c:symbol val="none"/>
          </c:marker>
          <c:xVal>
            <c:numRef>
              <c:f>Sheet1!$A$1:$A$47</c:f>
              <c:numCache>
                <c:formatCode>General</c:formatCode>
                <c:ptCount val="47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</c:numCache>
            </c:numRef>
          </c:xVal>
          <c:yVal>
            <c:numRef>
              <c:f>Sheet1!$B$1:$B$47</c:f>
              <c:numCache>
                <c:formatCode>General</c:formatCode>
                <c:ptCount val="47"/>
                <c:pt idx="0">
                  <c:v>7.0</c:v>
                </c:pt>
                <c:pt idx="1">
                  <c:v>16.0</c:v>
                </c:pt>
                <c:pt idx="2">
                  <c:v>20.0</c:v>
                </c:pt>
                <c:pt idx="3">
                  <c:v>3.0</c:v>
                </c:pt>
                <c:pt idx="4">
                  <c:v>5.0</c:v>
                </c:pt>
                <c:pt idx="5">
                  <c:v>9.0</c:v>
                </c:pt>
                <c:pt idx="6">
                  <c:v>11.0</c:v>
                </c:pt>
                <c:pt idx="7">
                  <c:v>19.0</c:v>
                </c:pt>
                <c:pt idx="8">
                  <c:v>16.0</c:v>
                </c:pt>
                <c:pt idx="9">
                  <c:v>19.0</c:v>
                </c:pt>
                <c:pt idx="10">
                  <c:v>27.0</c:v>
                </c:pt>
                <c:pt idx="11">
                  <c:v>26.0</c:v>
                </c:pt>
                <c:pt idx="12">
                  <c:v>26.0</c:v>
                </c:pt>
                <c:pt idx="13">
                  <c:v>36.0</c:v>
                </c:pt>
                <c:pt idx="14">
                  <c:v>38.0</c:v>
                </c:pt>
                <c:pt idx="15">
                  <c:v>30.0</c:v>
                </c:pt>
                <c:pt idx="16">
                  <c:v>75.0</c:v>
                </c:pt>
                <c:pt idx="17">
                  <c:v>122.0</c:v>
                </c:pt>
                <c:pt idx="18">
                  <c:v>130.0</c:v>
                </c:pt>
                <c:pt idx="19">
                  <c:v>175.0</c:v>
                </c:pt>
                <c:pt idx="20">
                  <c:v>298.0</c:v>
                </c:pt>
                <c:pt idx="21">
                  <c:v>394.0</c:v>
                </c:pt>
                <c:pt idx="22">
                  <c:v>482.0</c:v>
                </c:pt>
                <c:pt idx="23">
                  <c:v>664.0</c:v>
                </c:pt>
                <c:pt idx="24">
                  <c:v>863.0</c:v>
                </c:pt>
                <c:pt idx="25">
                  <c:v>1213.0</c:v>
                </c:pt>
                <c:pt idx="26">
                  <c:v>1293.0</c:v>
                </c:pt>
                <c:pt idx="27">
                  <c:v>1094.0</c:v>
                </c:pt>
                <c:pt idx="28">
                  <c:v>547.0</c:v>
                </c:pt>
                <c:pt idx="29">
                  <c:v>1253.0</c:v>
                </c:pt>
                <c:pt idx="30">
                  <c:v>1642.0</c:v>
                </c:pt>
                <c:pt idx="31">
                  <c:v>1801.0</c:v>
                </c:pt>
                <c:pt idx="32">
                  <c:v>1841.0</c:v>
                </c:pt>
                <c:pt idx="33">
                  <c:v>1886.0</c:v>
                </c:pt>
                <c:pt idx="34">
                  <c:v>2184.0</c:v>
                </c:pt>
                <c:pt idx="35">
                  <c:v>2062.0</c:v>
                </c:pt>
                <c:pt idx="36">
                  <c:v>1804.0</c:v>
                </c:pt>
                <c:pt idx="37">
                  <c:v>1671.0</c:v>
                </c:pt>
                <c:pt idx="38">
                  <c:v>2941.0</c:v>
                </c:pt>
                <c:pt idx="39">
                  <c:v>3329.0</c:v>
                </c:pt>
                <c:pt idx="40">
                  <c:v>2992.0</c:v>
                </c:pt>
                <c:pt idx="41">
                  <c:v>5491.0</c:v>
                </c:pt>
                <c:pt idx="42">
                  <c:v>6229.0</c:v>
                </c:pt>
                <c:pt idx="43">
                  <c:v>6006.0</c:v>
                </c:pt>
                <c:pt idx="44">
                  <c:v>5371.0</c:v>
                </c:pt>
                <c:pt idx="45">
                  <c:v>8587.0</c:v>
                </c:pt>
                <c:pt idx="46">
                  <c:v>9962.0</c:v>
                </c:pt>
              </c:numCache>
            </c:numRef>
          </c:yVal>
          <c:smooth val="1"/>
        </c:ser>
        <c:ser>
          <c:idx val="1"/>
          <c:order val="1"/>
          <c:spPr>
            <a:ln w="76200"/>
          </c:spPr>
          <c:marker>
            <c:symbol val="none"/>
          </c:marker>
          <c:xVal>
            <c:numRef>
              <c:f>Sheet1!$A$1:$A$47</c:f>
              <c:numCache>
                <c:formatCode>General</c:formatCode>
                <c:ptCount val="47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</c:numCache>
            </c:numRef>
          </c:xVal>
          <c:yVal>
            <c:numRef>
              <c:f>Sheet1!$F$1:$F$47</c:f>
              <c:numCache>
                <c:formatCode>General</c:formatCode>
                <c:ptCount val="47"/>
                <c:pt idx="29">
                  <c:v>4.0</c:v>
                </c:pt>
                <c:pt idx="30">
                  <c:v>3.0</c:v>
                </c:pt>
                <c:pt idx="31">
                  <c:v>6.0</c:v>
                </c:pt>
                <c:pt idx="32">
                  <c:v>7.0</c:v>
                </c:pt>
                <c:pt idx="33">
                  <c:v>31.0</c:v>
                </c:pt>
                <c:pt idx="34">
                  <c:v>45.0</c:v>
                </c:pt>
                <c:pt idx="35">
                  <c:v>50.0</c:v>
                </c:pt>
                <c:pt idx="36">
                  <c:v>26.0</c:v>
                </c:pt>
                <c:pt idx="37">
                  <c:v>41.0</c:v>
                </c:pt>
                <c:pt idx="38">
                  <c:v>122.0</c:v>
                </c:pt>
                <c:pt idx="39">
                  <c:v>174.0</c:v>
                </c:pt>
                <c:pt idx="40">
                  <c:v>158.0</c:v>
                </c:pt>
                <c:pt idx="41">
                  <c:v>463.0</c:v>
                </c:pt>
                <c:pt idx="42">
                  <c:v>471.0</c:v>
                </c:pt>
                <c:pt idx="43">
                  <c:v>517.0</c:v>
                </c:pt>
                <c:pt idx="44">
                  <c:v>451.0</c:v>
                </c:pt>
                <c:pt idx="45">
                  <c:v>402.0</c:v>
                </c:pt>
                <c:pt idx="46">
                  <c:v>377.0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1776440"/>
        <c:axId val="-2011780472"/>
      </c:scatterChart>
      <c:scatterChart>
        <c:scatterStyle val="smoothMarker"/>
        <c:varyColors val="0"/>
        <c:ser>
          <c:idx val="2"/>
          <c:order val="2"/>
          <c:spPr>
            <a:ln w="76200"/>
          </c:spPr>
          <c:marker>
            <c:symbol val="none"/>
          </c:marker>
          <c:xVal>
            <c:numRef>
              <c:f>Sheet1!$A:$A</c:f>
              <c:numCache>
                <c:formatCode>General</c:formatCode>
                <c:ptCount val="104857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</c:numCache>
            </c:numRef>
          </c:xVal>
          <c:yVal>
            <c:numRef>
              <c:f>Sheet1!$D:$D</c:f>
              <c:numCache>
                <c:formatCode>General</c:formatCode>
                <c:ptCount val="1048576"/>
                <c:pt idx="0">
                  <c:v>350.7238999999996</c:v>
                </c:pt>
                <c:pt idx="1">
                  <c:v>49.99320000000001</c:v>
                </c:pt>
                <c:pt idx="2">
                  <c:v>1048.0056</c:v>
                </c:pt>
                <c:pt idx="3">
                  <c:v>162.1693</c:v>
                </c:pt>
                <c:pt idx="4">
                  <c:v>200.59</c:v>
                </c:pt>
                <c:pt idx="5">
                  <c:v>1303.835</c:v>
                </c:pt>
                <c:pt idx="6">
                  <c:v>740.7943</c:v>
                </c:pt>
                <c:pt idx="7">
                  <c:v>1022.0832</c:v>
                </c:pt>
                <c:pt idx="8">
                  <c:v>553.1654999999994</c:v>
                </c:pt>
                <c:pt idx="9">
                  <c:v>944.3159999999979</c:v>
                </c:pt>
                <c:pt idx="10">
                  <c:v>828.591</c:v>
                </c:pt>
                <c:pt idx="11">
                  <c:v>2865.0424</c:v>
                </c:pt>
                <c:pt idx="12">
                  <c:v>1090.1295</c:v>
                </c:pt>
                <c:pt idx="13">
                  <c:v>1332.5348</c:v>
                </c:pt>
                <c:pt idx="14">
                  <c:v>1176.6918</c:v>
                </c:pt>
                <c:pt idx="15">
                  <c:v>1397.0322</c:v>
                </c:pt>
                <c:pt idx="16">
                  <c:v>5154.2372</c:v>
                </c:pt>
                <c:pt idx="17">
                  <c:v>3841.4528</c:v>
                </c:pt>
                <c:pt idx="18">
                  <c:v>4042.66</c:v>
                </c:pt>
                <c:pt idx="19">
                  <c:v>4977.2551</c:v>
                </c:pt>
                <c:pt idx="20">
                  <c:v>7382.9464</c:v>
                </c:pt>
                <c:pt idx="21">
                  <c:v>9921.7986</c:v>
                </c:pt>
                <c:pt idx="22">
                  <c:v>10500.7322</c:v>
                </c:pt>
                <c:pt idx="23">
                  <c:v>17372.637</c:v>
                </c:pt>
                <c:pt idx="24">
                  <c:v>17236.5444</c:v>
                </c:pt>
                <c:pt idx="25">
                  <c:v>26724.76</c:v>
                </c:pt>
                <c:pt idx="26">
                  <c:v>48007.6676</c:v>
                </c:pt>
                <c:pt idx="27">
                  <c:v>22397.87939999999</c:v>
                </c:pt>
                <c:pt idx="28">
                  <c:v>10997.5782</c:v>
                </c:pt>
                <c:pt idx="29">
                  <c:v>23509.4566</c:v>
                </c:pt>
                <c:pt idx="30">
                  <c:v>32572.4214</c:v>
                </c:pt>
                <c:pt idx="31">
                  <c:v>41888.7468</c:v>
                </c:pt>
                <c:pt idx="32">
                  <c:v>38213.4751</c:v>
                </c:pt>
                <c:pt idx="33">
                  <c:v>38842.0933</c:v>
                </c:pt>
                <c:pt idx="34">
                  <c:v>44983.6962</c:v>
                </c:pt>
                <c:pt idx="35">
                  <c:v>45141.5451</c:v>
                </c:pt>
                <c:pt idx="36">
                  <c:v>41282.50210000001</c:v>
                </c:pt>
                <c:pt idx="37">
                  <c:v>33946.7715</c:v>
                </c:pt>
                <c:pt idx="38">
                  <c:v>52152.4742</c:v>
                </c:pt>
                <c:pt idx="39">
                  <c:v>59454.5674</c:v>
                </c:pt>
                <c:pt idx="40">
                  <c:v>64854.1416</c:v>
                </c:pt>
                <c:pt idx="41">
                  <c:v>131624.3806</c:v>
                </c:pt>
                <c:pt idx="42">
                  <c:v>171171.0077</c:v>
                </c:pt>
                <c:pt idx="43">
                  <c:v>232599.9979</c:v>
                </c:pt>
                <c:pt idx="44">
                  <c:v>312633.7106</c:v>
                </c:pt>
                <c:pt idx="45">
                  <c:v>634824.6089</c:v>
                </c:pt>
                <c:pt idx="46">
                  <c:v>619454.9401999993</c:v>
                </c:pt>
              </c:numCache>
            </c:numRef>
          </c:yVal>
          <c:smooth val="1"/>
        </c:ser>
        <c:ser>
          <c:idx val="3"/>
          <c:order val="3"/>
          <c:spPr>
            <a:ln w="76200"/>
          </c:spPr>
          <c:marker>
            <c:symbol val="none"/>
          </c:marker>
          <c:xVal>
            <c:numRef>
              <c:f>Sheet1!$A:$A</c:f>
              <c:numCache>
                <c:formatCode>General</c:formatCode>
                <c:ptCount val="1048576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</c:numCache>
            </c:numRef>
          </c:xVal>
          <c:yVal>
            <c:numRef>
              <c:f>Sheet1!$H:$H</c:f>
              <c:numCache>
                <c:formatCode>General</c:formatCode>
                <c:ptCount val="1048576"/>
                <c:pt idx="29">
                  <c:v>354.89</c:v>
                </c:pt>
                <c:pt idx="30">
                  <c:v>339.9228999999999</c:v>
                </c:pt>
                <c:pt idx="31">
                  <c:v>849.1129</c:v>
                </c:pt>
                <c:pt idx="32">
                  <c:v>362.605</c:v>
                </c:pt>
                <c:pt idx="33">
                  <c:v>1643.295</c:v>
                </c:pt>
                <c:pt idx="34">
                  <c:v>2425.9046</c:v>
                </c:pt>
                <c:pt idx="35">
                  <c:v>2964.8745</c:v>
                </c:pt>
                <c:pt idx="36">
                  <c:v>1484.2117</c:v>
                </c:pt>
                <c:pt idx="37">
                  <c:v>1693.7511</c:v>
                </c:pt>
                <c:pt idx="38">
                  <c:v>4692.108700000001</c:v>
                </c:pt>
                <c:pt idx="39">
                  <c:v>9218.807799999939</c:v>
                </c:pt>
                <c:pt idx="40">
                  <c:v>7573.1983</c:v>
                </c:pt>
                <c:pt idx="41">
                  <c:v>20099.11799999999</c:v>
                </c:pt>
                <c:pt idx="42">
                  <c:v>20121.3372</c:v>
                </c:pt>
                <c:pt idx="43">
                  <c:v>21587.4958</c:v>
                </c:pt>
                <c:pt idx="44">
                  <c:v>23530.4414</c:v>
                </c:pt>
                <c:pt idx="45">
                  <c:v>21131.6936</c:v>
                </c:pt>
                <c:pt idx="46">
                  <c:v>19782.1858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1800536"/>
        <c:axId val="-2011786328"/>
      </c:scatterChart>
      <c:valAx>
        <c:axId val="-2011776440"/>
        <c:scaling>
          <c:orientation val="minMax"/>
          <c:max val="46.0"/>
          <c:min val="0.0"/>
        </c:scaling>
        <c:delete val="0"/>
        <c:axPos val="b"/>
        <c:numFmt formatCode="General" sourceLinked="1"/>
        <c:majorTickMark val="out"/>
        <c:minorTickMark val="none"/>
        <c:tickLblPos val="none"/>
        <c:crossAx val="-2011780472"/>
        <c:crosses val="autoZero"/>
        <c:crossBetween val="midCat"/>
        <c:majorUnit val="12.0"/>
      </c:valAx>
      <c:valAx>
        <c:axId val="-2011780472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Campaigns per Month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11776440"/>
        <c:crosses val="autoZero"/>
        <c:crossBetween val="midCat"/>
      </c:valAx>
      <c:valAx>
        <c:axId val="-2011786328"/>
        <c:scaling>
          <c:logBase val="10.0"/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Dollars per Month</a:t>
                </a:r>
              </a:p>
            </c:rich>
          </c:tx>
          <c:layout>
            <c:manualLayout>
              <c:xMode val="edge"/>
              <c:yMode val="edge"/>
              <c:x val="0.956140350877193"/>
              <c:y val="0.3066741489082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11800536"/>
        <c:crosses val="max"/>
        <c:crossBetween val="midCat"/>
      </c:valAx>
      <c:valAx>
        <c:axId val="-2011800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117863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166134183904"/>
          <c:y val="0.0367315703117611"/>
          <c:w val="0.65781947980092"/>
          <c:h val="0.77745155286446"/>
        </c:manualLayout>
      </c:layout>
      <c:scatterChart>
        <c:scatterStyle val="smoothMarker"/>
        <c:varyColors val="0"/>
        <c:ser>
          <c:idx val="0"/>
          <c:order val="0"/>
          <c:tx>
            <c:v>Zhubajie</c:v>
          </c:tx>
          <c:spPr>
            <a:ln w="76200"/>
          </c:spPr>
          <c:marker>
            <c:symbol val="none"/>
          </c:marker>
          <c:xVal>
            <c:numRef>
              <c:f>Sheet2!$A$1:$A$240</c:f>
              <c:numCache>
                <c:formatCode>General</c:formatCode>
                <c:ptCount val="24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86.0</c:v>
                </c:pt>
                <c:pt idx="85">
                  <c:v>87.0</c:v>
                </c:pt>
                <c:pt idx="86">
                  <c:v>88.0</c:v>
                </c:pt>
                <c:pt idx="87">
                  <c:v>89.0</c:v>
                </c:pt>
                <c:pt idx="88">
                  <c:v>91.0</c:v>
                </c:pt>
                <c:pt idx="89">
                  <c:v>93.0</c:v>
                </c:pt>
                <c:pt idx="90">
                  <c:v>94.0</c:v>
                </c:pt>
                <c:pt idx="91">
                  <c:v>96.0</c:v>
                </c:pt>
                <c:pt idx="92">
                  <c:v>98.0</c:v>
                </c:pt>
                <c:pt idx="93">
                  <c:v>99.0</c:v>
                </c:pt>
                <c:pt idx="94">
                  <c:v>101.0</c:v>
                </c:pt>
                <c:pt idx="95">
                  <c:v>103.0</c:v>
                </c:pt>
                <c:pt idx="96">
                  <c:v>105.0</c:v>
                </c:pt>
                <c:pt idx="97">
                  <c:v>107.0</c:v>
                </c:pt>
                <c:pt idx="98">
                  <c:v>108.0</c:v>
                </c:pt>
                <c:pt idx="99">
                  <c:v>111.0</c:v>
                </c:pt>
                <c:pt idx="100">
                  <c:v>113.0</c:v>
                </c:pt>
                <c:pt idx="101">
                  <c:v>116.0</c:v>
                </c:pt>
                <c:pt idx="102">
                  <c:v>118.0</c:v>
                </c:pt>
                <c:pt idx="103">
                  <c:v>120.0</c:v>
                </c:pt>
                <c:pt idx="104">
                  <c:v>123.0</c:v>
                </c:pt>
                <c:pt idx="105">
                  <c:v>126.0</c:v>
                </c:pt>
                <c:pt idx="106">
                  <c:v>130.0</c:v>
                </c:pt>
                <c:pt idx="107">
                  <c:v>131.0</c:v>
                </c:pt>
                <c:pt idx="108">
                  <c:v>134.0</c:v>
                </c:pt>
                <c:pt idx="109">
                  <c:v>138.0</c:v>
                </c:pt>
                <c:pt idx="110">
                  <c:v>141.0</c:v>
                </c:pt>
                <c:pt idx="111">
                  <c:v>145.0</c:v>
                </c:pt>
                <c:pt idx="112">
                  <c:v>149.0</c:v>
                </c:pt>
                <c:pt idx="113">
                  <c:v>153.0</c:v>
                </c:pt>
                <c:pt idx="114">
                  <c:v>157.0</c:v>
                </c:pt>
                <c:pt idx="115">
                  <c:v>162.0</c:v>
                </c:pt>
                <c:pt idx="116">
                  <c:v>166.0</c:v>
                </c:pt>
                <c:pt idx="117">
                  <c:v>171.0</c:v>
                </c:pt>
                <c:pt idx="118">
                  <c:v>177.0</c:v>
                </c:pt>
                <c:pt idx="119">
                  <c:v>182.0</c:v>
                </c:pt>
                <c:pt idx="120">
                  <c:v>189.0</c:v>
                </c:pt>
                <c:pt idx="121">
                  <c:v>195.0</c:v>
                </c:pt>
                <c:pt idx="122">
                  <c:v>203.0</c:v>
                </c:pt>
                <c:pt idx="123">
                  <c:v>210.0</c:v>
                </c:pt>
                <c:pt idx="124">
                  <c:v>217.0</c:v>
                </c:pt>
                <c:pt idx="125">
                  <c:v>224.0</c:v>
                </c:pt>
                <c:pt idx="126">
                  <c:v>235.0</c:v>
                </c:pt>
                <c:pt idx="127">
                  <c:v>244.0</c:v>
                </c:pt>
                <c:pt idx="128">
                  <c:v>253.0</c:v>
                </c:pt>
                <c:pt idx="129">
                  <c:v>265.0</c:v>
                </c:pt>
                <c:pt idx="130">
                  <c:v>277.0</c:v>
                </c:pt>
                <c:pt idx="131">
                  <c:v>291.0</c:v>
                </c:pt>
                <c:pt idx="132">
                  <c:v>302.0</c:v>
                </c:pt>
                <c:pt idx="133">
                  <c:v>313.0</c:v>
                </c:pt>
                <c:pt idx="134">
                  <c:v>328.0</c:v>
                </c:pt>
                <c:pt idx="135">
                  <c:v>347.0</c:v>
                </c:pt>
                <c:pt idx="136">
                  <c:v>367.0</c:v>
                </c:pt>
                <c:pt idx="137">
                  <c:v>386.0</c:v>
                </c:pt>
                <c:pt idx="138">
                  <c:v>407.0</c:v>
                </c:pt>
                <c:pt idx="139">
                  <c:v>432.0</c:v>
                </c:pt>
                <c:pt idx="140">
                  <c:v>458.0</c:v>
                </c:pt>
                <c:pt idx="141">
                  <c:v>481.0</c:v>
                </c:pt>
                <c:pt idx="142">
                  <c:v>508.0</c:v>
                </c:pt>
                <c:pt idx="143">
                  <c:v>543.0</c:v>
                </c:pt>
                <c:pt idx="144">
                  <c:v>577.0</c:v>
                </c:pt>
                <c:pt idx="145">
                  <c:v>626.0</c:v>
                </c:pt>
                <c:pt idx="146">
                  <c:v>670.0</c:v>
                </c:pt>
                <c:pt idx="147">
                  <c:v>726.0</c:v>
                </c:pt>
                <c:pt idx="148">
                  <c:v>786.0</c:v>
                </c:pt>
                <c:pt idx="149">
                  <c:v>873.0</c:v>
                </c:pt>
                <c:pt idx="150">
                  <c:v>968.0</c:v>
                </c:pt>
                <c:pt idx="151">
                  <c:v>1077.0</c:v>
                </c:pt>
                <c:pt idx="152">
                  <c:v>1226.0</c:v>
                </c:pt>
                <c:pt idx="153">
                  <c:v>1434.0</c:v>
                </c:pt>
                <c:pt idx="154">
                  <c:v>1661.0</c:v>
                </c:pt>
                <c:pt idx="155">
                  <c:v>2008.0</c:v>
                </c:pt>
                <c:pt idx="156">
                  <c:v>2560.0</c:v>
                </c:pt>
                <c:pt idx="157">
                  <c:v>3296.0</c:v>
                </c:pt>
                <c:pt idx="158">
                  <c:v>4538.0</c:v>
                </c:pt>
                <c:pt idx="159">
                  <c:v>7914.0</c:v>
                </c:pt>
                <c:pt idx="160">
                  <c:v>35606.0</c:v>
                </c:pt>
              </c:numCache>
            </c:numRef>
          </c:xVal>
          <c:yVal>
            <c:numRef>
              <c:f>Sheet2!$C:$C</c:f>
              <c:numCache>
                <c:formatCode>General</c:formatCode>
                <c:ptCount val="1048576"/>
                <c:pt idx="0">
                  <c:v>19.3068896986</c:v>
                </c:pt>
                <c:pt idx="1">
                  <c:v>33.5352292623</c:v>
                </c:pt>
                <c:pt idx="2">
                  <c:v>43.3894856386</c:v>
                </c:pt>
                <c:pt idx="3">
                  <c:v>52.94208110539999</c:v>
                </c:pt>
                <c:pt idx="4">
                  <c:v>58.4222542942</c:v>
                </c:pt>
                <c:pt idx="5">
                  <c:v>63.55048975539963</c:v>
                </c:pt>
                <c:pt idx="6">
                  <c:v>66.86875975960001</c:v>
                </c:pt>
                <c:pt idx="7">
                  <c:v>70.43841385509998</c:v>
                </c:pt>
                <c:pt idx="8">
                  <c:v>72.60031703969926</c:v>
                </c:pt>
                <c:pt idx="9">
                  <c:v>74.9130506790001</c:v>
                </c:pt>
                <c:pt idx="10">
                  <c:v>76.52190886289932</c:v>
                </c:pt>
                <c:pt idx="11">
                  <c:v>78.38215113799914</c:v>
                </c:pt>
                <c:pt idx="12">
                  <c:v>79.58879477589957</c:v>
                </c:pt>
                <c:pt idx="13">
                  <c:v>80.84571523209932</c:v>
                </c:pt>
                <c:pt idx="14">
                  <c:v>81.9015284153</c:v>
                </c:pt>
                <c:pt idx="15">
                  <c:v>82.9070647802</c:v>
                </c:pt>
                <c:pt idx="16">
                  <c:v>83.71149387209998</c:v>
                </c:pt>
                <c:pt idx="17">
                  <c:v>84.61647660059951</c:v>
                </c:pt>
                <c:pt idx="18">
                  <c:v>85.32035205599927</c:v>
                </c:pt>
                <c:pt idx="19">
                  <c:v>86.0242275115</c:v>
                </c:pt>
                <c:pt idx="20">
                  <c:v>86.62754933039965</c:v>
                </c:pt>
                <c:pt idx="21">
                  <c:v>87.18059433109956</c:v>
                </c:pt>
                <c:pt idx="22">
                  <c:v>87.6330856954</c:v>
                </c:pt>
                <c:pt idx="23">
                  <c:v>88.18613069609948</c:v>
                </c:pt>
                <c:pt idx="24">
                  <c:v>88.53806842379957</c:v>
                </c:pt>
                <c:pt idx="25">
                  <c:v>88.990559788</c:v>
                </c:pt>
                <c:pt idx="26">
                  <c:v>89.34249751569926</c:v>
                </c:pt>
                <c:pt idx="27">
                  <c:v>89.69443524350001</c:v>
                </c:pt>
                <c:pt idx="28">
                  <c:v>89.94581933469998</c:v>
                </c:pt>
                <c:pt idx="29">
                  <c:v>90.29775706239998</c:v>
                </c:pt>
                <c:pt idx="30">
                  <c:v>90.54914115359927</c:v>
                </c:pt>
                <c:pt idx="31">
                  <c:v>90.8005252449</c:v>
                </c:pt>
                <c:pt idx="32">
                  <c:v>91.05190933609954</c:v>
                </c:pt>
                <c:pt idx="33">
                  <c:v>91.3032934273</c:v>
                </c:pt>
                <c:pt idx="34">
                  <c:v>91.50440070030002</c:v>
                </c:pt>
                <c:pt idx="35">
                  <c:v>91.7557847915994</c:v>
                </c:pt>
                <c:pt idx="36">
                  <c:v>91.95689206449956</c:v>
                </c:pt>
                <c:pt idx="37">
                  <c:v>92.10772251929957</c:v>
                </c:pt>
                <c:pt idx="38">
                  <c:v>92.3088297923</c:v>
                </c:pt>
                <c:pt idx="39">
                  <c:v>92.50993706529998</c:v>
                </c:pt>
                <c:pt idx="40">
                  <c:v>92.66076751999942</c:v>
                </c:pt>
                <c:pt idx="41">
                  <c:v>92.81159797469998</c:v>
                </c:pt>
                <c:pt idx="42">
                  <c:v>92.96242842949998</c:v>
                </c:pt>
                <c:pt idx="43">
                  <c:v>93.11325888420002</c:v>
                </c:pt>
                <c:pt idx="44">
                  <c:v>93.2640893389</c:v>
                </c:pt>
                <c:pt idx="45">
                  <c:v>93.3646429754</c:v>
                </c:pt>
                <c:pt idx="46">
                  <c:v>93.4651966119</c:v>
                </c:pt>
                <c:pt idx="47">
                  <c:v>93.61602706669957</c:v>
                </c:pt>
                <c:pt idx="48">
                  <c:v>93.71658070320002</c:v>
                </c:pt>
                <c:pt idx="49">
                  <c:v>93.8171343397</c:v>
                </c:pt>
                <c:pt idx="50">
                  <c:v>93.9679647944</c:v>
                </c:pt>
                <c:pt idx="51">
                  <c:v>94.06851843089957</c:v>
                </c:pt>
                <c:pt idx="52">
                  <c:v>94.16907206739951</c:v>
                </c:pt>
                <c:pt idx="53">
                  <c:v>94.21934888559957</c:v>
                </c:pt>
                <c:pt idx="54">
                  <c:v>94.31990252209948</c:v>
                </c:pt>
                <c:pt idx="55">
                  <c:v>94.42045615859924</c:v>
                </c:pt>
                <c:pt idx="56">
                  <c:v>94.5210097951</c:v>
                </c:pt>
                <c:pt idx="57">
                  <c:v>94.57128661339998</c:v>
                </c:pt>
                <c:pt idx="58">
                  <c:v>94.67184024979957</c:v>
                </c:pt>
                <c:pt idx="59">
                  <c:v>94.77239388629948</c:v>
                </c:pt>
                <c:pt idx="60">
                  <c:v>94.8226707045992</c:v>
                </c:pt>
                <c:pt idx="61">
                  <c:v>94.9232243411</c:v>
                </c:pt>
                <c:pt idx="62">
                  <c:v>94.9735011593</c:v>
                </c:pt>
                <c:pt idx="63">
                  <c:v>95.02377797759902</c:v>
                </c:pt>
                <c:pt idx="64">
                  <c:v>95.12433161409923</c:v>
                </c:pt>
                <c:pt idx="65">
                  <c:v>95.17460843229929</c:v>
                </c:pt>
                <c:pt idx="66">
                  <c:v>95.22488525059956</c:v>
                </c:pt>
                <c:pt idx="67">
                  <c:v>95.2751620688</c:v>
                </c:pt>
                <c:pt idx="68">
                  <c:v>95.37571570529954</c:v>
                </c:pt>
                <c:pt idx="69">
                  <c:v>95.4259925234992</c:v>
                </c:pt>
                <c:pt idx="70">
                  <c:v>95.4762693418</c:v>
                </c:pt>
                <c:pt idx="71">
                  <c:v>95.52654616000001</c:v>
                </c:pt>
                <c:pt idx="72">
                  <c:v>95.5768229783</c:v>
                </c:pt>
                <c:pt idx="73">
                  <c:v>95.62709979649929</c:v>
                </c:pt>
                <c:pt idx="74">
                  <c:v>95.67737661479913</c:v>
                </c:pt>
                <c:pt idx="75">
                  <c:v>95.727653433</c:v>
                </c:pt>
                <c:pt idx="76">
                  <c:v>95.7779302513</c:v>
                </c:pt>
                <c:pt idx="77">
                  <c:v>95.82820706950001</c:v>
                </c:pt>
                <c:pt idx="78">
                  <c:v>95.87848388779926</c:v>
                </c:pt>
                <c:pt idx="79">
                  <c:v>95.92876070599998</c:v>
                </c:pt>
                <c:pt idx="80">
                  <c:v>95.97903752429956</c:v>
                </c:pt>
                <c:pt idx="81">
                  <c:v>96.02931434249923</c:v>
                </c:pt>
                <c:pt idx="82">
                  <c:v>96.07959116069929</c:v>
                </c:pt>
                <c:pt idx="83">
                  <c:v>96.12986797900001</c:v>
                </c:pt>
                <c:pt idx="84">
                  <c:v>96.1801447972</c:v>
                </c:pt>
                <c:pt idx="85">
                  <c:v>96.23042161549998</c:v>
                </c:pt>
                <c:pt idx="86">
                  <c:v>96.28069843369954</c:v>
                </c:pt>
                <c:pt idx="87">
                  <c:v>96.33097525199985</c:v>
                </c:pt>
                <c:pt idx="88">
                  <c:v>96.38125207019998</c:v>
                </c:pt>
                <c:pt idx="89">
                  <c:v>96.43152888849998</c:v>
                </c:pt>
                <c:pt idx="90">
                  <c:v>96.4818057067</c:v>
                </c:pt>
                <c:pt idx="91">
                  <c:v>96.53208252499938</c:v>
                </c:pt>
                <c:pt idx="92">
                  <c:v>96.58235934319956</c:v>
                </c:pt>
                <c:pt idx="93">
                  <c:v>96.63263616149926</c:v>
                </c:pt>
                <c:pt idx="94">
                  <c:v>96.68291297969935</c:v>
                </c:pt>
                <c:pt idx="95">
                  <c:v>96.73318979789998</c:v>
                </c:pt>
                <c:pt idx="96">
                  <c:v>96.7834666162</c:v>
                </c:pt>
                <c:pt idx="97">
                  <c:v>96.83374343439998</c:v>
                </c:pt>
                <c:pt idx="98">
                  <c:v>96.88402025269956</c:v>
                </c:pt>
                <c:pt idx="99">
                  <c:v>96.9342970709</c:v>
                </c:pt>
                <c:pt idx="100">
                  <c:v>96.9845738892</c:v>
                </c:pt>
                <c:pt idx="101">
                  <c:v>97.03485070739998</c:v>
                </c:pt>
                <c:pt idx="102">
                  <c:v>97.0851275257</c:v>
                </c:pt>
                <c:pt idx="103">
                  <c:v>97.13540434389937</c:v>
                </c:pt>
                <c:pt idx="104">
                  <c:v>97.18568116219915</c:v>
                </c:pt>
                <c:pt idx="105">
                  <c:v>97.2359579804</c:v>
                </c:pt>
                <c:pt idx="106">
                  <c:v>97.28623479869998</c:v>
                </c:pt>
                <c:pt idx="107">
                  <c:v>97.33651161689957</c:v>
                </c:pt>
                <c:pt idx="108">
                  <c:v>97.38678843509926</c:v>
                </c:pt>
                <c:pt idx="109">
                  <c:v>97.4370652534</c:v>
                </c:pt>
                <c:pt idx="110">
                  <c:v>97.48734207159956</c:v>
                </c:pt>
                <c:pt idx="111">
                  <c:v>97.5376188899</c:v>
                </c:pt>
                <c:pt idx="112">
                  <c:v>97.5878957081</c:v>
                </c:pt>
                <c:pt idx="113">
                  <c:v>97.63817252639915</c:v>
                </c:pt>
                <c:pt idx="114">
                  <c:v>97.68844934459926</c:v>
                </c:pt>
                <c:pt idx="115">
                  <c:v>97.73872616290001</c:v>
                </c:pt>
                <c:pt idx="116">
                  <c:v>97.7890029811</c:v>
                </c:pt>
                <c:pt idx="117">
                  <c:v>97.8392797994</c:v>
                </c:pt>
                <c:pt idx="118">
                  <c:v>97.88955661759944</c:v>
                </c:pt>
                <c:pt idx="119">
                  <c:v>97.9398334359</c:v>
                </c:pt>
                <c:pt idx="120">
                  <c:v>97.9901102541</c:v>
                </c:pt>
                <c:pt idx="121">
                  <c:v>98.0403870723995</c:v>
                </c:pt>
                <c:pt idx="122">
                  <c:v>98.0906638906</c:v>
                </c:pt>
                <c:pt idx="123">
                  <c:v>98.1409407088</c:v>
                </c:pt>
                <c:pt idx="124">
                  <c:v>98.19121752710002</c:v>
                </c:pt>
                <c:pt idx="125">
                  <c:v>98.2414943453</c:v>
                </c:pt>
                <c:pt idx="126">
                  <c:v>98.29177116359926</c:v>
                </c:pt>
                <c:pt idx="127">
                  <c:v>98.34204798179998</c:v>
                </c:pt>
                <c:pt idx="128">
                  <c:v>98.39232480009957</c:v>
                </c:pt>
                <c:pt idx="129">
                  <c:v>98.4426016183</c:v>
                </c:pt>
                <c:pt idx="130">
                  <c:v>98.49287843659907</c:v>
                </c:pt>
                <c:pt idx="131">
                  <c:v>98.5431552548</c:v>
                </c:pt>
                <c:pt idx="132">
                  <c:v>98.59343207309925</c:v>
                </c:pt>
                <c:pt idx="133">
                  <c:v>98.64370889129945</c:v>
                </c:pt>
                <c:pt idx="134">
                  <c:v>98.6939857096</c:v>
                </c:pt>
                <c:pt idx="135">
                  <c:v>98.7442625278</c:v>
                </c:pt>
                <c:pt idx="136">
                  <c:v>98.794539346</c:v>
                </c:pt>
                <c:pt idx="137">
                  <c:v>98.8448161643</c:v>
                </c:pt>
                <c:pt idx="138">
                  <c:v>98.89509298249926</c:v>
                </c:pt>
                <c:pt idx="139">
                  <c:v>98.94536980079998</c:v>
                </c:pt>
                <c:pt idx="140">
                  <c:v>98.995646619</c:v>
                </c:pt>
                <c:pt idx="141">
                  <c:v>99.0459234373</c:v>
                </c:pt>
                <c:pt idx="142">
                  <c:v>99.09620025549998</c:v>
                </c:pt>
                <c:pt idx="143">
                  <c:v>99.1464770737992</c:v>
                </c:pt>
                <c:pt idx="144">
                  <c:v>99.19675389199998</c:v>
                </c:pt>
                <c:pt idx="145">
                  <c:v>99.24703071029998</c:v>
                </c:pt>
                <c:pt idx="146">
                  <c:v>99.29730752849957</c:v>
                </c:pt>
                <c:pt idx="147">
                  <c:v>99.3475843468</c:v>
                </c:pt>
                <c:pt idx="148">
                  <c:v>99.39786116499998</c:v>
                </c:pt>
                <c:pt idx="149">
                  <c:v>99.4481379832</c:v>
                </c:pt>
                <c:pt idx="150">
                  <c:v>99.4984148015</c:v>
                </c:pt>
                <c:pt idx="151">
                  <c:v>99.54869161970002</c:v>
                </c:pt>
                <c:pt idx="152">
                  <c:v>99.598968438</c:v>
                </c:pt>
                <c:pt idx="153">
                  <c:v>99.6492452562</c:v>
                </c:pt>
                <c:pt idx="154">
                  <c:v>99.69952207449953</c:v>
                </c:pt>
                <c:pt idx="155">
                  <c:v>99.74979889269918</c:v>
                </c:pt>
                <c:pt idx="156">
                  <c:v>99.80007571099932</c:v>
                </c:pt>
                <c:pt idx="157">
                  <c:v>99.85035252920001</c:v>
                </c:pt>
                <c:pt idx="158">
                  <c:v>99.9006293475</c:v>
                </c:pt>
                <c:pt idx="159">
                  <c:v>99.9509061657</c:v>
                </c:pt>
                <c:pt idx="160">
                  <c:v>99.999408508</c:v>
                </c:pt>
              </c:numCache>
            </c:numRef>
          </c:yVal>
          <c:smooth val="1"/>
        </c:ser>
        <c:ser>
          <c:idx val="1"/>
          <c:order val="1"/>
          <c:tx>
            <c:v>Sandaha</c:v>
          </c:tx>
          <c:spPr>
            <a:ln w="76200"/>
          </c:spPr>
          <c:marker>
            <c:symbol val="none"/>
          </c:marker>
          <c:xVal>
            <c:numRef>
              <c:f>Sheet2!$E:$E</c:f>
              <c:numCache>
                <c:formatCode>General</c:formatCode>
                <c:ptCount val="1048576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71.0</c:v>
                </c:pt>
                <c:pt idx="70">
                  <c:v>72.0</c:v>
                </c:pt>
                <c:pt idx="71">
                  <c:v>73.0</c:v>
                </c:pt>
                <c:pt idx="72">
                  <c:v>74.0</c:v>
                </c:pt>
                <c:pt idx="73">
                  <c:v>74.0</c:v>
                </c:pt>
                <c:pt idx="74">
                  <c:v>75.0</c:v>
                </c:pt>
                <c:pt idx="75">
                  <c:v>77.0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86.0</c:v>
                </c:pt>
                <c:pt idx="85">
                  <c:v>87.0</c:v>
                </c:pt>
                <c:pt idx="86">
                  <c:v>88.0</c:v>
                </c:pt>
                <c:pt idx="87">
                  <c:v>89.0</c:v>
                </c:pt>
                <c:pt idx="88">
                  <c:v>90.0</c:v>
                </c:pt>
                <c:pt idx="89">
                  <c:v>92.0</c:v>
                </c:pt>
                <c:pt idx="90">
                  <c:v>93.0</c:v>
                </c:pt>
                <c:pt idx="91">
                  <c:v>94.0</c:v>
                </c:pt>
                <c:pt idx="92">
                  <c:v>96.0</c:v>
                </c:pt>
                <c:pt idx="93">
                  <c:v>98.0</c:v>
                </c:pt>
                <c:pt idx="94">
                  <c:v>98.0</c:v>
                </c:pt>
                <c:pt idx="95">
                  <c:v>99.0</c:v>
                </c:pt>
                <c:pt idx="96">
                  <c:v>100.0</c:v>
                </c:pt>
                <c:pt idx="97">
                  <c:v>101.0</c:v>
                </c:pt>
                <c:pt idx="98">
                  <c:v>102.0</c:v>
                </c:pt>
                <c:pt idx="99">
                  <c:v>103.0</c:v>
                </c:pt>
                <c:pt idx="100">
                  <c:v>104.0</c:v>
                </c:pt>
                <c:pt idx="101">
                  <c:v>105.0</c:v>
                </c:pt>
                <c:pt idx="102">
                  <c:v>107.0</c:v>
                </c:pt>
                <c:pt idx="103">
                  <c:v>107.0</c:v>
                </c:pt>
                <c:pt idx="104">
                  <c:v>108.0</c:v>
                </c:pt>
                <c:pt idx="105">
                  <c:v>109.0</c:v>
                </c:pt>
                <c:pt idx="106">
                  <c:v>110.0</c:v>
                </c:pt>
                <c:pt idx="107">
                  <c:v>112.0</c:v>
                </c:pt>
                <c:pt idx="108">
                  <c:v>114.0</c:v>
                </c:pt>
                <c:pt idx="109">
                  <c:v>116.0</c:v>
                </c:pt>
                <c:pt idx="110">
                  <c:v>117.0</c:v>
                </c:pt>
                <c:pt idx="111">
                  <c:v>118.0</c:v>
                </c:pt>
                <c:pt idx="112">
                  <c:v>119.0</c:v>
                </c:pt>
                <c:pt idx="113">
                  <c:v>120.0</c:v>
                </c:pt>
                <c:pt idx="114">
                  <c:v>121.0</c:v>
                </c:pt>
                <c:pt idx="115">
                  <c:v>124.0</c:v>
                </c:pt>
                <c:pt idx="116">
                  <c:v>126.0</c:v>
                </c:pt>
                <c:pt idx="117">
                  <c:v>127.0</c:v>
                </c:pt>
                <c:pt idx="118">
                  <c:v>129.0</c:v>
                </c:pt>
                <c:pt idx="119">
                  <c:v>131.0</c:v>
                </c:pt>
                <c:pt idx="120">
                  <c:v>135.0</c:v>
                </c:pt>
                <c:pt idx="121">
                  <c:v>137.0</c:v>
                </c:pt>
                <c:pt idx="122">
                  <c:v>141.0</c:v>
                </c:pt>
                <c:pt idx="123">
                  <c:v>143.0</c:v>
                </c:pt>
                <c:pt idx="124">
                  <c:v>145.0</c:v>
                </c:pt>
                <c:pt idx="125">
                  <c:v>146.0</c:v>
                </c:pt>
                <c:pt idx="126">
                  <c:v>148.0</c:v>
                </c:pt>
                <c:pt idx="127">
                  <c:v>151.0</c:v>
                </c:pt>
                <c:pt idx="128">
                  <c:v>153.0</c:v>
                </c:pt>
                <c:pt idx="129">
                  <c:v>158.0</c:v>
                </c:pt>
                <c:pt idx="130">
                  <c:v>159.0</c:v>
                </c:pt>
                <c:pt idx="131">
                  <c:v>163.0</c:v>
                </c:pt>
                <c:pt idx="132">
                  <c:v>167.0</c:v>
                </c:pt>
                <c:pt idx="133">
                  <c:v>170.0</c:v>
                </c:pt>
                <c:pt idx="134">
                  <c:v>175.0</c:v>
                </c:pt>
                <c:pt idx="135">
                  <c:v>178.0</c:v>
                </c:pt>
                <c:pt idx="136">
                  <c:v>182.0</c:v>
                </c:pt>
                <c:pt idx="137">
                  <c:v>185.0</c:v>
                </c:pt>
                <c:pt idx="138">
                  <c:v>190.0</c:v>
                </c:pt>
                <c:pt idx="139">
                  <c:v>195.0</c:v>
                </c:pt>
                <c:pt idx="140">
                  <c:v>199.0</c:v>
                </c:pt>
                <c:pt idx="141">
                  <c:v>203.0</c:v>
                </c:pt>
                <c:pt idx="142">
                  <c:v>206.0</c:v>
                </c:pt>
                <c:pt idx="143">
                  <c:v>208.0</c:v>
                </c:pt>
                <c:pt idx="144">
                  <c:v>212.0</c:v>
                </c:pt>
                <c:pt idx="145">
                  <c:v>217.0</c:v>
                </c:pt>
                <c:pt idx="146">
                  <c:v>225.0</c:v>
                </c:pt>
                <c:pt idx="147">
                  <c:v>230.0</c:v>
                </c:pt>
                <c:pt idx="148">
                  <c:v>233.0</c:v>
                </c:pt>
                <c:pt idx="149">
                  <c:v>237.0</c:v>
                </c:pt>
                <c:pt idx="150">
                  <c:v>239.0</c:v>
                </c:pt>
                <c:pt idx="151">
                  <c:v>243.0</c:v>
                </c:pt>
                <c:pt idx="152">
                  <c:v>248.0</c:v>
                </c:pt>
                <c:pt idx="153">
                  <c:v>252.0</c:v>
                </c:pt>
                <c:pt idx="154">
                  <c:v>257.0</c:v>
                </c:pt>
                <c:pt idx="155">
                  <c:v>266.0</c:v>
                </c:pt>
                <c:pt idx="156">
                  <c:v>271.0</c:v>
                </c:pt>
                <c:pt idx="157">
                  <c:v>275.0</c:v>
                </c:pt>
                <c:pt idx="158">
                  <c:v>282.0</c:v>
                </c:pt>
                <c:pt idx="159">
                  <c:v>287.0</c:v>
                </c:pt>
                <c:pt idx="160">
                  <c:v>290.0</c:v>
                </c:pt>
                <c:pt idx="161">
                  <c:v>296.0</c:v>
                </c:pt>
                <c:pt idx="162">
                  <c:v>301.0</c:v>
                </c:pt>
                <c:pt idx="163">
                  <c:v>309.0</c:v>
                </c:pt>
                <c:pt idx="164">
                  <c:v>316.0</c:v>
                </c:pt>
                <c:pt idx="165">
                  <c:v>321.0</c:v>
                </c:pt>
                <c:pt idx="166">
                  <c:v>327.0</c:v>
                </c:pt>
                <c:pt idx="167">
                  <c:v>331.0</c:v>
                </c:pt>
                <c:pt idx="168">
                  <c:v>345.0</c:v>
                </c:pt>
                <c:pt idx="169">
                  <c:v>364.0</c:v>
                </c:pt>
                <c:pt idx="170">
                  <c:v>370.0</c:v>
                </c:pt>
                <c:pt idx="171">
                  <c:v>379.0</c:v>
                </c:pt>
                <c:pt idx="172">
                  <c:v>385.0</c:v>
                </c:pt>
                <c:pt idx="173">
                  <c:v>395.0</c:v>
                </c:pt>
                <c:pt idx="174">
                  <c:v>406.0</c:v>
                </c:pt>
                <c:pt idx="175">
                  <c:v>414.0</c:v>
                </c:pt>
                <c:pt idx="176">
                  <c:v>419.0</c:v>
                </c:pt>
                <c:pt idx="177">
                  <c:v>430.0</c:v>
                </c:pt>
                <c:pt idx="178">
                  <c:v>439.0</c:v>
                </c:pt>
                <c:pt idx="179">
                  <c:v>449.0</c:v>
                </c:pt>
                <c:pt idx="180">
                  <c:v>473.0</c:v>
                </c:pt>
                <c:pt idx="181">
                  <c:v>485.0</c:v>
                </c:pt>
                <c:pt idx="182">
                  <c:v>502.0</c:v>
                </c:pt>
                <c:pt idx="183">
                  <c:v>507.0</c:v>
                </c:pt>
                <c:pt idx="184">
                  <c:v>524.0</c:v>
                </c:pt>
                <c:pt idx="185">
                  <c:v>536.0</c:v>
                </c:pt>
                <c:pt idx="186">
                  <c:v>547.0</c:v>
                </c:pt>
                <c:pt idx="187">
                  <c:v>555.0</c:v>
                </c:pt>
                <c:pt idx="188">
                  <c:v>598.0</c:v>
                </c:pt>
                <c:pt idx="189">
                  <c:v>618.0</c:v>
                </c:pt>
                <c:pt idx="190">
                  <c:v>649.0</c:v>
                </c:pt>
                <c:pt idx="191">
                  <c:v>664.0</c:v>
                </c:pt>
                <c:pt idx="192">
                  <c:v>688.0</c:v>
                </c:pt>
                <c:pt idx="193">
                  <c:v>709.0</c:v>
                </c:pt>
                <c:pt idx="194">
                  <c:v>727.0</c:v>
                </c:pt>
                <c:pt idx="195">
                  <c:v>769.0</c:v>
                </c:pt>
                <c:pt idx="196">
                  <c:v>809.0</c:v>
                </c:pt>
                <c:pt idx="197">
                  <c:v>818.0</c:v>
                </c:pt>
                <c:pt idx="198">
                  <c:v>849.0</c:v>
                </c:pt>
                <c:pt idx="199">
                  <c:v>900.0</c:v>
                </c:pt>
                <c:pt idx="200">
                  <c:v>933.0</c:v>
                </c:pt>
                <c:pt idx="201">
                  <c:v>980.0</c:v>
                </c:pt>
                <c:pt idx="202">
                  <c:v>1006.0</c:v>
                </c:pt>
                <c:pt idx="203">
                  <c:v>1040.0</c:v>
                </c:pt>
                <c:pt idx="204">
                  <c:v>1079.0</c:v>
                </c:pt>
                <c:pt idx="205">
                  <c:v>1135.0</c:v>
                </c:pt>
                <c:pt idx="206">
                  <c:v>1192.0</c:v>
                </c:pt>
                <c:pt idx="207">
                  <c:v>1259.0</c:v>
                </c:pt>
                <c:pt idx="208">
                  <c:v>1329.0</c:v>
                </c:pt>
                <c:pt idx="209">
                  <c:v>1400.0</c:v>
                </c:pt>
                <c:pt idx="210">
                  <c:v>1474.0</c:v>
                </c:pt>
                <c:pt idx="211">
                  <c:v>1587.0</c:v>
                </c:pt>
                <c:pt idx="212">
                  <c:v>1635.0</c:v>
                </c:pt>
                <c:pt idx="213">
                  <c:v>1736.0</c:v>
                </c:pt>
                <c:pt idx="214">
                  <c:v>1793.0</c:v>
                </c:pt>
                <c:pt idx="215">
                  <c:v>1889.0</c:v>
                </c:pt>
                <c:pt idx="216">
                  <c:v>1966.0</c:v>
                </c:pt>
                <c:pt idx="217">
                  <c:v>2083.0</c:v>
                </c:pt>
                <c:pt idx="218">
                  <c:v>2179.0</c:v>
                </c:pt>
                <c:pt idx="219">
                  <c:v>2310.0</c:v>
                </c:pt>
                <c:pt idx="220">
                  <c:v>2422.0</c:v>
                </c:pt>
                <c:pt idx="221">
                  <c:v>2529.0</c:v>
                </c:pt>
                <c:pt idx="222">
                  <c:v>2607.0</c:v>
                </c:pt>
                <c:pt idx="223">
                  <c:v>2736.0</c:v>
                </c:pt>
                <c:pt idx="224">
                  <c:v>2902.0</c:v>
                </c:pt>
                <c:pt idx="225">
                  <c:v>3048.0</c:v>
                </c:pt>
                <c:pt idx="226">
                  <c:v>3312.0</c:v>
                </c:pt>
                <c:pt idx="227">
                  <c:v>3740.0</c:v>
                </c:pt>
                <c:pt idx="228">
                  <c:v>3992.0</c:v>
                </c:pt>
                <c:pt idx="229">
                  <c:v>4294.0</c:v>
                </c:pt>
                <c:pt idx="230">
                  <c:v>4815.0</c:v>
                </c:pt>
                <c:pt idx="231">
                  <c:v>6335.0</c:v>
                </c:pt>
                <c:pt idx="232">
                  <c:v>7101.0</c:v>
                </c:pt>
                <c:pt idx="233">
                  <c:v>8174.0</c:v>
                </c:pt>
                <c:pt idx="234">
                  <c:v>9885.0</c:v>
                </c:pt>
                <c:pt idx="235">
                  <c:v>11375.0</c:v>
                </c:pt>
                <c:pt idx="236">
                  <c:v>14867.0</c:v>
                </c:pt>
                <c:pt idx="237">
                  <c:v>17943.0</c:v>
                </c:pt>
                <c:pt idx="238">
                  <c:v>24368.0</c:v>
                </c:pt>
                <c:pt idx="239">
                  <c:v>42674.0</c:v>
                </c:pt>
              </c:numCache>
            </c:numRef>
          </c:xVal>
          <c:yVal>
            <c:numRef>
              <c:f>Sheet2!$G:$G</c:f>
              <c:numCache>
                <c:formatCode>General</c:formatCode>
                <c:ptCount val="1048576"/>
                <c:pt idx="0">
                  <c:v>37.0954942245</c:v>
                </c:pt>
                <c:pt idx="1">
                  <c:v>52.27934044620001</c:v>
                </c:pt>
                <c:pt idx="2">
                  <c:v>60.215148576</c:v>
                </c:pt>
                <c:pt idx="3">
                  <c:v>65.39987655409926</c:v>
                </c:pt>
                <c:pt idx="4">
                  <c:v>68.78582135609923</c:v>
                </c:pt>
                <c:pt idx="5">
                  <c:v>71.27237457009915</c:v>
                </c:pt>
                <c:pt idx="6">
                  <c:v>73.441495459</c:v>
                </c:pt>
                <c:pt idx="7">
                  <c:v>75.13446786</c:v>
                </c:pt>
                <c:pt idx="8">
                  <c:v>76.56291332329998</c:v>
                </c:pt>
                <c:pt idx="9">
                  <c:v>77.8326426241</c:v>
                </c:pt>
                <c:pt idx="10">
                  <c:v>78.78493959969998</c:v>
                </c:pt>
                <c:pt idx="11">
                  <c:v>79.57852041269926</c:v>
                </c:pt>
                <c:pt idx="12">
                  <c:v>80.213385063</c:v>
                </c:pt>
                <c:pt idx="13">
                  <c:v>80.9540604885</c:v>
                </c:pt>
                <c:pt idx="14">
                  <c:v>81.5360197513</c:v>
                </c:pt>
                <c:pt idx="15">
                  <c:v>82.06507362669957</c:v>
                </c:pt>
                <c:pt idx="16">
                  <c:v>82.594127502</c:v>
                </c:pt>
                <c:pt idx="17">
                  <c:v>83.1231813772992</c:v>
                </c:pt>
                <c:pt idx="18">
                  <c:v>83.49351909</c:v>
                </c:pt>
                <c:pt idx="19">
                  <c:v>83.86385680279923</c:v>
                </c:pt>
                <c:pt idx="20">
                  <c:v>84.1812891279</c:v>
                </c:pt>
                <c:pt idx="21">
                  <c:v>84.4987214531</c:v>
                </c:pt>
                <c:pt idx="22">
                  <c:v>84.7632483908</c:v>
                </c:pt>
                <c:pt idx="23">
                  <c:v>84.9748699409</c:v>
                </c:pt>
                <c:pt idx="24">
                  <c:v>85.1864914911</c:v>
                </c:pt>
                <c:pt idx="25">
                  <c:v>85.34520765359957</c:v>
                </c:pt>
                <c:pt idx="26">
                  <c:v>85.6626399788</c:v>
                </c:pt>
                <c:pt idx="27">
                  <c:v>85.87426152899998</c:v>
                </c:pt>
                <c:pt idx="28">
                  <c:v>86.03297769159954</c:v>
                </c:pt>
                <c:pt idx="29">
                  <c:v>86.2445992417</c:v>
                </c:pt>
                <c:pt idx="30">
                  <c:v>86.50912617929998</c:v>
                </c:pt>
                <c:pt idx="31">
                  <c:v>86.72074772949929</c:v>
                </c:pt>
                <c:pt idx="32">
                  <c:v>86.87946389209932</c:v>
                </c:pt>
                <c:pt idx="33">
                  <c:v>87.03818005469938</c:v>
                </c:pt>
                <c:pt idx="34">
                  <c:v>87.1439908297</c:v>
                </c:pt>
                <c:pt idx="35">
                  <c:v>87.35561237990001</c:v>
                </c:pt>
                <c:pt idx="36">
                  <c:v>87.51432854249954</c:v>
                </c:pt>
                <c:pt idx="37">
                  <c:v>87.67304470509956</c:v>
                </c:pt>
                <c:pt idx="38">
                  <c:v>87.93757164269998</c:v>
                </c:pt>
                <c:pt idx="39">
                  <c:v>88.09628780529998</c:v>
                </c:pt>
                <c:pt idx="40">
                  <c:v>88.25500396790002</c:v>
                </c:pt>
                <c:pt idx="41">
                  <c:v>88.41372013049956</c:v>
                </c:pt>
                <c:pt idx="42">
                  <c:v>88.57243629309913</c:v>
                </c:pt>
                <c:pt idx="43">
                  <c:v>88.7311524557</c:v>
                </c:pt>
                <c:pt idx="44">
                  <c:v>88.83696323080002</c:v>
                </c:pt>
                <c:pt idx="45">
                  <c:v>88.94277400579998</c:v>
                </c:pt>
                <c:pt idx="46">
                  <c:v>88.99567939339998</c:v>
                </c:pt>
                <c:pt idx="47">
                  <c:v>89.10149016839998</c:v>
                </c:pt>
                <c:pt idx="48">
                  <c:v>89.2073009435</c:v>
                </c:pt>
                <c:pt idx="49">
                  <c:v>89.31311171850001</c:v>
                </c:pt>
                <c:pt idx="50">
                  <c:v>89.4718278811</c:v>
                </c:pt>
                <c:pt idx="51">
                  <c:v>89.57763865619948</c:v>
                </c:pt>
                <c:pt idx="52">
                  <c:v>89.6834494313</c:v>
                </c:pt>
                <c:pt idx="53">
                  <c:v>89.8421655939</c:v>
                </c:pt>
                <c:pt idx="54">
                  <c:v>89.89507098140001</c:v>
                </c:pt>
                <c:pt idx="55">
                  <c:v>90.00088175649904</c:v>
                </c:pt>
                <c:pt idx="56">
                  <c:v>90.05378714399914</c:v>
                </c:pt>
                <c:pt idx="57">
                  <c:v>90.10669253149926</c:v>
                </c:pt>
                <c:pt idx="58">
                  <c:v>90.21250330659957</c:v>
                </c:pt>
                <c:pt idx="59">
                  <c:v>90.2654086941</c:v>
                </c:pt>
                <c:pt idx="60">
                  <c:v>90.31831408169998</c:v>
                </c:pt>
                <c:pt idx="61">
                  <c:v>90.4241248567</c:v>
                </c:pt>
                <c:pt idx="62">
                  <c:v>90.47703024419998</c:v>
                </c:pt>
                <c:pt idx="63">
                  <c:v>90.5299356318</c:v>
                </c:pt>
                <c:pt idx="64">
                  <c:v>90.6357464067991</c:v>
                </c:pt>
                <c:pt idx="65">
                  <c:v>90.7415571819</c:v>
                </c:pt>
                <c:pt idx="66">
                  <c:v>90.7944625694</c:v>
                </c:pt>
                <c:pt idx="67">
                  <c:v>90.90027334450002</c:v>
                </c:pt>
                <c:pt idx="68">
                  <c:v>90.95317873199957</c:v>
                </c:pt>
                <c:pt idx="69">
                  <c:v>91.00608411959925</c:v>
                </c:pt>
                <c:pt idx="70">
                  <c:v>91.05898950709948</c:v>
                </c:pt>
                <c:pt idx="71">
                  <c:v>91.11189489459957</c:v>
                </c:pt>
                <c:pt idx="72">
                  <c:v>91.16480028219998</c:v>
                </c:pt>
                <c:pt idx="73">
                  <c:v>91.2177056697</c:v>
                </c:pt>
                <c:pt idx="74">
                  <c:v>91.2706110572</c:v>
                </c:pt>
                <c:pt idx="75">
                  <c:v>91.3235164448</c:v>
                </c:pt>
                <c:pt idx="76">
                  <c:v>91.37642183229913</c:v>
                </c:pt>
                <c:pt idx="77">
                  <c:v>91.4293272198</c:v>
                </c:pt>
                <c:pt idx="78">
                  <c:v>91.48223260739998</c:v>
                </c:pt>
                <c:pt idx="79">
                  <c:v>91.53513799489957</c:v>
                </c:pt>
                <c:pt idx="80">
                  <c:v>91.58804338239995</c:v>
                </c:pt>
                <c:pt idx="81">
                  <c:v>91.64094876989998</c:v>
                </c:pt>
                <c:pt idx="82">
                  <c:v>91.69385415749915</c:v>
                </c:pt>
                <c:pt idx="83">
                  <c:v>91.746759545</c:v>
                </c:pt>
                <c:pt idx="84">
                  <c:v>91.79966493250002</c:v>
                </c:pt>
                <c:pt idx="85">
                  <c:v>91.8525703200992</c:v>
                </c:pt>
                <c:pt idx="86">
                  <c:v>91.90547570759927</c:v>
                </c:pt>
                <c:pt idx="87">
                  <c:v>91.95838109509951</c:v>
                </c:pt>
                <c:pt idx="88">
                  <c:v>92.0112864827</c:v>
                </c:pt>
                <c:pt idx="89">
                  <c:v>92.06419187019998</c:v>
                </c:pt>
                <c:pt idx="90">
                  <c:v>92.11709725769954</c:v>
                </c:pt>
                <c:pt idx="91">
                  <c:v>92.1700026453</c:v>
                </c:pt>
                <c:pt idx="92">
                  <c:v>92.22290803279904</c:v>
                </c:pt>
                <c:pt idx="93">
                  <c:v>92.27581342029998</c:v>
                </c:pt>
                <c:pt idx="94">
                  <c:v>92.32871880789898</c:v>
                </c:pt>
                <c:pt idx="95">
                  <c:v>92.38162419540002</c:v>
                </c:pt>
                <c:pt idx="96">
                  <c:v>92.4345295829</c:v>
                </c:pt>
                <c:pt idx="97">
                  <c:v>92.4874349705</c:v>
                </c:pt>
                <c:pt idx="98">
                  <c:v>92.54034035799951</c:v>
                </c:pt>
                <c:pt idx="99">
                  <c:v>92.5932457455</c:v>
                </c:pt>
                <c:pt idx="100">
                  <c:v>92.64615113309929</c:v>
                </c:pt>
                <c:pt idx="101">
                  <c:v>92.69905652059954</c:v>
                </c:pt>
                <c:pt idx="102">
                  <c:v>92.7519619081</c:v>
                </c:pt>
                <c:pt idx="103">
                  <c:v>92.8048672957</c:v>
                </c:pt>
                <c:pt idx="104">
                  <c:v>92.85777268319956</c:v>
                </c:pt>
                <c:pt idx="105">
                  <c:v>92.9106780707</c:v>
                </c:pt>
                <c:pt idx="106">
                  <c:v>92.9635834582</c:v>
                </c:pt>
                <c:pt idx="107">
                  <c:v>93.01648884580001</c:v>
                </c:pt>
                <c:pt idx="108">
                  <c:v>93.0693942333</c:v>
                </c:pt>
                <c:pt idx="109">
                  <c:v>93.12229962079998</c:v>
                </c:pt>
                <c:pt idx="110">
                  <c:v>93.17520500839957</c:v>
                </c:pt>
                <c:pt idx="111">
                  <c:v>93.2281103959</c:v>
                </c:pt>
                <c:pt idx="112">
                  <c:v>93.2810157834</c:v>
                </c:pt>
                <c:pt idx="113">
                  <c:v>93.333921171</c:v>
                </c:pt>
                <c:pt idx="114">
                  <c:v>93.38682655849929</c:v>
                </c:pt>
                <c:pt idx="115">
                  <c:v>93.43973194600001</c:v>
                </c:pt>
                <c:pt idx="116">
                  <c:v>93.49263733359923</c:v>
                </c:pt>
                <c:pt idx="117">
                  <c:v>93.54554272109998</c:v>
                </c:pt>
                <c:pt idx="118">
                  <c:v>93.59844810859911</c:v>
                </c:pt>
                <c:pt idx="119">
                  <c:v>93.6513534962</c:v>
                </c:pt>
                <c:pt idx="120">
                  <c:v>93.70425888369998</c:v>
                </c:pt>
                <c:pt idx="121">
                  <c:v>93.7571642712</c:v>
                </c:pt>
                <c:pt idx="122">
                  <c:v>93.8100696588</c:v>
                </c:pt>
                <c:pt idx="123">
                  <c:v>93.86297504630001</c:v>
                </c:pt>
                <c:pt idx="124">
                  <c:v>93.91588043379957</c:v>
                </c:pt>
                <c:pt idx="125">
                  <c:v>93.96878582139998</c:v>
                </c:pt>
                <c:pt idx="126">
                  <c:v>94.02169120890002</c:v>
                </c:pt>
                <c:pt idx="127">
                  <c:v>94.07459659639957</c:v>
                </c:pt>
                <c:pt idx="128">
                  <c:v>94.12750198399998</c:v>
                </c:pt>
                <c:pt idx="129">
                  <c:v>94.18040737149911</c:v>
                </c:pt>
                <c:pt idx="130">
                  <c:v>94.233312759</c:v>
                </c:pt>
                <c:pt idx="131">
                  <c:v>94.28621814649929</c:v>
                </c:pt>
                <c:pt idx="132">
                  <c:v>94.33912353409998</c:v>
                </c:pt>
                <c:pt idx="133">
                  <c:v>94.3920289216</c:v>
                </c:pt>
                <c:pt idx="134">
                  <c:v>94.4449343091</c:v>
                </c:pt>
                <c:pt idx="135">
                  <c:v>94.4978396967</c:v>
                </c:pt>
                <c:pt idx="136">
                  <c:v>94.5507450842</c:v>
                </c:pt>
                <c:pt idx="137">
                  <c:v>94.60365047169998</c:v>
                </c:pt>
                <c:pt idx="138">
                  <c:v>94.65655585929957</c:v>
                </c:pt>
                <c:pt idx="139">
                  <c:v>94.7094612468</c:v>
                </c:pt>
                <c:pt idx="140">
                  <c:v>94.76236663429998</c:v>
                </c:pt>
                <c:pt idx="141">
                  <c:v>94.8152720219</c:v>
                </c:pt>
                <c:pt idx="142">
                  <c:v>94.86817740939998</c:v>
                </c:pt>
                <c:pt idx="143">
                  <c:v>94.92108279690001</c:v>
                </c:pt>
                <c:pt idx="144">
                  <c:v>94.97398818449926</c:v>
                </c:pt>
                <c:pt idx="145">
                  <c:v>95.02689357199998</c:v>
                </c:pt>
                <c:pt idx="146">
                  <c:v>95.07979895949913</c:v>
                </c:pt>
                <c:pt idx="147">
                  <c:v>95.13270434709926</c:v>
                </c:pt>
                <c:pt idx="148">
                  <c:v>95.18560973459938</c:v>
                </c:pt>
                <c:pt idx="149">
                  <c:v>95.23851512209956</c:v>
                </c:pt>
                <c:pt idx="150">
                  <c:v>95.2914205097</c:v>
                </c:pt>
                <c:pt idx="151">
                  <c:v>95.34432589719998</c:v>
                </c:pt>
                <c:pt idx="152">
                  <c:v>95.3972312847</c:v>
                </c:pt>
                <c:pt idx="153">
                  <c:v>95.4501366723</c:v>
                </c:pt>
                <c:pt idx="154">
                  <c:v>95.50304205980001</c:v>
                </c:pt>
                <c:pt idx="155">
                  <c:v>95.55594744729957</c:v>
                </c:pt>
                <c:pt idx="156">
                  <c:v>95.60885283479898</c:v>
                </c:pt>
                <c:pt idx="157">
                  <c:v>95.66175822239954</c:v>
                </c:pt>
                <c:pt idx="158">
                  <c:v>95.7146636099</c:v>
                </c:pt>
                <c:pt idx="159">
                  <c:v>95.7675689974</c:v>
                </c:pt>
                <c:pt idx="160">
                  <c:v>95.82047438499956</c:v>
                </c:pt>
                <c:pt idx="161">
                  <c:v>95.87337977249895</c:v>
                </c:pt>
                <c:pt idx="162">
                  <c:v>95.92628516</c:v>
                </c:pt>
                <c:pt idx="163">
                  <c:v>95.97919054759957</c:v>
                </c:pt>
                <c:pt idx="164">
                  <c:v>96.0320959351</c:v>
                </c:pt>
                <c:pt idx="165">
                  <c:v>96.08500132259907</c:v>
                </c:pt>
                <c:pt idx="166">
                  <c:v>96.13790671019957</c:v>
                </c:pt>
                <c:pt idx="167">
                  <c:v>96.19081209769924</c:v>
                </c:pt>
                <c:pt idx="168">
                  <c:v>96.2437174852</c:v>
                </c:pt>
                <c:pt idx="169">
                  <c:v>96.2966228728</c:v>
                </c:pt>
                <c:pt idx="170">
                  <c:v>96.3495282603</c:v>
                </c:pt>
                <c:pt idx="171">
                  <c:v>96.40243364779998</c:v>
                </c:pt>
                <c:pt idx="172">
                  <c:v>96.45533903539985</c:v>
                </c:pt>
                <c:pt idx="173">
                  <c:v>96.5082444229</c:v>
                </c:pt>
                <c:pt idx="174">
                  <c:v>96.56114981040001</c:v>
                </c:pt>
                <c:pt idx="175">
                  <c:v>96.614055198</c:v>
                </c:pt>
                <c:pt idx="176">
                  <c:v>96.66696058549998</c:v>
                </c:pt>
                <c:pt idx="177">
                  <c:v>96.71986597299998</c:v>
                </c:pt>
                <c:pt idx="178">
                  <c:v>96.77277136059898</c:v>
                </c:pt>
                <c:pt idx="179">
                  <c:v>96.82567674809948</c:v>
                </c:pt>
                <c:pt idx="180">
                  <c:v>96.87858213559878</c:v>
                </c:pt>
                <c:pt idx="181">
                  <c:v>96.9314875231</c:v>
                </c:pt>
                <c:pt idx="182">
                  <c:v>96.98439291069953</c:v>
                </c:pt>
                <c:pt idx="183">
                  <c:v>97.0372982982</c:v>
                </c:pt>
                <c:pt idx="184">
                  <c:v>97.0902036857</c:v>
                </c:pt>
                <c:pt idx="185">
                  <c:v>97.14310907330002</c:v>
                </c:pt>
                <c:pt idx="186">
                  <c:v>97.1960144608</c:v>
                </c:pt>
                <c:pt idx="187">
                  <c:v>97.2489198483</c:v>
                </c:pt>
                <c:pt idx="188">
                  <c:v>97.30182523589998</c:v>
                </c:pt>
                <c:pt idx="189">
                  <c:v>97.35473062339985</c:v>
                </c:pt>
                <c:pt idx="190">
                  <c:v>97.4076360109</c:v>
                </c:pt>
                <c:pt idx="191">
                  <c:v>97.46054139849957</c:v>
                </c:pt>
                <c:pt idx="192">
                  <c:v>97.513446786</c:v>
                </c:pt>
                <c:pt idx="193">
                  <c:v>97.56635217349907</c:v>
                </c:pt>
                <c:pt idx="194">
                  <c:v>97.6192575611</c:v>
                </c:pt>
                <c:pt idx="195">
                  <c:v>97.67216294859926</c:v>
                </c:pt>
                <c:pt idx="196">
                  <c:v>97.72506833609907</c:v>
                </c:pt>
                <c:pt idx="197">
                  <c:v>97.7779737237</c:v>
                </c:pt>
                <c:pt idx="198">
                  <c:v>97.83087911119929</c:v>
                </c:pt>
                <c:pt idx="199">
                  <c:v>97.88378449869953</c:v>
                </c:pt>
                <c:pt idx="200">
                  <c:v>97.9366898863</c:v>
                </c:pt>
                <c:pt idx="201">
                  <c:v>97.9895952738</c:v>
                </c:pt>
                <c:pt idx="202">
                  <c:v>98.0425006613</c:v>
                </c:pt>
                <c:pt idx="203">
                  <c:v>98.0954060488</c:v>
                </c:pt>
                <c:pt idx="204">
                  <c:v>98.14831143639944</c:v>
                </c:pt>
                <c:pt idx="205">
                  <c:v>98.2012168239</c:v>
                </c:pt>
                <c:pt idx="206">
                  <c:v>98.2541222114</c:v>
                </c:pt>
                <c:pt idx="207">
                  <c:v>98.30702759899998</c:v>
                </c:pt>
                <c:pt idx="208">
                  <c:v>98.35993298649915</c:v>
                </c:pt>
                <c:pt idx="209">
                  <c:v>98.41283837399926</c:v>
                </c:pt>
                <c:pt idx="210">
                  <c:v>98.46574376159998</c:v>
                </c:pt>
                <c:pt idx="211">
                  <c:v>98.5186491491</c:v>
                </c:pt>
                <c:pt idx="212">
                  <c:v>98.57155453659927</c:v>
                </c:pt>
                <c:pt idx="213">
                  <c:v>98.62445992419998</c:v>
                </c:pt>
                <c:pt idx="214">
                  <c:v>98.67736531169923</c:v>
                </c:pt>
                <c:pt idx="215">
                  <c:v>98.7302706992</c:v>
                </c:pt>
                <c:pt idx="216">
                  <c:v>98.78317608679957</c:v>
                </c:pt>
                <c:pt idx="217">
                  <c:v>98.8360814743</c:v>
                </c:pt>
                <c:pt idx="218">
                  <c:v>98.88898686179935</c:v>
                </c:pt>
                <c:pt idx="219">
                  <c:v>98.9418922494</c:v>
                </c:pt>
                <c:pt idx="220">
                  <c:v>98.9947976369</c:v>
                </c:pt>
                <c:pt idx="221">
                  <c:v>99.04770302440002</c:v>
                </c:pt>
                <c:pt idx="222">
                  <c:v>99.10060841199957</c:v>
                </c:pt>
                <c:pt idx="223">
                  <c:v>99.1535137995</c:v>
                </c:pt>
                <c:pt idx="224">
                  <c:v>99.20641918699998</c:v>
                </c:pt>
                <c:pt idx="225">
                  <c:v>99.2593245746</c:v>
                </c:pt>
                <c:pt idx="226">
                  <c:v>99.3122299621</c:v>
                </c:pt>
                <c:pt idx="227">
                  <c:v>99.36513534959954</c:v>
                </c:pt>
                <c:pt idx="228">
                  <c:v>99.4180407371</c:v>
                </c:pt>
                <c:pt idx="229">
                  <c:v>99.47094612469935</c:v>
                </c:pt>
                <c:pt idx="230">
                  <c:v>99.52385151219913</c:v>
                </c:pt>
                <c:pt idx="231">
                  <c:v>99.57675689969923</c:v>
                </c:pt>
                <c:pt idx="232">
                  <c:v>99.62966228730002</c:v>
                </c:pt>
                <c:pt idx="233">
                  <c:v>99.68256767479957</c:v>
                </c:pt>
                <c:pt idx="234">
                  <c:v>99.7354730623</c:v>
                </c:pt>
                <c:pt idx="235">
                  <c:v>99.78837844989948</c:v>
                </c:pt>
                <c:pt idx="236">
                  <c:v>99.8412838374</c:v>
                </c:pt>
                <c:pt idx="237">
                  <c:v>99.8941892249</c:v>
                </c:pt>
                <c:pt idx="238">
                  <c:v>99.94709461249998</c:v>
                </c:pt>
                <c:pt idx="239">
                  <c:v>99.9911824354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1957736"/>
        <c:axId val="-2011952232"/>
      </c:scatterChart>
      <c:valAx>
        <c:axId val="-2011957736"/>
        <c:scaling>
          <c:logBase val="10.0"/>
          <c:orientation val="minMax"/>
          <c:max val="10000.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Spam Per Worker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11952232"/>
        <c:crosses val="autoZero"/>
        <c:crossBetween val="midCat"/>
      </c:valAx>
      <c:valAx>
        <c:axId val="-2011952232"/>
        <c:scaling>
          <c:orientation val="minMax"/>
          <c:max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CDF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119577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42094481848931"/>
          <c:y val="0.659925966226341"/>
          <c:w val="0.282797192626461"/>
          <c:h val="0.136810833585428"/>
        </c:manualLayout>
      </c:layout>
      <c:overlay val="1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Zhubajie</c:v>
          </c:tx>
          <c:spPr>
            <a:ln w="76200"/>
          </c:spPr>
          <c:marker>
            <c:symbol val="none"/>
          </c:marker>
          <c:xVal>
            <c:numRef>
              <c:f>Sheet3!$A$1:$A$25</c:f>
              <c:numCache>
                <c:formatCode>General</c:formatCode>
                <c:ptCount val="2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</c:numCache>
            </c:numRef>
          </c:xVal>
          <c:yVal>
            <c:numRef>
              <c:f>Sheet3!$C$1:$C$25</c:f>
              <c:numCache>
                <c:formatCode>General</c:formatCode>
                <c:ptCount val="25"/>
                <c:pt idx="0">
                  <c:v>1.789278565978481</c:v>
                </c:pt>
                <c:pt idx="1">
                  <c:v>1.060321543497252</c:v>
                </c:pt>
                <c:pt idx="2">
                  <c:v>0.520977319724431</c:v>
                </c:pt>
                <c:pt idx="3">
                  <c:v>0.306224497130409</c:v>
                </c:pt>
                <c:pt idx="4">
                  <c:v>0.191496140703962</c:v>
                </c:pt>
                <c:pt idx="5">
                  <c:v>0.180576212803132</c:v>
                </c:pt>
                <c:pt idx="6">
                  <c:v>0.283244269111256</c:v>
                </c:pt>
                <c:pt idx="7">
                  <c:v>0.630988681978525</c:v>
                </c:pt>
                <c:pt idx="8">
                  <c:v>1.961371100618151</c:v>
                </c:pt>
                <c:pt idx="9">
                  <c:v>4.63127619400427</c:v>
                </c:pt>
                <c:pt idx="10">
                  <c:v>7.186193755459965</c:v>
                </c:pt>
                <c:pt idx="11">
                  <c:v>7.47145959350223</c:v>
                </c:pt>
                <c:pt idx="12">
                  <c:v>6.297982024969309</c:v>
                </c:pt>
                <c:pt idx="13">
                  <c:v>6.713906873749035</c:v>
                </c:pt>
                <c:pt idx="14">
                  <c:v>7.881682581194502</c:v>
                </c:pt>
                <c:pt idx="15">
                  <c:v>8.35687222854995</c:v>
                </c:pt>
                <c:pt idx="16">
                  <c:v>8.248260414017272</c:v>
                </c:pt>
                <c:pt idx="17">
                  <c:v>7.096847320056175</c:v>
                </c:pt>
                <c:pt idx="18">
                  <c:v>5.841072889827603</c:v>
                </c:pt>
                <c:pt idx="19">
                  <c:v>5.355602614147803</c:v>
                </c:pt>
                <c:pt idx="20">
                  <c:v>5.46352329400317</c:v>
                </c:pt>
                <c:pt idx="21">
                  <c:v>5.135389827603366</c:v>
                </c:pt>
                <c:pt idx="22">
                  <c:v>4.33056349592508</c:v>
                </c:pt>
                <c:pt idx="23">
                  <c:v>3.064888561444638</c:v>
                </c:pt>
              </c:numCache>
            </c:numRef>
          </c:yVal>
          <c:smooth val="1"/>
        </c:ser>
        <c:ser>
          <c:idx val="1"/>
          <c:order val="1"/>
          <c:tx>
            <c:v>Sandaha</c:v>
          </c:tx>
          <c:spPr>
            <a:ln w="76200"/>
          </c:spPr>
          <c:marker>
            <c:symbol val="none"/>
          </c:marker>
          <c:xVal>
            <c:numRef>
              <c:f>Sheet3!$A$1:$A$25</c:f>
              <c:numCache>
                <c:formatCode>General</c:formatCode>
                <c:ptCount val="2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</c:numCache>
            </c:numRef>
          </c:xVal>
          <c:yVal>
            <c:numRef>
              <c:f>Sheet3!$E$1:$E$25</c:f>
              <c:numCache>
                <c:formatCode>General</c:formatCode>
                <c:ptCount val="25"/>
                <c:pt idx="0">
                  <c:v>1.722236405787974</c:v>
                </c:pt>
                <c:pt idx="1">
                  <c:v>0.954337338494353</c:v>
                </c:pt>
                <c:pt idx="2">
                  <c:v>0.54982367824904</c:v>
                </c:pt>
                <c:pt idx="3">
                  <c:v>0.361913913195106</c:v>
                </c:pt>
                <c:pt idx="4">
                  <c:v>0.263176675645232</c:v>
                </c:pt>
                <c:pt idx="5">
                  <c:v>0.263029526259911</c:v>
                </c:pt>
                <c:pt idx="6">
                  <c:v>0.558873365446234</c:v>
                </c:pt>
                <c:pt idx="7">
                  <c:v>0.932485654774299</c:v>
                </c:pt>
                <c:pt idx="8">
                  <c:v>1.900655035488753</c:v>
                </c:pt>
                <c:pt idx="9">
                  <c:v>4.150569137035069</c:v>
                </c:pt>
                <c:pt idx="10">
                  <c:v>6.793298522693746</c:v>
                </c:pt>
                <c:pt idx="11">
                  <c:v>7.540228802579234</c:v>
                </c:pt>
                <c:pt idx="12">
                  <c:v>6.251568060637319</c:v>
                </c:pt>
                <c:pt idx="13">
                  <c:v>6.30321749488472</c:v>
                </c:pt>
                <c:pt idx="14">
                  <c:v>6.375835716540235</c:v>
                </c:pt>
                <c:pt idx="15">
                  <c:v>7.47327583225853</c:v>
                </c:pt>
                <c:pt idx="16">
                  <c:v>8.052970835727576</c:v>
                </c:pt>
                <c:pt idx="17">
                  <c:v>7.373582123704077</c:v>
                </c:pt>
                <c:pt idx="18">
                  <c:v>6.110598949500535</c:v>
                </c:pt>
                <c:pt idx="19">
                  <c:v>5.404502624041414</c:v>
                </c:pt>
                <c:pt idx="20">
                  <c:v>5.884577493648666</c:v>
                </c:pt>
                <c:pt idx="21">
                  <c:v>5.89966030564399</c:v>
                </c:pt>
                <c:pt idx="22">
                  <c:v>5.490143566297784</c:v>
                </c:pt>
                <c:pt idx="23">
                  <c:v>3.389144642695542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2192648"/>
        <c:axId val="-2012198024"/>
      </c:scatterChart>
      <c:valAx>
        <c:axId val="-2012192648"/>
        <c:scaling>
          <c:orientation val="minMax"/>
          <c:max val="24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Hours in the Day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12198024"/>
        <c:crosses val="autoZero"/>
        <c:crossBetween val="midCat"/>
      </c:valAx>
      <c:valAx>
        <c:axId val="-2012198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% of </a:t>
                </a:r>
                <a:r>
                  <a:rPr lang="en-US" sz="2000" dirty="0" smtClean="0"/>
                  <a:t>Reports from Workers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00284339477155674"/>
              <c:y val="0.1500990492224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12192648"/>
        <c:crosses val="autoZero"/>
        <c:crossBetween val="midCat"/>
      </c:valAx>
      <c:spPr>
        <a:ln>
          <a:solidFill>
            <a:schemeClr val="accent2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551750456510389"/>
          <c:y val="0.555373128752017"/>
          <c:w val="0.180292432195976"/>
          <c:h val="0.1674343832021"/>
        </c:manualLayout>
      </c:layout>
      <c:overlay val="1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C0909-495E-1943-B454-1343ACC9ABDE}" type="datetime1">
              <a:rPr lang="en-US" smtClean="0"/>
              <a:t>4/20/12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176E1-8FFD-DE44-9023-670DD494A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431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DCBE9-16BF-4B41-96FC-304CE2CECE30}" type="datetime1">
              <a:rPr lang="en-US" smtClean="0"/>
              <a:t>4/20/12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D878E-1E16-C34A-A8F8-58E9078F7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91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79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24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96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37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93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83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78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54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21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88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7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01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71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91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91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337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11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61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15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4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5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78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D878E-1E16-C34A-A8F8-58E9078F77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37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1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49983" y="6414168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3/10/12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 amt="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" contrast="57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7680"/>
            <a:ext cx="439977" cy="112232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269" y="78400"/>
            <a:ext cx="8042276" cy="10189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0"/>
            <a:ext cx="8042276" cy="4675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3/10/12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567331" y="545403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97" r:id="rId1"/>
    <p:sldLayoutId id="2147485498" r:id="rId2"/>
    <p:sldLayoutId id="2147485499" r:id="rId3"/>
    <p:sldLayoutId id="2147485500" r:id="rId4"/>
    <p:sldLayoutId id="2147485501" r:id="rId5"/>
    <p:sldLayoutId id="2147485502" r:id="rId6"/>
    <p:sldLayoutId id="2147485503" r:id="rId7"/>
    <p:sldLayoutId id="2147485504" r:id="rId8"/>
    <p:sldLayoutId id="2147485505" r:id="rId9"/>
    <p:sldLayoutId id="2147485506" r:id="rId10"/>
    <p:sldLayoutId id="2147485507" r:id="rId11"/>
    <p:sldLayoutId id="2147485508" r:id="rId12"/>
    <p:sldLayoutId id="2147485509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rgbClr val="404040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chart" Target="../charts/chart1.xml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chart" Target="../charts/chart2.xml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chart" Target="../charts/chart3.xml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24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29.png"/><Relationship Id="rId13" Type="http://schemas.microsoft.com/office/2007/relationships/hdphoto" Target="../media/hdphoto4.wdp"/><Relationship Id="rId14" Type="http://schemas.openxmlformats.org/officeDocument/2006/relationships/image" Target="../media/image30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25.png"/><Relationship Id="rId5" Type="http://schemas.microsoft.com/office/2007/relationships/hdphoto" Target="../media/hdphoto2.wdp"/><Relationship Id="rId6" Type="http://schemas.openxmlformats.org/officeDocument/2006/relationships/image" Target="../media/image26.png"/><Relationship Id="rId7" Type="http://schemas.microsoft.com/office/2007/relationships/hdphoto" Target="../media/hdphoto3.wdp"/><Relationship Id="rId8" Type="http://schemas.openxmlformats.org/officeDocument/2006/relationships/image" Target="../media/image15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31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32.jpeg"/><Relationship Id="rId5" Type="http://schemas.microsoft.com/office/2007/relationships/hdphoto" Target="../media/hdphoto5.wdp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8" Type="http://schemas.openxmlformats.org/officeDocument/2006/relationships/image" Target="../media/image35.emf"/><Relationship Id="rId9" Type="http://schemas.openxmlformats.org/officeDocument/2006/relationships/image" Target="../media/image36.emf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37.gif"/><Relationship Id="rId5" Type="http://schemas.openxmlformats.org/officeDocument/2006/relationships/image" Target="../media/image38.png"/><Relationship Id="rId6" Type="http://schemas.openxmlformats.org/officeDocument/2006/relationships/image" Target="../media/image39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40.pn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1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474" y="5186947"/>
            <a:ext cx="6533147" cy="135492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hr-HR" sz="8000" b="1" cap="none" spc="0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Gang </a:t>
            </a:r>
            <a:r>
              <a:rPr lang="hr-HR" sz="8000" b="1" cap="none" spc="0" dirty="0">
                <a:solidFill>
                  <a:srgbClr val="FF0000"/>
                </a:solidFill>
                <a:latin typeface="Microsoft Sans Serif"/>
                <a:cs typeface="Microsoft Sans Serif"/>
              </a:rPr>
              <a:t>Wang</a:t>
            </a:r>
            <a:r>
              <a:rPr lang="hr-HR" sz="8000" cap="none" spc="0" dirty="0">
                <a:solidFill>
                  <a:schemeClr val="tx1"/>
                </a:solidFill>
                <a:latin typeface="Microsoft Sans Serif"/>
                <a:cs typeface="Microsoft Sans Serif"/>
              </a:rPr>
              <a:t>, Christo Wilson, Xiaohan </a:t>
            </a:r>
            <a:r>
              <a:rPr lang="hr-HR" sz="8000" cap="none" spc="0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Zhao, Yibo </a:t>
            </a:r>
            <a:r>
              <a:rPr lang="hr-HR" sz="8000" cap="none" spc="0" dirty="0">
                <a:solidFill>
                  <a:schemeClr val="tx1"/>
                </a:solidFill>
                <a:latin typeface="Microsoft Sans Serif"/>
                <a:cs typeface="Microsoft Sans Serif"/>
              </a:rPr>
              <a:t>Zhu, Manish Mohanlal, Haitao </a:t>
            </a:r>
            <a:r>
              <a:rPr lang="hr-HR" sz="8000" cap="none" spc="0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Zheng </a:t>
            </a:r>
            <a:r>
              <a:rPr lang="hr-HR" sz="8000" cap="none" spc="0" dirty="0">
                <a:solidFill>
                  <a:schemeClr val="tx1"/>
                </a:solidFill>
                <a:latin typeface="Microsoft Sans Serif"/>
                <a:cs typeface="Microsoft Sans Serif"/>
              </a:rPr>
              <a:t>and Ben Y. </a:t>
            </a:r>
            <a:r>
              <a:rPr lang="hr-HR" sz="8000" cap="none" spc="0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Zhao</a:t>
            </a:r>
          </a:p>
          <a:p>
            <a:pPr>
              <a:lnSpc>
                <a:spcPct val="120000"/>
              </a:lnSpc>
            </a:pPr>
            <a:r>
              <a:rPr lang="en-US" sz="6400" dirty="0" smtClean="0">
                <a:solidFill>
                  <a:schemeClr val="tx1"/>
                </a:solidFill>
                <a:latin typeface="Arial"/>
                <a:cs typeface="Arial"/>
              </a:rPr>
              <a:t>Computer Science Department, UC</a:t>
            </a:r>
            <a:r>
              <a:rPr lang="en-US" sz="6400" cap="none" spc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6400" cap="none" spc="0" dirty="0">
                <a:solidFill>
                  <a:schemeClr val="tx1"/>
                </a:solidFill>
                <a:latin typeface="Arial"/>
                <a:cs typeface="Arial"/>
              </a:rPr>
              <a:t>Santa </a:t>
            </a:r>
            <a:r>
              <a:rPr lang="en-US" sz="6400" cap="none" spc="0" dirty="0" smtClean="0">
                <a:solidFill>
                  <a:schemeClr val="tx1"/>
                </a:solidFill>
                <a:latin typeface="Arial"/>
                <a:cs typeface="Arial"/>
              </a:rPr>
              <a:t>Barbara</a:t>
            </a:r>
            <a:endParaRPr lang="hr-HR" sz="6400" cap="none" spc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40000"/>
              </a:lnSpc>
            </a:pPr>
            <a:endParaRPr lang="hr-HR" sz="8000" b="1" cap="none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40000"/>
              </a:lnSpc>
            </a:pPr>
            <a:r>
              <a:rPr lang="en-US" sz="2900" cap="none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900" cap="none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900" cap="none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sz="2900" cap="none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sz="2900" cap="none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sz="2900" cap="none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hr-HR" sz="2900" cap="none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3368" y="-25731"/>
            <a:ext cx="466068" cy="44265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Kozzi-Music-Performance-1774x1183_meitu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1"/>
          <a:stretch/>
        </p:blipFill>
        <p:spPr>
          <a:xfrm>
            <a:off x="-13368" y="385558"/>
            <a:ext cx="9170736" cy="28595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3368" y="3135344"/>
            <a:ext cx="7352632" cy="1764630"/>
          </a:xfrm>
          <a:prstGeom prst="rect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5864" y="3392488"/>
            <a:ext cx="7339264" cy="1768475"/>
          </a:xfrm>
        </p:spPr>
        <p:txBody>
          <a:bodyPr>
            <a:normAutofit fontScale="90000"/>
          </a:bodyPr>
          <a:lstStyle/>
          <a:p>
            <a:pPr lvl="0" algn="l" defTabSz="457200">
              <a:spcBef>
                <a:spcPts val="0"/>
              </a:spcBef>
            </a:pPr>
            <a:r>
              <a:rPr lang="en-US" sz="4000" b="1" cap="none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Serf </a:t>
            </a:r>
            <a:r>
              <a:rPr lang="en-US" sz="4000" b="1" cap="none" dirty="0">
                <a:solidFill>
                  <a:schemeClr val="bg1"/>
                </a:solidFill>
                <a:latin typeface="BlairMdITC TT-Medium"/>
                <a:cs typeface="BlairMdITC TT-Medium"/>
              </a:rPr>
              <a:t>and Turf: </a:t>
            </a:r>
            <a:r>
              <a:rPr lang="en-US" sz="4000" b="1" cap="none" dirty="0" smtClean="0">
                <a:solidFill>
                  <a:schemeClr val="bg1"/>
                </a:solidFill>
              </a:rPr>
              <a:t/>
            </a:r>
            <a:br>
              <a:rPr lang="en-US" sz="4000" b="1" cap="none" dirty="0" smtClean="0">
                <a:solidFill>
                  <a:schemeClr val="bg1"/>
                </a:solidFill>
              </a:rPr>
            </a:br>
            <a:r>
              <a:rPr lang="en-US" sz="4000" b="1" cap="none" dirty="0" err="1" smtClean="0">
                <a:solidFill>
                  <a:schemeClr val="bg1"/>
                </a:solidFill>
                <a:latin typeface="Microsoft Sans Serif"/>
                <a:cs typeface="Microsoft Sans Serif"/>
              </a:rPr>
              <a:t>Crowdturfing</a:t>
            </a:r>
            <a:r>
              <a:rPr lang="en-US" sz="4000" b="1" cap="none" dirty="0" smtClean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lang="en-US" sz="4000" b="1" cap="none" dirty="0">
                <a:solidFill>
                  <a:schemeClr val="bg1"/>
                </a:solidFill>
                <a:latin typeface="Microsoft Sans Serif"/>
                <a:cs typeface="Microsoft Sans Serif"/>
              </a:rPr>
              <a:t>for Fun and Profit</a:t>
            </a:r>
            <a:r>
              <a:rPr lang="en-US" sz="4000" b="1" cap="none" spc="0" dirty="0">
                <a:solidFill>
                  <a:schemeClr val="bg1"/>
                </a:solidFill>
                <a:ea typeface="+mn-ea"/>
                <a:cs typeface="+mn-cs"/>
              </a:rPr>
              <a:t/>
            </a:r>
            <a:br>
              <a:rPr lang="en-US" sz="4000" b="1" cap="none" spc="0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8838836" y="3245104"/>
            <a:ext cx="320842" cy="442650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1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09"/>
    </mc:Choice>
    <mc:Fallback xmlns="">
      <p:transition xmlns:p14="http://schemas.microsoft.com/office/powerpoint/2010/main" spd="slow" advTm="1720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583009" y="545403"/>
            <a:ext cx="990600" cy="365125"/>
          </a:xfrm>
        </p:spPr>
        <p:txBody>
          <a:bodyPr/>
          <a:lstStyle/>
          <a:p>
            <a:fld id="{F7886C9C-DC18-4195-8FD5-A50AA931D41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8" name="Picture 17" descr="Screen Shot 2012-04-04 at 12.36.40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3"/>
          <a:stretch/>
        </p:blipFill>
        <p:spPr>
          <a:xfrm>
            <a:off x="1148921" y="910527"/>
            <a:ext cx="7781790" cy="28991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1" name="Picture 20" descr="Screen Shot 2012-04-04 at 12.38.41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5" r="4121" b="15687"/>
          <a:stretch/>
        </p:blipFill>
        <p:spPr>
          <a:xfrm>
            <a:off x="7739871" y="3461363"/>
            <a:ext cx="1054261" cy="33534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96102" y="4101069"/>
            <a:ext cx="8318932" cy="2445506"/>
            <a:chOff x="549068" y="3831653"/>
            <a:chExt cx="8318932" cy="2445506"/>
          </a:xfrm>
        </p:grpSpPr>
        <p:grpSp>
          <p:nvGrpSpPr>
            <p:cNvPr id="27" name="Group 26"/>
            <p:cNvGrpSpPr/>
            <p:nvPr/>
          </p:nvGrpSpPr>
          <p:grpSpPr>
            <a:xfrm>
              <a:off x="549068" y="3831653"/>
              <a:ext cx="8318932" cy="2445506"/>
              <a:chOff x="549068" y="3831653"/>
              <a:chExt cx="8318932" cy="2445506"/>
            </a:xfrm>
          </p:grpSpPr>
          <p:pic>
            <p:nvPicPr>
              <p:cNvPr id="26" name="Picture 25" descr="Screen Shot 2012-04-04 at 12.43.36 AM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210" y="4389497"/>
                <a:ext cx="7781790" cy="18876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sp>
            <p:nvSpPr>
              <p:cNvPr id="98" name="TextBox 97"/>
              <p:cNvSpPr txBox="1"/>
              <p:nvPr/>
            </p:nvSpPr>
            <p:spPr>
              <a:xfrm>
                <a:off x="549068" y="3831653"/>
                <a:ext cx="43955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Report generated by workers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96" name="Picture 95" descr="Screen Shot 2012-04-04 at 12.42.56 A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245" y="5283295"/>
              <a:ext cx="2441752" cy="920704"/>
            </a:xfrm>
            <a:prstGeom prst="rect">
              <a:avLst/>
            </a:prstGeom>
          </p:spPr>
        </p:pic>
      </p:grpSp>
      <p:sp>
        <p:nvSpPr>
          <p:cNvPr id="97" name="TextBox 96"/>
          <p:cNvSpPr txBox="1"/>
          <p:nvPr/>
        </p:nvSpPr>
        <p:spPr>
          <a:xfrm>
            <a:off x="627139" y="314570"/>
            <a:ext cx="3373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Campaign Information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27139" y="995120"/>
            <a:ext cx="8265530" cy="2801583"/>
            <a:chOff x="558796" y="966974"/>
            <a:chExt cx="8265530" cy="2801583"/>
          </a:xfrm>
        </p:grpSpPr>
        <p:sp>
          <p:nvSpPr>
            <p:cNvPr id="105" name="TextBox 104"/>
            <p:cNvSpPr txBox="1"/>
            <p:nvPr/>
          </p:nvSpPr>
          <p:spPr>
            <a:xfrm>
              <a:off x="7544976" y="2100783"/>
              <a:ext cx="1244962" cy="307777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Get the </a:t>
              </a:r>
              <a:r>
                <a:rPr lang="en-US" sz="1400" dirty="0">
                  <a:solidFill>
                    <a:schemeClr val="bg1"/>
                  </a:solidFill>
                </a:rPr>
                <a:t>J</a:t>
              </a:r>
              <a:r>
                <a:rPr lang="en-US" sz="1400" dirty="0" smtClean="0">
                  <a:solidFill>
                    <a:schemeClr val="bg1"/>
                  </a:solidFill>
                </a:rPr>
                <a:t>ob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544976" y="2495670"/>
              <a:ext cx="1244962" cy="307777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Submit Report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553331" y="3430003"/>
              <a:ext cx="1270995" cy="3385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Check Details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58796" y="966974"/>
              <a:ext cx="5012073" cy="2718221"/>
              <a:chOff x="558796" y="966974"/>
              <a:chExt cx="5012073" cy="2718221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58796" y="1478974"/>
                <a:ext cx="1162426" cy="3077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 smtClean="0"/>
                  <a:t>Campaign ID</a:t>
                </a:r>
                <a:endParaRPr lang="en-US" sz="14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58796" y="1754676"/>
                <a:ext cx="1145716" cy="3077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 smtClean="0"/>
                  <a:t>Input Money</a:t>
                </a:r>
                <a:endParaRPr lang="en-US" sz="14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558796" y="2602874"/>
                <a:ext cx="1129006" cy="3077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 smtClean="0"/>
                  <a:t>Rewards</a:t>
                </a:r>
                <a:endParaRPr lang="en-US" sz="14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824480" y="2647495"/>
                <a:ext cx="2847252" cy="73866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6600"/>
                    </a:solidFill>
                  </a:rPr>
                  <a:t>100</a:t>
                </a:r>
                <a:r>
                  <a:rPr lang="en-US" sz="1400" dirty="0" smtClean="0"/>
                  <a:t> tasks, each </a:t>
                </a:r>
                <a:r>
                  <a:rPr lang="en-US" sz="1400" dirty="0" smtClean="0">
                    <a:solidFill>
                      <a:srgbClr val="FF6600"/>
                    </a:solidFill>
                  </a:rPr>
                  <a:t>￥0.8</a:t>
                </a:r>
              </a:p>
              <a:p>
                <a:r>
                  <a:rPr lang="en-US" sz="1400" dirty="0" smtClean="0">
                    <a:solidFill>
                      <a:srgbClr val="FF6600"/>
                    </a:solidFill>
                  </a:rPr>
                  <a:t>77</a:t>
                </a:r>
                <a:r>
                  <a:rPr lang="en-US" sz="1400" dirty="0" smtClean="0"/>
                  <a:t> submissions accepted</a:t>
                </a:r>
              </a:p>
              <a:p>
                <a:r>
                  <a:rPr lang="en-US" sz="1400" dirty="0" smtClean="0"/>
                  <a:t>Still need </a:t>
                </a:r>
                <a:r>
                  <a:rPr lang="en-US" sz="1400" dirty="0" smtClean="0">
                    <a:solidFill>
                      <a:srgbClr val="FF6600"/>
                    </a:solidFill>
                  </a:rPr>
                  <a:t>23 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more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356861" y="966974"/>
                <a:ext cx="4214008" cy="36933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Promote our product using your blog</a:t>
                </a:r>
                <a:endParaRPr lang="en-US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558796" y="2028116"/>
                <a:ext cx="1139371" cy="30926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 smtClean="0"/>
                  <a:t>Category</a:t>
                </a:r>
                <a:endParaRPr lang="en-US" sz="14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826534" y="2028115"/>
                <a:ext cx="1453849" cy="3077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Blog </a:t>
                </a:r>
                <a:r>
                  <a:rPr lang="en-US" sz="1400" dirty="0" err="1" smtClean="0"/>
                  <a:t>Promtion</a:t>
                </a:r>
                <a:endParaRPr lang="en-US" sz="1400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558797" y="3376986"/>
                <a:ext cx="1145716" cy="30820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 smtClean="0"/>
                  <a:t>Status</a:t>
                </a:r>
                <a:endParaRPr lang="en-US" sz="1400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826534" y="3376986"/>
                <a:ext cx="2845198" cy="30777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8000"/>
                    </a:solidFill>
                  </a:rPr>
                  <a:t>Ongoing </a:t>
                </a:r>
                <a:r>
                  <a:rPr lang="en-US" sz="1400" dirty="0" smtClean="0"/>
                  <a:t>(</a:t>
                </a:r>
                <a:r>
                  <a:rPr lang="en-US" sz="1400" dirty="0" smtClean="0">
                    <a:solidFill>
                      <a:srgbClr val="FF6600"/>
                    </a:solidFill>
                  </a:rPr>
                  <a:t>177</a:t>
                </a:r>
                <a:r>
                  <a:rPr lang="en-US" sz="1400" dirty="0" smtClean="0"/>
                  <a:t> reports submitted)</a:t>
                </a:r>
                <a:endParaRPr lang="en-US" sz="1400" dirty="0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332772" y="5000960"/>
            <a:ext cx="1223642" cy="1297668"/>
            <a:chOff x="5332772" y="4731544"/>
            <a:chExt cx="1223642" cy="1297668"/>
          </a:xfrm>
        </p:grpSpPr>
        <p:grpSp>
          <p:nvGrpSpPr>
            <p:cNvPr id="87" name="Group 86"/>
            <p:cNvGrpSpPr/>
            <p:nvPr/>
          </p:nvGrpSpPr>
          <p:grpSpPr>
            <a:xfrm>
              <a:off x="5384078" y="4731544"/>
              <a:ext cx="1121029" cy="477053"/>
              <a:chOff x="1377204" y="3470421"/>
              <a:chExt cx="1381989" cy="631640"/>
            </a:xfrm>
          </p:grpSpPr>
          <p:sp>
            <p:nvSpPr>
              <p:cNvPr id="88" name="Rectangular Callout 87"/>
              <p:cNvSpPr/>
              <p:nvPr/>
            </p:nvSpPr>
            <p:spPr>
              <a:xfrm>
                <a:off x="1377204" y="3470421"/>
                <a:ext cx="1381989" cy="631640"/>
              </a:xfrm>
              <a:prstGeom prst="wedgeRectCallout">
                <a:avLst>
                  <a:gd name="adj1" fmla="val -58497"/>
                  <a:gd name="adj2" fmla="val 44664"/>
                </a:avLst>
              </a:prstGeom>
              <a:solidFill>
                <a:schemeClr val="bg1"/>
              </a:solidFill>
              <a:ln w="38100" cmpd="sng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397600" y="3528654"/>
                <a:ext cx="1361592" cy="4890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URL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332772" y="5552159"/>
              <a:ext cx="1223642" cy="477053"/>
              <a:chOff x="1377204" y="3470421"/>
              <a:chExt cx="1717368" cy="631640"/>
            </a:xfrm>
          </p:grpSpPr>
          <p:sp>
            <p:nvSpPr>
              <p:cNvPr id="91" name="Rectangular Callout 90"/>
              <p:cNvSpPr/>
              <p:nvPr/>
            </p:nvSpPr>
            <p:spPr>
              <a:xfrm>
                <a:off x="1377204" y="3470421"/>
                <a:ext cx="1717368" cy="631640"/>
              </a:xfrm>
              <a:prstGeom prst="wedgeRectCallout">
                <a:avLst>
                  <a:gd name="adj1" fmla="val -58497"/>
                  <a:gd name="adj2" fmla="val 44664"/>
                </a:avLst>
              </a:prstGeom>
              <a:solidFill>
                <a:schemeClr val="bg1"/>
              </a:solidFill>
              <a:ln w="38100" cmpd="sng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397599" y="3528654"/>
                <a:ext cx="1696973" cy="4890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Screenshot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596102" y="4619053"/>
            <a:ext cx="8245095" cy="1600155"/>
            <a:chOff x="596102" y="4349637"/>
            <a:chExt cx="8245095" cy="1600155"/>
          </a:xfrm>
        </p:grpSpPr>
        <p:sp>
          <p:nvSpPr>
            <p:cNvPr id="111" name="TextBox 110"/>
            <p:cNvSpPr txBox="1"/>
            <p:nvPr/>
          </p:nvSpPr>
          <p:spPr>
            <a:xfrm>
              <a:off x="596102" y="4858273"/>
              <a:ext cx="884766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2789EA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/>
                <a:t>WorkerID</a:t>
              </a:r>
              <a:endParaRPr lang="en-US" sz="14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96102" y="5323608"/>
              <a:ext cx="1060495" cy="31284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2789EA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Experience</a:t>
              </a:r>
              <a:endParaRPr lang="en-US" sz="14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96102" y="5642015"/>
              <a:ext cx="1063606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2789EA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Reputation</a:t>
              </a:r>
              <a:endParaRPr lang="en-US" sz="14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27139" y="4349637"/>
              <a:ext cx="1032569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2789EA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Report ID</a:t>
              </a:r>
              <a:endParaRPr lang="en-US" sz="14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399859" y="4671735"/>
              <a:ext cx="1441338" cy="30777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2789EA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u="sng" dirty="0" smtClean="0">
                  <a:solidFill>
                    <a:schemeClr val="bg2"/>
                  </a:solidFill>
                </a:rPr>
                <a:t>Report Cheating</a:t>
              </a:r>
              <a:endParaRPr lang="en-US" sz="1400" u="sng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rot="21088464">
            <a:off x="6612581" y="5372531"/>
            <a:ext cx="1609836" cy="568004"/>
            <a:chOff x="732923" y="4955464"/>
            <a:chExt cx="1609836" cy="568004"/>
          </a:xfrm>
        </p:grpSpPr>
        <p:sp>
          <p:nvSpPr>
            <p:cNvPr id="42" name="Rectangle 41"/>
            <p:cNvSpPr/>
            <p:nvPr/>
          </p:nvSpPr>
          <p:spPr>
            <a:xfrm>
              <a:off x="746700" y="4955464"/>
              <a:ext cx="1583783" cy="568004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2923" y="5044255"/>
              <a:ext cx="1609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rgbClr val="BC0000"/>
                  </a:solidFill>
                  <a:latin typeface="Arial Black"/>
                  <a:cs typeface="Arial Black"/>
                </a:rPr>
                <a:t>Accepted!</a:t>
              </a:r>
              <a:endParaRPr lang="en-US" sz="2000" dirty="0">
                <a:solidFill>
                  <a:srgbClr val="BC0000"/>
                </a:solidFill>
                <a:latin typeface="Arial Black"/>
                <a:cs typeface="Arial Black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7313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36"/>
    </mc:Choice>
    <mc:Fallback xmlns="">
      <p:transition xmlns:p14="http://schemas.microsoft.com/office/powerpoint/2010/main" spd="slow" advTm="8503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380230"/>
              </p:ext>
            </p:extLst>
          </p:nvPr>
        </p:nvGraphicFramePr>
        <p:xfrm>
          <a:off x="400273" y="1623094"/>
          <a:ext cx="8301135" cy="10972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160780"/>
                <a:gridCol w="1520190"/>
                <a:gridCol w="1446530"/>
                <a:gridCol w="1091184"/>
                <a:gridCol w="1049973"/>
                <a:gridCol w="1091184"/>
                <a:gridCol w="9412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Site</a:t>
                      </a:r>
                      <a:endParaRPr lang="en-US" sz="2000" dirty="0">
                        <a:solidFill>
                          <a:srgbClr val="262626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Active</a:t>
                      </a:r>
                    </a:p>
                    <a:p>
                      <a:r>
                        <a:rPr lang="en-US" sz="2000" baseline="0" dirty="0" smtClean="0"/>
                        <a:t>Since</a:t>
                      </a:r>
                      <a:endParaRPr lang="en-US" sz="2000" dirty="0">
                        <a:solidFill>
                          <a:srgbClr val="26262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</a:t>
                      </a:r>
                    </a:p>
                    <a:p>
                      <a:r>
                        <a:rPr lang="en-US" sz="2000" dirty="0" smtClean="0"/>
                        <a:t>Campaigns</a:t>
                      </a:r>
                      <a:endParaRPr lang="en-US" sz="2000" dirty="0">
                        <a:solidFill>
                          <a:srgbClr val="26262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Workers</a:t>
                      </a:r>
                      <a:endParaRPr lang="en-US" sz="2000" dirty="0">
                        <a:solidFill>
                          <a:srgbClr val="262626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Reports</a:t>
                      </a:r>
                      <a:endParaRPr lang="en-US" sz="2000" dirty="0">
                        <a:solidFill>
                          <a:srgbClr val="262626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 for</a:t>
                      </a:r>
                    </a:p>
                    <a:p>
                      <a:r>
                        <a:rPr lang="en-US" sz="2000" dirty="0" smtClean="0"/>
                        <a:t>Workers</a:t>
                      </a:r>
                      <a:endParaRPr lang="en-US" sz="2000" dirty="0">
                        <a:solidFill>
                          <a:srgbClr val="26262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 for</a:t>
                      </a:r>
                    </a:p>
                    <a:p>
                      <a:r>
                        <a:rPr lang="en-US" sz="2000" dirty="0" smtClean="0"/>
                        <a:t>Site</a:t>
                      </a:r>
                      <a:endParaRPr lang="en-US" sz="2000" dirty="0">
                        <a:solidFill>
                          <a:srgbClr val="26262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ZBJ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Nov. 2006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76K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169K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6.3M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$2.4M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$595K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183653"/>
              </p:ext>
            </p:extLst>
          </p:nvPr>
        </p:nvGraphicFramePr>
        <p:xfrm>
          <a:off x="233265" y="2729754"/>
          <a:ext cx="8686800" cy="378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9086" y="6330049"/>
            <a:ext cx="86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Jan. 08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19821" y="6330049"/>
            <a:ext cx="86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Jan. 09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59373" y="6330049"/>
            <a:ext cx="86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Jan. 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08253" y="6330049"/>
            <a:ext cx="866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Jan. 11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84574" y="4325312"/>
            <a:ext cx="57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ZBJ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38213" y="5265911"/>
            <a:ext cx="632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SDH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92825" y="5943386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Campaigns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826515" y="4865801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$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270639" y="5514140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Campaigns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050377" y="4367687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$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1579560" y="1613044"/>
            <a:ext cx="1489734" cy="111670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50377" y="1613044"/>
            <a:ext cx="3624780" cy="111670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75156" y="1613044"/>
            <a:ext cx="2047847" cy="111670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High Level </a:t>
            </a:r>
            <a:r>
              <a:rPr lang="pl-PL" dirty="0" err="1" smtClean="0"/>
              <a:t>Statistics</a:t>
            </a:r>
            <a:r>
              <a:rPr lang="pl-PL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388909" y="3254624"/>
            <a:ext cx="1177426" cy="1799818"/>
            <a:chOff x="7388909" y="3254624"/>
            <a:chExt cx="1177426" cy="1799818"/>
          </a:xfrm>
        </p:grpSpPr>
        <p:sp>
          <p:nvSpPr>
            <p:cNvPr id="3" name="TextBox 2"/>
            <p:cNvSpPr txBox="1"/>
            <p:nvPr/>
          </p:nvSpPr>
          <p:spPr>
            <a:xfrm>
              <a:off x="7388909" y="3254624"/>
              <a:ext cx="117742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1,000,000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09067" y="3758933"/>
              <a:ext cx="999455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100,000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15483" y="4224532"/>
              <a:ext cx="87209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10,000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15483" y="4685110"/>
              <a:ext cx="74472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1,000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7785" y="3256661"/>
            <a:ext cx="872091" cy="1108963"/>
            <a:chOff x="657785" y="3256661"/>
            <a:chExt cx="872091" cy="1108963"/>
          </a:xfrm>
        </p:grpSpPr>
        <p:sp>
          <p:nvSpPr>
            <p:cNvPr id="25" name="TextBox 24"/>
            <p:cNvSpPr txBox="1"/>
            <p:nvPr/>
          </p:nvSpPr>
          <p:spPr>
            <a:xfrm>
              <a:off x="657785" y="3256661"/>
              <a:ext cx="87209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10,000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4990" y="3996292"/>
              <a:ext cx="74472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1,000</a:t>
              </a:r>
              <a:endParaRPr lang="en-US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7449382" y="3256661"/>
            <a:ext cx="1755091" cy="32580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receptif2.package@gl-events.com</a:t>
            </a:r>
          </a:p>
        </p:txBody>
      </p:sp>
      <p:sp>
        <p:nvSpPr>
          <p:cNvPr id="17" name="Oval 16"/>
          <p:cNvSpPr/>
          <p:nvPr/>
        </p:nvSpPr>
        <p:spPr>
          <a:xfrm>
            <a:off x="7118948" y="3143819"/>
            <a:ext cx="1604056" cy="55151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079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12"/>
    </mc:Choice>
    <mc:Fallback xmlns="">
      <p:transition xmlns:p14="http://schemas.microsoft.com/office/powerpoint/2010/main" spd="slow" advTm="12401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Graphic spid="6" grpId="1" uiExpand="1">
        <p:bldSub>
          <a:bldChart bld="series"/>
        </p:bldSub>
      </p:bldGraphic>
      <p:bldGraphic spid="6" grpId="2" uiExpand="1">
        <p:bldSub>
          <a:bldChart bld="series"/>
        </p:bldSub>
      </p:bldGraphic>
      <p:bldGraphic spid="6" grpId="3" uiExpand="1">
        <p:bldSub>
          <a:bldChart bld="series"/>
        </p:bldSub>
      </p:bldGraphic>
      <p:bldP spid="7" grpId="0"/>
      <p:bldP spid="8" grpId="0"/>
      <p:bldP spid="9" grpId="0"/>
      <p:bldP spid="10" grpId="0"/>
      <p:bldP spid="11" grpId="0" uiExpand="1"/>
      <p:bldP spid="12" grpId="0"/>
      <p:bldP spid="13" grpId="0"/>
      <p:bldP spid="14" grpId="0"/>
      <p:bldP spid="15" grpId="0" uiExpand="1"/>
      <p:bldP spid="16" grpId="0" uiExpand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31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Spam Per </a:t>
            </a:r>
            <a:r>
              <a:rPr lang="nl-NL" dirty="0" err="1"/>
              <a:t>W</a:t>
            </a:r>
            <a:r>
              <a:rPr lang="nl-NL" dirty="0" err="1" smtClean="0"/>
              <a:t>orker</a:t>
            </a:r>
            <a:r>
              <a:rPr lang="nl-NL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64753" y="1732084"/>
            <a:ext cx="4565406" cy="5117124"/>
            <a:chOff x="103310" y="1740876"/>
            <a:chExt cx="4565406" cy="5117124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18180784"/>
                </p:ext>
              </p:extLst>
            </p:nvPr>
          </p:nvGraphicFramePr>
          <p:xfrm>
            <a:off x="103310" y="1740876"/>
            <a:ext cx="4565406" cy="5117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21" name="Group 20"/>
            <p:cNvGrpSpPr/>
            <p:nvPr/>
          </p:nvGrpSpPr>
          <p:grpSpPr>
            <a:xfrm>
              <a:off x="3354693" y="5131355"/>
              <a:ext cx="1000350" cy="779655"/>
              <a:chOff x="3354693" y="5131355"/>
              <a:chExt cx="1000350" cy="77965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371402" y="5131355"/>
                <a:ext cx="983641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ZBJ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354693" y="5550823"/>
                <a:ext cx="983641" cy="36018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SDH</a:t>
                </a:r>
                <a:endParaRPr lang="en-US" dirty="0"/>
              </a:p>
            </p:txBody>
          </p:sp>
        </p:grpSp>
      </p:grpSp>
      <p:sp>
        <p:nvSpPr>
          <p:cNvPr id="13" name="Oval 12"/>
          <p:cNvSpPr/>
          <p:nvPr/>
        </p:nvSpPr>
        <p:spPr>
          <a:xfrm>
            <a:off x="3101906" y="1688123"/>
            <a:ext cx="1640330" cy="606669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24385" y="2500500"/>
            <a:ext cx="2193343" cy="549451"/>
            <a:chOff x="1486488" y="2330575"/>
            <a:chExt cx="2260209" cy="581989"/>
          </a:xfrm>
        </p:grpSpPr>
        <p:sp>
          <p:nvSpPr>
            <p:cNvPr id="9" name="Rectangular Callout 8"/>
            <p:cNvSpPr/>
            <p:nvPr/>
          </p:nvSpPr>
          <p:spPr>
            <a:xfrm>
              <a:off x="1486488" y="2330575"/>
              <a:ext cx="2260209" cy="581989"/>
            </a:xfrm>
            <a:prstGeom prst="wedgeRectCallout">
              <a:avLst>
                <a:gd name="adj1" fmla="val -8516"/>
                <a:gd name="adj2" fmla="val -125582"/>
              </a:avLst>
            </a:prstGeom>
            <a:solidFill>
              <a:schemeClr val="bg1"/>
            </a:solidFill>
            <a:ln w="57150" cap="rnd" cmpd="sng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86488" y="2380860"/>
              <a:ext cx="2260209" cy="4890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DA1F28">
                      <a:lumMod val="75000"/>
                    </a:srgbClr>
                  </a:solidFill>
                </a:rPr>
                <a:t>Prolific workers</a:t>
              </a:r>
              <a:endParaRPr lang="en-US" sz="2400" dirty="0">
                <a:solidFill>
                  <a:srgbClr val="DA1F28">
                    <a:lumMod val="75000"/>
                  </a:srgbClr>
                </a:solidFill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1269274" y="4070838"/>
            <a:ext cx="685800" cy="1396425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47377" y="3811110"/>
            <a:ext cx="2594859" cy="977770"/>
            <a:chOff x="1486488" y="2330575"/>
            <a:chExt cx="2260209" cy="1035672"/>
          </a:xfrm>
        </p:grpSpPr>
        <p:sp>
          <p:nvSpPr>
            <p:cNvPr id="16" name="Rectangular Callout 15"/>
            <p:cNvSpPr/>
            <p:nvPr/>
          </p:nvSpPr>
          <p:spPr>
            <a:xfrm>
              <a:off x="1486488" y="2330575"/>
              <a:ext cx="2260209" cy="1035672"/>
            </a:xfrm>
            <a:prstGeom prst="wedgeRectCallout">
              <a:avLst>
                <a:gd name="adj1" fmla="val -61430"/>
                <a:gd name="adj2" fmla="val 34279"/>
              </a:avLst>
            </a:prstGeom>
            <a:solidFill>
              <a:schemeClr val="bg1"/>
            </a:solidFill>
            <a:ln w="57150" cap="rnd" cmpd="sng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86488" y="2423560"/>
              <a:ext cx="2260209" cy="8802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DA1F28">
                      <a:lumMod val="75000"/>
                    </a:srgbClr>
                  </a:solidFill>
                </a:rPr>
                <a:t>Large number of transient workers</a:t>
              </a:r>
            </a:p>
          </p:txBody>
        </p:sp>
      </p:grp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5517444" y="1600200"/>
            <a:ext cx="3074106" cy="4675467"/>
          </a:xfrm>
        </p:spPr>
        <p:txBody>
          <a:bodyPr>
            <a:normAutofit/>
          </a:bodyPr>
          <a:lstStyle/>
          <a:p>
            <a:r>
              <a:rPr lang="en-US" dirty="0" smtClean="0"/>
              <a:t>Transient workers</a:t>
            </a:r>
          </a:p>
          <a:p>
            <a:pPr lvl="1"/>
            <a:r>
              <a:rPr lang="en-US" dirty="0" smtClean="0"/>
              <a:t>Makes up majority of a diverse worker population</a:t>
            </a:r>
          </a:p>
          <a:p>
            <a:r>
              <a:rPr lang="en-US" dirty="0" smtClean="0"/>
              <a:t>Prolific workers</a:t>
            </a:r>
          </a:p>
          <a:p>
            <a:pPr lvl="1"/>
            <a:r>
              <a:rPr lang="en-US" dirty="0" smtClean="0"/>
              <a:t>Major force of spam generation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91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17"/>
    </mc:Choice>
    <mc:Fallback xmlns="">
      <p:transition xmlns:p14="http://schemas.microsoft.com/office/powerpoint/2010/main" spd="slow" advTm="405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7" grpId="1" animBg="1"/>
      <p:bldP spid="2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Workers Real People?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620770"/>
              </p:ext>
            </p:extLst>
          </p:nvPr>
        </p:nvGraphicFramePr>
        <p:xfrm>
          <a:off x="105508" y="1907930"/>
          <a:ext cx="8932984" cy="4844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1978269" y="951769"/>
            <a:ext cx="505556" cy="2536580"/>
          </a:xfrm>
          <a:prstGeom prst="leftBrace">
            <a:avLst>
              <a:gd name="adj1" fmla="val 26952"/>
              <a:gd name="adj2" fmla="val 50000"/>
            </a:avLst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5400000">
            <a:off x="5639533" y="-20515"/>
            <a:ext cx="505556" cy="4481148"/>
          </a:xfrm>
          <a:prstGeom prst="leftBrace">
            <a:avLst>
              <a:gd name="adj1" fmla="val 32272"/>
              <a:gd name="adj2" fmla="val 50000"/>
            </a:avLst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7938" y="1582505"/>
            <a:ext cx="280621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404040"/>
                </a:solidFill>
              </a:rPr>
              <a:t>Late Night/Early Morning</a:t>
            </a:r>
            <a:endParaRPr lang="en-US" sz="2000" dirty="0">
              <a:solidFill>
                <a:srgbClr val="40404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2950" y="1583240"/>
            <a:ext cx="213872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404040"/>
                </a:solidFill>
              </a:rPr>
              <a:t>Work Day/Evening</a:t>
            </a:r>
            <a:endParaRPr lang="en-US" sz="2000" dirty="0">
              <a:solidFill>
                <a:srgbClr val="40404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20342" y="3599539"/>
            <a:ext cx="1012243" cy="471299"/>
            <a:chOff x="1486488" y="2330575"/>
            <a:chExt cx="2260209" cy="1035672"/>
          </a:xfrm>
        </p:grpSpPr>
        <p:sp>
          <p:nvSpPr>
            <p:cNvPr id="11" name="Rectangular Callout 10"/>
            <p:cNvSpPr/>
            <p:nvPr/>
          </p:nvSpPr>
          <p:spPr>
            <a:xfrm>
              <a:off x="1486488" y="2330575"/>
              <a:ext cx="2260209" cy="1035672"/>
            </a:xfrm>
            <a:prstGeom prst="wedgeRectCallout">
              <a:avLst>
                <a:gd name="adj1" fmla="val -9384"/>
                <a:gd name="adj2" fmla="val -107905"/>
              </a:avLst>
            </a:prstGeom>
            <a:solidFill>
              <a:schemeClr val="bg1"/>
            </a:solidFill>
            <a:ln w="38100" cap="rnd" cmpd="sng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86488" y="2330575"/>
              <a:ext cx="2260209" cy="1014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Lunch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40781" y="4029807"/>
            <a:ext cx="1012243" cy="471299"/>
            <a:chOff x="1486488" y="2330575"/>
            <a:chExt cx="2260209" cy="1035672"/>
          </a:xfrm>
        </p:grpSpPr>
        <p:sp>
          <p:nvSpPr>
            <p:cNvPr id="14" name="Rectangular Callout 13"/>
            <p:cNvSpPr/>
            <p:nvPr/>
          </p:nvSpPr>
          <p:spPr>
            <a:xfrm>
              <a:off x="1486488" y="2330575"/>
              <a:ext cx="2260209" cy="1035672"/>
            </a:xfrm>
            <a:prstGeom prst="wedgeRectCallout">
              <a:avLst>
                <a:gd name="adj1" fmla="val -9384"/>
                <a:gd name="adj2" fmla="val -107905"/>
              </a:avLst>
            </a:prstGeom>
            <a:solidFill>
              <a:schemeClr val="bg1"/>
            </a:solidFill>
            <a:ln w="38100" cap="rnd" cmpd="sng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86488" y="2330575"/>
              <a:ext cx="2260209" cy="1014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404040"/>
                  </a:solidFill>
                </a:rPr>
                <a:t>Dinner</a:t>
              </a:r>
              <a:endParaRPr lang="en-US" sz="2400" dirty="0">
                <a:solidFill>
                  <a:srgbClr val="40404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532077" y="4608045"/>
            <a:ext cx="98364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ZBJ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2077" y="5029767"/>
            <a:ext cx="983641" cy="3601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SDH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81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86"/>
    </mc:Choice>
    <mc:Fallback xmlns="">
      <p:transition xmlns:p14="http://schemas.microsoft.com/office/powerpoint/2010/main" spd="slow" advTm="4348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277154"/>
              </p:ext>
            </p:extLst>
          </p:nvPr>
        </p:nvGraphicFramePr>
        <p:xfrm>
          <a:off x="423271" y="1764645"/>
          <a:ext cx="8169953" cy="2682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70886"/>
                <a:gridCol w="1462270"/>
                <a:gridCol w="1327588"/>
                <a:gridCol w="1000501"/>
                <a:gridCol w="1108708"/>
              </a:tblGrid>
              <a:tr h="634198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Campaign </a:t>
                      </a:r>
                      <a:r>
                        <a:rPr lang="en-US" sz="2000" dirty="0" smtClean="0"/>
                        <a:t>Target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 of Campaigns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 per Campaign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 per Spam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Monthly Growth</a:t>
                      </a:r>
                      <a:endParaRPr lang="en-US" sz="2000" dirty="0"/>
                    </a:p>
                  </a:txBody>
                  <a:tcPr/>
                </a:tc>
              </a:tr>
              <a:tr h="33698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Account</a:t>
                      </a:r>
                      <a:r>
                        <a:rPr lang="en-US" sz="2000" baseline="0" dirty="0" smtClean="0"/>
                        <a:t> Registration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29,413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$71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$0.35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16%</a:t>
                      </a:r>
                      <a:endParaRPr lang="en-US" sz="2000" dirty="0"/>
                    </a:p>
                  </a:txBody>
                  <a:tcPr/>
                </a:tc>
              </a:tr>
              <a:tr h="38660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Forums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17,753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$0.27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19%</a:t>
                      </a:r>
                      <a:endParaRPr lang="en-US" sz="2000" dirty="0"/>
                    </a:p>
                  </a:txBody>
                  <a:tcPr/>
                </a:tc>
              </a:tr>
              <a:tr h="33698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Instant Message Groups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12,969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$0.70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17%</a:t>
                      </a:r>
                      <a:endParaRPr lang="en-US" sz="2000" dirty="0"/>
                    </a:p>
                  </a:txBody>
                  <a:tcPr/>
                </a:tc>
              </a:tr>
              <a:tr h="336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Microblogs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1800" dirty="0" smtClean="0">
                          <a:solidFill>
                            <a:prstClr val="black"/>
                          </a:solidFill>
                        </a:rPr>
                        <a:t>e.g. Twitter/</a:t>
                      </a:r>
                      <a:r>
                        <a:rPr lang="en-US" sz="1800" dirty="0" err="1" smtClean="0">
                          <a:solidFill>
                            <a:prstClr val="black"/>
                          </a:solidFill>
                        </a:rPr>
                        <a:t>Weibo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4061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$0.18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47%</a:t>
                      </a:r>
                      <a:endParaRPr lang="en-US" sz="2000" dirty="0"/>
                    </a:p>
                  </a:txBody>
                  <a:tcPr/>
                </a:tc>
              </a:tr>
              <a:tr h="33698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Blogs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3067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$0.23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17152" y="1252704"/>
            <a:ext cx="3903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Top 5 Campaign Types on </a:t>
            </a:r>
            <a:r>
              <a:rPr lang="en-US" sz="2400" dirty="0" smtClean="0">
                <a:solidFill>
                  <a:prstClr val="black"/>
                </a:solidFill>
              </a:rPr>
              <a:t>ZBJ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0464" y="3629117"/>
            <a:ext cx="3262901" cy="447199"/>
          </a:xfrm>
          <a:prstGeom prst="rect">
            <a:avLst/>
          </a:prstGeom>
          <a:noFill/>
          <a:ln w="38100" cmpd="sng"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07413" y="3659739"/>
            <a:ext cx="1246094" cy="416578"/>
          </a:xfrm>
          <a:prstGeom prst="rect">
            <a:avLst/>
          </a:prstGeom>
          <a:noFill/>
          <a:ln w="38100" cmpd="sng"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30464" y="4603997"/>
            <a:ext cx="8245642" cy="2120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1F28"/>
              </a:buClr>
            </a:pPr>
            <a:r>
              <a:rPr lang="en-US" dirty="0">
                <a:solidFill>
                  <a:prstClr val="black"/>
                </a:solidFill>
              </a:rPr>
              <a:t>Most </a:t>
            </a:r>
            <a:r>
              <a:rPr lang="en-US">
                <a:solidFill>
                  <a:prstClr val="black"/>
                </a:solidFill>
              </a:rPr>
              <a:t>campaigns </a:t>
            </a:r>
            <a:r>
              <a:rPr lang="en-US" smtClean="0">
                <a:solidFill>
                  <a:prstClr val="black"/>
                </a:solidFill>
              </a:rPr>
              <a:t>are spam generation</a:t>
            </a:r>
            <a:endParaRPr lang="en-US" dirty="0">
              <a:solidFill>
                <a:prstClr val="black"/>
              </a:solidFill>
            </a:endParaRPr>
          </a:p>
          <a:p>
            <a:pPr>
              <a:buClr>
                <a:srgbClr val="DA1F28"/>
              </a:buClr>
            </a:pPr>
            <a:r>
              <a:rPr lang="en-US" dirty="0">
                <a:solidFill>
                  <a:prstClr val="black"/>
                </a:solidFill>
              </a:rPr>
              <a:t>Highest growth category </a:t>
            </a:r>
            <a:r>
              <a:rPr lang="en-US">
                <a:solidFill>
                  <a:prstClr val="black"/>
                </a:solidFill>
              </a:rPr>
              <a:t>is </a:t>
            </a:r>
            <a:r>
              <a:rPr lang="en-US" smtClean="0">
                <a:solidFill>
                  <a:prstClr val="black"/>
                </a:solidFill>
              </a:rPr>
              <a:t>microblogging</a:t>
            </a:r>
            <a:endParaRPr lang="en-US">
              <a:solidFill>
                <a:prstClr val="black"/>
              </a:solidFill>
            </a:endParaRPr>
          </a:p>
          <a:p>
            <a:pPr lvl="1">
              <a:buClr>
                <a:srgbClr val="DA1F28"/>
              </a:buClr>
            </a:pPr>
            <a:r>
              <a:rPr lang="en-US" smtClean="0">
                <a:solidFill>
                  <a:prstClr val="black"/>
                </a:solidFill>
              </a:rPr>
              <a:t>Weibo: increased by 300% (200 million users) </a:t>
            </a:r>
            <a:r>
              <a:rPr lang="en-US" dirty="0" smtClean="0">
                <a:solidFill>
                  <a:prstClr val="black"/>
                </a:solidFill>
              </a:rPr>
              <a:t>in a single year (2011)</a:t>
            </a:r>
          </a:p>
          <a:p>
            <a:pPr lvl="1">
              <a:buClr>
                <a:srgbClr val="DA1F28"/>
              </a:buClr>
            </a:pPr>
            <a:r>
              <a:rPr lang="en-US" smtClean="0"/>
              <a:t>$</a:t>
            </a:r>
            <a:r>
              <a:rPr lang="en-US" dirty="0"/>
              <a:t>100 </a:t>
            </a:r>
            <a:r>
              <a:rPr lang="en-US" dirty="0">
                <a:sym typeface="Wingdings" pitchFamily="2" charset="2"/>
              </a:rPr>
              <a:t> audience of 100K </a:t>
            </a:r>
            <a:r>
              <a:rPr lang="en-US" dirty="0" err="1" smtClean="0">
                <a:sym typeface="Wingdings" pitchFamily="2" charset="2"/>
              </a:rPr>
              <a:t>Weibo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users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 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58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32"/>
    </mc:Choice>
    <mc:Fallback xmlns="">
      <p:transition xmlns:p14="http://schemas.microsoft.com/office/powerpoint/2010/main" spd="slow" advTm="6543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strike="sngStrike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lnSpc>
                <a:spcPct val="120000"/>
              </a:lnSpc>
            </a:pPr>
            <a:r>
              <a:rPr lang="en-US" sz="3200" strike="sngStrike" dirty="0" err="1" smtClean="0">
                <a:solidFill>
                  <a:schemeClr val="bg1">
                    <a:lumMod val="75000"/>
                  </a:schemeClr>
                </a:solidFill>
              </a:rPr>
              <a:t>Crowdturfing</a:t>
            </a:r>
            <a:r>
              <a:rPr lang="en-US" sz="3200" strike="sngStrike" dirty="0" smtClean="0">
                <a:solidFill>
                  <a:schemeClr val="bg1">
                    <a:lumMod val="75000"/>
                  </a:schemeClr>
                </a:solidFill>
              </a:rPr>
              <a:t> in China</a:t>
            </a:r>
            <a:endParaRPr lang="en-US" sz="3200" strike="sngStrike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dirty="0"/>
              <a:t>End-to-end </a:t>
            </a:r>
            <a:r>
              <a:rPr lang="en-US" sz="3200" dirty="0" smtClean="0"/>
              <a:t>Experiments</a:t>
            </a:r>
            <a:endParaRPr lang="en-US" sz="3200" dirty="0"/>
          </a:p>
          <a:p>
            <a:pPr>
              <a:lnSpc>
                <a:spcPct val="130000"/>
              </a:lnSpc>
            </a:pPr>
            <a:r>
              <a:rPr lang="en-US" sz="3200" dirty="0" smtClean="0"/>
              <a:t>What’s Next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4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2"/>
    </mc:Choice>
    <mc:Fallback xmlns="">
      <p:transition xmlns:p14="http://schemas.microsoft.com/office/powerpoint/2010/main" spd="slow" advTm="1322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Effective Is </a:t>
            </a:r>
            <a:r>
              <a:rPr lang="en-US" dirty="0" err="1" smtClean="0"/>
              <a:t>Crowdturfing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missing?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BC0000"/>
                </a:solidFill>
              </a:rPr>
              <a:t>Understanding end</a:t>
            </a:r>
            <a:r>
              <a:rPr lang="en-US" dirty="0">
                <a:solidFill>
                  <a:srgbClr val="BC0000"/>
                </a:solidFill>
              </a:rPr>
              <a:t>-to-end </a:t>
            </a:r>
            <a:r>
              <a:rPr lang="en-US" dirty="0" smtClean="0">
                <a:solidFill>
                  <a:srgbClr val="BC0000"/>
                </a:solidFill>
              </a:rPr>
              <a:t>impact of </a:t>
            </a:r>
            <a:r>
              <a:rPr lang="en-US" dirty="0" err="1" smtClean="0">
                <a:solidFill>
                  <a:srgbClr val="BC0000"/>
                </a:solidFill>
              </a:rPr>
              <a:t>Crowdturfing</a:t>
            </a:r>
            <a:endParaRPr lang="en-US" dirty="0" smtClean="0"/>
          </a:p>
          <a:p>
            <a:r>
              <a:rPr lang="en-US" dirty="0"/>
              <a:t>Initiate campaigns as customer</a:t>
            </a:r>
          </a:p>
          <a:p>
            <a:pPr lvl="1"/>
            <a:r>
              <a:rPr lang="en-US" dirty="0"/>
              <a:t>4 </a:t>
            </a:r>
            <a:r>
              <a:rPr lang="en-US" dirty="0" smtClean="0"/>
              <a:t>benign ad campaigns </a:t>
            </a:r>
          </a:p>
          <a:p>
            <a:pPr lvl="2"/>
            <a:r>
              <a:rPr lang="en-US" dirty="0" smtClean="0"/>
              <a:t>iPhone Store, Travel Agent, Raffle, Ocean Park </a:t>
            </a:r>
          </a:p>
          <a:p>
            <a:pPr lvl="1"/>
            <a:r>
              <a:rPr lang="en-US" dirty="0" smtClean="0"/>
              <a:t>Ask workers to promote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35435" y="2188212"/>
            <a:ext cx="3488974" cy="825051"/>
            <a:chOff x="6016033" y="6398865"/>
            <a:chExt cx="3488974" cy="825051"/>
          </a:xfrm>
        </p:grpSpPr>
        <p:pic>
          <p:nvPicPr>
            <p:cNvPr id="5" name="Picture 5" descr="C:\Users\t0ph3r\Desktop\job talk\User Group-01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639" y="6398865"/>
              <a:ext cx="746953" cy="746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Up Arrow 5"/>
            <p:cNvSpPr/>
            <p:nvPr/>
          </p:nvSpPr>
          <p:spPr>
            <a:xfrm rot="5400000">
              <a:off x="6764607" y="6599013"/>
              <a:ext cx="578255" cy="515353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Up Arrow 6"/>
            <p:cNvSpPr/>
            <p:nvPr/>
          </p:nvSpPr>
          <p:spPr>
            <a:xfrm rot="5400000">
              <a:off x="8124465" y="6583537"/>
              <a:ext cx="556409" cy="568156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:\Users\t0ph3r\Desktop\job talk\Client-2-icon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033" y="6450740"/>
              <a:ext cx="695078" cy="695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l="10761" t="7987" r="10429" b="8914"/>
            <a:stretch/>
          </p:blipFill>
          <p:spPr>
            <a:xfrm>
              <a:off x="8777585" y="6467103"/>
              <a:ext cx="727422" cy="75681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644177" y="2300118"/>
            <a:ext cx="1734577" cy="568112"/>
            <a:chOff x="7238527" y="2082118"/>
            <a:chExt cx="1734577" cy="568112"/>
          </a:xfrm>
        </p:grpSpPr>
        <p:sp>
          <p:nvSpPr>
            <p:cNvPr id="12" name="Up Arrow 11"/>
            <p:cNvSpPr/>
            <p:nvPr/>
          </p:nvSpPr>
          <p:spPr>
            <a:xfrm rot="5400000">
              <a:off x="7244400" y="2087948"/>
              <a:ext cx="556409" cy="568156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53762" y="2082118"/>
              <a:ext cx="11193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1"/>
                  </a:solidFill>
                </a:rPr>
                <a:t>Clicks?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5315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04"/>
    </mc:Choice>
    <mc:Fallback xmlns="">
      <p:transition xmlns:p14="http://schemas.microsoft.com/office/powerpoint/2010/main" spd="slow" advTm="4310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96116" y="4979674"/>
            <a:ext cx="3089591" cy="1572660"/>
            <a:chOff x="2796116" y="4979674"/>
            <a:chExt cx="3089591" cy="1572660"/>
          </a:xfrm>
        </p:grpSpPr>
        <p:grpSp>
          <p:nvGrpSpPr>
            <p:cNvPr id="40" name="Group 39"/>
            <p:cNvGrpSpPr/>
            <p:nvPr/>
          </p:nvGrpSpPr>
          <p:grpSpPr>
            <a:xfrm>
              <a:off x="3034655" y="4979674"/>
              <a:ext cx="2851052" cy="1572660"/>
              <a:chOff x="5199817" y="5133553"/>
              <a:chExt cx="3360358" cy="1620969"/>
            </a:xfrm>
          </p:grpSpPr>
          <p:sp>
            <p:nvSpPr>
              <p:cNvPr id="38" name="Cloud 37"/>
              <p:cNvSpPr/>
              <p:nvPr/>
            </p:nvSpPr>
            <p:spPr>
              <a:xfrm>
                <a:off x="5199817" y="5133553"/>
                <a:ext cx="3360358" cy="1168866"/>
              </a:xfrm>
              <a:prstGeom prst="cloud">
                <a:avLst/>
              </a:prstGeom>
              <a:solidFill>
                <a:schemeClr val="bg1"/>
              </a:solidFill>
              <a:ln w="38100" cmpd="sng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665571" y="6342120"/>
                <a:ext cx="2580638" cy="412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/>
                    <a:cs typeface="Calibri"/>
                  </a:rPr>
                  <a:t>Weibo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/>
                    <a:cs typeface="Calibri"/>
                  </a:rPr>
                  <a:t> (</a:t>
                </a:r>
                <a:r>
                  <a:rPr lang="en-US" sz="20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/>
                    <a:cs typeface="Calibri"/>
                  </a:rPr>
                  <a:t>microblog</a:t>
                </a:r>
                <a:r>
                  <a:rPr lang="en-US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/>
                    <a:cs typeface="Calibri"/>
                  </a:rPr>
                  <a:t>)</a:t>
                </a: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096" b="72365" l="10000" r="90000"/>
                      </a14:imgEffect>
                    </a14:imgLayer>
                  </a14:imgProps>
                </a:ext>
              </a:extLst>
            </a:blip>
            <a:srcRect t="20313" b="21851"/>
            <a:stretch/>
          </p:blipFill>
          <p:spPr>
            <a:xfrm>
              <a:off x="2796116" y="5623585"/>
              <a:ext cx="987197" cy="57095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End-to-end Experiment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95620" y="3692195"/>
            <a:ext cx="2050331" cy="2975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4291042" y="2297222"/>
            <a:ext cx="1659679" cy="1496060"/>
            <a:chOff x="3420428" y="3194585"/>
            <a:chExt cx="1659679" cy="1496060"/>
          </a:xfrm>
        </p:grpSpPr>
        <p:pic>
          <p:nvPicPr>
            <p:cNvPr id="15" name="Picture 14" descr="data_server.p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295" y="3908878"/>
              <a:ext cx="781767" cy="78176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420428" y="3194585"/>
              <a:ext cx="16596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Measurement </a:t>
              </a:r>
            </a:p>
            <a:p>
              <a:pPr algn="ctr"/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Server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8"/>
          <a:srcRect l="16202" t="16828" r="12283" b="7679"/>
          <a:stretch/>
        </p:blipFill>
        <p:spPr>
          <a:xfrm>
            <a:off x="1543627" y="3166610"/>
            <a:ext cx="1252489" cy="44070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 rot="675783">
            <a:off x="1311764" y="5031133"/>
            <a:ext cx="15866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Create Spam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l="39860" t="16080" r="24830" b="54373"/>
          <a:stretch/>
        </p:blipFill>
        <p:spPr>
          <a:xfrm>
            <a:off x="436983" y="2952284"/>
            <a:ext cx="807181" cy="101689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703491" y="2414477"/>
            <a:ext cx="1996909" cy="1305047"/>
            <a:chOff x="6028208" y="1560063"/>
            <a:chExt cx="2089918" cy="1941493"/>
          </a:xfrm>
        </p:grpSpPr>
        <p:grpSp>
          <p:nvGrpSpPr>
            <p:cNvPr id="21" name="Group 20"/>
            <p:cNvGrpSpPr/>
            <p:nvPr/>
          </p:nvGrpSpPr>
          <p:grpSpPr>
            <a:xfrm>
              <a:off x="6028208" y="1560063"/>
              <a:ext cx="2089918" cy="1941493"/>
              <a:chOff x="865120" y="3103233"/>
              <a:chExt cx="2156808" cy="913397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865120" y="3103233"/>
                <a:ext cx="2156808" cy="2800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/>
                    <a:cs typeface="Calibri"/>
                  </a:rPr>
                  <a:t>Travel Agent</a:t>
                </a:r>
                <a:endPara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flipH="1">
                <a:off x="1368836" y="3455956"/>
                <a:ext cx="1149374" cy="5368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368839" y="3447873"/>
                <a:ext cx="1149373" cy="568757"/>
              </a:xfrm>
              <a:prstGeom prst="rect">
                <a:avLst/>
              </a:prstGeom>
              <a:noFill/>
              <a:ln w="38100" cmpd="sng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62880" y="2539974"/>
              <a:ext cx="663632" cy="821128"/>
            </a:xfrm>
            <a:prstGeom prst="rect">
              <a:avLst/>
            </a:prstGeom>
          </p:spPr>
        </p:pic>
      </p:grpSp>
      <p:sp>
        <p:nvSpPr>
          <p:cNvPr id="55" name="TextBox 54"/>
          <p:cNvSpPr txBox="1"/>
          <p:nvPr/>
        </p:nvSpPr>
        <p:spPr>
          <a:xfrm rot="21324801">
            <a:off x="5509831" y="3174595"/>
            <a:ext cx="15866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Redirection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675467"/>
          </a:xfrm>
        </p:spPr>
        <p:txBody>
          <a:bodyPr/>
          <a:lstStyle/>
          <a:p>
            <a:r>
              <a:rPr lang="en-US" smtClean="0"/>
              <a:t>Campaign1: promote a Travel Agent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008903" y="4815185"/>
            <a:ext cx="2248334" cy="459058"/>
          </a:xfrm>
          <a:prstGeom prst="straightConnector1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5425289" y="3715436"/>
            <a:ext cx="334945" cy="1379328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420676" y="3531708"/>
            <a:ext cx="1801976" cy="183728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30184" y="3168116"/>
            <a:ext cx="1883624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i="1" smtClean="0">
                <a:solidFill>
                  <a:srgbClr val="BC0000"/>
                </a:solidFill>
                <a:cs typeface="Times"/>
              </a:rPr>
              <a:t>New Job Here!</a:t>
            </a:r>
            <a:endParaRPr lang="en-US" sz="2200" i="1">
              <a:solidFill>
                <a:srgbClr val="BC0000"/>
              </a:solidFill>
              <a:cs typeface="Time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216444" y="2277997"/>
            <a:ext cx="2636108" cy="1711730"/>
            <a:chOff x="877903" y="2968841"/>
            <a:chExt cx="2405812" cy="1114211"/>
          </a:xfrm>
        </p:grpSpPr>
        <p:sp>
          <p:nvSpPr>
            <p:cNvPr id="27" name="Rectangle 26"/>
            <p:cNvSpPr/>
            <p:nvPr/>
          </p:nvSpPr>
          <p:spPr>
            <a:xfrm>
              <a:off x="1098998" y="3401082"/>
              <a:ext cx="1641410" cy="681970"/>
            </a:xfrm>
            <a:prstGeom prst="rect">
              <a:avLst/>
            </a:prstGeom>
            <a:noFill/>
            <a:ln w="38100" cmpd="sng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77903" y="2968841"/>
              <a:ext cx="2405812" cy="329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ZBJ (Crowdturfing Site)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8998" y="3398488"/>
              <a:ext cx="1651696" cy="112713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V="1">
            <a:off x="3052631" y="3733356"/>
            <a:ext cx="1361920" cy="59926"/>
          </a:xfrm>
          <a:prstGeom prst="straightConnector1">
            <a:avLst/>
          </a:prstGeom>
          <a:ln w="38100" cmpd="sng">
            <a:solidFill>
              <a:srgbClr val="366ADE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5" descr="C:\Users\t0ph3r\Desktop\job talk\User Group-01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983" y="4333417"/>
            <a:ext cx="571919" cy="57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2225" y="4874133"/>
            <a:ext cx="15866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Workers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 rot="20724357">
            <a:off x="2136452" y="4208889"/>
            <a:ext cx="15866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Task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Info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43" name="Straight Arrow Connector 42"/>
          <p:cNvCxnSpPr>
            <a:endCxn id="59" idx="2"/>
          </p:cNvCxnSpPr>
          <p:nvPr/>
        </p:nvCxnSpPr>
        <p:spPr>
          <a:xfrm flipV="1">
            <a:off x="1008902" y="3900030"/>
            <a:ext cx="1371846" cy="758649"/>
          </a:xfrm>
          <a:prstGeom prst="straightConnector1">
            <a:avLst/>
          </a:prstGeom>
          <a:ln w="38100" cmpd="sng">
            <a:solidFill>
              <a:srgbClr val="366ADE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008903" y="3900248"/>
            <a:ext cx="3282139" cy="833279"/>
          </a:xfrm>
          <a:prstGeom prst="straightConnector1">
            <a:avLst/>
          </a:prstGeom>
          <a:ln w="38100" cmpd="sng">
            <a:solidFill>
              <a:srgbClr val="366ADE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Up Arrow 46"/>
          <p:cNvSpPr/>
          <p:nvPr/>
        </p:nvSpPr>
        <p:spPr>
          <a:xfrm rot="5400000">
            <a:off x="1218025" y="3393922"/>
            <a:ext cx="344875" cy="306329"/>
          </a:xfrm>
          <a:prstGeom prst="upArrow">
            <a:avLst/>
          </a:prstGeom>
          <a:solidFill>
            <a:srgbClr val="B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5950721" y="3607319"/>
            <a:ext cx="1219142" cy="1697161"/>
          </a:xfrm>
          <a:prstGeom prst="straightConnector1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516584" y="4303825"/>
            <a:ext cx="15866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Trip Info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319796" y="4500063"/>
            <a:ext cx="2189509" cy="748139"/>
            <a:chOff x="3429818" y="5145315"/>
            <a:chExt cx="2189509" cy="748139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3464731" y="5145315"/>
              <a:ext cx="2037633" cy="748139"/>
            </a:xfrm>
            <a:prstGeom prst="wedgeRoundRectCallout">
              <a:avLst>
                <a:gd name="adj1" fmla="val -37995"/>
                <a:gd name="adj2" fmla="val 8648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29818" y="5145315"/>
              <a:ext cx="218950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smtClean="0">
                  <a:cs typeface="Times"/>
                </a:rPr>
                <a:t>Great deal! </a:t>
              </a:r>
            </a:p>
            <a:p>
              <a:pPr algn="ctr"/>
              <a:r>
                <a:rPr lang="en-US" sz="2000" i="1" smtClean="0">
                  <a:cs typeface="Times"/>
                </a:rPr>
                <a:t>Trip to </a:t>
              </a:r>
              <a:r>
                <a:rPr lang="da-DK" sz="2000" i="1" smtClean="0">
                  <a:cs typeface="Times"/>
                </a:rPr>
                <a:t>Maldives! </a:t>
              </a:r>
              <a:endParaRPr lang="en-US" dirty="0" smtClean="0">
                <a:latin typeface="Calibri"/>
                <a:cs typeface="Calibri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35" b="100000" l="9945" r="8950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4551" y="3344975"/>
            <a:ext cx="448716" cy="560275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1740221" y="3645155"/>
            <a:ext cx="1281053" cy="254875"/>
          </a:xfrm>
          <a:prstGeom prst="rect">
            <a:avLst/>
          </a:prstGeom>
          <a:solidFill>
            <a:srgbClr val="2440A6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2700" dist="25400" dir="16200000">
              <a:schemeClr val="bg1">
                <a:alpha val="37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Check Details</a:t>
            </a:r>
            <a:endParaRPr lang="en-US" sz="1400" dirty="0"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70410" y="5135232"/>
            <a:ext cx="3398942" cy="996828"/>
            <a:chOff x="4070410" y="5135232"/>
            <a:chExt cx="3398942" cy="996828"/>
          </a:xfrm>
        </p:grpSpPr>
        <p:sp>
          <p:nvSpPr>
            <p:cNvPr id="42" name="TextBox 41"/>
            <p:cNvSpPr txBox="1"/>
            <p:nvPr/>
          </p:nvSpPr>
          <p:spPr>
            <a:xfrm>
              <a:off x="5882684" y="5545135"/>
              <a:ext cx="158666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cs typeface="Calibri"/>
                </a:rPr>
                <a:t>Weibo Users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070410" y="5135232"/>
              <a:ext cx="1999594" cy="996828"/>
              <a:chOff x="4070410" y="5135232"/>
              <a:chExt cx="1999594" cy="996828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70410" y="5690797"/>
                <a:ext cx="441263" cy="441263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89133" y="5690797"/>
                <a:ext cx="441263" cy="441263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28434" y="5494874"/>
                <a:ext cx="441263" cy="441263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28741" y="5135232"/>
                <a:ext cx="441263" cy="441263"/>
              </a:xfrm>
              <a:prstGeom prst="rect">
                <a:avLst/>
              </a:prstGeom>
            </p:spPr>
          </p:pic>
        </p:grpSp>
      </p:grpSp>
      <p:cxnSp>
        <p:nvCxnSpPr>
          <p:cNvPr id="71" name="Straight Arrow Connector 70"/>
          <p:cNvCxnSpPr>
            <a:endCxn id="62" idx="0"/>
          </p:cNvCxnSpPr>
          <p:nvPr/>
        </p:nvCxnSpPr>
        <p:spPr>
          <a:xfrm>
            <a:off x="4291042" y="5304480"/>
            <a:ext cx="0" cy="386317"/>
          </a:xfrm>
          <a:prstGeom prst="straightConnector1">
            <a:avLst/>
          </a:prstGeom>
          <a:ln w="38100" cmpd="sng">
            <a:solidFill>
              <a:srgbClr val="BC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567817" y="5304480"/>
            <a:ext cx="341948" cy="386317"/>
          </a:xfrm>
          <a:prstGeom prst="straightConnector1">
            <a:avLst/>
          </a:prstGeom>
          <a:ln w="38100" cmpd="sng">
            <a:solidFill>
              <a:srgbClr val="BC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080172" y="5274243"/>
            <a:ext cx="312170" cy="220631"/>
          </a:xfrm>
          <a:prstGeom prst="straightConnector1">
            <a:avLst/>
          </a:prstGeom>
          <a:ln w="38100" cmpd="sng">
            <a:solidFill>
              <a:srgbClr val="BC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395777" y="5103872"/>
            <a:ext cx="273920" cy="170371"/>
          </a:xfrm>
          <a:prstGeom prst="straightConnector1">
            <a:avLst/>
          </a:prstGeom>
          <a:ln w="38100" cmpd="sng">
            <a:solidFill>
              <a:srgbClr val="BC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501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94"/>
    </mc:Choice>
    <mc:Fallback xmlns="">
      <p:transition xmlns:p14="http://schemas.microsoft.com/office/powerpoint/2010/main" spd="slow" advTm="10079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5" grpId="0"/>
      <p:bldP spid="12" grpId="0" animBg="1"/>
      <p:bldP spid="36" grpId="0"/>
      <p:bldP spid="33" grpId="0"/>
      <p:bldP spid="47" grpId="0" animBg="1"/>
      <p:bldP spid="50" grpId="0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Results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151933"/>
              </p:ext>
            </p:extLst>
          </p:nvPr>
        </p:nvGraphicFramePr>
        <p:xfrm>
          <a:off x="956237" y="1351896"/>
          <a:ext cx="7509308" cy="17373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224267"/>
                <a:gridCol w="1606856"/>
                <a:gridCol w="903550"/>
                <a:gridCol w="798137"/>
                <a:gridCol w="1144496"/>
                <a:gridCol w="916001"/>
                <a:gridCol w="916001"/>
              </a:tblGrid>
              <a:tr h="5744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Campaign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About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Target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Input$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Task/</a:t>
                      </a:r>
                    </a:p>
                    <a:p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Report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Clicks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Resp. Time</a:t>
                      </a:r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48451"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Trip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Advertise for</a:t>
                      </a:r>
                      <a:r>
                        <a:rPr lang="en-US" baseline="0" dirty="0" smtClean="0"/>
                        <a:t> a trip organized by travel agent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Weibo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100/108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3hr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34332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QQ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100/118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4hr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3538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Forums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100/123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4hr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2789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848" y="2349184"/>
            <a:ext cx="719804" cy="719804"/>
          </a:xfrm>
          <a:prstGeom prst="rect">
            <a:avLst/>
          </a:prstGeom>
        </p:spPr>
      </p:pic>
      <p:sp>
        <p:nvSpPr>
          <p:cNvPr id="27" name="Content Placeholder 3"/>
          <p:cNvSpPr txBox="1">
            <a:spLocks/>
          </p:cNvSpPr>
          <p:nvPr/>
        </p:nvSpPr>
        <p:spPr>
          <a:xfrm>
            <a:off x="956237" y="3298144"/>
            <a:ext cx="7509308" cy="3123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Settings: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One-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week </a:t>
            </a:r>
            <a:r>
              <a:rPr lang="en-US" smtClean="0">
                <a:solidFill>
                  <a:srgbClr val="404040"/>
                </a:solidFill>
              </a:rPr>
              <a:t>Campaigns</a:t>
            </a:r>
            <a:endParaRPr lang="en-US" dirty="0" smtClean="0">
              <a:solidFill>
                <a:srgbClr val="404040"/>
              </a:solidFill>
            </a:endParaRP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$</a:t>
            </a:r>
            <a:r>
              <a:rPr lang="en-US" dirty="0">
                <a:solidFill>
                  <a:srgbClr val="404040"/>
                </a:solidFill>
              </a:rPr>
              <a:t>45 per </a:t>
            </a:r>
            <a:r>
              <a:rPr lang="en-US" dirty="0" smtClean="0">
                <a:solidFill>
                  <a:srgbClr val="404040"/>
                </a:solidFill>
              </a:rPr>
              <a:t>Campaign ($15 per </a:t>
            </a:r>
            <a:r>
              <a:rPr lang="en-US" smtClean="0">
                <a:solidFill>
                  <a:srgbClr val="404040"/>
                </a:solidFill>
              </a:rPr>
              <a:t>target)</a:t>
            </a:r>
          </a:p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Cost per click (CPC)</a:t>
            </a:r>
          </a:p>
          <a:p>
            <a:pPr lvl="1"/>
            <a:r>
              <a:rPr lang="en-US" smtClean="0">
                <a:solidFill>
                  <a:srgbClr val="404040"/>
                </a:solidFill>
              </a:rPr>
              <a:t>Weibo </a:t>
            </a:r>
            <a:r>
              <a:rPr lang="en-US">
                <a:solidFill>
                  <a:srgbClr val="404040"/>
                </a:solidFill>
              </a:rPr>
              <a:t>($0.21), QQ ($0.09</a:t>
            </a:r>
            <a:r>
              <a:rPr lang="en-US" smtClean="0">
                <a:solidFill>
                  <a:srgbClr val="404040"/>
                </a:solidFill>
              </a:rPr>
              <a:t>), Forum ($0.9)</a:t>
            </a:r>
            <a:endParaRPr lang="en-US">
              <a:solidFill>
                <a:srgbClr val="404040"/>
              </a:solidFill>
            </a:endParaRPr>
          </a:p>
          <a:p>
            <a:pPr lvl="1"/>
            <a:r>
              <a:rPr lang="en-US">
                <a:solidFill>
                  <a:srgbClr val="404040"/>
                </a:solidFill>
              </a:rPr>
              <a:t>Price &gt; Web display Ads ($0.01</a:t>
            </a:r>
            <a:r>
              <a:rPr lang="en-US" smtClean="0">
                <a:solidFill>
                  <a:srgbClr val="404040"/>
                </a:solidFill>
              </a:rPr>
              <a:t>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80% of reports are 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generated in the first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few hours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US" i="1" dirty="0" smtClean="0">
              <a:solidFill>
                <a:srgbClr val="404040"/>
              </a:solidFill>
            </a:endParaRP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2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56637" y="1299718"/>
            <a:ext cx="1002976" cy="30216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receptif2.package@gl-events.com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49834" y="1299719"/>
            <a:ext cx="1813606" cy="19462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receptif2.package@gl-events.com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95615" y="2069748"/>
            <a:ext cx="860652" cy="263756"/>
          </a:xfrm>
          <a:prstGeom prst="rect">
            <a:avLst/>
          </a:prstGeom>
          <a:noFill/>
          <a:ln w="38100" cmpd="sng"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95615" y="2421025"/>
            <a:ext cx="860652" cy="291599"/>
          </a:xfrm>
          <a:prstGeom prst="rect">
            <a:avLst/>
          </a:prstGeom>
          <a:noFill/>
          <a:ln w="38100" cmpd="sng"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94990" y="2778780"/>
            <a:ext cx="860652" cy="291599"/>
          </a:xfrm>
          <a:prstGeom prst="rect">
            <a:avLst/>
          </a:prstGeom>
          <a:noFill/>
          <a:ln w="38100" cmpd="sng"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29897" y="2859649"/>
            <a:ext cx="5829734" cy="1834724"/>
            <a:chOff x="3607436" y="4372952"/>
            <a:chExt cx="2880178" cy="951453"/>
          </a:xfrm>
        </p:grpSpPr>
        <p:sp>
          <p:nvSpPr>
            <p:cNvPr id="21" name="Rectangular Callout 20"/>
            <p:cNvSpPr/>
            <p:nvPr/>
          </p:nvSpPr>
          <p:spPr>
            <a:xfrm>
              <a:off x="3607437" y="4372952"/>
              <a:ext cx="2880176" cy="951453"/>
            </a:xfrm>
            <a:prstGeom prst="wedgeRectCallout">
              <a:avLst>
                <a:gd name="adj1" fmla="val -62115"/>
                <a:gd name="adj2" fmla="val -86239"/>
              </a:avLst>
            </a:prstGeom>
            <a:solidFill>
              <a:schemeClr val="bg1"/>
            </a:solidFill>
            <a:ln w="38100" cap="flat" cmpd="sng" algn="ctr">
              <a:solidFill>
                <a:schemeClr val="bg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3607436" y="4465296"/>
              <a:ext cx="2880178" cy="80751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00" dirty="0" smtClean="0">
                  <a:solidFill>
                    <a:srgbClr val="000000"/>
                  </a:solidFill>
                </a:rPr>
                <a:t>Averaged </a:t>
              </a:r>
              <a:r>
                <a:rPr lang="en-US" sz="2600" dirty="0">
                  <a:solidFill>
                    <a:srgbClr val="000000"/>
                  </a:solidFill>
                </a:rPr>
                <a:t>2</a:t>
              </a:r>
              <a:r>
                <a:rPr lang="en-US" sz="2600" dirty="0" smtClean="0">
                  <a:solidFill>
                    <a:srgbClr val="000000"/>
                  </a:solidFill>
                </a:rPr>
                <a:t> sales/month before campaign</a:t>
              </a:r>
            </a:p>
            <a:p>
              <a:r>
                <a:rPr lang="en-US" sz="2600" dirty="0" smtClean="0">
                  <a:solidFill>
                    <a:srgbClr val="000000"/>
                  </a:solidFill>
                </a:rPr>
                <a:t>11 sales in 24 hours after campaign </a:t>
              </a:r>
            </a:p>
            <a:p>
              <a:r>
                <a:rPr lang="en-US" sz="2600" dirty="0" smtClean="0">
                  <a:solidFill>
                    <a:srgbClr val="000000"/>
                  </a:solidFill>
                </a:rPr>
                <a:t>Each trip sells for $1500</a:t>
              </a:r>
            </a:p>
            <a:p>
              <a:pPr lvl="1"/>
              <a:endParaRPr lang="en-US" sz="2200" dirty="0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580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572"/>
    </mc:Choice>
    <mc:Fallback xmlns="">
      <p:transition xmlns:p14="http://schemas.microsoft.com/office/powerpoint/2010/main" spd="slow" advTm="15857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5" grpId="0" animBg="1"/>
      <p:bldP spid="28" grpId="0" animBg="1"/>
      <p:bldP spid="29" grpId="0" animBg="1"/>
      <p:bldP spid="30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strike="sngStrike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lnSpc>
                <a:spcPct val="120000"/>
              </a:lnSpc>
            </a:pPr>
            <a:r>
              <a:rPr lang="en-US" sz="3200" strike="sngStrike" dirty="0" err="1" smtClean="0">
                <a:solidFill>
                  <a:schemeClr val="bg1">
                    <a:lumMod val="75000"/>
                  </a:schemeClr>
                </a:solidFill>
              </a:rPr>
              <a:t>Crowdturfing</a:t>
            </a:r>
            <a:r>
              <a:rPr lang="en-US" sz="3200" strike="sngStrike" dirty="0" smtClean="0">
                <a:solidFill>
                  <a:schemeClr val="bg1">
                    <a:lumMod val="75000"/>
                  </a:schemeClr>
                </a:solidFill>
              </a:rPr>
              <a:t> in China</a:t>
            </a:r>
            <a:endParaRPr lang="en-US" sz="3200" strike="sngStrike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US" sz="3200" strike="sngStrike" dirty="0">
                <a:solidFill>
                  <a:schemeClr val="bg1">
                    <a:lumMod val="75000"/>
                  </a:schemeClr>
                </a:solidFill>
              </a:rPr>
              <a:t>End-to-end Experiment</a:t>
            </a:r>
          </a:p>
          <a:p>
            <a:pPr>
              <a:lnSpc>
                <a:spcPct val="130000"/>
              </a:lnSpc>
            </a:pPr>
            <a:r>
              <a:rPr lang="en-US" sz="3200" dirty="0"/>
              <a:t>What’s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04"/>
    </mc:Choice>
    <mc:Fallback xmlns="">
      <p:transition xmlns:p14="http://schemas.microsoft.com/office/powerpoint/2010/main" spd="slow" advTm="1470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9275" y="1528186"/>
            <a:ext cx="4647224" cy="4639862"/>
          </a:xfrm>
        </p:spPr>
        <p:txBody>
          <a:bodyPr>
            <a:normAutofit/>
          </a:bodyPr>
          <a:lstStyle/>
          <a:p>
            <a:r>
              <a:rPr lang="en-US" dirty="0"/>
              <a:t>Review posted on Yelp</a:t>
            </a:r>
          </a:p>
          <a:p>
            <a:pPr lvl="1"/>
            <a:r>
              <a:rPr lang="en-US" dirty="0" smtClean="0"/>
              <a:t>Detailed content</a:t>
            </a:r>
            <a:endParaRPr lang="en-US" dirty="0"/>
          </a:p>
          <a:p>
            <a:pPr lvl="1"/>
            <a:r>
              <a:rPr lang="en-US" dirty="0" smtClean="0"/>
              <a:t>Even has a personal touch</a:t>
            </a:r>
          </a:p>
          <a:p>
            <a:r>
              <a:rPr lang="en-US" dirty="0" smtClean="0"/>
              <a:t>Facebook profile </a:t>
            </a:r>
          </a:p>
          <a:p>
            <a:pPr lvl="1"/>
            <a:r>
              <a:rPr lang="en-US" dirty="0" smtClean="0"/>
              <a:t>Complete information</a:t>
            </a:r>
          </a:p>
          <a:p>
            <a:pPr lvl="1"/>
            <a:r>
              <a:rPr lang="en-US" dirty="0" smtClean="0"/>
              <a:t>Lots of friends</a:t>
            </a:r>
          </a:p>
          <a:p>
            <a:pPr lvl="1"/>
            <a:r>
              <a:rPr lang="en-US" dirty="0" smtClean="0"/>
              <a:t>Even married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05" y="78400"/>
            <a:ext cx="8042276" cy="1018994"/>
          </a:xfrm>
        </p:spPr>
        <p:txBody>
          <a:bodyPr/>
          <a:lstStyle/>
          <a:p>
            <a:pPr algn="l"/>
            <a:r>
              <a:rPr lang="en-US" dirty="0" smtClean="0"/>
              <a:t>Online Spam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801058" y="942406"/>
            <a:ext cx="3956471" cy="5871916"/>
            <a:chOff x="4377751" y="545403"/>
            <a:chExt cx="3956471" cy="5871916"/>
          </a:xfrm>
        </p:grpSpPr>
        <p:pic>
          <p:nvPicPr>
            <p:cNvPr id="6" name="Content Placeholder 3" descr="100003377686821-info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00" r="27676" b="44461"/>
            <a:stretch/>
          </p:blipFill>
          <p:spPr>
            <a:xfrm>
              <a:off x="4377751" y="545403"/>
              <a:ext cx="3947501" cy="5871916"/>
            </a:xfrm>
            <a:prstGeom prst="rect">
              <a:avLst/>
            </a:prstGeom>
          </p:spPr>
        </p:pic>
        <p:pic>
          <p:nvPicPr>
            <p:cNvPr id="7" name="Picture 6" descr="Screen Shot 2012-03-22 at 2.42.45 P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62" b="92971"/>
            <a:stretch/>
          </p:blipFill>
          <p:spPr>
            <a:xfrm>
              <a:off x="4464832" y="593586"/>
              <a:ext cx="3869390" cy="23339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4887523" y="4247538"/>
            <a:ext cx="1029689" cy="2592682"/>
          </a:xfrm>
          <a:prstGeom prst="rect">
            <a:avLst/>
          </a:prstGeom>
          <a:noFill/>
          <a:ln w="57150" cmpd="sng"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7026" y="1290027"/>
            <a:ext cx="2677617" cy="5550193"/>
          </a:xfrm>
          <a:prstGeom prst="rect">
            <a:avLst/>
          </a:prstGeom>
          <a:noFill/>
          <a:ln w="57150" cmpd="sng"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7523" y="1290027"/>
            <a:ext cx="1029689" cy="1750407"/>
          </a:xfrm>
          <a:prstGeom prst="rect">
            <a:avLst/>
          </a:prstGeom>
          <a:noFill/>
          <a:ln w="57150" cmpd="sng"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87523" y="3731933"/>
            <a:ext cx="1029689" cy="425959"/>
          </a:xfrm>
          <a:prstGeom prst="rect">
            <a:avLst/>
          </a:prstGeom>
          <a:noFill/>
          <a:ln w="57150" cmpd="sng">
            <a:solidFill>
              <a:srgbClr val="B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 flipH="1">
            <a:off x="2578642" y="2639357"/>
            <a:ext cx="2032821" cy="802154"/>
            <a:chOff x="1219200" y="4876799"/>
            <a:chExt cx="5181600" cy="1384995"/>
          </a:xfrm>
        </p:grpSpPr>
        <p:sp>
          <p:nvSpPr>
            <p:cNvPr id="13" name="Rectangular Callout 12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77837"/>
                <a:gd name="adj2" fmla="val -3305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9200" y="5028502"/>
              <a:ext cx="5181600" cy="668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Stock Picture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rot="1497678">
            <a:off x="6490213" y="2074188"/>
            <a:ext cx="1928353" cy="723566"/>
            <a:chOff x="533040" y="4942664"/>
            <a:chExt cx="1928353" cy="723566"/>
          </a:xfrm>
        </p:grpSpPr>
        <p:sp>
          <p:nvSpPr>
            <p:cNvPr id="16" name="Rectangle 15"/>
            <p:cNvSpPr/>
            <p:nvPr/>
          </p:nvSpPr>
          <p:spPr>
            <a:xfrm>
              <a:off x="533040" y="4942664"/>
              <a:ext cx="1928353" cy="723566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2117" y="4942664"/>
              <a:ext cx="16752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BC0000"/>
                  </a:solidFill>
                  <a:latin typeface="Arial Black"/>
                  <a:cs typeface="Arial Black"/>
                </a:rPr>
                <a:t>FAKE</a:t>
              </a:r>
              <a:endParaRPr lang="en-US" sz="4000" dirty="0">
                <a:solidFill>
                  <a:srgbClr val="BC0000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3415" y="3357490"/>
            <a:ext cx="8041935" cy="3043601"/>
            <a:chOff x="615804" y="3055539"/>
            <a:chExt cx="8041935" cy="3043601"/>
          </a:xfrm>
        </p:grpSpPr>
        <p:grpSp>
          <p:nvGrpSpPr>
            <p:cNvPr id="19" name="Group 18"/>
            <p:cNvGrpSpPr/>
            <p:nvPr/>
          </p:nvGrpSpPr>
          <p:grpSpPr>
            <a:xfrm>
              <a:off x="615804" y="3055539"/>
              <a:ext cx="8041935" cy="3043601"/>
              <a:chOff x="582700" y="3334930"/>
              <a:chExt cx="8041935" cy="3043601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82700" y="3334930"/>
                <a:ext cx="8041935" cy="3043601"/>
                <a:chOff x="473657" y="1197910"/>
                <a:chExt cx="8041935" cy="3043601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473657" y="1197910"/>
                  <a:ext cx="8041935" cy="3043601"/>
                </a:xfrm>
                <a:prstGeom prst="rect">
                  <a:avLst/>
                </a:prstGeom>
                <a:ln w="57150" cmpd="thickThin">
                  <a:solidFill>
                    <a:srgbClr val="BC0000"/>
                  </a:solidFill>
                </a:ln>
                <a:effectLst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98401" y="2964416"/>
                  <a:ext cx="1960573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mtClean="0">
                      <a:solidFill>
                        <a:schemeClr val="bg2">
                          <a:lumMod val="75000"/>
                        </a:schemeClr>
                      </a:solidFill>
                    </a:rPr>
                    <a:t>Been B.</a:t>
                  </a:r>
                </a:p>
                <a:p>
                  <a:r>
                    <a:rPr lang="tr-TR" smtClean="0"/>
                    <a:t>West Lafayette </a:t>
                  </a:r>
                </a:p>
                <a:p>
                  <a:r>
                    <a:rPr lang="tr-TR" smtClean="0"/>
                    <a:t>IN, USA</a:t>
                  </a:r>
                  <a:endParaRPr lang="en-US"/>
                </a:p>
              </p:txBody>
            </p: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1466" y="1315909"/>
                  <a:ext cx="1555484" cy="1555484"/>
                </a:xfrm>
                <a:prstGeom prst="rect">
                  <a:avLst/>
                </a:prstGeom>
              </p:spPr>
            </p:pic>
            <p:sp>
              <p:nvSpPr>
                <p:cNvPr id="25" name="Rectangle 24"/>
                <p:cNvSpPr/>
                <p:nvPr/>
              </p:nvSpPr>
              <p:spPr>
                <a:xfrm>
                  <a:off x="2437573" y="1789529"/>
                  <a:ext cx="5824898" cy="2215991"/>
                </a:xfrm>
                <a:prstGeom prst="rect">
                  <a:avLst/>
                </a:prstGeom>
                <a:ln>
                  <a:solidFill>
                    <a:srgbClr val="FFCC66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 smtClean="0"/>
                    <a:t>Great </a:t>
                  </a:r>
                  <a:r>
                    <a:rPr lang="en-US" sz="2000" dirty="0" err="1"/>
                    <a:t>lyonnese</a:t>
                  </a:r>
                  <a:r>
                    <a:rPr lang="en-US" sz="2000" dirty="0"/>
                    <a:t> food: the "</a:t>
                  </a:r>
                  <a:r>
                    <a:rPr lang="en-US" sz="2000" dirty="0" err="1"/>
                    <a:t>saucisson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pistaché</a:t>
                  </a:r>
                  <a:r>
                    <a:rPr lang="en-US" sz="2000" dirty="0"/>
                    <a:t>" is delicious</a:t>
                  </a:r>
                  <a:r>
                    <a:rPr lang="en-US" sz="2000" dirty="0" smtClean="0"/>
                    <a:t>.</a:t>
                  </a:r>
                  <a:endParaRPr lang="en-US" sz="2000" dirty="0"/>
                </a:p>
                <a:p>
                  <a:r>
                    <a:rPr lang="en-US" sz="2000" dirty="0"/>
                    <a:t>Awesome </a:t>
                  </a:r>
                  <a:r>
                    <a:rPr lang="en-US" sz="2000" dirty="0" err="1"/>
                    <a:t>athmosphere</a:t>
                  </a:r>
                  <a:r>
                    <a:rPr lang="en-US" sz="2000" dirty="0"/>
                    <a:t>: </a:t>
                  </a:r>
                  <a:r>
                    <a:rPr lang="en-US" sz="2000" dirty="0" err="1"/>
                    <a:t>everytime</a:t>
                  </a:r>
                  <a:r>
                    <a:rPr lang="en-US" sz="2000" dirty="0"/>
                    <a:t> someone has his/her birthday, they turn the lights off and play "Happy birthday to you" while a waiter brings the </a:t>
                  </a:r>
                  <a:r>
                    <a:rPr lang="en-US" sz="2000" dirty="0" err="1"/>
                    <a:t>birtday</a:t>
                  </a:r>
                  <a:r>
                    <a:rPr lang="en-US" sz="2000" dirty="0"/>
                    <a:t> boy/girl an "</a:t>
                  </a:r>
                  <a:r>
                    <a:rPr lang="en-US" sz="2000" dirty="0" err="1"/>
                    <a:t>omelette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norvegienne</a:t>
                  </a:r>
                  <a:r>
                    <a:rPr lang="en-US" sz="2000" dirty="0"/>
                    <a:t>".</a:t>
                  </a:r>
                </a:p>
                <a:p>
                  <a:endParaRPr lang="en-US" dirty="0"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5227200" y="3429000"/>
                <a:ext cx="29876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solidFill>
                      <a:srgbClr val="FF6600"/>
                    </a:solidFill>
                  </a:rPr>
                  <a:t>Reviews </a:t>
                </a:r>
                <a:r>
                  <a:rPr lang="de-DE" dirty="0" err="1" smtClean="0">
                    <a:solidFill>
                      <a:srgbClr val="FF6600"/>
                    </a:solidFill>
                  </a:rPr>
                  <a:t>for</a:t>
                </a:r>
                <a:r>
                  <a:rPr lang="de-DE" dirty="0" smtClean="0">
                    <a:solidFill>
                      <a:srgbClr val="FF6600"/>
                    </a:solidFill>
                  </a:rPr>
                  <a:t> </a:t>
                </a:r>
                <a:r>
                  <a:rPr lang="de-DE" dirty="0">
                    <a:solidFill>
                      <a:srgbClr val="FF6600"/>
                    </a:solidFill>
                  </a:rPr>
                  <a:t>Brasserie Georges</a:t>
                </a:r>
                <a:endParaRPr lang="en-US" dirty="0">
                  <a:solidFill>
                    <a:srgbClr val="FF6600"/>
                  </a:solidFill>
                </a:endParaRPr>
              </a:p>
            </p:txBody>
          </p:sp>
        </p:grpSp>
        <p:pic>
          <p:nvPicPr>
            <p:cNvPr id="33" name="Picture 32" descr="Screen Shot 2012-04-08 at 4.03.44 PM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21"/>
            <a:stretch/>
          </p:blipFill>
          <p:spPr>
            <a:xfrm>
              <a:off x="2519246" y="3133226"/>
              <a:ext cx="2712605" cy="413056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 rot="1497678">
            <a:off x="6641047" y="4028232"/>
            <a:ext cx="1928353" cy="723566"/>
            <a:chOff x="533040" y="4942664"/>
            <a:chExt cx="1928353" cy="723566"/>
          </a:xfrm>
        </p:grpSpPr>
        <p:sp>
          <p:nvSpPr>
            <p:cNvPr id="28" name="Rectangle 27"/>
            <p:cNvSpPr/>
            <p:nvPr/>
          </p:nvSpPr>
          <p:spPr>
            <a:xfrm>
              <a:off x="533040" y="4942664"/>
              <a:ext cx="1928353" cy="723566"/>
            </a:xfrm>
            <a:prstGeom prst="rect">
              <a:avLst/>
            </a:prstGeom>
            <a:solidFill>
              <a:srgbClr val="FFFFFF"/>
            </a:solidFill>
            <a:ln w="57150" cmpd="thinThick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2117" y="4942664"/>
              <a:ext cx="16752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BC0000"/>
                  </a:solidFill>
                  <a:latin typeface="Arial Black"/>
                  <a:cs typeface="Arial Black"/>
                </a:rPr>
                <a:t>FAKE</a:t>
              </a:r>
              <a:endParaRPr lang="en-US" sz="4000" dirty="0">
                <a:solidFill>
                  <a:srgbClr val="BC0000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61589" y="4950314"/>
            <a:ext cx="7895940" cy="970081"/>
            <a:chOff x="443832" y="2777783"/>
            <a:chExt cx="8245642" cy="2015133"/>
          </a:xfrm>
        </p:grpSpPr>
        <p:sp>
          <p:nvSpPr>
            <p:cNvPr id="36" name="Rectangle 35"/>
            <p:cNvSpPr/>
            <p:nvPr/>
          </p:nvSpPr>
          <p:spPr>
            <a:xfrm>
              <a:off x="443832" y="2777783"/>
              <a:ext cx="8245642" cy="20151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496989" y="2983966"/>
              <a:ext cx="8101273" cy="17495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High quality fake reviews and fake accounts!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872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90"/>
    </mc:Choice>
    <mc:Fallback xmlns="">
      <p:transition xmlns:p14="http://schemas.microsoft.com/office/powerpoint/2010/main" spd="slow" advTm="7929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Crowdturfing</a:t>
            </a:r>
            <a:r>
              <a:rPr lang="en-US" dirty="0" smtClean="0"/>
              <a:t> in US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310152" y="4816020"/>
            <a:ext cx="8529048" cy="1759440"/>
          </a:xfrm>
        </p:spPr>
        <p:txBody>
          <a:bodyPr>
            <a:normAutofit/>
          </a:bodyPr>
          <a:lstStyle/>
          <a:p>
            <a:r>
              <a:rPr lang="en-US" dirty="0"/>
              <a:t>Growing problem </a:t>
            </a:r>
            <a:r>
              <a:rPr lang="en-US" dirty="0" smtClean="0"/>
              <a:t>in US</a:t>
            </a:r>
            <a:endParaRPr lang="en-US" dirty="0"/>
          </a:p>
          <a:p>
            <a:pPr lvl="1"/>
            <a:r>
              <a:rPr lang="en-US" dirty="0"/>
              <a:t>More black market sites popping up</a:t>
            </a:r>
          </a:p>
          <a:p>
            <a:pPr lvl="1"/>
            <a:r>
              <a:rPr lang="en-US" dirty="0" smtClean="0"/>
              <a:t>International </a:t>
            </a:r>
            <a:r>
              <a:rPr lang="en-US" dirty="0"/>
              <a:t>workers who </a:t>
            </a:r>
            <a:r>
              <a:rPr lang="en-US"/>
              <a:t>speak </a:t>
            </a:r>
            <a:r>
              <a:rPr lang="en-US" smtClean="0"/>
              <a:t>English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853608"/>
              </p:ext>
            </p:extLst>
          </p:nvPr>
        </p:nvGraphicFramePr>
        <p:xfrm>
          <a:off x="310152" y="2164316"/>
          <a:ext cx="3860212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800"/>
                <a:gridCol w="19274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Sites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% </a:t>
                      </a:r>
                      <a:r>
                        <a:rPr lang="en-US" sz="2000" dirty="0" err="1" smtClean="0"/>
                        <a:t>Crowdturfing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MinuteWorkers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MyEasyTasks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83%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Microworkers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89%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ShortTasks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95%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Screen Shot 2012-04-01 at 12.50.40 PM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64" t="9701" r="6076" b="3610"/>
          <a:stretch/>
        </p:blipFill>
        <p:spPr>
          <a:xfrm>
            <a:off x="3133334" y="1189272"/>
            <a:ext cx="5858694" cy="3626748"/>
          </a:xfrm>
          <a:prstGeom prst="rect">
            <a:avLst/>
          </a:prstGeom>
          <a:ln w="28575" cmpd="sng">
            <a:solidFill>
              <a:srgbClr val="BC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349" y="2328804"/>
            <a:ext cx="654991" cy="62144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362064" y="1222443"/>
            <a:ext cx="4728962" cy="3479450"/>
            <a:chOff x="4263126" y="1366601"/>
            <a:chExt cx="4728962" cy="34794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1618636" flipV="1">
              <a:off x="4904913" y="1707344"/>
              <a:ext cx="2884973" cy="183027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alphaModFix amt="62000"/>
            </a:blip>
            <a:stretch>
              <a:fillRect/>
            </a:stretch>
          </p:blipFill>
          <p:spPr>
            <a:xfrm rot="401087" flipH="1" flipV="1">
              <a:off x="4263126" y="3671627"/>
              <a:ext cx="3931924" cy="117442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alphaModFix amt="56000"/>
            </a:blip>
            <a:stretch>
              <a:fillRect/>
            </a:stretch>
          </p:blipFill>
          <p:spPr>
            <a:xfrm rot="786147" flipH="1">
              <a:off x="4683221" y="1366601"/>
              <a:ext cx="4308867" cy="2483086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21348" flipH="1">
            <a:off x="5068143" y="2340977"/>
            <a:ext cx="1792711" cy="915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24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12"/>
    </mc:Choice>
    <mc:Fallback xmlns="">
      <p:transition xmlns:p14="http://schemas.microsoft.com/office/powerpoint/2010/main" spd="slow" advTm="4761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</a:t>
            </a:r>
            <a:r>
              <a:rPr lang="en-US" dirty="0" err="1" smtClean="0"/>
              <a:t>Crowdturfing</a:t>
            </a:r>
            <a:r>
              <a:rPr lang="en-US" dirty="0" smtClean="0"/>
              <a:t> Going?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Growing awareness and pressure on </a:t>
            </a:r>
            <a:r>
              <a:rPr lang="en-US" dirty="0" err="1" smtClean="0"/>
              <a:t>crowdturfing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Government intervention in </a:t>
            </a:r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Researchers and media following our study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err="1"/>
              <a:t>C</a:t>
            </a:r>
            <a:r>
              <a:rPr lang="en-US" dirty="0" err="1" smtClean="0"/>
              <a:t>rowdturfing</a:t>
            </a:r>
            <a:r>
              <a:rPr lang="en-US" dirty="0" smtClean="0"/>
              <a:t> sites will respond and adapt</a:t>
            </a:r>
          </a:p>
          <a:p>
            <a:pPr lvl="1"/>
            <a:r>
              <a:rPr lang="en-US" dirty="0" smtClean="0"/>
              <a:t>Hide campaign details/history</a:t>
            </a:r>
          </a:p>
          <a:p>
            <a:pPr lvl="1"/>
            <a:r>
              <a:rPr lang="en-US" dirty="0" smtClean="0"/>
              <a:t>Migrate to private communication channels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 descr="C:\Users\t0ph3r\Desktop\job talk\bostonglobe_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19" y="3247430"/>
            <a:ext cx="1794849" cy="32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t0ph3r\Desktop\job talk\450px-Slashdot_wordmark_and_logo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1199"/>
          <a:stretch/>
        </p:blipFill>
        <p:spPr bwMode="auto">
          <a:xfrm>
            <a:off x="5100451" y="3172297"/>
            <a:ext cx="2244953" cy="4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t0ph3r\Desktop\job talk\Technology-Review-SEP-20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49" y="3148723"/>
            <a:ext cx="1832558" cy="52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26192" y="5491807"/>
            <a:ext cx="6479317" cy="6683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Defending against </a:t>
            </a:r>
            <a:r>
              <a:rPr lang="en-US" sz="2000" dirty="0" err="1" smtClean="0"/>
              <a:t>Crowdturfing</a:t>
            </a:r>
            <a:r>
              <a:rPr lang="en-US" sz="2000" dirty="0" smtClean="0"/>
              <a:t> will be very challenging!!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04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07"/>
    </mc:Choice>
    <mc:Fallback xmlns="">
      <p:transition xmlns:p14="http://schemas.microsoft.com/office/powerpoint/2010/main" spd="slow" advTm="9550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Work: 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Infiltrate and disrupt</a:t>
            </a:r>
          </a:p>
          <a:p>
            <a:pPr lvl="1"/>
            <a:r>
              <a:rPr lang="en-US" dirty="0" smtClean="0"/>
              <a:t>Masquerade as bad customers or workers</a:t>
            </a:r>
          </a:p>
          <a:p>
            <a:pPr lvl="1"/>
            <a:r>
              <a:rPr lang="en-US" dirty="0" smtClean="0"/>
              <a:t>Overwhelm the verifier with floods of bad reports</a:t>
            </a:r>
          </a:p>
          <a:p>
            <a:r>
              <a:rPr lang="en-US" dirty="0" smtClean="0"/>
              <a:t>Detection using statistical models</a:t>
            </a:r>
            <a:endParaRPr lang="en-US" dirty="0"/>
          </a:p>
          <a:p>
            <a:pPr lvl="1"/>
            <a:r>
              <a:rPr lang="en-US" dirty="0" smtClean="0"/>
              <a:t>Identify patterns of workers and campaigns</a:t>
            </a:r>
          </a:p>
          <a:p>
            <a:pPr lvl="1"/>
            <a:r>
              <a:rPr lang="en-US" dirty="0" smtClean="0"/>
              <a:t>Temporal behavior models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734" y="4630543"/>
            <a:ext cx="2705531" cy="20201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209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27"/>
    </mc:Choice>
    <mc:Fallback xmlns="">
      <p:transition xmlns:p14="http://schemas.microsoft.com/office/powerpoint/2010/main" spd="slow" advTm="8212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Identified a new threat: </a:t>
            </a:r>
            <a:r>
              <a:rPr lang="en-US" dirty="0" err="1"/>
              <a:t>C</a:t>
            </a:r>
            <a:r>
              <a:rPr lang="en-US" dirty="0" err="1" smtClean="0"/>
              <a:t>rowdturfing</a:t>
            </a:r>
            <a:endParaRPr lang="en-US" dirty="0"/>
          </a:p>
          <a:p>
            <a:pPr lvl="1"/>
            <a:r>
              <a:rPr lang="en-US" dirty="0" smtClean="0"/>
              <a:t>Growing </a:t>
            </a:r>
            <a:r>
              <a:rPr lang="en-US" dirty="0"/>
              <a:t>exponentially in both size and revenue in China</a:t>
            </a:r>
          </a:p>
          <a:p>
            <a:pPr lvl="1"/>
            <a:r>
              <a:rPr lang="en-US" dirty="0" smtClean="0"/>
              <a:t>Start to grow </a:t>
            </a:r>
            <a:r>
              <a:rPr lang="en-US" dirty="0"/>
              <a:t>in US and </a:t>
            </a:r>
            <a:r>
              <a:rPr lang="en-US" dirty="0" smtClean="0"/>
              <a:t>other countries</a:t>
            </a:r>
          </a:p>
          <a:p>
            <a:r>
              <a:rPr lang="en-US" dirty="0" smtClean="0"/>
              <a:t>Detailed </a:t>
            </a:r>
            <a:r>
              <a:rPr lang="en-US" dirty="0"/>
              <a:t>measurements </a:t>
            </a:r>
            <a:r>
              <a:rPr lang="en-US" dirty="0" smtClean="0"/>
              <a:t>of </a:t>
            </a:r>
            <a:r>
              <a:rPr lang="en-US" dirty="0" err="1" smtClean="0"/>
              <a:t>Crowdturfing</a:t>
            </a:r>
            <a:r>
              <a:rPr lang="en-US" dirty="0" smtClean="0"/>
              <a:t> </a:t>
            </a:r>
            <a:r>
              <a:rPr lang="en-US" dirty="0"/>
              <a:t>systems </a:t>
            </a:r>
            <a:endParaRPr lang="en-US" dirty="0" smtClean="0"/>
          </a:p>
          <a:p>
            <a:pPr lvl="1"/>
            <a:r>
              <a:rPr lang="en-US" dirty="0" smtClean="0"/>
              <a:t>End-to-end measurements from campaign to click-</a:t>
            </a:r>
            <a:r>
              <a:rPr lang="en-US" dirty="0" err="1" smtClean="0"/>
              <a:t>throughs</a:t>
            </a:r>
            <a:endParaRPr lang="en-US" dirty="0"/>
          </a:p>
          <a:p>
            <a:pPr lvl="1"/>
            <a:r>
              <a:rPr lang="en-US" dirty="0" smtClean="0"/>
              <a:t>Gained knowledge of social spams from the inside</a:t>
            </a:r>
            <a:endParaRPr lang="en-US" dirty="0"/>
          </a:p>
          <a:p>
            <a:r>
              <a:rPr lang="en-US" dirty="0" smtClean="0"/>
              <a:t>Ongoing research focused on defense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2621"/>
    </mc:Choice>
    <mc:Fallback xmlns="">
      <p:transition xmlns:p14="http://schemas.microsoft.com/office/powerpoint/2010/main" advTm="3262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0ph3r\Documents\Finished Documents\crowdturf image\crowdturf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7450" y="638275"/>
            <a:ext cx="5737411" cy="372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429" y="4716451"/>
            <a:ext cx="8136335" cy="1701631"/>
          </a:xfrm>
        </p:spPr>
        <p:txBody>
          <a:bodyPr/>
          <a:lstStyle/>
          <a:p>
            <a:pPr algn="ctr"/>
            <a:r>
              <a:rPr lang="en-US" sz="5400" dirty="0" smtClean="0"/>
              <a:t>Thank </a:t>
            </a:r>
            <a:r>
              <a:rPr lang="en-US" sz="5400" smtClean="0"/>
              <a:t>you!</a:t>
            </a:r>
            <a:br>
              <a:rPr lang="en-US" sz="5400" smtClean="0"/>
            </a:br>
            <a:r>
              <a:rPr lang="en-US" sz="5400" smtClean="0"/>
              <a:t>Questions?</a:t>
            </a:r>
            <a:r>
              <a:rPr lang="en-US" sz="6600" smtClean="0"/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2740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225"/>
    </mc:Choice>
    <mc:Fallback xmlns="">
      <p:transition xmlns:p14="http://schemas.microsoft.com/office/powerpoint/2010/main" advTm="4922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Variety of CAPTCHA tests</a:t>
            </a:r>
          </a:p>
          <a:p>
            <a:pPr lvl="2"/>
            <a:r>
              <a:rPr lang="en-US" dirty="0" smtClean="0"/>
              <a:t>Read fuzzy text, </a:t>
            </a:r>
            <a:r>
              <a:rPr lang="en-US" dirty="0"/>
              <a:t>s</a:t>
            </a:r>
            <a:r>
              <a:rPr lang="en-US" dirty="0" smtClean="0"/>
              <a:t>olve logic questions</a:t>
            </a:r>
          </a:p>
          <a:p>
            <a:pPr lvl="2"/>
            <a:r>
              <a:rPr lang="en-US" dirty="0" smtClean="0"/>
              <a:t>Rotate images to natural orientation</a:t>
            </a:r>
          </a:p>
          <a:p>
            <a:pPr lvl="2"/>
            <a:r>
              <a:rPr lang="en-US" dirty="0" smtClean="0"/>
              <a:t>Identify friends (Social CAPTCHA)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Detectors using behavioral models</a:t>
            </a:r>
          </a:p>
          <a:p>
            <a:pPr lvl="2"/>
            <a:r>
              <a:rPr lang="en-US" dirty="0" smtClean="0"/>
              <a:t>Detect bursts in per-IP application requests</a:t>
            </a:r>
          </a:p>
          <a:p>
            <a:pPr lvl="2"/>
            <a:r>
              <a:rPr lang="en-US" dirty="0" smtClean="0"/>
              <a:t>Detect bursts of new accounts</a:t>
            </a:r>
          </a:p>
          <a:p>
            <a:pPr lvl="2"/>
            <a:r>
              <a:rPr lang="en-US" dirty="0" smtClean="0"/>
              <a:t>Synchronized traffic from groups of accounts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69" y="179180"/>
            <a:ext cx="8042276" cy="1018994"/>
          </a:xfrm>
        </p:spPr>
        <p:txBody>
          <a:bodyPr/>
          <a:lstStyle/>
          <a:p>
            <a:r>
              <a:rPr lang="en-US" dirty="0" smtClean="0"/>
              <a:t>Defending Automated Spam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6097" b="39990"/>
          <a:stretch/>
        </p:blipFill>
        <p:spPr>
          <a:xfrm>
            <a:off x="5972786" y="1559772"/>
            <a:ext cx="2765963" cy="115146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418798" y="3026657"/>
            <a:ext cx="2172753" cy="2754215"/>
            <a:chOff x="5782231" y="1648452"/>
            <a:chExt cx="2172753" cy="27542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l="24888" t="4814" r="26335" b="5185"/>
            <a:stretch/>
          </p:blipFill>
          <p:spPr>
            <a:xfrm>
              <a:off x="5782231" y="2015720"/>
              <a:ext cx="2156111" cy="23869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848255" y="1648452"/>
              <a:ext cx="21067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Rotate below images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5962" y="3819706"/>
            <a:ext cx="5023556" cy="2455961"/>
            <a:chOff x="5036236" y="-1132579"/>
            <a:chExt cx="5023556" cy="24559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36236" y="-1132579"/>
              <a:ext cx="5023556" cy="245596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152647" y="791694"/>
              <a:ext cx="2814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Who is tagged in the photo?</a:t>
              </a:r>
              <a:endParaRPr lang="en-US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1161465" y="5449436"/>
            <a:ext cx="6423623" cy="96296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what if the enemy is a real human being?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9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662"/>
    </mc:Choice>
    <mc:Fallback xmlns="">
      <p:transition xmlns:p14="http://schemas.microsoft.com/office/powerpoint/2010/main" spd="slow" advTm="11566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2-04-06 at 1.51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4" y="2122669"/>
            <a:ext cx="8951949" cy="2165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Black Market </a:t>
            </a:r>
            <a:r>
              <a:rPr lang="en-US" cap="none" dirty="0" smtClean="0"/>
              <a:t>Crowdsourcing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0"/>
            <a:ext cx="8288235" cy="4703701"/>
          </a:xfrm>
        </p:spPr>
        <p:txBody>
          <a:bodyPr>
            <a:normAutofit lnSpcReduction="10000"/>
          </a:bodyPr>
          <a:lstStyle/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600" dirty="0" smtClean="0"/>
              <a:t>Online </a:t>
            </a:r>
            <a:r>
              <a:rPr lang="en-US" sz="2600" dirty="0"/>
              <a:t>crowdsourcing (Amazon Mechanical </a:t>
            </a:r>
            <a:r>
              <a:rPr lang="en-US" sz="2600" dirty="0" smtClean="0"/>
              <a:t>Turk)</a:t>
            </a:r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endParaRPr lang="en-US" dirty="0"/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endParaRPr lang="en-US" dirty="0"/>
          </a:p>
          <a:p>
            <a:pPr marL="617220" lvl="1" indent="-342900">
              <a:buFont typeface="Arial"/>
              <a:buChar char="•"/>
            </a:pPr>
            <a:endParaRPr lang="en-US" dirty="0" smtClean="0"/>
          </a:p>
          <a:p>
            <a:pPr marL="617220" lvl="1" indent="-342900">
              <a:buFont typeface="Arial"/>
              <a:buChar char="•"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marL="617220" lvl="1" indent="-342900">
              <a:buFont typeface="Arial"/>
              <a:buChar char="•"/>
            </a:pPr>
            <a:r>
              <a:rPr lang="en-US" dirty="0" smtClean="0"/>
              <a:t>Admins remove </a:t>
            </a:r>
            <a:r>
              <a:rPr lang="en-US" dirty="0" err="1" smtClean="0"/>
              <a:t>spammy</a:t>
            </a:r>
            <a:r>
              <a:rPr lang="en-US" dirty="0" smtClean="0"/>
              <a:t> jobs</a:t>
            </a:r>
          </a:p>
          <a:p>
            <a:r>
              <a:rPr lang="en-US" sz="2600" dirty="0" smtClean="0"/>
              <a:t>NEW: Black market </a:t>
            </a:r>
            <a:r>
              <a:rPr lang="en-US" sz="2600" dirty="0"/>
              <a:t>c</a:t>
            </a:r>
            <a:r>
              <a:rPr lang="en-US" sz="2600" dirty="0" smtClean="0"/>
              <a:t>rowdsourcing sites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 smtClean="0"/>
              <a:t>Malicious content generated/spread by real-users</a:t>
            </a:r>
          </a:p>
          <a:p>
            <a:pPr marL="617220" lvl="1" indent="-342900">
              <a:buFont typeface="Arial"/>
              <a:buChar char="•"/>
            </a:pPr>
            <a:r>
              <a:rPr lang="en-US" dirty="0" smtClean="0"/>
              <a:t>Fake reviews, false ad., rumors, etc. </a:t>
            </a:r>
          </a:p>
          <a:p>
            <a:pPr marL="617220" lvl="1" indent="-342900">
              <a:buFont typeface="Arial"/>
              <a:buChar char="•"/>
            </a:pPr>
            <a:endParaRPr lang="en-US" dirty="0" smtClean="0"/>
          </a:p>
          <a:p>
            <a:pPr marL="617220" lvl="1" indent="-342900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50516" y="6129301"/>
            <a:ext cx="572344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Crowdsourcing + </a:t>
            </a:r>
            <a:r>
              <a:rPr lang="en-US" sz="2400" dirty="0" err="1"/>
              <a:t>Astroturfing</a:t>
            </a:r>
            <a:r>
              <a:rPr lang="en-US" sz="2400" dirty="0"/>
              <a:t> = </a:t>
            </a:r>
            <a:r>
              <a:rPr lang="en-US" sz="2400" dirty="0" err="1" smtClean="0"/>
              <a:t>Crowdturfing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64815" y="2711658"/>
            <a:ext cx="2522264" cy="0"/>
          </a:xfrm>
          <a:prstGeom prst="line">
            <a:avLst/>
          </a:prstGeom>
          <a:ln w="38100">
            <a:solidFill>
              <a:srgbClr val="B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036411" y="2722826"/>
            <a:ext cx="1801098" cy="0"/>
          </a:xfrm>
          <a:prstGeom prst="line">
            <a:avLst/>
          </a:prstGeom>
          <a:ln w="38100">
            <a:solidFill>
              <a:srgbClr val="B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54051" y="3018987"/>
            <a:ext cx="1783458" cy="0"/>
          </a:xfrm>
          <a:prstGeom prst="line">
            <a:avLst/>
          </a:prstGeom>
          <a:ln w="38100">
            <a:solidFill>
              <a:srgbClr val="B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29535" y="3318886"/>
            <a:ext cx="4356797" cy="0"/>
          </a:xfrm>
          <a:prstGeom prst="line">
            <a:avLst/>
          </a:prstGeom>
          <a:ln w="38100">
            <a:solidFill>
              <a:srgbClr val="B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9568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38"/>
    </mc:Choice>
    <mc:Fallback xmlns="">
      <p:transition xmlns:p14="http://schemas.microsoft.com/office/powerpoint/2010/main" spd="slow" advTm="12703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69" y="2248272"/>
            <a:ext cx="3898900" cy="254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487" y="2248272"/>
            <a:ext cx="4141550" cy="4006581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Biggest dairy company in China (Mengniu)</a:t>
            </a:r>
          </a:p>
          <a:p>
            <a:pPr lvl="1"/>
            <a:r>
              <a:rPr lang="en-US" smtClean="0"/>
              <a:t>Defame its competitors</a:t>
            </a:r>
          </a:p>
          <a:p>
            <a:pPr lvl="1"/>
            <a:r>
              <a:rPr lang="en-US" smtClean="0"/>
              <a:t>Hire Internet </a:t>
            </a:r>
            <a:r>
              <a:rPr lang="en-US" dirty="0" smtClean="0"/>
              <a:t>users to spread false stories</a:t>
            </a:r>
          </a:p>
          <a:p>
            <a:r>
              <a:rPr lang="en-US" smtClean="0"/>
              <a:t>Impact </a:t>
            </a:r>
            <a:endParaRPr lang="en-US" dirty="0"/>
          </a:p>
          <a:p>
            <a:pPr lvl="1"/>
            <a:r>
              <a:rPr lang="en-US" smtClean="0"/>
              <a:t>Victim company (Shengyuan)</a:t>
            </a:r>
            <a:endParaRPr lang="en-US" dirty="0" smtClean="0"/>
          </a:p>
          <a:p>
            <a:pPr lvl="2"/>
            <a:r>
              <a:rPr lang="en-US" dirty="0" smtClean="0"/>
              <a:t>Stock fell by 35.44%</a:t>
            </a:r>
          </a:p>
          <a:p>
            <a:pPr lvl="2"/>
            <a:r>
              <a:rPr lang="en-US" smtClean="0"/>
              <a:t>Revenue </a:t>
            </a:r>
            <a:r>
              <a:rPr lang="en-US" dirty="0" smtClean="0"/>
              <a:t>loss: $300 million </a:t>
            </a:r>
          </a:p>
          <a:p>
            <a:pPr lvl="1"/>
            <a:r>
              <a:rPr lang="en-US" dirty="0" smtClean="0"/>
              <a:t>National panic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23269" y="1500662"/>
            <a:ext cx="7823958" cy="600164"/>
            <a:chOff x="354228" y="2321822"/>
            <a:chExt cx="7823958" cy="600164"/>
          </a:xfrm>
        </p:grpSpPr>
        <p:pic>
          <p:nvPicPr>
            <p:cNvPr id="6" name="Picture 5" descr="C:\Users\t0ph3r\Desktop\job talk\index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28" y="2470363"/>
              <a:ext cx="2701625" cy="387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428168" y="2321822"/>
              <a:ext cx="4750018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“Dairy giant </a:t>
              </a:r>
              <a:r>
                <a:rPr lang="en-US" sz="2200" dirty="0" err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Mengniu</a:t>
              </a:r>
              <a:r>
                <a:rPr lang="en-US" sz="22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in smear scandal”</a:t>
              </a:r>
              <a:endParaRPr lang="en-US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</a:t>
            </a:r>
            <a:r>
              <a:rPr lang="en-US" dirty="0" err="1" smtClean="0"/>
              <a:t>Crowdturfing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943951" y="5079883"/>
            <a:ext cx="3191742" cy="1410617"/>
            <a:chOff x="1377204" y="2838782"/>
            <a:chExt cx="4037658" cy="1867720"/>
          </a:xfrm>
        </p:grpSpPr>
        <p:sp>
          <p:nvSpPr>
            <p:cNvPr id="16" name="Rectangular Callout 15"/>
            <p:cNvSpPr/>
            <p:nvPr/>
          </p:nvSpPr>
          <p:spPr>
            <a:xfrm>
              <a:off x="1377204" y="2857165"/>
              <a:ext cx="4037657" cy="1849337"/>
            </a:xfrm>
            <a:prstGeom prst="wedgeRectCallout">
              <a:avLst>
                <a:gd name="adj1" fmla="val 22501"/>
                <a:gd name="adj2" fmla="val -87794"/>
              </a:avLst>
            </a:prstGeom>
            <a:solidFill>
              <a:srgbClr val="BC0000"/>
            </a:solidFill>
            <a:ln w="38100" cmpd="sng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97599" y="2838782"/>
              <a:ext cx="4017263" cy="15892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Warning: Company Y’s baby formula contains dangerous hormones!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1711055" y="2100826"/>
            <a:ext cx="1090853" cy="268744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15890" y="2851496"/>
            <a:ext cx="36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97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99"/>
    </mc:Choice>
    <mc:Fallback xmlns="">
      <p:transition xmlns:p14="http://schemas.microsoft.com/office/powerpoint/2010/main" spd="slow" advTm="1449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Asked in Our Study…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C0000"/>
                </a:solidFill>
              </a:rPr>
              <a:t>How does </a:t>
            </a:r>
            <a:r>
              <a:rPr lang="en-US" dirty="0" err="1" smtClean="0">
                <a:solidFill>
                  <a:srgbClr val="BC0000"/>
                </a:solidFill>
              </a:rPr>
              <a:t>crowdturfing</a:t>
            </a:r>
            <a:r>
              <a:rPr lang="en-US" dirty="0" smtClean="0">
                <a:solidFill>
                  <a:srgbClr val="BC0000"/>
                </a:solidFill>
              </a:rPr>
              <a:t> work?</a:t>
            </a:r>
          </a:p>
          <a:p>
            <a:pPr lvl="1"/>
            <a:r>
              <a:rPr lang="en-US" dirty="0" smtClean="0"/>
              <a:t>Measure 2 largest </a:t>
            </a:r>
            <a:r>
              <a:rPr lang="en-US" dirty="0" err="1" smtClean="0"/>
              <a:t>crowdturfing</a:t>
            </a:r>
            <a:r>
              <a:rPr lang="en-US" dirty="0" smtClean="0"/>
              <a:t> sites</a:t>
            </a:r>
          </a:p>
          <a:p>
            <a:pPr lvl="1"/>
            <a:r>
              <a:rPr lang="en-US" dirty="0" smtClean="0"/>
              <a:t>Analyze growth, economics, workers, etc.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How effective is </a:t>
            </a:r>
            <a:r>
              <a:rPr lang="en-US" dirty="0" err="1" smtClean="0">
                <a:solidFill>
                  <a:schemeClr val="accent1"/>
                </a:solidFill>
              </a:rPr>
              <a:t>crowdturfing</a:t>
            </a:r>
            <a:r>
              <a:rPr lang="en-US" dirty="0" smtClean="0">
                <a:solidFill>
                  <a:schemeClr val="accent1"/>
                </a:solidFill>
              </a:rPr>
              <a:t>?</a:t>
            </a:r>
          </a:p>
          <a:p>
            <a:pPr lvl="1"/>
            <a:r>
              <a:rPr lang="en-US" dirty="0" smtClean="0"/>
              <a:t>Infiltrate the system</a:t>
            </a:r>
          </a:p>
          <a:p>
            <a:pPr lvl="1"/>
            <a:r>
              <a:rPr lang="en-US" dirty="0" smtClean="0"/>
              <a:t>Perform benign end-to-end experiment</a:t>
            </a:r>
          </a:p>
          <a:p>
            <a:r>
              <a:rPr lang="en-US" dirty="0" smtClean="0">
                <a:solidFill>
                  <a:srgbClr val="BB0202"/>
                </a:solidFill>
              </a:rPr>
              <a:t>What is next for </a:t>
            </a:r>
            <a:r>
              <a:rPr lang="en-US" dirty="0" err="1" smtClean="0">
                <a:solidFill>
                  <a:srgbClr val="BB0202"/>
                </a:solidFill>
              </a:rPr>
              <a:t>Crowdturfing</a:t>
            </a:r>
            <a:r>
              <a:rPr lang="en-US" dirty="0" smtClean="0">
                <a:solidFill>
                  <a:srgbClr val="BB0202"/>
                </a:solidFill>
              </a:rPr>
              <a:t>?</a:t>
            </a:r>
          </a:p>
          <a:p>
            <a:pPr lvl="1"/>
            <a:r>
              <a:rPr lang="en-US" dirty="0" err="1" smtClean="0"/>
              <a:t>Crowdturfing</a:t>
            </a:r>
            <a:r>
              <a:rPr lang="en-US" dirty="0" smtClean="0"/>
              <a:t> in US and elsewhere </a:t>
            </a:r>
          </a:p>
          <a:p>
            <a:pPr lvl="1"/>
            <a:r>
              <a:rPr lang="en-US" dirty="0" smtClean="0"/>
              <a:t>Defending against </a:t>
            </a:r>
            <a:r>
              <a:rPr lang="en-US" dirty="0" err="1" smtClean="0"/>
              <a:t>crowdturfers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12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93"/>
    </mc:Choice>
    <mc:Fallback xmlns="">
      <p:transition xmlns:p14="http://schemas.microsoft.com/office/powerpoint/2010/main" spd="slow" advTm="5789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strike="sngStrike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lnSpc>
                <a:spcPct val="120000"/>
              </a:lnSpc>
            </a:pPr>
            <a:r>
              <a:rPr lang="en-US" sz="3200" dirty="0" err="1" smtClean="0"/>
              <a:t>Crowdturfing</a:t>
            </a:r>
            <a:r>
              <a:rPr lang="en-US" sz="3200" dirty="0" smtClean="0"/>
              <a:t> in China</a:t>
            </a:r>
            <a:endParaRPr lang="en-US" sz="3200" dirty="0"/>
          </a:p>
          <a:p>
            <a:pPr>
              <a:lnSpc>
                <a:spcPct val="130000"/>
              </a:lnSpc>
            </a:pPr>
            <a:r>
              <a:rPr lang="en-US" sz="3200" dirty="0" smtClean="0"/>
              <a:t>End-to-end Experiments</a:t>
            </a:r>
          </a:p>
          <a:p>
            <a:pPr>
              <a:lnSpc>
                <a:spcPct val="130000"/>
              </a:lnSpc>
            </a:pPr>
            <a:r>
              <a:rPr lang="en-US" sz="3200" dirty="0"/>
              <a:t>What’s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03"/>
    </mc:Choice>
    <mc:Fallback xmlns="">
      <p:transition xmlns:p14="http://schemas.microsoft.com/office/powerpoint/2010/main" spd="slow" advTm="154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557" y="4593810"/>
            <a:ext cx="3130883" cy="526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Crowdturfing Sites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on the two largest sites</a:t>
            </a:r>
          </a:p>
          <a:p>
            <a:pPr lvl="1"/>
            <a:r>
              <a:rPr lang="en-US" dirty="0" err="1" smtClean="0"/>
              <a:t>Zhubajie</a:t>
            </a:r>
            <a:r>
              <a:rPr lang="en-US" dirty="0" smtClean="0"/>
              <a:t> (ZBJ)</a:t>
            </a:r>
          </a:p>
          <a:p>
            <a:pPr lvl="1"/>
            <a:r>
              <a:rPr lang="en-US" dirty="0" err="1" smtClean="0"/>
              <a:t>Sandaha</a:t>
            </a:r>
            <a:r>
              <a:rPr lang="en-US" dirty="0" smtClean="0"/>
              <a:t> (SDH)</a:t>
            </a:r>
          </a:p>
          <a:p>
            <a:r>
              <a:rPr lang="en-US" dirty="0"/>
              <a:t>Crawling ZBJ and </a:t>
            </a:r>
            <a:r>
              <a:rPr lang="en-US" dirty="0" smtClean="0"/>
              <a:t>SDH</a:t>
            </a:r>
          </a:p>
          <a:p>
            <a:pPr lvl="1"/>
            <a:r>
              <a:rPr lang="en-US" dirty="0" smtClean="0"/>
              <a:t>Details are completely open</a:t>
            </a:r>
          </a:p>
          <a:p>
            <a:pPr lvl="1"/>
            <a:r>
              <a:rPr lang="en-US" dirty="0" smtClean="0"/>
              <a:t>Complete campaign history since going online</a:t>
            </a:r>
          </a:p>
          <a:p>
            <a:pPr lvl="2"/>
            <a:r>
              <a:rPr lang="en-US" dirty="0" smtClean="0"/>
              <a:t>ZBJ 5-year history </a:t>
            </a:r>
          </a:p>
          <a:p>
            <a:pPr lvl="2"/>
            <a:r>
              <a:rPr lang="en-US" dirty="0" smtClean="0"/>
              <a:t>SDH 2-year history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607" y="2273541"/>
            <a:ext cx="3220944" cy="107364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0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43"/>
    </mc:Choice>
    <mc:Fallback xmlns="">
      <p:transition xmlns:p14="http://schemas.microsoft.com/office/powerpoint/2010/main" spd="slow" advTm="3884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092141" y="1446571"/>
            <a:ext cx="1876719" cy="5190720"/>
            <a:chOff x="7092141" y="1801906"/>
            <a:chExt cx="1876719" cy="5538874"/>
          </a:xfrm>
        </p:grpSpPr>
        <p:sp>
          <p:nvSpPr>
            <p:cNvPr id="37" name="Rectangle 36"/>
            <p:cNvSpPr/>
            <p:nvPr/>
          </p:nvSpPr>
          <p:spPr>
            <a:xfrm>
              <a:off x="7094031" y="1801906"/>
              <a:ext cx="1874829" cy="4876794"/>
            </a:xfrm>
            <a:prstGeom prst="rect">
              <a:avLst/>
            </a:prstGeom>
            <a:solidFill>
              <a:srgbClr val="66B3FF"/>
            </a:solidFill>
            <a:ln>
              <a:solidFill>
                <a:srgbClr val="1C468E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92141" y="6848150"/>
              <a:ext cx="1874829" cy="492630"/>
            </a:xfrm>
            <a:prstGeom prst="rect">
              <a:avLst/>
            </a:prstGeom>
            <a:noFill/>
            <a:ln w="28575" cmpd="sng">
              <a:solidFill>
                <a:srgbClr val="0060B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rgbClr val="BC0000"/>
                  </a:solidFill>
                </a:rPr>
                <a:t>Worker Y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47102" y="1442069"/>
            <a:ext cx="1972059" cy="5195343"/>
            <a:chOff x="3647102" y="1777248"/>
            <a:chExt cx="1972059" cy="5538352"/>
          </a:xfrm>
        </p:grpSpPr>
        <p:sp>
          <p:nvSpPr>
            <p:cNvPr id="33" name="Rectangle 32"/>
            <p:cNvSpPr/>
            <p:nvPr/>
          </p:nvSpPr>
          <p:spPr>
            <a:xfrm>
              <a:off x="3647102" y="1777248"/>
              <a:ext cx="1972059" cy="48767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D0D0D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44332" y="6823455"/>
              <a:ext cx="1874829" cy="492145"/>
            </a:xfrm>
            <a:prstGeom prst="rect">
              <a:avLst/>
            </a:prstGeom>
            <a:noFill/>
            <a:ln w="28575" cmpd="sng">
              <a:solidFill>
                <a:srgbClr val="0060B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rgbClr val="BC0000"/>
                  </a:solidFill>
                </a:rPr>
                <a:t>ZBJ/SDH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98800" y="1466367"/>
            <a:ext cx="1874829" cy="45504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D0D0D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779369" y="2845670"/>
            <a:ext cx="1325872" cy="93947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0D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726038" y="2672516"/>
            <a:ext cx="1325872" cy="93947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0D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2280573" y="1719678"/>
            <a:ext cx="1325872" cy="154168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28575" cmpd="sng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Crowdturfing</a:t>
            </a:r>
            <a:r>
              <a:rPr lang="en-US" dirty="0" smtClean="0"/>
              <a:t> Workflow</a:t>
            </a:r>
            <a:endParaRPr lang="en-US" dirty="0"/>
          </a:p>
        </p:txBody>
      </p:sp>
      <p:pic>
        <p:nvPicPr>
          <p:cNvPr id="2050" name="Picture 2" descr="C:\Users\t0ph3r\Desktop\job talk\Client-2-icon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259" y="1320299"/>
            <a:ext cx="937097" cy="93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704" y="2306713"/>
            <a:ext cx="187482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Customers</a:t>
            </a:r>
          </a:p>
          <a:p>
            <a:endParaRPr lang="en-US" sz="1000" dirty="0"/>
          </a:p>
          <a:p>
            <a:pPr marL="225425" indent="-225425">
              <a:buFont typeface="Wingdings" pitchFamily="2" charset="2"/>
              <a:buChar char="§"/>
            </a:pPr>
            <a:r>
              <a:rPr lang="en-US" sz="2400" dirty="0" smtClean="0"/>
              <a:t>Initiate campaigns</a:t>
            </a:r>
            <a:br>
              <a:rPr lang="en-US" sz="2400" dirty="0" smtClean="0"/>
            </a:br>
            <a:endParaRPr lang="en-US" sz="2400" dirty="0" smtClean="0"/>
          </a:p>
          <a:p>
            <a:pPr marL="225425" indent="-225425">
              <a:buFont typeface="Wingdings" pitchFamily="2" charset="2"/>
              <a:buChar char="§"/>
            </a:pPr>
            <a:r>
              <a:rPr lang="en-US" sz="2400" dirty="0" smtClean="0"/>
              <a:t>May be legitimate businesses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3689618" y="2318675"/>
            <a:ext cx="196306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Agents</a:t>
            </a:r>
          </a:p>
          <a:p>
            <a:endParaRPr lang="en-US" sz="1000" dirty="0"/>
          </a:p>
          <a:p>
            <a:pPr marL="225425" indent="-225425">
              <a:buFont typeface="Wingdings" pitchFamily="2" charset="2"/>
              <a:buChar char="§"/>
            </a:pPr>
            <a:r>
              <a:rPr lang="en-US" sz="2400" dirty="0" smtClean="0"/>
              <a:t>Manage campaigns and workers</a:t>
            </a:r>
            <a:br>
              <a:rPr lang="en-US" sz="2400" dirty="0" smtClean="0"/>
            </a:br>
            <a:endParaRPr lang="en-US" sz="2400" dirty="0" smtClean="0"/>
          </a:p>
          <a:p>
            <a:pPr marL="225425" indent="-225425">
              <a:buFont typeface="Wingdings" pitchFamily="2" charset="2"/>
              <a:buChar char="§"/>
            </a:pPr>
            <a:r>
              <a:rPr lang="en-US" sz="2400" dirty="0" smtClean="0"/>
              <a:t>Verify completed tasks</a:t>
            </a:r>
            <a:endParaRPr lang="en-US" sz="2400" dirty="0"/>
          </a:p>
        </p:txBody>
      </p:sp>
      <p:pic>
        <p:nvPicPr>
          <p:cNvPr id="2054" name="Picture 6" descr="C:\Users\t0ph3r\Desktop\job talk\User Preppy Red-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0526" y="1307970"/>
            <a:ext cx="967979" cy="96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180341" y="2277553"/>
            <a:ext cx="187482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Workers</a:t>
            </a:r>
          </a:p>
          <a:p>
            <a:endParaRPr lang="en-US" sz="1000" dirty="0"/>
          </a:p>
          <a:p>
            <a:pPr marL="225425" indent="-225425">
              <a:buFont typeface="Wingdings" pitchFamily="2" charset="2"/>
              <a:buChar char="§"/>
            </a:pPr>
            <a:r>
              <a:rPr lang="en-US" sz="2400" dirty="0" smtClean="0"/>
              <a:t>Complete tasks for money</a:t>
            </a:r>
            <a:br>
              <a:rPr lang="en-US" sz="2400" dirty="0" smtClean="0"/>
            </a:br>
            <a:endParaRPr lang="en-US" sz="2400" dirty="0" smtClean="0"/>
          </a:p>
          <a:p>
            <a:pPr marL="225425" indent="-225425">
              <a:buFont typeface="Wingdings" pitchFamily="2" charset="2"/>
              <a:buChar char="§"/>
            </a:pPr>
            <a:r>
              <a:rPr lang="en-US" sz="2400" dirty="0" smtClean="0"/>
              <a:t>Control Sybils on other websites</a:t>
            </a:r>
          </a:p>
        </p:txBody>
      </p:sp>
      <p:pic>
        <p:nvPicPr>
          <p:cNvPr id="2053" name="Picture 5" descr="C:\Users\t0ph3r\Desktop\job talk\User Group-0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687" y="1235089"/>
            <a:ext cx="1107515" cy="110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ight Arrow 39"/>
          <p:cNvSpPr/>
          <p:nvPr/>
        </p:nvSpPr>
        <p:spPr>
          <a:xfrm>
            <a:off x="2227101" y="3375813"/>
            <a:ext cx="1325872" cy="1541681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5689721" y="2490789"/>
            <a:ext cx="1325872" cy="93947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0D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10800000">
            <a:off x="5654441" y="3953107"/>
            <a:ext cx="1325872" cy="93947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5708809" y="5326111"/>
            <a:ext cx="1325872" cy="669793"/>
          </a:xfrm>
          <a:prstGeom prst="rightArrow">
            <a:avLst/>
          </a:prstGeom>
          <a:solidFill>
            <a:srgbClr val="92D050"/>
          </a:solidFill>
          <a:ln w="190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134929" y="2247937"/>
            <a:ext cx="1418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Campaign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5696752" y="2760472"/>
            <a:ext cx="1243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Tasks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730111" y="4185803"/>
            <a:ext cx="1243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Reports</a:t>
            </a:r>
            <a:endParaRPr lang="en-US" b="1" dirty="0"/>
          </a:p>
        </p:txBody>
      </p:sp>
      <p:pic>
        <p:nvPicPr>
          <p:cNvPr id="2055" name="Picture 7" descr="C:\Users\t0ph3r\Desktop\job talk\Money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502" y="333330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" descr="C:\Users\t0ph3r\Desktop\job talk\Money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902" y="348570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t0ph3r\Desktop\job talk\Money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4302" y="363810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" descr="C:\Users\t0ph3r\Desktop\job talk\Money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6702" y="379050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70464" y="6193388"/>
            <a:ext cx="1874829" cy="461665"/>
          </a:xfrm>
          <a:prstGeom prst="rect">
            <a:avLst/>
          </a:prstGeom>
          <a:noFill/>
          <a:ln w="28575" cmpd="sng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BC0000"/>
                </a:solidFill>
              </a:rPr>
              <a:t>Company 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108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28"/>
    </mc:Choice>
    <mc:Fallback xmlns="">
      <p:transition xmlns:p14="http://schemas.microsoft.com/office/powerpoint/2010/main" spd="slow" advTm="9432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492E-6 -0.02753 C 0.0179 -0.02568 0.03371 -0.02035 0.05056 -0.01411 C 0.05508 -0.01249 0.05959 -0.00971 0.06411 -0.00809 C 0.06897 -0.00624 0.0787 -0.0037 0.0787 -0.00347 C 0.08357 -0.00046 0.08687 0.00093 0.09225 0.00231 C 0.09503 0.00486 0.09851 0.00578 0.10111 0.00833 C 0.10841 0.0155 0.11067 0.03123 0.11901 0.03539 C 0.12283 0.04511 0.12856 0.0539 0.1336 0.06223 C 0.1402 0.0731 0.13499 0.06986 0.14142 0.07264 C 0.14351 0.08281 0.14507 0.08652 0.15045 0.09369 C 0.15289 0.10248 0.1581 0.1071 0.16175 0.11474 C 0.16348 0.12168 0.16783 0.12168 0.17182 0.12653 C 0.1786 0.13463 0.18642 0.1462 0.19545 0.14897 C 0.20935 0.16077 0.22499 0.17141 0.24045 0.17904 C 0.24792 0.18274 0.25504 0.18344 0.26286 0.18506 C 0.27936 0.18853 0.29465 0.19362 0.31133 0.19547 C 0.34903 0.21582 0.45518 0.20865 0.46856 0.20888 C 0.51981 0.20958 0.57123 0.20888 0.62231 0.20888 " pathEditMode="relative" rAng="0" ptsTypes="fffffffffffffffffA">
                                      <p:cBhvr>
                                        <p:cTn id="10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15" y="1216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8 -0.02845 C 0.03579 -0.02752 0.05508 -0.02729 0.07401 -0.02405 C 0.08322 -0.02243 0.09156 -0.0192 0.10094 -0.01804 C 0.11085 -0.01318 0.12196 -0.00902 0.13239 -0.00763 C 0.13499 -0.00601 0.13743 -0.00416 0.14021 -0.003 C 0.14212 -0.00208 0.14403 -0.00254 0.14594 -0.00161 C 0.15636 0.00324 0.16314 0.0081 0.17391 0.01041 C 0.17721 0.01342 0.18086 0.01435 0.18399 0.01782 C 0.18989 0.02452 0.18503 0.02013 0.18955 0.02684 C 0.19476 0.03447 0.20084 0.04072 0.20536 0.04928 C 0.21091 0.06015 0.21439 0.07264 0.21995 0.08374 C 0.22117 0.09276 0.22308 0.09855 0.22672 0.10618 C 0.22829 0.11358 0.22864 0.12029 0.23124 0.12723 C 0.23263 0.13486 0.23367 0.14319 0.2368 0.14967 C 0.23906 0.16285 0.23941 0.16077 0.24809 0.16471 C 0.26025 0.18043 0.27763 0.19246 0.29413 0.19755 C 0.29865 0.20056 0.30282 0.20172 0.30768 0.20357 C 0.31168 0.20889 0.31463 0.20935 0.32002 0.21097 C 0.33096 0.22022 0.3195 0.21189 0.33357 0.21698 C 0.33791 0.2186 0.33757 0.22068 0.34139 0.223 C 0.34938 0.22762 0.36328 0.23156 0.37179 0.23202 C 0.39368 0.23318 0.41574 0.23294 0.43781 0.23341 C 0.48576 0.23688 0.53388 0.23803 0.58183 0.23803 " pathEditMode="relative" rAng="0" ptsTypes="ffffffffffffffffffffffA">
                                      <p:cBhvr>
                                        <p:cTn id="10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9" y="1332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8 -0.02753 C 0.03248 -0.02614 0.04621 -0.02892 0.05872 -0.02313 C 0.07175 -0.01712 0.07557 -0.0118 0.08912 -0.00972 C 0.10024 -0.00555 0.11153 -0.00185 0.12282 0.00092 C 0.13307 0.00786 0.12022 2.22762E-6 0.13499 0.00532 C 0.13863 0.00647 0.14159 0.00994 0.14506 0.01133 C 0.14958 0.01295 0.15861 0.01573 0.15861 0.01596 C 0.16574 0.02151 0.17425 0.02637 0.18224 0.02938 C 0.18971 0.04233 0.18554 0.03955 0.19232 0.04279 C 0.19718 0.05551 0.20604 0.07148 0.21369 0.08165 C 0.21681 0.09368 0.22324 0.10432 0.22828 0.11473 C 0.23314 0.12468 0.23488 0.13671 0.23957 0.14596 C 0.24114 0.15244 0.24114 0.1573 0.24635 0.15961 C 0.25017 0.16979 0.25886 0.17835 0.2665 0.18344 C 0.26945 0.18552 0.27553 0.18945 0.27553 0.18968 C 0.28057 0.19639 0.28752 0.20032 0.2936 0.20587 C 0.3009 0.21235 0.30854 0.21952 0.31723 0.2223 C 0.32592 0.23016 0.33617 0.23317 0.34642 0.23595 C 0.35563 0.24335 0.36727 0.24612 0.37786 0.24936 C 0.39107 0.25815 0.40844 0.25954 0.42251 0.25977 C 0.46351 0.26023 0.50434 0.25977 0.54517 0.25977 " pathEditMode="relative" rAng="0" ptsTypes="ffffffffffffffffffffA">
                                      <p:cBhvr>
                                        <p:cTn id="10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6" y="14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40042E-6 C 0.01025 0.00439 0.02084 0.0074 0.03143 0.00902 C 0.04792 0.01573 0.06337 0.01411 0.08091 0.01503 C 0.10261 0.01457 0.12431 0.01526 0.14601 0.01341 C 0.14757 0.01318 0.14809 0.01017 0.14948 0.00902 C 0.15417 0.00485 0.1599 0.00185 0.16511 -0.00139 C 0.16702 -0.00394 0.16858 -0.00717 0.17084 -0.00903 C 0.1724 -0.01041 0.17483 -0.00903 0.17639 -0.01041 C 0.19966 -0.02892 0.17813 -0.01828 0.19445 -0.02545 C 0.19913 -0.03193 0.20243 -0.03378 0.20903 -0.03586 C 0.21493 -0.04257 0.21597 -0.04349 0.2224 -0.0465 C 0.22865 -0.0546 0.23525 -0.06292 0.24045 -0.07194 C 0.24184 -0.07796 0.24445 -0.08027 0.24827 -0.08374 C 0.25139 -0.09207 0.25452 -0.0997 0.25955 -0.10618 C 0.26094 -0.11243 0.26216 -0.11566 0.26511 -0.12122 C 0.26806 -0.13602 0.27709 -0.15776 0.2842 -0.17072 C 0.28646 -0.18205 0.29028 -0.19408 0.29549 -0.20357 C 0.29705 -0.21282 0.29879 -0.2223 0.29879 -0.23202 " pathEditMode="relative" ptsTypes="fffffffffffffffffA">
                                      <p:cBhvr>
                                        <p:cTn id="10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49" grpId="0" animBg="1"/>
      <p:bldP spid="34" grpId="0"/>
      <p:bldP spid="38" grpId="0"/>
      <p:bldP spid="40" grpId="0" animBg="1"/>
      <p:bldP spid="41" grpId="0" animBg="1"/>
      <p:bldP spid="42" grpId="0" animBg="1"/>
      <p:bldP spid="43" grpId="0" animBg="1"/>
      <p:bldP spid="29" grpId="0"/>
      <p:bldP spid="46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|2.5|10.2|1.9|3.2|6.3|4.6|7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1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8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8|6|6.3|10.8|8.8|3.7|5.7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5.8|7|10.2|16.1|29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3|62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1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13|12.7|23.6|4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|7.8|1.5|10.9|2.5|31.6|9.5|2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0.8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|1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17.2|21.1|2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23.4|4.1|18.5|1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8.4|23.7|16.7|21.5|11.4|13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Custom 19">
      <a:dk1>
        <a:sysClr val="windowText" lastClr="000000"/>
      </a:dk1>
      <a:lt1>
        <a:sysClr val="window" lastClr="FFFFFF"/>
      </a:lt1>
      <a:dk2>
        <a:srgbClr val="252731"/>
      </a:dk2>
      <a:lt2>
        <a:srgbClr val="2789EA"/>
      </a:lt2>
      <a:accent1>
        <a:srgbClr val="BB0202"/>
      </a:accent1>
      <a:accent2>
        <a:srgbClr val="0080FF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36082</TotalTime>
  <Words>1204</Words>
  <Application>Microsoft Macintosh PowerPoint</Application>
  <PresentationFormat>On-screen Show (4:3)</PresentationFormat>
  <Paragraphs>389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Breeze</vt:lpstr>
      <vt:lpstr>Serf and Turf:  Crowdturfing for Fun and Profit  </vt:lpstr>
      <vt:lpstr>Online Spam Today</vt:lpstr>
      <vt:lpstr>Defending Automated Spam</vt:lpstr>
      <vt:lpstr>Black Market Crowdsourcing</vt:lpstr>
      <vt:lpstr>Real-world Crowdturfing</vt:lpstr>
      <vt:lpstr>Questions Asked in Our Study…</vt:lpstr>
      <vt:lpstr>Outline</vt:lpstr>
      <vt:lpstr>Crowdturfing Sites</vt:lpstr>
      <vt:lpstr>Crowdturfing Workflow</vt:lpstr>
      <vt:lpstr>PowerPoint Presentation</vt:lpstr>
      <vt:lpstr>High Level Statistics </vt:lpstr>
      <vt:lpstr>Spam Per Worker </vt:lpstr>
      <vt:lpstr>Are Workers Real People?</vt:lpstr>
      <vt:lpstr>Campaign Types</vt:lpstr>
      <vt:lpstr>Outline</vt:lpstr>
      <vt:lpstr>How Effective Is Crowdturfing?</vt:lpstr>
      <vt:lpstr>End-to-end Experiment</vt:lpstr>
      <vt:lpstr>Campaign Results</vt:lpstr>
      <vt:lpstr>Outline</vt:lpstr>
      <vt:lpstr>Crowdturfing in US</vt:lpstr>
      <vt:lpstr>Where Is Crowdturfing Going?</vt:lpstr>
      <vt:lpstr>Ongoing Work: Defenses</vt:lpstr>
      <vt:lpstr>Conclusion</vt:lpstr>
      <vt:lpstr>Thank you! Questions? </vt:lpstr>
    </vt:vector>
  </TitlesOfParts>
  <Company>UCSB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Serf and Turf:  Crowdturfing for Fun and Profit  </dc:title>
  <dc:creator>Gang Wang</dc:creator>
  <cp:lastModifiedBy>Gang Wang</cp:lastModifiedBy>
  <cp:revision>2185</cp:revision>
  <cp:lastPrinted>2012-04-13T23:58:51Z</cp:lastPrinted>
  <dcterms:created xsi:type="dcterms:W3CDTF">2012-03-06T22:05:41Z</dcterms:created>
  <dcterms:modified xsi:type="dcterms:W3CDTF">2012-04-20T13:05:08Z</dcterms:modified>
</cp:coreProperties>
</file>