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348" r:id="rId2"/>
    <p:sldId id="381" r:id="rId3"/>
    <p:sldId id="378" r:id="rId4"/>
    <p:sldId id="379" r:id="rId5"/>
    <p:sldId id="374" r:id="rId6"/>
    <p:sldId id="375" r:id="rId7"/>
    <p:sldId id="380" r:id="rId8"/>
    <p:sldId id="358" r:id="rId9"/>
    <p:sldId id="376" r:id="rId10"/>
    <p:sldId id="360" r:id="rId11"/>
    <p:sldId id="363" r:id="rId12"/>
    <p:sldId id="364" r:id="rId13"/>
    <p:sldId id="365" r:id="rId14"/>
    <p:sldId id="366" r:id="rId15"/>
    <p:sldId id="369" r:id="rId16"/>
    <p:sldId id="35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160D"/>
    <a:srgbClr val="FF9300"/>
    <a:srgbClr val="F8F7F0"/>
    <a:srgbClr val="FF0000"/>
    <a:srgbClr val="660000"/>
    <a:srgbClr val="FBBCB9"/>
    <a:srgbClr val="15900F"/>
    <a:srgbClr val="9437FF"/>
    <a:srgbClr val="F7F7F0"/>
    <a:srgbClr val="F5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1"/>
    <p:restoredTop sz="73273"/>
  </p:normalViewPr>
  <p:slideViewPr>
    <p:cSldViewPr snapToGrid="0" snapToObjects="1">
      <p:cViewPr varScale="1">
        <p:scale>
          <a:sx n="62" d="100"/>
          <a:sy n="62" d="100"/>
        </p:scale>
        <p:origin x="2800" y="192"/>
      </p:cViewPr>
      <p:guideLst>
        <p:guide orient="horz" pos="216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589AC-8139-6644-BF7B-4AF498774080}" type="doc">
      <dgm:prSet loTypeId="urn:microsoft.com/office/officeart/2009/3/layout/CircleRelationship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8F2AFA4-3F16-9647-8D37-F0F86EE3A3B6}">
      <dgm:prSet custT="1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i="0" dirty="0" smtClean="0">
              <a:ln/>
              <a:latin typeface="Garamond" charset="0"/>
              <a:ea typeface="Garamond" charset="0"/>
              <a:cs typeface="Garamond" charset="0"/>
            </a:rPr>
            <a:t>Code Clone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i="0" dirty="0" smtClean="0">
              <a:ln/>
              <a:latin typeface="Garamond" charset="0"/>
              <a:ea typeface="Garamond" charset="0"/>
              <a:cs typeface="Garamond" charset="0"/>
            </a:rPr>
            <a:t>Detection</a:t>
          </a:r>
          <a:endParaRPr lang="en-US" sz="3600" b="1" i="0" dirty="0">
            <a:ln/>
            <a:latin typeface="Garamond" charset="0"/>
            <a:ea typeface="Garamond" charset="0"/>
            <a:cs typeface="Garamond" charset="0"/>
          </a:endParaRPr>
        </a:p>
      </dgm:t>
    </dgm:pt>
    <dgm:pt modelId="{EE7392C7-71F1-144D-8C2E-D02B1F62DC68}" type="parTrans" cxnId="{9E2C1831-F429-B943-A869-0B25D15415E4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AB758A15-C7C1-F24A-BAE3-F8D67909B974}" type="sibTrans" cxnId="{9E2C1831-F429-B943-A869-0B25D15415E4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702C97ED-0443-EE40-AC1B-8C2D68ACF5A4}">
      <dgm:prSet custT="1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i="0" dirty="0" smtClean="0">
              <a:ln/>
              <a:latin typeface="Garamond" charset="0"/>
              <a:ea typeface="Garamond" charset="0"/>
              <a:cs typeface="Garamond" charset="0"/>
            </a:rPr>
            <a:t>Text-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i="0" dirty="0" smtClean="0">
              <a:ln/>
              <a:latin typeface="Garamond" charset="0"/>
              <a:ea typeface="Garamond" charset="0"/>
              <a:cs typeface="Garamond" charset="0"/>
            </a:rPr>
            <a:t>based</a:t>
          </a:r>
          <a:endParaRPr lang="en-US" sz="2800" b="1" i="0" dirty="0">
            <a:ln/>
            <a:latin typeface="Garamond" charset="0"/>
            <a:ea typeface="Garamond" charset="0"/>
            <a:cs typeface="Garamond" charset="0"/>
          </a:endParaRPr>
        </a:p>
      </dgm:t>
    </dgm:pt>
    <dgm:pt modelId="{ACA97268-EA93-2B46-9F7A-E74A6D0E076E}" type="parTrans" cxnId="{09EA7271-ED03-D044-B68E-F35091E7E01C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3452123E-238F-534D-B3B9-764D24176C84}" type="sibTrans" cxnId="{09EA7271-ED03-D044-B68E-F35091E7E01C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C8C49502-7689-D54A-9ADE-091DEEADF6E2}">
      <dgm:prSet custT="1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i="0" dirty="0" smtClean="0">
              <a:ln/>
              <a:latin typeface="Garamond" charset="0"/>
              <a:ea typeface="Garamond" charset="0"/>
              <a:cs typeface="Garamond" charset="0"/>
            </a:rPr>
            <a:t>Token-based</a:t>
          </a:r>
          <a:endParaRPr lang="en-US" sz="2800" b="1" i="0" dirty="0">
            <a:ln/>
            <a:latin typeface="Garamond" charset="0"/>
            <a:ea typeface="Garamond" charset="0"/>
            <a:cs typeface="Garamond" charset="0"/>
          </a:endParaRPr>
        </a:p>
      </dgm:t>
    </dgm:pt>
    <dgm:pt modelId="{71F72F85-1975-2C49-919F-32C72FF1869E}" type="parTrans" cxnId="{42FAE81A-C804-B54C-AED8-D3C8351F40E1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A46304A6-2B5B-284F-830F-4B6AFFA3BCEE}" type="sibTrans" cxnId="{42FAE81A-C804-B54C-AED8-D3C8351F40E1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DD16A23C-2625-B74D-BFFA-137DC3F364B7}">
      <dgm:prSet custT="1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i="0" dirty="0" smtClean="0">
              <a:ln/>
              <a:latin typeface="Garamond" charset="0"/>
              <a:ea typeface="Garamond" charset="0"/>
              <a:cs typeface="Garamond" charset="0"/>
            </a:rPr>
            <a:t>Tree-based</a:t>
          </a:r>
          <a:endParaRPr lang="en-US" sz="2800" b="1" i="0" dirty="0">
            <a:ln/>
            <a:latin typeface="Garamond" charset="0"/>
            <a:ea typeface="Garamond" charset="0"/>
            <a:cs typeface="Garamond" charset="0"/>
          </a:endParaRPr>
        </a:p>
      </dgm:t>
    </dgm:pt>
    <dgm:pt modelId="{B8A237D3-7023-2846-896A-5FB14EA4B991}" type="parTrans" cxnId="{DD046FF8-5ACA-724B-B021-9611B22945A7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D3E84728-45C8-324E-9E65-0E39438FC210}" type="sibTrans" cxnId="{DD046FF8-5ACA-724B-B021-9611B22945A7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9F43D85E-3060-AB49-983A-775F24DC9325}">
      <dgm:prSet custT="1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i="0" dirty="0" smtClean="0">
              <a:ln/>
              <a:latin typeface="Garamond" charset="0"/>
              <a:ea typeface="Garamond" charset="0"/>
              <a:cs typeface="Garamond" charset="0"/>
            </a:rPr>
            <a:t>Metrics-based</a:t>
          </a:r>
          <a:endParaRPr lang="en-US" sz="2800" b="1" i="0" dirty="0">
            <a:ln/>
            <a:latin typeface="Garamond" charset="0"/>
            <a:ea typeface="Garamond" charset="0"/>
            <a:cs typeface="Garamond" charset="0"/>
          </a:endParaRPr>
        </a:p>
      </dgm:t>
    </dgm:pt>
    <dgm:pt modelId="{361743D1-30C5-0746-9ABF-63C8305DAD9C}" type="parTrans" cxnId="{78373957-3A12-7343-B4A0-23AF477F4746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78D781D2-8C4E-D44B-89D4-364D42DF2832}" type="sibTrans" cxnId="{78373957-3A12-7343-B4A0-23AF477F4746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126B1625-18E1-3942-9119-6DD1BEE2CFFB}">
      <dgm:prSet custT="1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i="0" dirty="0" smtClean="0">
              <a:ln/>
              <a:latin typeface="Garamond" charset="0"/>
              <a:ea typeface="Garamond" charset="0"/>
              <a:cs typeface="Garamond" charset="0"/>
            </a:rPr>
            <a:t>Graph-based</a:t>
          </a:r>
          <a:endParaRPr lang="en-US" sz="2800" b="1" i="0" dirty="0">
            <a:ln/>
            <a:latin typeface="Garamond" charset="0"/>
            <a:ea typeface="Garamond" charset="0"/>
            <a:cs typeface="Garamond" charset="0"/>
          </a:endParaRPr>
        </a:p>
      </dgm:t>
    </dgm:pt>
    <dgm:pt modelId="{3A166DE3-8424-0B45-86E8-C8CE70801203}" type="parTrans" cxnId="{4CD7890D-B244-104D-951E-3612D6E538D6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F534646A-C6FF-9746-8E17-CFA18B118131}" type="sibTrans" cxnId="{4CD7890D-B244-104D-951E-3612D6E538D6}">
      <dgm:prSet/>
      <dgm:spPr/>
      <dgm:t>
        <a:bodyPr/>
        <a:lstStyle/>
        <a:p>
          <a:endParaRPr lang="en-US" b="1" i="0">
            <a:ln>
              <a:noFill/>
            </a:ln>
            <a:solidFill>
              <a:schemeClr val="bg1"/>
            </a:solidFill>
            <a:latin typeface="Garamond" charset="0"/>
            <a:ea typeface="Garamond" charset="0"/>
            <a:cs typeface="Garamond" charset="0"/>
          </a:endParaRPr>
        </a:p>
      </dgm:t>
    </dgm:pt>
    <dgm:pt modelId="{798382E4-777B-0B4B-BA6C-ACAA84250F84}" type="pres">
      <dgm:prSet presAssocID="{C60589AC-8139-6644-BF7B-4AF49877408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C8C3B60-5BBD-4147-822D-1ECEEC18A50E}" type="pres">
      <dgm:prSet presAssocID="{58F2AFA4-3F16-9647-8D37-F0F86EE3A3B6}" presName="Parent" presStyleLbl="node0" presStyleIdx="0" presStyleCnt="1" custScaleX="109237" custScaleY="61435" custLinFactNeighborX="19395" custLinFactNeighborY="24083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42FFCF9B-7AD5-6C48-906B-39480D8E75B2}" type="pres">
      <dgm:prSet presAssocID="{58F2AFA4-3F16-9647-8D37-F0F86EE3A3B6}" presName="Accent2" presStyleLbl="node1" presStyleIdx="0" presStyleCnt="19" custScaleX="38521" custScaleY="37220" custLinFactX="709183" custLinFactY="-152762" custLinFactNeighborX="800000" custLinFactNeighborY="-2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FA50DD44-3730-F740-98BF-75748B30FD18}" type="pres">
      <dgm:prSet presAssocID="{58F2AFA4-3F16-9647-8D37-F0F86EE3A3B6}" presName="Accent3" presStyleLbl="node1" presStyleIdx="1" presStyleCnt="19" custScaleX="42680" custScaleY="41639" custLinFactX="-444976" custLinFactY="388682" custLinFactNeighborX="-500000" custLinFactNeighborY="4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290056F2-A108-5C4B-AB5A-8CDB971ECCAF}" type="pres">
      <dgm:prSet presAssocID="{58F2AFA4-3F16-9647-8D37-F0F86EE3A3B6}" presName="Accent4" presStyleLbl="node1" presStyleIdx="2" presStyleCnt="19" custScaleX="51800" custScaleY="51439" custLinFactX="-225385" custLinFactY="-316905" custLinFactNeighborX="-300000" custLinFactNeighborY="-4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F7830CC8-7DE6-8048-8529-FD23C79BBABE}" type="pres">
      <dgm:prSet presAssocID="{58F2AFA4-3F16-9647-8D37-F0F86EE3A3B6}" presName="Accent5" presStyleLbl="node1" presStyleIdx="3" presStyleCnt="19" custScaleX="41181" custScaleY="41185" custLinFactY="100000" custLinFactNeighborX="-21480" custLinFactNeighborY="122973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A2A052C1-F9FD-1B4F-950C-B538E4ED5AD7}" type="pres">
      <dgm:prSet presAssocID="{58F2AFA4-3F16-9647-8D37-F0F86EE3A3B6}" presName="Accent6" presStyleLbl="node1" presStyleIdx="4" presStyleCnt="19" custLinFactX="200000" custLinFactY="318817" custLinFactNeighborX="256013" custLinFactNeighborY="4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B7C088CC-3287-1A4F-B3F2-6DFBA255E30D}" type="pres">
      <dgm:prSet presAssocID="{702C97ED-0443-EE40-AC1B-8C2D68ACF5A4}" presName="Child1" presStyleLbl="node1" presStyleIdx="5" presStyleCnt="19" custScaleX="145312" custScaleY="145296" custLinFactNeighborX="-43086" custLinFactNeighborY="-1957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7BA8CD5-A89E-8341-A033-364A2B3FEE50}" type="pres">
      <dgm:prSet presAssocID="{702C97ED-0443-EE40-AC1B-8C2D68ACF5A4}" presName="Accent7" presStyleCnt="0"/>
      <dgm:spPr/>
      <dgm:t>
        <a:bodyPr/>
        <a:lstStyle/>
        <a:p>
          <a:endParaRPr lang="en-US"/>
        </a:p>
      </dgm:t>
    </dgm:pt>
    <dgm:pt modelId="{A976C279-5704-EC4A-B56A-C14C8D9278EF}" type="pres">
      <dgm:prSet presAssocID="{702C97ED-0443-EE40-AC1B-8C2D68ACF5A4}" presName="AccentHold1" presStyleLbl="node1" presStyleIdx="6" presStyleCnt="19" custLinFactX="269152" custLinFactY="100000" custLinFactNeighborX="300000" custLinFactNeighborY="110887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9E6A8F6C-6512-3949-B9A6-6FC38BF900A3}" type="pres">
      <dgm:prSet presAssocID="{702C97ED-0443-EE40-AC1B-8C2D68ACF5A4}" presName="Accent8" presStyleCnt="0"/>
      <dgm:spPr/>
      <dgm:t>
        <a:bodyPr/>
        <a:lstStyle/>
        <a:p>
          <a:endParaRPr lang="en-US"/>
        </a:p>
      </dgm:t>
    </dgm:pt>
    <dgm:pt modelId="{F84E5AAC-F3F6-E24B-B434-F51D62F87984}" type="pres">
      <dgm:prSet presAssocID="{702C97ED-0443-EE40-AC1B-8C2D68ACF5A4}" presName="AccentHold2" presStyleLbl="node1" presStyleIdx="7" presStyleCnt="19" custScaleX="38504" custScaleY="38530" custLinFactY="-2979" custLinFactNeighborX="75030" custLinFactNeighborY="-1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3307CE64-9FC8-8E4D-99A0-F96B58E95338}" type="pres">
      <dgm:prSet presAssocID="{C8C49502-7689-D54A-9ADE-091DEEADF6E2}" presName="Child2" presStyleLbl="node1" presStyleIdx="8" presStyleCnt="19" custScaleX="145312" custScaleY="145296" custLinFactX="-50555" custLinFactNeighborX="-100000" custLinFactNeighborY="-412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0B39868-DE15-394A-A571-11273DBDE1C0}" type="pres">
      <dgm:prSet presAssocID="{C8C49502-7689-D54A-9ADE-091DEEADF6E2}" presName="Accent9" presStyleCnt="0"/>
      <dgm:spPr/>
      <dgm:t>
        <a:bodyPr/>
        <a:lstStyle/>
        <a:p>
          <a:endParaRPr lang="en-US"/>
        </a:p>
      </dgm:t>
    </dgm:pt>
    <dgm:pt modelId="{D1AB4AAD-05CB-4449-8F71-87C46F5AB895}" type="pres">
      <dgm:prSet presAssocID="{C8C49502-7689-D54A-9ADE-091DEEADF6E2}" presName="AccentHold1" presStyleLbl="node1" presStyleIdx="9" presStyleCnt="19" custScaleX="66666" custScaleY="66121" custLinFactY="324652" custLinFactNeighborX="-17182" custLinFactNeighborY="4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868003AE-38E5-C64D-8ADA-241DB5FDAA98}" type="pres">
      <dgm:prSet presAssocID="{C8C49502-7689-D54A-9ADE-091DEEADF6E2}" presName="Accent10" presStyleCnt="0"/>
      <dgm:spPr/>
      <dgm:t>
        <a:bodyPr/>
        <a:lstStyle/>
        <a:p>
          <a:endParaRPr lang="en-US"/>
        </a:p>
      </dgm:t>
    </dgm:pt>
    <dgm:pt modelId="{EE183210-5D5A-E540-B5CF-D3C3094C0652}" type="pres">
      <dgm:prSet presAssocID="{C8C49502-7689-D54A-9ADE-091DEEADF6E2}" presName="AccentHold2" presStyleLbl="node1" presStyleIdx="10" presStyleCnt="19" custFlipVert="1" custScaleX="47441" custScaleY="50052" custLinFactX="34406" custLinFactY="-137664" custLinFactNeighborX="100000" custLinFactNeighborY="-2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4BAD7588-DE81-014C-86C7-2D9ACC537BA9}" type="pres">
      <dgm:prSet presAssocID="{C8C49502-7689-D54A-9ADE-091DEEADF6E2}" presName="Accent11" presStyleCnt="0"/>
      <dgm:spPr/>
      <dgm:t>
        <a:bodyPr/>
        <a:lstStyle/>
        <a:p>
          <a:endParaRPr lang="en-US"/>
        </a:p>
      </dgm:t>
    </dgm:pt>
    <dgm:pt modelId="{57D5415D-4EFB-6041-A821-B984AB29E7B0}" type="pres">
      <dgm:prSet presAssocID="{C8C49502-7689-D54A-9ADE-091DEEADF6E2}" presName="AccentHold3" presStyleLbl="node1" presStyleIdx="11" presStyleCnt="19" custLinFactX="-200000" custLinFactY="-100000" custLinFactNeighborX="-220492" custLinFactNeighborY="-170369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176D571E-39B2-9D40-A48E-2BBB7574F2AC}" type="pres">
      <dgm:prSet presAssocID="{DD16A23C-2625-B74D-BFFA-137DC3F364B7}" presName="Child3" presStyleLbl="node1" presStyleIdx="12" presStyleCnt="19" custScaleX="145312" custScaleY="145296" custLinFactX="-200000" custLinFactNeighborX="-214711" custLinFactNeighborY="480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3EEF74B-27EC-0740-BF19-ADB5D5737049}" type="pres">
      <dgm:prSet presAssocID="{DD16A23C-2625-B74D-BFFA-137DC3F364B7}" presName="Accent12" presStyleCnt="0"/>
      <dgm:spPr/>
      <dgm:t>
        <a:bodyPr/>
        <a:lstStyle/>
        <a:p>
          <a:endParaRPr lang="en-US"/>
        </a:p>
      </dgm:t>
    </dgm:pt>
    <dgm:pt modelId="{B30FC5DB-155A-9E40-BA48-C02CEDE9B3DC}" type="pres">
      <dgm:prSet presAssocID="{DD16A23C-2625-B74D-BFFA-137DC3F364B7}" presName="AccentHold1" presStyleLbl="node1" presStyleIdx="13" presStyleCnt="19" custLinFactX="76819" custLinFactY="-86510" custLinFactNeighborX="100000" custLinFactNeighborY="-1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321D773A-AD6B-EB43-989C-7CDF679425FC}" type="pres">
      <dgm:prSet presAssocID="{126B1625-18E1-3942-9119-6DD1BEE2CFFB}" presName="Child4" presStyleLbl="node1" presStyleIdx="14" presStyleCnt="19" custScaleX="145312" custScaleY="145296" custLinFactX="100000" custLinFactNeighborX="194046" custLinFactNeighborY="-3752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48808A-BFAB-0947-8492-46F5F65D7AB2}" type="pres">
      <dgm:prSet presAssocID="{126B1625-18E1-3942-9119-6DD1BEE2CFFB}" presName="Accent13" presStyleCnt="0"/>
      <dgm:spPr/>
      <dgm:t>
        <a:bodyPr/>
        <a:lstStyle/>
        <a:p>
          <a:endParaRPr lang="en-US"/>
        </a:p>
      </dgm:t>
    </dgm:pt>
    <dgm:pt modelId="{5F552ACE-DA52-8949-80C5-B1B20D0BBAB5}" type="pres">
      <dgm:prSet presAssocID="{126B1625-18E1-3942-9119-6DD1BEE2CFFB}" presName="AccentHold1" presStyleLbl="node1" presStyleIdx="15" presStyleCnt="19" custScaleX="140465" custScaleY="140480" custLinFactX="300000" custLinFactY="-13115" custLinFactNeighborX="363816" custLinFactNeighborY="-1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0B82C1A9-82FD-FE44-A1F9-796458591978}" type="pres">
      <dgm:prSet presAssocID="{9F43D85E-3060-AB49-983A-775F24DC9325}" presName="Child5" presStyleLbl="node1" presStyleIdx="16" presStyleCnt="19" custScaleX="145312" custScaleY="145296" custLinFactX="100000" custLinFactY="8648" custLinFactNeighborX="135352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F16EBC-EBCC-AB4C-94F4-93FE45AB6F46}" type="pres">
      <dgm:prSet presAssocID="{9F43D85E-3060-AB49-983A-775F24DC9325}" presName="Accent15" presStyleCnt="0"/>
      <dgm:spPr/>
      <dgm:t>
        <a:bodyPr/>
        <a:lstStyle/>
        <a:p>
          <a:endParaRPr lang="en-US"/>
        </a:p>
      </dgm:t>
    </dgm:pt>
    <dgm:pt modelId="{91864FC3-44C0-A647-A86B-D13CDF3D6E3F}" type="pres">
      <dgm:prSet presAssocID="{9F43D85E-3060-AB49-983A-775F24DC9325}" presName="AccentHold2" presStyleLbl="node1" presStyleIdx="17" presStyleCnt="19" custScaleX="61772" custScaleY="61778" custLinFactX="125940" custLinFactY="200000" custLinFactNeighborX="200000" custLinFactNeighborY="252482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  <dgm:pt modelId="{E3E45D82-E990-2C40-AF11-05D503E438AC}" type="pres">
      <dgm:prSet presAssocID="{9F43D85E-3060-AB49-983A-775F24DC9325}" presName="Accent16" presStyleCnt="0"/>
      <dgm:spPr/>
      <dgm:t>
        <a:bodyPr/>
        <a:lstStyle/>
        <a:p>
          <a:endParaRPr lang="en-US"/>
        </a:p>
      </dgm:t>
    </dgm:pt>
    <dgm:pt modelId="{DE5165B5-97FE-DD45-99AA-6ACE11659E3B}" type="pres">
      <dgm:prSet presAssocID="{9F43D85E-3060-AB49-983A-775F24DC9325}" presName="AccentHold3" presStyleLbl="node1" presStyleIdx="18" presStyleCnt="19" custScaleX="41181" custScaleY="41185" custLinFactY="221580" custLinFactNeighborX="44441" custLinFactNeighborY="300000"/>
      <dgm:spPr>
        <a:solidFill>
          <a:schemeClr val="bg1"/>
        </a:solidFill>
        <a:ln w="25400">
          <a:solidFill>
            <a:srgbClr val="660000"/>
          </a:solidFill>
        </a:ln>
        <a:effectLst/>
      </dgm:spPr>
      <dgm:t>
        <a:bodyPr/>
        <a:lstStyle/>
        <a:p>
          <a:endParaRPr lang="en-US"/>
        </a:p>
      </dgm:t>
    </dgm:pt>
  </dgm:ptLst>
  <dgm:cxnLst>
    <dgm:cxn modelId="{24599956-91F3-964E-A554-DDBFE8407225}" type="presOf" srcId="{DD16A23C-2625-B74D-BFFA-137DC3F364B7}" destId="{176D571E-39B2-9D40-A48E-2BBB7574F2AC}" srcOrd="0" destOrd="0" presId="urn:microsoft.com/office/officeart/2009/3/layout/CircleRelationship"/>
    <dgm:cxn modelId="{78373957-3A12-7343-B4A0-23AF477F4746}" srcId="{58F2AFA4-3F16-9647-8D37-F0F86EE3A3B6}" destId="{9F43D85E-3060-AB49-983A-775F24DC9325}" srcOrd="4" destOrd="0" parTransId="{361743D1-30C5-0746-9ABF-63C8305DAD9C}" sibTransId="{78D781D2-8C4E-D44B-89D4-364D42DF2832}"/>
    <dgm:cxn modelId="{9E2C1831-F429-B943-A869-0B25D15415E4}" srcId="{C60589AC-8139-6644-BF7B-4AF498774080}" destId="{58F2AFA4-3F16-9647-8D37-F0F86EE3A3B6}" srcOrd="0" destOrd="0" parTransId="{EE7392C7-71F1-144D-8C2E-D02B1F62DC68}" sibTransId="{AB758A15-C7C1-F24A-BAE3-F8D67909B974}"/>
    <dgm:cxn modelId="{E6390BE8-430A-7C46-BF9C-7FC98846C2BB}" type="presOf" srcId="{C60589AC-8139-6644-BF7B-4AF498774080}" destId="{798382E4-777B-0B4B-BA6C-ACAA84250F84}" srcOrd="0" destOrd="0" presId="urn:microsoft.com/office/officeart/2009/3/layout/CircleRelationship"/>
    <dgm:cxn modelId="{E22587A3-C270-AD49-92C2-035546F30745}" type="presOf" srcId="{126B1625-18E1-3942-9119-6DD1BEE2CFFB}" destId="{321D773A-AD6B-EB43-989C-7CDF679425FC}" srcOrd="0" destOrd="0" presId="urn:microsoft.com/office/officeart/2009/3/layout/CircleRelationship"/>
    <dgm:cxn modelId="{0B5AEA7F-F37B-8149-8BB3-03C8D1972C8A}" type="presOf" srcId="{C8C49502-7689-D54A-9ADE-091DEEADF6E2}" destId="{3307CE64-9FC8-8E4D-99A0-F96B58E95338}" srcOrd="0" destOrd="0" presId="urn:microsoft.com/office/officeart/2009/3/layout/CircleRelationship"/>
    <dgm:cxn modelId="{4CD7890D-B244-104D-951E-3612D6E538D6}" srcId="{58F2AFA4-3F16-9647-8D37-F0F86EE3A3B6}" destId="{126B1625-18E1-3942-9119-6DD1BEE2CFFB}" srcOrd="3" destOrd="0" parTransId="{3A166DE3-8424-0B45-86E8-C8CE70801203}" sibTransId="{F534646A-C6FF-9746-8E17-CFA18B118131}"/>
    <dgm:cxn modelId="{42FAE81A-C804-B54C-AED8-D3C8351F40E1}" srcId="{58F2AFA4-3F16-9647-8D37-F0F86EE3A3B6}" destId="{C8C49502-7689-D54A-9ADE-091DEEADF6E2}" srcOrd="1" destOrd="0" parTransId="{71F72F85-1975-2C49-919F-32C72FF1869E}" sibTransId="{A46304A6-2B5B-284F-830F-4B6AFFA3BCEE}"/>
    <dgm:cxn modelId="{DD046FF8-5ACA-724B-B021-9611B22945A7}" srcId="{58F2AFA4-3F16-9647-8D37-F0F86EE3A3B6}" destId="{DD16A23C-2625-B74D-BFFA-137DC3F364B7}" srcOrd="2" destOrd="0" parTransId="{B8A237D3-7023-2846-896A-5FB14EA4B991}" sibTransId="{D3E84728-45C8-324E-9E65-0E39438FC210}"/>
    <dgm:cxn modelId="{C69A2CCA-DCB7-1641-A011-DEDCF4EAA334}" type="presOf" srcId="{702C97ED-0443-EE40-AC1B-8C2D68ACF5A4}" destId="{B7C088CC-3287-1A4F-B3F2-6DFBA255E30D}" srcOrd="0" destOrd="0" presId="urn:microsoft.com/office/officeart/2009/3/layout/CircleRelationship"/>
    <dgm:cxn modelId="{CD42F6B4-CB92-C64B-AE6D-96861EC7A209}" type="presOf" srcId="{58F2AFA4-3F16-9647-8D37-F0F86EE3A3B6}" destId="{AC8C3B60-5BBD-4147-822D-1ECEEC18A50E}" srcOrd="0" destOrd="0" presId="urn:microsoft.com/office/officeart/2009/3/layout/CircleRelationship"/>
    <dgm:cxn modelId="{09EA7271-ED03-D044-B68E-F35091E7E01C}" srcId="{58F2AFA4-3F16-9647-8D37-F0F86EE3A3B6}" destId="{702C97ED-0443-EE40-AC1B-8C2D68ACF5A4}" srcOrd="0" destOrd="0" parTransId="{ACA97268-EA93-2B46-9F7A-E74A6D0E076E}" sibTransId="{3452123E-238F-534D-B3B9-764D24176C84}"/>
    <dgm:cxn modelId="{E8ADBDBF-E8BF-6342-8D58-1E8F70241C5E}" type="presOf" srcId="{9F43D85E-3060-AB49-983A-775F24DC9325}" destId="{0B82C1A9-82FD-FE44-A1F9-796458591978}" srcOrd="0" destOrd="0" presId="urn:microsoft.com/office/officeart/2009/3/layout/CircleRelationship"/>
    <dgm:cxn modelId="{3F781FE6-B036-3941-B931-E43BBB9FD0C0}" type="presParOf" srcId="{798382E4-777B-0B4B-BA6C-ACAA84250F84}" destId="{AC8C3B60-5BBD-4147-822D-1ECEEC18A50E}" srcOrd="0" destOrd="0" presId="urn:microsoft.com/office/officeart/2009/3/layout/CircleRelationship"/>
    <dgm:cxn modelId="{30DA8A86-7D47-0649-B807-3C420298C851}" type="presParOf" srcId="{798382E4-777B-0B4B-BA6C-ACAA84250F84}" destId="{42FFCF9B-7AD5-6C48-906B-39480D8E75B2}" srcOrd="1" destOrd="0" presId="urn:microsoft.com/office/officeart/2009/3/layout/CircleRelationship"/>
    <dgm:cxn modelId="{EEC62815-83FA-004C-811C-5CA62E15372B}" type="presParOf" srcId="{798382E4-777B-0B4B-BA6C-ACAA84250F84}" destId="{FA50DD44-3730-F740-98BF-75748B30FD18}" srcOrd="2" destOrd="0" presId="urn:microsoft.com/office/officeart/2009/3/layout/CircleRelationship"/>
    <dgm:cxn modelId="{94BE3A53-1CC5-A94B-993F-CF9BCC808D14}" type="presParOf" srcId="{798382E4-777B-0B4B-BA6C-ACAA84250F84}" destId="{290056F2-A108-5C4B-AB5A-8CDB971ECCAF}" srcOrd="3" destOrd="0" presId="urn:microsoft.com/office/officeart/2009/3/layout/CircleRelationship"/>
    <dgm:cxn modelId="{BB288B07-AA0E-784D-ACCF-5C93DB87881C}" type="presParOf" srcId="{798382E4-777B-0B4B-BA6C-ACAA84250F84}" destId="{F7830CC8-7DE6-8048-8529-FD23C79BBABE}" srcOrd="4" destOrd="0" presId="urn:microsoft.com/office/officeart/2009/3/layout/CircleRelationship"/>
    <dgm:cxn modelId="{E9D9B3D5-14C8-074E-896E-78B6E8F5239D}" type="presParOf" srcId="{798382E4-777B-0B4B-BA6C-ACAA84250F84}" destId="{A2A052C1-F9FD-1B4F-950C-B538E4ED5AD7}" srcOrd="5" destOrd="0" presId="urn:microsoft.com/office/officeart/2009/3/layout/CircleRelationship"/>
    <dgm:cxn modelId="{B24276B6-EF6B-4648-A47D-61FD5A296D46}" type="presParOf" srcId="{798382E4-777B-0B4B-BA6C-ACAA84250F84}" destId="{B7C088CC-3287-1A4F-B3F2-6DFBA255E30D}" srcOrd="6" destOrd="0" presId="urn:microsoft.com/office/officeart/2009/3/layout/CircleRelationship"/>
    <dgm:cxn modelId="{80B4297D-A345-864B-AF96-38A54492FE5D}" type="presParOf" srcId="{798382E4-777B-0B4B-BA6C-ACAA84250F84}" destId="{07BA8CD5-A89E-8341-A033-364A2B3FEE50}" srcOrd="7" destOrd="0" presId="urn:microsoft.com/office/officeart/2009/3/layout/CircleRelationship"/>
    <dgm:cxn modelId="{E84C5E8D-38F9-BE48-92F3-461F5C81430F}" type="presParOf" srcId="{07BA8CD5-A89E-8341-A033-364A2B3FEE50}" destId="{A976C279-5704-EC4A-B56A-C14C8D9278EF}" srcOrd="0" destOrd="0" presId="urn:microsoft.com/office/officeart/2009/3/layout/CircleRelationship"/>
    <dgm:cxn modelId="{C441AAD7-0FB3-4D4B-A3B9-B3125060B8DE}" type="presParOf" srcId="{798382E4-777B-0B4B-BA6C-ACAA84250F84}" destId="{9E6A8F6C-6512-3949-B9A6-6FC38BF900A3}" srcOrd="8" destOrd="0" presId="urn:microsoft.com/office/officeart/2009/3/layout/CircleRelationship"/>
    <dgm:cxn modelId="{A58A2D7C-DC4A-D244-A52B-71576BC3329F}" type="presParOf" srcId="{9E6A8F6C-6512-3949-B9A6-6FC38BF900A3}" destId="{F84E5AAC-F3F6-E24B-B434-F51D62F87984}" srcOrd="0" destOrd="0" presId="urn:microsoft.com/office/officeart/2009/3/layout/CircleRelationship"/>
    <dgm:cxn modelId="{E3FC25FB-44A5-A345-A7E0-90E80DE7DA4F}" type="presParOf" srcId="{798382E4-777B-0B4B-BA6C-ACAA84250F84}" destId="{3307CE64-9FC8-8E4D-99A0-F96B58E95338}" srcOrd="9" destOrd="0" presId="urn:microsoft.com/office/officeart/2009/3/layout/CircleRelationship"/>
    <dgm:cxn modelId="{0107921D-7C68-D04E-AD45-40B75867ED28}" type="presParOf" srcId="{798382E4-777B-0B4B-BA6C-ACAA84250F84}" destId="{F0B39868-DE15-394A-A571-11273DBDE1C0}" srcOrd="10" destOrd="0" presId="urn:microsoft.com/office/officeart/2009/3/layout/CircleRelationship"/>
    <dgm:cxn modelId="{62AE8C7F-CC2E-FA4C-94F7-D0561F2D37A7}" type="presParOf" srcId="{F0B39868-DE15-394A-A571-11273DBDE1C0}" destId="{D1AB4AAD-05CB-4449-8F71-87C46F5AB895}" srcOrd="0" destOrd="0" presId="urn:microsoft.com/office/officeart/2009/3/layout/CircleRelationship"/>
    <dgm:cxn modelId="{EDD80954-49B1-1742-A91E-AEB98EC863D4}" type="presParOf" srcId="{798382E4-777B-0B4B-BA6C-ACAA84250F84}" destId="{868003AE-38E5-C64D-8ADA-241DB5FDAA98}" srcOrd="11" destOrd="0" presId="urn:microsoft.com/office/officeart/2009/3/layout/CircleRelationship"/>
    <dgm:cxn modelId="{22A7D3A7-F515-B142-9C04-3086D543055E}" type="presParOf" srcId="{868003AE-38E5-C64D-8ADA-241DB5FDAA98}" destId="{EE183210-5D5A-E540-B5CF-D3C3094C0652}" srcOrd="0" destOrd="0" presId="urn:microsoft.com/office/officeart/2009/3/layout/CircleRelationship"/>
    <dgm:cxn modelId="{063997ED-FE2E-F546-A10A-D9D679302F35}" type="presParOf" srcId="{798382E4-777B-0B4B-BA6C-ACAA84250F84}" destId="{4BAD7588-DE81-014C-86C7-2D9ACC537BA9}" srcOrd="12" destOrd="0" presId="urn:microsoft.com/office/officeart/2009/3/layout/CircleRelationship"/>
    <dgm:cxn modelId="{F141A1D8-DEE2-404A-A91E-4798F40ACE75}" type="presParOf" srcId="{4BAD7588-DE81-014C-86C7-2D9ACC537BA9}" destId="{57D5415D-4EFB-6041-A821-B984AB29E7B0}" srcOrd="0" destOrd="0" presId="urn:microsoft.com/office/officeart/2009/3/layout/CircleRelationship"/>
    <dgm:cxn modelId="{38D9BDC9-2ED5-EE45-A2CF-28D267D00348}" type="presParOf" srcId="{798382E4-777B-0B4B-BA6C-ACAA84250F84}" destId="{176D571E-39B2-9D40-A48E-2BBB7574F2AC}" srcOrd="13" destOrd="0" presId="urn:microsoft.com/office/officeart/2009/3/layout/CircleRelationship"/>
    <dgm:cxn modelId="{BD96509C-B580-EF4C-8982-935E9936D196}" type="presParOf" srcId="{798382E4-777B-0B4B-BA6C-ACAA84250F84}" destId="{D3EEF74B-27EC-0740-BF19-ADB5D5737049}" srcOrd="14" destOrd="0" presId="urn:microsoft.com/office/officeart/2009/3/layout/CircleRelationship"/>
    <dgm:cxn modelId="{2DCE4F20-DA7E-5845-B2E2-22138A0F79BB}" type="presParOf" srcId="{D3EEF74B-27EC-0740-BF19-ADB5D5737049}" destId="{B30FC5DB-155A-9E40-BA48-C02CEDE9B3DC}" srcOrd="0" destOrd="0" presId="urn:microsoft.com/office/officeart/2009/3/layout/CircleRelationship"/>
    <dgm:cxn modelId="{04DD5914-7F52-2344-8BAB-4DCCF9EF3252}" type="presParOf" srcId="{798382E4-777B-0B4B-BA6C-ACAA84250F84}" destId="{321D773A-AD6B-EB43-989C-7CDF679425FC}" srcOrd="15" destOrd="0" presId="urn:microsoft.com/office/officeart/2009/3/layout/CircleRelationship"/>
    <dgm:cxn modelId="{36212ACE-771D-1C4D-A714-8047E0302A8E}" type="presParOf" srcId="{798382E4-777B-0B4B-BA6C-ACAA84250F84}" destId="{8048808A-BFAB-0947-8492-46F5F65D7AB2}" srcOrd="16" destOrd="0" presId="urn:microsoft.com/office/officeart/2009/3/layout/CircleRelationship"/>
    <dgm:cxn modelId="{FC0B76FF-F4D4-C049-82F3-91CBFE9F491E}" type="presParOf" srcId="{8048808A-BFAB-0947-8492-46F5F65D7AB2}" destId="{5F552ACE-DA52-8949-80C5-B1B20D0BBAB5}" srcOrd="0" destOrd="0" presId="urn:microsoft.com/office/officeart/2009/3/layout/CircleRelationship"/>
    <dgm:cxn modelId="{4A99E6D4-D341-0742-96B1-C722BDFCC2BF}" type="presParOf" srcId="{798382E4-777B-0B4B-BA6C-ACAA84250F84}" destId="{0B82C1A9-82FD-FE44-A1F9-796458591978}" srcOrd="17" destOrd="0" presId="urn:microsoft.com/office/officeart/2009/3/layout/CircleRelationship"/>
    <dgm:cxn modelId="{A72AF6F0-836A-E049-AB54-4D4CB0E08B10}" type="presParOf" srcId="{798382E4-777B-0B4B-BA6C-ACAA84250F84}" destId="{EEF16EBC-EBCC-AB4C-94F4-93FE45AB6F46}" srcOrd="18" destOrd="0" presId="urn:microsoft.com/office/officeart/2009/3/layout/CircleRelationship"/>
    <dgm:cxn modelId="{26C03491-0DD4-5640-A4C3-40B7237EC725}" type="presParOf" srcId="{EEF16EBC-EBCC-AB4C-94F4-93FE45AB6F46}" destId="{91864FC3-44C0-A647-A86B-D13CDF3D6E3F}" srcOrd="0" destOrd="0" presId="urn:microsoft.com/office/officeart/2009/3/layout/CircleRelationship"/>
    <dgm:cxn modelId="{60059C1C-2D8F-1A4A-9363-A9F26CA7CA22}" type="presParOf" srcId="{798382E4-777B-0B4B-BA6C-ACAA84250F84}" destId="{E3E45D82-E990-2C40-AF11-05D503E438AC}" srcOrd="19" destOrd="0" presId="urn:microsoft.com/office/officeart/2009/3/layout/CircleRelationship"/>
    <dgm:cxn modelId="{AC6011F6-FE34-7D4C-A088-BADB8EA9F196}" type="presParOf" srcId="{E3E45D82-E990-2C40-AF11-05D503E438AC}" destId="{DE5165B5-97FE-DD45-99AA-6ACE11659E3B}" srcOrd="0" destOrd="0" presId="urn:microsoft.com/office/officeart/2009/3/layout/CircleRelationship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C3B60-5BBD-4147-822D-1ECEEC18A50E}">
      <dsp:nvSpPr>
        <dsp:cNvPr id="0" name=""/>
        <dsp:cNvSpPr/>
      </dsp:nvSpPr>
      <dsp:spPr>
        <a:xfrm>
          <a:off x="2923538" y="2337756"/>
          <a:ext cx="3296930" cy="185451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i="0" kern="1200" dirty="0" smtClean="0">
              <a:ln/>
              <a:latin typeface="Garamond" charset="0"/>
              <a:ea typeface="Garamond" charset="0"/>
              <a:cs typeface="Garamond" charset="0"/>
            </a:rPr>
            <a:t>Code Clone</a:t>
          </a:r>
        </a:p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600" b="1" i="0" kern="1200" dirty="0" smtClean="0">
              <a:ln/>
              <a:latin typeface="Garamond" charset="0"/>
              <a:ea typeface="Garamond" charset="0"/>
              <a:cs typeface="Garamond" charset="0"/>
            </a:rPr>
            <a:t>Detection</a:t>
          </a:r>
          <a:endParaRPr lang="en-US" sz="3600" b="1" i="0" kern="1200" dirty="0">
            <a:ln/>
            <a:latin typeface="Garamond" charset="0"/>
            <a:ea typeface="Garamond" charset="0"/>
            <a:cs typeface="Garamond" charset="0"/>
          </a:endParaRPr>
        </a:p>
      </dsp:txBody>
      <dsp:txXfrm>
        <a:off x="3406362" y="2609344"/>
        <a:ext cx="2331282" cy="1311340"/>
      </dsp:txXfrm>
    </dsp:sp>
    <dsp:sp modelId="{42FFCF9B-7AD5-6C48-906B-39480D8E75B2}">
      <dsp:nvSpPr>
        <dsp:cNvPr id="0" name=""/>
        <dsp:cNvSpPr/>
      </dsp:nvSpPr>
      <dsp:spPr>
        <a:xfrm>
          <a:off x="7152371" y="3041110"/>
          <a:ext cx="93725" cy="9055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0DD44-3730-F740-98BF-75748B30FD18}">
      <dsp:nvSpPr>
        <dsp:cNvPr id="0" name=""/>
        <dsp:cNvSpPr/>
      </dsp:nvSpPr>
      <dsp:spPr>
        <a:xfrm>
          <a:off x="3460628" y="4243477"/>
          <a:ext cx="103844" cy="1013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056F2-A108-5C4B-AB5A-8CDB971ECCAF}">
      <dsp:nvSpPr>
        <dsp:cNvPr id="0" name=""/>
        <dsp:cNvSpPr/>
      </dsp:nvSpPr>
      <dsp:spPr>
        <a:xfrm>
          <a:off x="2845333" y="1754206"/>
          <a:ext cx="173817" cy="17286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30CC8-7DE6-8048-8529-FD23C79BBABE}">
      <dsp:nvSpPr>
        <dsp:cNvPr id="0" name=""/>
        <dsp:cNvSpPr/>
      </dsp:nvSpPr>
      <dsp:spPr>
        <a:xfrm>
          <a:off x="3492998" y="1982001"/>
          <a:ext cx="100197" cy="10019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052C1-F9FD-1B4F-950C-B538E4ED5AD7}">
      <dsp:nvSpPr>
        <dsp:cNvPr id="0" name=""/>
        <dsp:cNvSpPr/>
      </dsp:nvSpPr>
      <dsp:spPr>
        <a:xfrm>
          <a:off x="3817390" y="4509042"/>
          <a:ext cx="243308" cy="2432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088CC-3287-1A4F-B3F2-6DFBA255E30D}">
      <dsp:nvSpPr>
        <dsp:cNvPr id="0" name=""/>
        <dsp:cNvSpPr/>
      </dsp:nvSpPr>
      <dsp:spPr>
        <a:xfrm>
          <a:off x="727344" y="1055409"/>
          <a:ext cx="1783078" cy="178308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ln/>
              <a:latin typeface="Garamond" charset="0"/>
              <a:ea typeface="Garamond" charset="0"/>
              <a:cs typeface="Garamond" charset="0"/>
            </a:rPr>
            <a:t>Text-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ln/>
              <a:latin typeface="Garamond" charset="0"/>
              <a:ea typeface="Garamond" charset="0"/>
              <a:cs typeface="Garamond" charset="0"/>
            </a:rPr>
            <a:t>based</a:t>
          </a:r>
          <a:endParaRPr lang="en-US" sz="2800" b="1" i="0" kern="1200" dirty="0">
            <a:ln/>
            <a:latin typeface="Garamond" charset="0"/>
            <a:ea typeface="Garamond" charset="0"/>
            <a:cs typeface="Garamond" charset="0"/>
          </a:endParaRPr>
        </a:p>
      </dsp:txBody>
      <dsp:txXfrm>
        <a:off x="988470" y="1316536"/>
        <a:ext cx="1260826" cy="1260831"/>
      </dsp:txXfrm>
    </dsp:sp>
    <dsp:sp modelId="{A976C279-5704-EC4A-B56A-C14C8D9278EF}">
      <dsp:nvSpPr>
        <dsp:cNvPr id="0" name=""/>
        <dsp:cNvSpPr/>
      </dsp:nvSpPr>
      <dsp:spPr>
        <a:xfrm>
          <a:off x="5770468" y="2087509"/>
          <a:ext cx="335555" cy="3360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E5AAC-F3F6-E24B-B434-F51D62F87984}">
      <dsp:nvSpPr>
        <dsp:cNvPr id="0" name=""/>
        <dsp:cNvSpPr/>
      </dsp:nvSpPr>
      <dsp:spPr>
        <a:xfrm>
          <a:off x="2291597" y="2721574"/>
          <a:ext cx="233613" cy="23382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7CE64-9FC8-8E4D-99A0-F96B58E95338}">
      <dsp:nvSpPr>
        <dsp:cNvPr id="0" name=""/>
        <dsp:cNvSpPr/>
      </dsp:nvSpPr>
      <dsp:spPr>
        <a:xfrm>
          <a:off x="3680460" y="211924"/>
          <a:ext cx="1783078" cy="178308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ln/>
              <a:latin typeface="Garamond" charset="0"/>
              <a:ea typeface="Garamond" charset="0"/>
              <a:cs typeface="Garamond" charset="0"/>
            </a:rPr>
            <a:t>Token-based</a:t>
          </a:r>
          <a:endParaRPr lang="en-US" sz="2800" b="1" i="0" kern="1200" dirty="0">
            <a:ln/>
            <a:latin typeface="Garamond" charset="0"/>
            <a:ea typeface="Garamond" charset="0"/>
            <a:cs typeface="Garamond" charset="0"/>
          </a:endParaRPr>
        </a:p>
      </dsp:txBody>
      <dsp:txXfrm>
        <a:off x="3941586" y="473051"/>
        <a:ext cx="1260826" cy="1260831"/>
      </dsp:txXfrm>
    </dsp:sp>
    <dsp:sp modelId="{D1AB4AAD-05CB-4449-8F71-87C46F5AB895}">
      <dsp:nvSpPr>
        <dsp:cNvPr id="0" name=""/>
        <dsp:cNvSpPr/>
      </dsp:nvSpPr>
      <dsp:spPr>
        <a:xfrm>
          <a:off x="5256241" y="4335480"/>
          <a:ext cx="223701" cy="22221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83210-5D5A-E540-B5CF-D3C3094C0652}">
      <dsp:nvSpPr>
        <dsp:cNvPr id="0" name=""/>
        <dsp:cNvSpPr/>
      </dsp:nvSpPr>
      <dsp:spPr>
        <a:xfrm flipV="1">
          <a:off x="1809852" y="3121570"/>
          <a:ext cx="115428" cy="12176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5415D-4EFB-6041-A821-B984AB29E7B0}">
      <dsp:nvSpPr>
        <dsp:cNvPr id="0" name=""/>
        <dsp:cNvSpPr/>
      </dsp:nvSpPr>
      <dsp:spPr>
        <a:xfrm>
          <a:off x="2820217" y="2878214"/>
          <a:ext cx="243308" cy="2432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D571E-39B2-9D40-A48E-2BBB7574F2AC}">
      <dsp:nvSpPr>
        <dsp:cNvPr id="0" name=""/>
        <dsp:cNvSpPr/>
      </dsp:nvSpPr>
      <dsp:spPr>
        <a:xfrm>
          <a:off x="1016090" y="3428674"/>
          <a:ext cx="1783078" cy="178308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ln/>
              <a:latin typeface="Garamond" charset="0"/>
              <a:ea typeface="Garamond" charset="0"/>
              <a:cs typeface="Garamond" charset="0"/>
            </a:rPr>
            <a:t>Tree-based</a:t>
          </a:r>
          <a:endParaRPr lang="en-US" sz="2800" b="1" i="0" kern="1200" dirty="0">
            <a:ln/>
            <a:latin typeface="Garamond" charset="0"/>
            <a:ea typeface="Garamond" charset="0"/>
            <a:cs typeface="Garamond" charset="0"/>
          </a:endParaRPr>
        </a:p>
      </dsp:txBody>
      <dsp:txXfrm>
        <a:off x="1277216" y="3689801"/>
        <a:ext cx="1260826" cy="1260831"/>
      </dsp:txXfrm>
    </dsp:sp>
    <dsp:sp modelId="{B30FC5DB-155A-9E40-BA48-C02CEDE9B3DC}">
      <dsp:nvSpPr>
        <dsp:cNvPr id="0" name=""/>
        <dsp:cNvSpPr/>
      </dsp:nvSpPr>
      <dsp:spPr>
        <a:xfrm>
          <a:off x="6467022" y="2620476"/>
          <a:ext cx="243308" cy="2432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D773A-AD6B-EB43-989C-7CDF679425FC}">
      <dsp:nvSpPr>
        <dsp:cNvPr id="0" name=""/>
        <dsp:cNvSpPr/>
      </dsp:nvSpPr>
      <dsp:spPr>
        <a:xfrm>
          <a:off x="6190932" y="3428679"/>
          <a:ext cx="1783078" cy="178308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ln/>
              <a:latin typeface="Garamond" charset="0"/>
              <a:ea typeface="Garamond" charset="0"/>
              <a:cs typeface="Garamond" charset="0"/>
            </a:rPr>
            <a:t>Graph-based</a:t>
          </a:r>
          <a:endParaRPr lang="en-US" sz="2800" b="1" i="0" kern="1200" dirty="0">
            <a:ln/>
            <a:latin typeface="Garamond" charset="0"/>
            <a:ea typeface="Garamond" charset="0"/>
            <a:cs typeface="Garamond" charset="0"/>
          </a:endParaRPr>
        </a:p>
      </dsp:txBody>
      <dsp:txXfrm>
        <a:off x="6452058" y="3689806"/>
        <a:ext cx="1260826" cy="1260831"/>
      </dsp:txXfrm>
    </dsp:sp>
    <dsp:sp modelId="{5F552ACE-DA52-8949-80C5-B1B20D0BBAB5}">
      <dsp:nvSpPr>
        <dsp:cNvPr id="0" name=""/>
        <dsp:cNvSpPr/>
      </dsp:nvSpPr>
      <dsp:spPr>
        <a:xfrm>
          <a:off x="5522503" y="3801147"/>
          <a:ext cx="341763" cy="34176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2C1A9-82FD-FE44-A1F9-796458591978}">
      <dsp:nvSpPr>
        <dsp:cNvPr id="0" name=""/>
        <dsp:cNvSpPr/>
      </dsp:nvSpPr>
      <dsp:spPr>
        <a:xfrm>
          <a:off x="6640827" y="1055399"/>
          <a:ext cx="1783078" cy="178308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i="0" kern="1200" dirty="0" smtClean="0">
              <a:ln/>
              <a:latin typeface="Garamond" charset="0"/>
              <a:ea typeface="Garamond" charset="0"/>
              <a:cs typeface="Garamond" charset="0"/>
            </a:rPr>
            <a:t>Metrics-based</a:t>
          </a:r>
          <a:endParaRPr lang="en-US" sz="2800" b="1" i="0" kern="1200" dirty="0">
            <a:ln/>
            <a:latin typeface="Garamond" charset="0"/>
            <a:ea typeface="Garamond" charset="0"/>
            <a:cs typeface="Garamond" charset="0"/>
          </a:endParaRPr>
        </a:p>
      </dsp:txBody>
      <dsp:txXfrm>
        <a:off x="6901953" y="1316526"/>
        <a:ext cx="1260826" cy="1260831"/>
      </dsp:txXfrm>
    </dsp:sp>
    <dsp:sp modelId="{91864FC3-44C0-A647-A86B-D13CDF3D6E3F}">
      <dsp:nvSpPr>
        <dsp:cNvPr id="0" name=""/>
        <dsp:cNvSpPr/>
      </dsp:nvSpPr>
      <dsp:spPr>
        <a:xfrm>
          <a:off x="3357351" y="2477550"/>
          <a:ext cx="150296" cy="15029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165B5-97FE-DD45-99AA-6ACE11659E3B}">
      <dsp:nvSpPr>
        <dsp:cNvPr id="0" name=""/>
        <dsp:cNvSpPr/>
      </dsp:nvSpPr>
      <dsp:spPr>
        <a:xfrm>
          <a:off x="5530520" y="1642546"/>
          <a:ext cx="100197" cy="10019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66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07A8E2-E2A3-0D47-B895-90CDF4F2A32E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6290B8-8572-B342-BB8C-382FF3B95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4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</a:defRPr>
            </a:lvl1pPr>
          </a:lstStyle>
          <a:p>
            <a:pPr>
              <a:defRPr/>
            </a:pPr>
            <a:fld id="{B712DD09-9A25-9342-9E01-4405D846AC81}" type="datetimeFigureOut">
              <a:rPr lang="en-US" altLang="zh-CN"/>
              <a:pPr>
                <a:defRPr/>
              </a:pPr>
              <a:t>9/21/17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charset="0"/>
              </a:defRPr>
            </a:lvl1pPr>
          </a:lstStyle>
          <a:p>
            <a:pPr>
              <a:defRPr/>
            </a:pPr>
            <a:fld id="{17F04BC5-F5F5-DA4A-BF95-98BF723AFE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2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everyone, thanks for your attendance.</a:t>
            </a:r>
            <a:r>
              <a:rPr lang="en-US" baseline="0" dirty="0" smtClean="0"/>
              <a:t> This is </a:t>
            </a:r>
            <a:r>
              <a:rPr lang="en-US" baseline="0" dirty="0" err="1" smtClean="0"/>
              <a:t>Liuqing</a:t>
            </a:r>
            <a:r>
              <a:rPr lang="en-US" baseline="0" dirty="0" smtClean="0"/>
              <a:t> Li, a second year PhD student from Virginia Tech.</a:t>
            </a:r>
          </a:p>
          <a:p>
            <a:r>
              <a:rPr lang="en-US" baseline="0" dirty="0" smtClean="0"/>
              <a:t>Yesterday, I presented our artifact for code clone detection. Today I will talk about our research paper in detail. The title is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en-US" baseline="0" dirty="0" smtClean="0"/>
              <a:t>The other co-authors are </a:t>
            </a:r>
            <a:r>
              <a:rPr lang="mr-IN" baseline="0" dirty="0" smtClean="0"/>
              <a:t>…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61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</a:t>
            </a:r>
            <a:r>
              <a:rPr lang="en-US" baseline="0" dirty="0" smtClean="0"/>
              <a:t> with feature extraction, training process seems much easier. The training data should be tagged as true or false, which </a:t>
            </a:r>
            <a:r>
              <a:rPr lang="en-US" baseline="0" dirty="0" smtClean="0"/>
              <a:t>represent the </a:t>
            </a:r>
            <a:r>
              <a:rPr lang="en-US" baseline="0" dirty="0" smtClean="0"/>
              <a:t>clone pairs or non-clone pairs.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Then</a:t>
            </a:r>
            <a:r>
              <a:rPr lang="en-US" baseline="0" dirty="0" smtClean="0"/>
              <a:t>, we dump all the data into </a:t>
            </a:r>
            <a:r>
              <a:rPr lang="en-US" baseline="0" dirty="0" smtClean="0"/>
              <a:t>DeepLearning4j</a:t>
            </a:r>
            <a:r>
              <a:rPr lang="en-US" baseline="0" dirty="0" smtClean="0"/>
              <a:t>, a deep learning framework based on Java, and train the classifier by using deep neutral network. Once the model is generated, it can be saved as a file and reused next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606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 to testing.</a:t>
            </a:r>
          </a:p>
          <a:p>
            <a:r>
              <a:rPr lang="en-US" baseline="0" dirty="0" smtClean="0"/>
              <a:t>Given a code base,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gets all the methods, generate the method pairs and convert them into similarity vectors.</a:t>
            </a:r>
          </a:p>
          <a:p>
            <a:r>
              <a:rPr lang="en-US" baseline="0" dirty="0" smtClean="0"/>
              <a:t>Then, the vectors will be the input of the classifier. There are two nodes for output, which separately predict </a:t>
            </a:r>
            <a:r>
              <a:rPr lang="en-US" dirty="0" smtClean="0"/>
              <a:t>the likelihood of </a:t>
            </a:r>
            <a:r>
              <a:rPr lang="en-US" dirty="0" smtClean="0">
                <a:solidFill>
                  <a:srgbClr val="15900F"/>
                </a:solidFill>
              </a:rPr>
              <a:t>clones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non-clones.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</a:t>
            </a:r>
            <a:r>
              <a:rPr lang="en-US" baseline="0" dirty="0" smtClean="0"/>
              <a:t>need to do pair-wise comparison between methods in the codebase. Given n methods, the computation complexity is O(n^2), which is time-consuming. Therefore, we designed and implemented two filters to reduce pairwise comparison and speed up the clone detection process. </a:t>
            </a:r>
            <a:endParaRPr lang="en-US" baseline="0" dirty="0" smtClean="0"/>
          </a:p>
          <a:p>
            <a:r>
              <a:rPr lang="en-US" baseline="0" dirty="0" smtClean="0"/>
              <a:t>First, if the length of one method is three times larger than the length of the other, they are unlikely to be the clone candidate, so we skip the comparison.</a:t>
            </a:r>
          </a:p>
          <a:p>
            <a:r>
              <a:rPr lang="en-US" baseline="0" dirty="0" smtClean="0"/>
              <a:t>Second, to be the same with the other popular tools, we skip the comparison if the lines of code in one method is less than 6.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379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evaluate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, we leverage an existing benchmark </a:t>
            </a:r>
            <a:r>
              <a:rPr lang="en-US" baseline="0" dirty="0" err="1" smtClean="0"/>
              <a:t>BigCloneBench</a:t>
            </a:r>
            <a:r>
              <a:rPr lang="en-US" baseline="0" dirty="0" smtClean="0"/>
              <a:t>, which was once created by our chair’s research group. </a:t>
            </a:r>
            <a:r>
              <a:rPr lang="en-US" baseline="0" dirty="0" smtClean="0"/>
              <a:t>The </a:t>
            </a:r>
            <a:r>
              <a:rPr lang="en-US" baseline="0" dirty="0" smtClean="0"/>
              <a:t>codebase in the benchmark </a:t>
            </a:r>
            <a:r>
              <a:rPr lang="en-US" baseline="0" dirty="0" smtClean="0"/>
              <a:t>has 10 source code folders, each of which </a:t>
            </a:r>
            <a:r>
              <a:rPr lang="en-US" baseline="0" dirty="0" smtClean="0"/>
              <a:t>has a </a:t>
            </a:r>
            <a:r>
              <a:rPr lang="en-US" baseline="0" dirty="0" smtClean="0"/>
              <a:t>huge number of java source files. The database in </a:t>
            </a:r>
            <a:r>
              <a:rPr lang="en-US" baseline="0" dirty="0" smtClean="0"/>
              <a:t>the benchmark </a:t>
            </a:r>
            <a:r>
              <a:rPr lang="en-US" altLang="zh-CN" baseline="0" dirty="0" smtClean="0"/>
              <a:t>contains</a:t>
            </a:r>
            <a:r>
              <a:rPr lang="en-US" baseline="0" dirty="0" smtClean="0"/>
              <a:t> </a:t>
            </a:r>
            <a:r>
              <a:rPr lang="en-US" baseline="0" dirty="0" smtClean="0"/>
              <a:t>the tagged true and false clone pairs with different clone types, where the type 3 and type 4 have been </a:t>
            </a:r>
            <a:r>
              <a:rPr lang="en-US" baseline="0" dirty="0" smtClean="0"/>
              <a:t>redesigned by using similarity. The new types here are Type-1, Type-2, </a:t>
            </a:r>
            <a:r>
              <a:rPr lang="en-US" dirty="0" smtClean="0"/>
              <a:t>Very Strongly Type-3 (VST3), Strongly Type-3 (ST3),</a:t>
            </a:r>
            <a:r>
              <a:rPr lang="en-US" baseline="0" dirty="0" smtClean="0"/>
              <a:t> </a:t>
            </a:r>
            <a:r>
              <a:rPr lang="en-US" dirty="0" smtClean="0"/>
              <a:t>Moderately Type-3 (MT3) and Weakly Type-3/Type-4.</a:t>
            </a:r>
            <a:endParaRPr lang="en-US" baseline="0" dirty="0" smtClean="0"/>
          </a:p>
          <a:p>
            <a:r>
              <a:rPr lang="en-US" baseline="0" dirty="0" smtClean="0"/>
              <a:t>As I mentioned before,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has the training and </a:t>
            </a:r>
            <a:r>
              <a:rPr lang="en-US" baseline="0" dirty="0" err="1" smtClean="0"/>
              <a:t>tesing</a:t>
            </a:r>
            <a:r>
              <a:rPr lang="en-US" baseline="0" dirty="0" smtClean="0"/>
              <a:t> stages. We chose one big folder (folder #4) for training. For the true clone pairs, we selected T1, T2, VST3, and ST3 the 4 types of clones. Meanwhile, we randomly built a subset of false clone method pairs from the same folder. Both true and false dataset have the same number of method pairs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r>
              <a:rPr lang="en-US" baseline="0" dirty="0" smtClean="0"/>
              <a:t>All source files in the other 9 folders are used for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90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We defined and calculated the following metrics to evaluate the effectiveness of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several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clone detection approaches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.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宋体" charset="0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Because the methods in MT3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, WT3/T4 clones are usually less similar to each other, it 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is a bit difficult 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for us to verify these clones. 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Similar to prior work, 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we only leveraged T1-ST3 clones in our 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recall evaluation.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宋体" charset="0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To properly evaluate the precision, sampling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is needed. W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e randomly sampled the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detected clone pairs, and manually examined the method pairs. To ensure that our sampled data is representative, we chose 385 detected clones for each approach. With a huge number of clone pairs, 385 is a statistically significant sample size with a 95% confidence level and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plus or minus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5% confidence interval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.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宋体" charset="0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Here we redefine the F-score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. 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It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is the harmonic mean of the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estimated precision and T1-ST3 recall rate to measure the overall accuracy of clone detection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568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inter-comparison, we compared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with three other popular clone detection tools. </a:t>
            </a:r>
            <a:r>
              <a:rPr lang="en-US" baseline="0" dirty="0" err="1" smtClean="0"/>
              <a:t>SoucererCC</a:t>
            </a:r>
            <a:r>
              <a:rPr lang="en-US" baseline="0" dirty="0" smtClean="0"/>
              <a:t> is a token-based detection tool, NiCad is text-based and Deckard is tree-based.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The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tables shows our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cclearner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detected clones more accurately than other tools because its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F-score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was the highest, which means that </a:t>
            </a:r>
            <a:r>
              <a:rPr kumimoji="1"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cclearner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has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both high estimated precision and high T1-ST3 recall rate.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Here,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we also calculated the recall rate separately,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CCLearner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performed well in each type.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宋体" charset="0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As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you may know there is another deep-learning based code clone detection approach, which was published on ASE 2016 but different from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CCLearner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. Thus, we contacted the authors and hoped to compare </a:t>
            </a:r>
            <a:r>
              <a:rPr kumimoji="1"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CCLearner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with their tool, but failed to get their code.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For the intra-comparison, due to the limited time, please refer to our paper.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9375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believe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is a novel approach. We d</a:t>
            </a:r>
            <a:r>
              <a:rPr lang="en-US" dirty="0" smtClean="0"/>
              <a:t>o</a:t>
            </a:r>
            <a:r>
              <a:rPr lang="en-US" baseline="0" dirty="0" smtClean="0"/>
              <a:t> </a:t>
            </a:r>
            <a:r>
              <a:rPr lang="en-US" baseline="0" dirty="0" smtClean="0"/>
              <a:t>not </a:t>
            </a:r>
            <a:r>
              <a:rPr lang="en-US" baseline="0" dirty="0" smtClean="0"/>
              <a:t>design </a:t>
            </a:r>
            <a:r>
              <a:rPr lang="en-US" baseline="0" dirty="0" smtClean="0"/>
              <a:t>algorithms for similarity detection, instead, extract different token features and rely on deep learning to characterize the clones, and then use the characteristics to detect clones.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Moreover, we </a:t>
            </a:r>
            <a:r>
              <a:rPr lang="en-US" dirty="0" smtClean="0"/>
              <a:t>conduct</a:t>
            </a:r>
            <a:r>
              <a:rPr lang="en-US" baseline="0" dirty="0" smtClean="0"/>
              <a:t> a comprehensive empirical study with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in two ways. First, we compared with several popular tools on a third-party data set called </a:t>
            </a:r>
            <a:r>
              <a:rPr lang="en-US" baseline="0" dirty="0" err="1" smtClean="0"/>
              <a:t>BigCloneBench</a:t>
            </a:r>
            <a:r>
              <a:rPr lang="en-US" baseline="0" dirty="0" smtClean="0"/>
              <a:t>, and observed that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</a:t>
            </a:r>
            <a:r>
              <a:rPr lang="en-US" baseline="0" dirty="0" smtClean="0"/>
              <a:t>obtains </a:t>
            </a:r>
            <a:r>
              <a:rPr lang="en-US" baseline="0" dirty="0" smtClean="0"/>
              <a:t>the best </a:t>
            </a:r>
            <a:r>
              <a:rPr lang="en-US" baseline="0" dirty="0" smtClean="0"/>
              <a:t>F-score</a:t>
            </a:r>
            <a:r>
              <a:rPr lang="en-US" baseline="0" dirty="0" smtClean="0"/>
              <a:t>. Second, we evaluated our tool with different </a:t>
            </a:r>
            <a:r>
              <a:rPr lang="en-US" baseline="0" dirty="0" smtClean="0"/>
              <a:t>settings, including the number of training iteration, the number of hidden layers and so on. Finally, we </a:t>
            </a:r>
            <a:r>
              <a:rPr lang="en-US" baseline="0" dirty="0" smtClean="0"/>
              <a:t>found that the </a:t>
            </a:r>
            <a:r>
              <a:rPr lang="en-US" baseline="0" dirty="0" smtClean="0"/>
              <a:t>usage of </a:t>
            </a:r>
            <a:r>
              <a:rPr lang="en-US" dirty="0" smtClean="0"/>
              <a:t>reserved words,</a:t>
            </a:r>
            <a:r>
              <a:rPr lang="en-US" baseline="0" dirty="0" smtClean="0"/>
              <a:t> </a:t>
            </a:r>
            <a:r>
              <a:rPr lang="en-US" dirty="0" smtClean="0"/>
              <a:t>type identifiers, and method identifiers seems to be more important than the others</a:t>
            </a:r>
            <a:r>
              <a:rPr lang="en-US" baseline="0" dirty="0" smtClean="0"/>
              <a:t> in the cloned snippets.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the future work, we will mainly work on the following two parts. One is to leverage deep learning framework to automatically extract the clone-related features, the other is to compare our tool with some other machine learning approaches.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528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you want to rerun our experiments to check the results or need to compare any code clone detection tools with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,  it is easy to download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 by following the two links here. For more details, you can refer to our paper or feel free to contact our group. I will also share the slides on my webpage.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Thanks for your attention and any questions?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4854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087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Code clone seems to be common in the programming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process. </a:t>
            </a:r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Developers </a:t>
            </a:r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usually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</a:t>
            </a:r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copy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and paste code in order to </a:t>
            </a:r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improve programming </a:t>
            </a:r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productivity.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In this process, they might keep the same code snippets or make some modifications.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Based on the prior research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, there was about 19% duplicated code in X Window System (X11), and 15-25% duplicated code in Linux kernel. A recent study on 7,800 open-source projects written in C or C++ shows that 44% of the projects have at least one pair of identical code snippets.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kern="1200" dirty="0" smtClean="0">
              <a:solidFill>
                <a:schemeClr val="tx1"/>
              </a:solidFill>
              <a:effectLst/>
              <a:latin typeface="+mn-lt"/>
              <a:ea typeface="宋体" charset="0"/>
              <a:cs typeface="宋体" charset="0"/>
            </a:endParaRPr>
          </a:p>
          <a:p>
            <a:r>
              <a:rPr kumimoji="1" lang="en-US" sz="1200" b="0" kern="120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Such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 code clones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present challenges to software maintenance.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For instance, when developers fix a bug in one code snippet,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they may not want to use find or replace to fix the same bug in some other code snippets. Instead, clone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detection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tools might be needed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to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automatically search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for other similar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code snippets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and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help the developers consistently 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fix the bug in the same way</a:t>
            </a:r>
            <a:r>
              <a:rPr kumimoji="1"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宋体" charset="0"/>
                <a:cs typeface="宋体" charset="0"/>
              </a:rPr>
              <a:t>. The same issue happens when t plan to change the programs</a:t>
            </a:r>
            <a:endParaRPr kumimoji="1" lang="en-US" sz="1200" b="0" kern="1200" dirty="0" smtClean="0">
              <a:solidFill>
                <a:schemeClr val="tx1"/>
              </a:solidFill>
              <a:effectLst/>
              <a:latin typeface="+mn-lt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601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detect those code clones, up to</a:t>
            </a:r>
            <a:r>
              <a:rPr lang="en-US" baseline="0" dirty="0" smtClean="0"/>
              <a:t> now, t</a:t>
            </a:r>
            <a:r>
              <a:rPr lang="en-US" dirty="0" smtClean="0"/>
              <a:t>here</a:t>
            </a:r>
            <a:r>
              <a:rPr lang="en-US" baseline="0" dirty="0" smtClean="0"/>
              <a:t> </a:t>
            </a:r>
            <a:r>
              <a:rPr lang="en-US" baseline="0" dirty="0" smtClean="0"/>
              <a:t>are various clone detection tools built with carefully </a:t>
            </a:r>
            <a:r>
              <a:rPr lang="en-US" baseline="0" dirty="0" smtClean="0"/>
              <a:t>designed algorithms, such as text-based, token-based, metrics-based, tree-based and graph-based detection tools.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</a:t>
            </a:r>
            <a:r>
              <a:rPr lang="en-US" baseline="0" dirty="0" smtClean="0"/>
              <a:t>, some algorithms work better for certain kinds of clones, but worse for the others. For instance, token-based clone detection tools are good at finding simple clones with minor differences, such as different variable names. </a:t>
            </a:r>
            <a:r>
              <a:rPr lang="en-US" baseline="0" dirty="0" smtClean="0"/>
              <a:t>Unfortunately, </a:t>
            </a:r>
            <a:r>
              <a:rPr lang="en-US" baseline="0" dirty="0" smtClean="0"/>
              <a:t>they cannot detect clones with more divergence. On the other hand, tree-based tools can detect more complicated clones, but they produce a lot of false alarms and incur high runtime overhead.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233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see our research questions.</a:t>
            </a:r>
          </a:p>
          <a:p>
            <a:endParaRPr lang="en-US" dirty="0" smtClean="0"/>
          </a:p>
          <a:p>
            <a:r>
              <a:rPr lang="en-US" dirty="0" smtClean="0"/>
              <a:t>In this</a:t>
            </a:r>
            <a:r>
              <a:rPr lang="en-US" baseline="0" dirty="0" smtClean="0"/>
              <a:t> project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smtClean="0"/>
              <a:t>we would like to investigate a new approach to detect clones without designing </a:t>
            </a:r>
            <a:r>
              <a:rPr lang="en-US" baseline="0" dirty="0" smtClean="0"/>
              <a:t>any complicated methods or algorithms. </a:t>
            </a:r>
            <a:r>
              <a:rPr lang="en-US" baseline="0" dirty="0" smtClean="0"/>
              <a:t>Instead, we would like to first automatically characterize the </a:t>
            </a:r>
            <a:r>
              <a:rPr lang="en-US" baseline="0" dirty="0" smtClean="0"/>
              <a:t>similarity between clones, </a:t>
            </a:r>
            <a:r>
              <a:rPr lang="en-US" baseline="0" dirty="0" smtClean="0"/>
              <a:t>and then leverage the characteristics to detect clones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Different from prior work, we do not explicitly define </a:t>
            </a:r>
            <a:r>
              <a:rPr lang="en-US" baseline="0" dirty="0" smtClean="0"/>
              <a:t>special rules </a:t>
            </a:r>
            <a:r>
              <a:rPr lang="en-US" baseline="0" dirty="0" smtClean="0"/>
              <a:t>to detect clones. Instead, we rely on the inferred characteristics of clone pairs to reveal clones.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7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 we</a:t>
            </a:r>
            <a:r>
              <a:rPr lang="en-US" baseline="0" dirty="0" smtClean="0"/>
              <a:t> do that? </a:t>
            </a:r>
            <a:r>
              <a:rPr lang="en-US" dirty="0" smtClean="0"/>
              <a:t>We</a:t>
            </a:r>
            <a:r>
              <a:rPr lang="en-US" baseline="0" dirty="0" smtClean="0"/>
              <a:t> solved the problem from a different prospective.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a pair of code snippet, in order to decide whether they are clones to each other, we can convert the </a:t>
            </a:r>
            <a:r>
              <a:rPr lang="en-US" altLang="zh-CN" baseline="0" dirty="0" smtClean="0"/>
              <a:t>detection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problem </a:t>
            </a:r>
            <a:r>
              <a:rPr lang="en-US" baseline="0" dirty="0" smtClean="0"/>
              <a:t>to a classification problem by determining whether the relationship between the snippets is clone or non-clone</a:t>
            </a:r>
            <a:r>
              <a:rPr lang="en-US" baseline="0" dirty="0" smtClean="0"/>
              <a:t>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 fact, we solved the problem by describing the code clones with patterns or features instead of focusing on specific algorithms.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95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our work, we combined the simple token-based detection with deep neural network, and designed our own tool </a:t>
            </a:r>
            <a:r>
              <a:rPr lang="en-US" baseline="0" dirty="0" err="1" smtClean="0"/>
              <a:t>cclearner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Given the clone and non-clone method pairs, we extracts multiple features from each </a:t>
            </a:r>
            <a:r>
              <a:rPr lang="en-US" baseline="0" dirty="0" smtClean="0"/>
              <a:t>method and then </a:t>
            </a:r>
            <a:r>
              <a:rPr lang="en-US" baseline="0" dirty="0" smtClean="0"/>
              <a:t>describe each method pair with a similarity list and a class label. Then, we put the </a:t>
            </a:r>
            <a:r>
              <a:rPr lang="en-US" baseline="0" dirty="0" smtClean="0"/>
              <a:t>roughly processed training dataset </a:t>
            </a:r>
            <a:r>
              <a:rPr lang="en-US" baseline="0" dirty="0" smtClean="0"/>
              <a:t>into the deep learning framework to train a </a:t>
            </a:r>
            <a:r>
              <a:rPr lang="en-US" baseline="0" dirty="0" smtClean="0"/>
              <a:t>classifier. For </a:t>
            </a:r>
            <a:r>
              <a:rPr lang="en-US" baseline="0" dirty="0" smtClean="0"/>
              <a:t>testing clones in the source codes, we need to extract all the methods first, </a:t>
            </a:r>
            <a:r>
              <a:rPr lang="en-US" baseline="0" dirty="0" smtClean="0"/>
              <a:t>and start the pair-wise comparison. Then, convert </a:t>
            </a:r>
            <a:r>
              <a:rPr lang="en-US" baseline="0" dirty="0" smtClean="0"/>
              <a:t>each method pair into a similarity list and use the </a:t>
            </a:r>
            <a:r>
              <a:rPr lang="en-US" baseline="0" dirty="0" smtClean="0"/>
              <a:t>well-trained classifier </a:t>
            </a:r>
            <a:r>
              <a:rPr lang="en-US" baseline="0" dirty="0" smtClean="0"/>
              <a:t>to complete the classification task.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466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do we </a:t>
            </a:r>
            <a:r>
              <a:rPr lang="en-US" dirty="0" smtClean="0"/>
              <a:t>describe the clone or non-clone</a:t>
            </a:r>
            <a:r>
              <a:rPr lang="en-US" baseline="0" dirty="0" smtClean="0"/>
              <a:t> pairs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dirty="0" smtClean="0"/>
              <a:t>We </a:t>
            </a:r>
            <a:r>
              <a:rPr lang="en-US" dirty="0" smtClean="0"/>
              <a:t>hypothesize that code</a:t>
            </a:r>
            <a:r>
              <a:rPr lang="en-US" baseline="0" dirty="0" smtClean="0"/>
              <a:t> clones </a:t>
            </a:r>
            <a:r>
              <a:rPr lang="en-US" baseline="0" dirty="0" smtClean="0"/>
              <a:t>are </a:t>
            </a:r>
            <a:r>
              <a:rPr lang="en-US" dirty="0" smtClean="0"/>
              <a:t>more likely to share certain types of tokens than other tokens. This is our assumption.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 smtClean="0"/>
              <a:t>instance, after copy and pasting code, developers probably rename </a:t>
            </a:r>
            <a:r>
              <a:rPr lang="en-US" baseline="0" dirty="0" smtClean="0"/>
              <a:t>variables or literals. </a:t>
            </a:r>
            <a:r>
              <a:rPr lang="en-US" baseline="0" dirty="0" smtClean="0"/>
              <a:t>However, </a:t>
            </a:r>
            <a:r>
              <a:rPr lang="en-US" baseline="0" dirty="0" smtClean="0"/>
              <a:t>based on our experience, they </a:t>
            </a:r>
            <a:r>
              <a:rPr lang="en-US" baseline="0" dirty="0" smtClean="0"/>
              <a:t>seldom modify the program structure and change the set of </a:t>
            </a:r>
            <a:r>
              <a:rPr lang="en-US" baseline="0" dirty="0" smtClean="0"/>
              <a:t>keywords or method names </a:t>
            </a:r>
            <a:r>
              <a:rPr lang="en-US" baseline="0" dirty="0" smtClean="0"/>
              <a:t>used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we extract these raw features to describe the clone and non-clone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96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 through the whole pipeline.</a:t>
            </a:r>
          </a:p>
          <a:p>
            <a:endParaRPr lang="en-US" dirty="0" smtClean="0"/>
          </a:p>
          <a:p>
            <a:r>
              <a:rPr lang="en-US" dirty="0" smtClean="0"/>
              <a:t>Given</a:t>
            </a:r>
            <a:r>
              <a:rPr lang="en-US" baseline="0" dirty="0" smtClean="0"/>
              <a:t> a method pair method A and method B. Let’s focus on method A first. We leverage </a:t>
            </a:r>
            <a:r>
              <a:rPr lang="en-US" baseline="0" dirty="0" err="1" smtClean="0"/>
              <a:t>Anltr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Lexer</a:t>
            </a:r>
            <a:r>
              <a:rPr lang="en-US" baseline="0" dirty="0" smtClean="0"/>
              <a:t> </a:t>
            </a:r>
            <a:r>
              <a:rPr lang="en-US" baseline="0" dirty="0" smtClean="0"/>
              <a:t>and Eclipse </a:t>
            </a:r>
            <a:r>
              <a:rPr lang="en-US" baseline="0" dirty="0" smtClean="0"/>
              <a:t>AST Parser </a:t>
            </a:r>
            <a:r>
              <a:rPr lang="en-US" baseline="0" dirty="0" smtClean="0"/>
              <a:t>to extract all the tokens from method A, and create a token-frequency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clone pairs, intuitively, we believe some types of the tokens are more likely to be shared like reserved words and method identifiers. Therefore, we divide the tokens into 8 categories. The table below shows all 8 category names and examples. Each category list is still a token-frequency list and </a:t>
            </a:r>
            <a:r>
              <a:rPr lang="en-US" baseline="0" dirty="0" smtClean="0"/>
              <a:t>finally method </a:t>
            </a:r>
            <a:r>
              <a:rPr lang="en-US" baseline="0" dirty="0" smtClean="0"/>
              <a:t>A can be represented as a 8 dimensional vector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7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</a:t>
            </a:r>
            <a:r>
              <a:rPr lang="en-US" baseline="0" dirty="0" smtClean="0"/>
              <a:t> method B will be processed in the same </a:t>
            </a:r>
            <a:r>
              <a:rPr lang="en-US" baseline="0" dirty="0" smtClean="0"/>
              <a:t>way. </a:t>
            </a:r>
            <a:r>
              <a:rPr lang="en-US" baseline="0" dirty="0" smtClean="0"/>
              <a:t>After the above steps, we convert method A and B into two </a:t>
            </a:r>
            <a:r>
              <a:rPr lang="en-US" baseline="0" dirty="0" smtClean="0"/>
              <a:t>vectors, each of which has 8 dimensions. </a:t>
            </a:r>
            <a:r>
              <a:rPr lang="en-US" baseline="0" dirty="0" smtClean="0"/>
              <a:t>Later, we create our own strategy to calculate the similarity score for each dimension. Finally, we leverage a similarity vector to describe the given method pair. For calculating the similarity scores, please refer to our paper to get more details.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04BC5-F5F5-DA4A-BF95-98BF723AFEFE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764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3700"/>
            <a:ext cx="9144000" cy="1814929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200" b="1" i="0" dirty="0">
              <a:noFill/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88088"/>
            <a:ext cx="9144000" cy="0"/>
          </a:xfrm>
          <a:prstGeom prst="line">
            <a:avLst/>
          </a:prstGeom>
          <a:ln w="28575" cmpd="sng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2943224"/>
            <a:ext cx="9144000" cy="32519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Helvetica" charset="0"/>
                <a:ea typeface="Helvetica" charset="0"/>
                <a:cs typeface="Helvetica" charset="0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342" y="6424528"/>
            <a:ext cx="1645920" cy="29009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93699"/>
            <a:ext cx="9144000" cy="1814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0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93698"/>
            <a:ext cx="9144000" cy="1814930"/>
          </a:xfrm>
          <a:noFill/>
          <a:ln>
            <a:noFill/>
          </a:ln>
        </p:spPr>
        <p:txBody>
          <a:bodyPr/>
          <a:lstStyle>
            <a:lvl1pPr algn="ctr">
              <a:defRPr sz="32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5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801688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7286" y="1"/>
            <a:ext cx="8876714" cy="801688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88088"/>
            <a:ext cx="9144000" cy="0"/>
          </a:xfrm>
          <a:prstGeom prst="line">
            <a:avLst/>
          </a:prstGeom>
          <a:ln w="28575" cmpd="sng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6099" y="1139483"/>
            <a:ext cx="8271803" cy="4923692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Garamond" charset="0"/>
                <a:ea typeface="Garamond" charset="0"/>
                <a:cs typeface="Garamond" charset="0"/>
              </a:defRPr>
            </a:lvl1pPr>
            <a:lvl2pPr>
              <a:lnSpc>
                <a:spcPct val="100000"/>
              </a:lnSpc>
              <a:defRPr sz="2800" b="1" i="0">
                <a:latin typeface="Garamond" charset="0"/>
                <a:ea typeface="Garamond" charset="0"/>
                <a:cs typeface="Garamond" charset="0"/>
              </a:defRPr>
            </a:lvl2pPr>
            <a:lvl3pPr>
              <a:defRPr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342" y="6424528"/>
            <a:ext cx="1645920" cy="2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01688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88088"/>
            <a:ext cx="9144000" cy="0"/>
          </a:xfrm>
          <a:prstGeom prst="line">
            <a:avLst/>
          </a:prstGeom>
          <a:ln w="28575" cmpd="sng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9" y="1139483"/>
            <a:ext cx="8271803" cy="4923692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Garamond" charset="0"/>
                <a:ea typeface="Garamond" charset="0"/>
                <a:cs typeface="Garamond" charset="0"/>
              </a:defRPr>
            </a:lvl1pPr>
            <a:lvl2pPr>
              <a:lnSpc>
                <a:spcPct val="100000"/>
              </a:lnSpc>
              <a:defRPr sz="2800" b="1" i="0">
                <a:latin typeface="Garamond" charset="0"/>
                <a:ea typeface="Garamond" charset="0"/>
                <a:cs typeface="Garamond" charset="0"/>
              </a:defRPr>
            </a:lvl2pPr>
            <a:lvl3pPr>
              <a:lnSpc>
                <a:spcPct val="100000"/>
              </a:lnSpc>
              <a:defRPr sz="2400" b="1" i="0">
                <a:latin typeface="Garamond" charset="0"/>
                <a:ea typeface="Garamond" charset="0"/>
                <a:cs typeface="Garamond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1"/>
            <a:ext cx="8876714" cy="801688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6945313" y="5830888"/>
            <a:ext cx="2057400" cy="365125"/>
          </a:xfrm>
        </p:spPr>
        <p:txBody>
          <a:bodyPr/>
          <a:lstStyle>
            <a:lvl1pPr>
              <a:defRPr sz="1400" b="1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3DE3087-8E0F-4F4C-A2B6-0AA1A0F480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342" y="6424528"/>
            <a:ext cx="1645920" cy="2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4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00052"/>
            <a:ext cx="9144000" cy="2584042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200" b="1" i="0" dirty="0">
              <a:noFill/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88088"/>
            <a:ext cx="9144000" cy="0"/>
          </a:xfrm>
          <a:prstGeom prst="line">
            <a:avLst/>
          </a:prstGeom>
          <a:ln w="28575" cmpd="sng">
            <a:solidFill>
              <a:srgbClr val="6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0" y="393699"/>
            <a:ext cx="9144000" cy="1814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0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0" y="393699"/>
            <a:ext cx="9144000" cy="2584043"/>
          </a:xfrm>
          <a:noFill/>
          <a:ln>
            <a:noFill/>
          </a:ln>
        </p:spPr>
        <p:txBody>
          <a:bodyPr/>
          <a:lstStyle>
            <a:lvl1pPr algn="ctr">
              <a:lnSpc>
                <a:spcPct val="150000"/>
              </a:lnSpc>
              <a:defRPr sz="4000" b="1" i="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55342" y="6424528"/>
            <a:ext cx="1645920" cy="290093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宋体" charset="0"/>
              </a:defRPr>
            </a:lvl1pPr>
          </a:lstStyle>
          <a:p>
            <a:pPr>
              <a:defRPr/>
            </a:pPr>
            <a:fld id="{D2789794-C58C-4944-B407-B25C911BCA08}" type="datetime1">
              <a:rPr lang="en-US" altLang="zh-CN"/>
              <a:pPr>
                <a:defRPr/>
              </a:pPr>
              <a:t>9/21/17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宋体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宋体" charset="0"/>
              </a:defRPr>
            </a:lvl1pPr>
          </a:lstStyle>
          <a:p>
            <a:pPr>
              <a:defRPr/>
            </a:pPr>
            <a:fld id="{83E0A8DE-BF9E-F749-AFA0-5BF52E1D64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7" r:id="rId2"/>
    <p:sldLayoutId id="2147483785" r:id="rId3"/>
    <p:sldLayoutId id="2147483788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charset="0"/>
          <a:cs typeface="宋体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charset="0"/>
          <a:cs typeface="宋体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charset="0"/>
          <a:cs typeface="宋体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宋体" charset="0"/>
          <a:cs typeface="宋体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宋体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宋体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宋体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宋体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hyperlink" Target="https://github.com/liuqingli/CCLearner" TargetMode="External"/><Relationship Id="rId5" Type="http://schemas.openxmlformats.org/officeDocument/2006/relationships/hyperlink" Target="https://goo.gl/k6rjDn" TargetMode="External"/><Relationship Id="rId6" Type="http://schemas.openxmlformats.org/officeDocument/2006/relationships/image" Target="../media/image7.tiff"/><Relationship Id="rId7" Type="http://schemas.openxmlformats.org/officeDocument/2006/relationships/hyperlink" Target="http://people.cs.vt.edu/~liuqing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</a:pPr>
            <a:r>
              <a:rPr kumimoji="0" lang="en-US" altLang="zh-CN" b="1" dirty="0" err="1" smtClean="0">
                <a:latin typeface="Garamond" charset="0"/>
                <a:ea typeface="Garamond" charset="0"/>
                <a:cs typeface="Garamond" charset="0"/>
              </a:rPr>
              <a:t>Liuqing</a:t>
            </a:r>
            <a:r>
              <a:rPr kumimoji="0" lang="en-US" altLang="zh-CN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Li, He Feng, </a:t>
            </a:r>
            <a:r>
              <a:rPr kumimoji="0" lang="en-US" altLang="zh-CN" b="1" dirty="0" err="1">
                <a:latin typeface="Garamond" charset="0"/>
                <a:ea typeface="Garamond" charset="0"/>
                <a:cs typeface="Garamond" charset="0"/>
              </a:rPr>
              <a:t>Wenjie</a:t>
            </a: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 Zhuang, Na </a:t>
            </a:r>
            <a:r>
              <a:rPr kumimoji="0" lang="en-US" altLang="zh-CN" b="1" dirty="0" err="1">
                <a:latin typeface="Garamond" charset="0"/>
                <a:ea typeface="Garamond" charset="0"/>
                <a:cs typeface="Garamond" charset="0"/>
              </a:rPr>
              <a:t>Meng</a:t>
            </a: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 and Barbara Ryder</a:t>
            </a:r>
          </a:p>
          <a:p>
            <a:pPr eaLnBrk="1" hangingPunct="1">
              <a:lnSpc>
                <a:spcPct val="114000"/>
              </a:lnSpc>
            </a:pP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{</a:t>
            </a:r>
            <a:r>
              <a:rPr kumimoji="0" lang="en-US" altLang="zh-CN" b="1" dirty="0" err="1">
                <a:latin typeface="Garamond" charset="0"/>
                <a:ea typeface="Garamond" charset="0"/>
                <a:cs typeface="Garamond" charset="0"/>
              </a:rPr>
              <a:t>liuqing</a:t>
            </a: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kumimoji="0" lang="en-US" altLang="zh-CN" b="1" dirty="0" err="1">
                <a:latin typeface="Garamond" charset="0"/>
                <a:ea typeface="Garamond" charset="0"/>
                <a:cs typeface="Garamond" charset="0"/>
              </a:rPr>
              <a:t>fenghe</a:t>
            </a: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kumimoji="0" lang="en-US" altLang="zh-CN" b="1" dirty="0" err="1">
                <a:latin typeface="Garamond" charset="0"/>
                <a:ea typeface="Garamond" charset="0"/>
                <a:cs typeface="Garamond" charset="0"/>
              </a:rPr>
              <a:t>kaito</a:t>
            </a: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, nm8247}@</a:t>
            </a:r>
            <a:r>
              <a:rPr kumimoji="0" lang="en-US" altLang="zh-CN" b="1" dirty="0" err="1">
                <a:latin typeface="Garamond" charset="0"/>
                <a:ea typeface="Garamond" charset="0"/>
                <a:cs typeface="Garamond" charset="0"/>
              </a:rPr>
              <a:t>vt.edu</a:t>
            </a: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kumimoji="0" lang="en-US" altLang="zh-CN" b="1" dirty="0" err="1">
                <a:latin typeface="Garamond" charset="0"/>
                <a:ea typeface="Garamond" charset="0"/>
                <a:cs typeface="Garamond" charset="0"/>
              </a:rPr>
              <a:t>ryder@cs.vt.edu</a:t>
            </a:r>
            <a:endParaRPr kumimoji="0" lang="en-US" altLang="zh-CN" b="1" dirty="0">
              <a:latin typeface="Garamond" charset="0"/>
              <a:ea typeface="Garamond" charset="0"/>
              <a:cs typeface="Garamond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en-US" altLang="zh-CN" dirty="0">
              <a:latin typeface="Arial" charset="0"/>
              <a:ea typeface="宋体" charset="-122"/>
            </a:endParaRPr>
          </a:p>
          <a:p>
            <a:pPr eaLnBrk="1" hangingPunct="1">
              <a:lnSpc>
                <a:spcPct val="80000"/>
              </a:lnSpc>
            </a:pPr>
            <a:r>
              <a:rPr kumimoji="0" lang="en-US" altLang="zh-CN" dirty="0">
                <a:latin typeface="Arial" charset="0"/>
                <a:ea typeface="宋体" charset="-122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Department of Computer Science</a:t>
            </a:r>
          </a:p>
          <a:p>
            <a:pPr eaLnBrk="1" hangingPunct="1">
              <a:lnSpc>
                <a:spcPct val="80000"/>
              </a:lnSpc>
            </a:pP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Virginia Polytechnic Institute and State University</a:t>
            </a:r>
          </a:p>
          <a:p>
            <a:pPr eaLnBrk="1" hangingPunct="1">
              <a:lnSpc>
                <a:spcPct val="80000"/>
              </a:lnSpc>
            </a:pP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Blacksburg, VA, USA</a:t>
            </a:r>
          </a:p>
          <a:p>
            <a:pPr eaLnBrk="1" hangingPunct="1">
              <a:lnSpc>
                <a:spcPct val="80000"/>
              </a:lnSpc>
            </a:pPr>
            <a:r>
              <a:rPr kumimoji="0" lang="en-US" altLang="zh-CN" b="1" dirty="0">
                <a:latin typeface="Garamond" charset="0"/>
                <a:ea typeface="Garamond" charset="0"/>
                <a:cs typeface="Garamond" charset="0"/>
              </a:rPr>
              <a:t>September </a:t>
            </a:r>
            <a:r>
              <a:rPr kumimoji="0" lang="en-US" altLang="zh-CN" b="1" dirty="0" smtClean="0">
                <a:latin typeface="Garamond" charset="0"/>
                <a:ea typeface="Garamond" charset="0"/>
                <a:cs typeface="Garamond" charset="0"/>
              </a:rPr>
              <a:t>22, 2017</a:t>
            </a:r>
            <a:endParaRPr kumimoji="0" lang="en-US" altLang="zh-CN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 err="1"/>
              <a:t>CCLearner</a:t>
            </a:r>
            <a:r>
              <a:rPr lang="en-US" altLang="en-US" dirty="0"/>
              <a:t>: A Deep Learning-Based Clone</a:t>
            </a:r>
            <a:br>
              <a:rPr lang="en-US" altLang="en-US" dirty="0"/>
            </a:br>
            <a:r>
              <a:rPr lang="en-US" altLang="en-US" dirty="0" smtClean="0"/>
              <a:t>Detection </a:t>
            </a:r>
            <a:r>
              <a:rPr lang="en-US" altLang="en-US" dirty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00" y="1016526"/>
            <a:ext cx="3682716" cy="2011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is-IS" kern="0" dirty="0" smtClean="0"/>
              <a:t>Clones</a:t>
            </a:r>
            <a:endParaRPr lang="en-US" kern="0" dirty="0"/>
          </a:p>
          <a:p>
            <a:pPr lvl="2"/>
            <a:endParaRPr lang="en-US" kern="0" dirty="0"/>
          </a:p>
          <a:p>
            <a:pPr lvl="1"/>
            <a:r>
              <a:rPr lang="is-IS" kern="0" dirty="0" smtClean="0"/>
              <a:t>Non-clones</a:t>
            </a:r>
          </a:p>
          <a:p>
            <a:pPr lvl="2"/>
            <a:endParaRPr lang="is-IS" kern="0" dirty="0" smtClean="0"/>
          </a:p>
          <a:p>
            <a:r>
              <a:rPr lang="en-US" dirty="0" smtClean="0"/>
              <a:t>Training Process</a:t>
            </a:r>
          </a:p>
          <a:p>
            <a:pPr lvl="1"/>
            <a:r>
              <a:rPr lang="en-US" dirty="0" smtClean="0"/>
              <a:t>DeepLearning4j</a:t>
            </a:r>
            <a:r>
              <a:rPr lang="en-US" baseline="30000" dirty="0"/>
              <a:t>*</a:t>
            </a:r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A well-trained classifier (.mdl)</a:t>
            </a:r>
          </a:p>
          <a:p>
            <a:pPr lvl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713360" y="1281131"/>
            <a:ext cx="2064946" cy="68634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0284" y="2094137"/>
            <a:ext cx="4023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1">
              <a:spcAft>
                <a:spcPts val="0"/>
              </a:spcAft>
            </a:pPr>
            <a:r>
              <a:rPr lang="is-IS" sz="2400" b="1" kern="0" dirty="0" smtClean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&lt;[</a:t>
            </a:r>
            <a:r>
              <a:rPr lang="en-US" sz="24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sim_score</a:t>
            </a:r>
            <a:r>
              <a:rPr lang="en-US" sz="2400" b="1" i="1" kern="0" baseline="-2500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s-ES_tradnl" sz="24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 , . . . , </a:t>
            </a:r>
            <a:r>
              <a:rPr lang="en-US" sz="24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sim_score</a:t>
            </a:r>
            <a:r>
              <a:rPr lang="en-US" sz="2400" b="1" i="1" kern="0" baseline="-2500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8</a:t>
            </a:r>
            <a:r>
              <a:rPr lang="is-IS" sz="2400" b="1" kern="0" dirty="0" smtClean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], </a:t>
            </a:r>
            <a:r>
              <a:rPr lang="is-IS" sz="2400" b="1" kern="0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is-IS" sz="2400" b="1" kern="0" dirty="0" smtClean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&gt;</a:t>
            </a:r>
            <a:endParaRPr lang="en-US" sz="2400" b="1" kern="0" dirty="0">
              <a:solidFill>
                <a:srgbClr val="66160D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0284" y="3048791"/>
            <a:ext cx="409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1">
              <a:spcAft>
                <a:spcPts val="0"/>
              </a:spcAft>
            </a:pPr>
            <a:r>
              <a:rPr lang="is-IS" sz="2400" b="1" kern="0" dirty="0" smtClean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&lt;[</a:t>
            </a:r>
            <a:r>
              <a:rPr lang="en-US" sz="24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sim_score</a:t>
            </a:r>
            <a:r>
              <a:rPr lang="en-US" sz="2400" b="1" i="1" kern="0" baseline="-2500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s-ES_tradnl" sz="24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 , . . . , </a:t>
            </a:r>
            <a:r>
              <a:rPr lang="en-US" sz="24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sim_score</a:t>
            </a:r>
            <a:r>
              <a:rPr lang="en-US" sz="2400" b="1" i="1" kern="0" baseline="-2500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8</a:t>
            </a:r>
            <a:r>
              <a:rPr lang="is-IS" sz="2400" b="1" kern="0" dirty="0" smtClean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], </a:t>
            </a:r>
            <a:r>
              <a:rPr lang="is-IS" sz="2400" b="1" kern="0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0</a:t>
            </a:r>
            <a:r>
              <a:rPr lang="is-IS" sz="2400" b="1" kern="0" dirty="0" smtClean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&gt;</a:t>
            </a:r>
            <a:endParaRPr lang="en-US" sz="2400" b="1" kern="0" dirty="0">
              <a:solidFill>
                <a:srgbClr val="66160D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664" y="6279332"/>
            <a:ext cx="6822650" cy="578668"/>
          </a:xfrm>
          <a:prstGeom prst="rect">
            <a:avLst/>
          </a:prstGeom>
        </p:spPr>
        <p:txBody>
          <a:bodyPr wrap="square" tIns="0" bIns="0" anchor="ctr">
            <a:noAutofit/>
          </a:bodyPr>
          <a:lstStyle/>
          <a:p>
            <a:pPr algn="just"/>
            <a:r>
              <a:rPr lang="en-US" sz="1400" smtClean="0">
                <a:latin typeface="Garamond" charset="0"/>
                <a:ea typeface="Garamond" charset="0"/>
                <a:cs typeface="Garamond" charset="0"/>
              </a:rPr>
              <a:t>* </a:t>
            </a:r>
            <a:r>
              <a:rPr lang="en-US" sz="1400">
                <a:latin typeface="Garamond" charset="0"/>
                <a:ea typeface="Garamond" charset="0"/>
                <a:cs typeface="Garamond" charset="0"/>
              </a:rPr>
              <a:t>“Deeplearning4j,” http://deeplearning4j.org/, accessed: 2017-09-04</a:t>
            </a:r>
            <a:endParaRPr lang="en-US" sz="1400" dirty="0">
              <a:solidFill>
                <a:srgbClr val="0079CD"/>
              </a:solidFill>
              <a:effectLst/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00" y="1016526"/>
            <a:ext cx="3682716" cy="2011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kern="0" dirty="0" smtClean="0"/>
              <a:t>A codebase</a:t>
            </a:r>
            <a:endParaRPr lang="en-US" kern="0" dirty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2 nodes in DNN</a:t>
            </a:r>
          </a:p>
          <a:p>
            <a:pPr lvl="1"/>
            <a:r>
              <a:rPr lang="en-US" dirty="0" smtClean="0"/>
              <a:t>Predict </a:t>
            </a:r>
            <a:r>
              <a:rPr lang="en-US" dirty="0"/>
              <a:t>the likelihood of </a:t>
            </a:r>
            <a:r>
              <a:rPr lang="en-US" dirty="0">
                <a:solidFill>
                  <a:srgbClr val="15900F"/>
                </a:solidFill>
              </a:rPr>
              <a:t>clones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non-clones</a:t>
            </a: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Time cost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filters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5446" y="2041578"/>
            <a:ext cx="3639312" cy="68797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Benchmark: </a:t>
            </a:r>
            <a:r>
              <a:rPr lang="en-US" dirty="0" err="1" smtClean="0"/>
              <a:t>BigCloneBench</a:t>
            </a:r>
            <a:r>
              <a:rPr lang="en-US" baseline="30000" dirty="0"/>
              <a:t>*</a:t>
            </a:r>
            <a:endParaRPr lang="en-US" baseline="30000" dirty="0" smtClean="0"/>
          </a:p>
          <a:p>
            <a:pPr lvl="1"/>
            <a:r>
              <a:rPr lang="en-US" dirty="0" smtClean="0"/>
              <a:t>10 source code folders</a:t>
            </a:r>
          </a:p>
          <a:p>
            <a:pPr lvl="1"/>
            <a:r>
              <a:rPr lang="en-US" dirty="0" smtClean="0"/>
              <a:t>Clone Type: T1, T2, VST3, ST3, MT3 and WT3/4</a:t>
            </a:r>
          </a:p>
          <a:p>
            <a:r>
              <a:rPr lang="en-US" dirty="0" smtClean="0"/>
              <a:t>Data Set Construction</a:t>
            </a:r>
          </a:p>
          <a:p>
            <a:pPr lvl="1"/>
            <a:r>
              <a:rPr lang="en-US" dirty="0" smtClean="0"/>
              <a:t>Training Data (</a:t>
            </a:r>
            <a:r>
              <a:rPr lang="en-US" dirty="0"/>
              <a:t>Folder #4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T1, T2, VST3 and ST3 clones</a:t>
            </a:r>
          </a:p>
          <a:p>
            <a:pPr lvl="2"/>
            <a:r>
              <a:rPr lang="en-US" dirty="0" smtClean="0"/>
              <a:t>Randomly choose </a:t>
            </a:r>
            <a:r>
              <a:rPr lang="en-US" dirty="0"/>
              <a:t>a subset of </a:t>
            </a:r>
            <a:r>
              <a:rPr lang="en-US" dirty="0" smtClean="0"/>
              <a:t>false clone pairs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esting data (Other 9 folders)</a:t>
            </a:r>
          </a:p>
          <a:p>
            <a:pPr lvl="2"/>
            <a:r>
              <a:rPr lang="en-US" dirty="0" smtClean="0"/>
              <a:t>All source files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Rectangle 4"/>
          <p:cNvSpPr/>
          <p:nvPr/>
        </p:nvSpPr>
        <p:spPr>
          <a:xfrm>
            <a:off x="122664" y="6279332"/>
            <a:ext cx="6822650" cy="578668"/>
          </a:xfrm>
          <a:prstGeom prst="rect">
            <a:avLst/>
          </a:prstGeom>
        </p:spPr>
        <p:txBody>
          <a:bodyPr wrap="square" tIns="0" bIns="0" anchor="ctr">
            <a:noAutofit/>
          </a:bodyPr>
          <a:lstStyle/>
          <a:p>
            <a:pPr algn="just"/>
            <a:r>
              <a:rPr lang="en-US" sz="1050" dirty="0" smtClean="0">
                <a:latin typeface="Garamond" charset="0"/>
                <a:ea typeface="Garamond" charset="0"/>
                <a:cs typeface="Garamond" charset="0"/>
              </a:rPr>
              <a:t>* Jeffrey </a:t>
            </a:r>
            <a:r>
              <a:rPr lang="en-US" sz="1050" dirty="0" err="1">
                <a:latin typeface="Garamond" charset="0"/>
                <a:ea typeface="Garamond" charset="0"/>
                <a:cs typeface="Garamond" charset="0"/>
              </a:rPr>
              <a:t>Svajlenko</a:t>
            </a:r>
            <a:r>
              <a:rPr lang="en-US" sz="1050" dirty="0">
                <a:latin typeface="Garamond" charset="0"/>
                <a:ea typeface="Garamond" charset="0"/>
                <a:cs typeface="Garamond" charset="0"/>
              </a:rPr>
              <a:t>, Judith F. Islam, Iman </a:t>
            </a:r>
            <a:r>
              <a:rPr lang="en-US" sz="1050" dirty="0" err="1">
                <a:latin typeface="Garamond" charset="0"/>
                <a:ea typeface="Garamond" charset="0"/>
                <a:cs typeface="Garamond" charset="0"/>
              </a:rPr>
              <a:t>Keivanloo</a:t>
            </a:r>
            <a:r>
              <a:rPr lang="en-US" sz="1050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sz="1050" dirty="0" err="1">
                <a:latin typeface="Garamond" charset="0"/>
                <a:ea typeface="Garamond" charset="0"/>
                <a:cs typeface="Garamond" charset="0"/>
              </a:rPr>
              <a:t>Chanchal</a:t>
            </a:r>
            <a:r>
              <a:rPr lang="en-US" sz="1050" dirty="0">
                <a:latin typeface="Garamond" charset="0"/>
                <a:ea typeface="Garamond" charset="0"/>
                <a:cs typeface="Garamond" charset="0"/>
              </a:rPr>
              <a:t> K. Roy and Mohammad </a:t>
            </a:r>
            <a:r>
              <a:rPr lang="en-US" sz="1050" dirty="0" err="1">
                <a:latin typeface="Garamond" charset="0"/>
                <a:ea typeface="Garamond" charset="0"/>
                <a:cs typeface="Garamond" charset="0"/>
              </a:rPr>
              <a:t>Mamun</a:t>
            </a:r>
            <a:r>
              <a:rPr lang="en-US" sz="1050" dirty="0">
                <a:latin typeface="Garamond" charset="0"/>
                <a:ea typeface="Garamond" charset="0"/>
                <a:cs typeface="Garamond" charset="0"/>
              </a:rPr>
              <a:t> Mia, "Towards a Big Data Curated Benchmark of Inter-Project Code Clones", In Proceedings of the Early Research Achievements track of the 30th International Conference on Software Maintenance and Evolution (ICSME 2014), 5 pp., Victoria, Canada, September 2014.</a:t>
            </a:r>
            <a:endParaRPr lang="en-US" sz="1050" dirty="0">
              <a:solidFill>
                <a:srgbClr val="0079CD"/>
              </a:solidFill>
              <a:effectLst/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Precision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 F-score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327" y="1800088"/>
                <a:ext cx="8160632" cy="781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𝑆𝑇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𝑡𝑟𝑢𝑒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𝑐𝑙𝑜𝑛𝑒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𝑝𝑎𝑖𝑟𝑠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mr-IN" sz="24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𝑆𝑇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𝑇𝑜𝑡𝑎𝑙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#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𝑘𝑛𝑜𝑤𝑛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𝑡𝑟𝑢𝑒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𝑐𝑙𝑜𝑛𝑒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𝑝𝑎𝑖𝑟𝑠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mr-IN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𝑜𝑓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𝑆𝑇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7" y="1800088"/>
                <a:ext cx="8160632" cy="781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51915" y="3379378"/>
                <a:ext cx="6240170" cy="764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𝑒𝑠𝑡𝑖𝑚𝑎𝑡𝑒𝑑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#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𝑡𝑟𝑢𝑒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𝑐𝑙𝑜𝑛𝑒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𝑝𝑎𝑖𝑟𝑠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385 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𝑑𝑒𝑡𝑒𝑐𝑡𝑒𝑑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𝑐𝑙𝑜𝑛𝑒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𝑝𝑎𝑖𝑟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𝑠𝑎𝑚𝑝𝑙𝑒𝑠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15" y="3379378"/>
                <a:ext cx="6240170" cy="764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501" y="4941548"/>
                <a:ext cx="4686283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𝑇</m:t>
                          </m:r>
                          <m:r>
                            <a:rPr lang="en-US" sz="24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𝑆𝑇</m:t>
                          </m:r>
                          <m:r>
                            <a:rPr lang="en-US" sz="2400" i="1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Times" charset="0"/>
                          <a:cs typeface="Times" charset="0"/>
                        </a:rPr>
                        <m:t>=</m:t>
                      </m:r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2∗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𝑒𝑠𝑡𝑖𝑚𝑎𝑡𝑒𝑑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𝑆𝑇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𝑒𝑠𝑡𝑖𝑚𝑎𝑡𝑒𝑑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Times" charset="0"/>
                              <a:cs typeface="Times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𝑆𝑇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" charset="0"/>
                                  <a:cs typeface="Times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Times" charset="0"/>
                  <a:ea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01" y="4941548"/>
                <a:ext cx="4686283" cy="7566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Inter-comparison Results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27273"/>
              </p:ext>
            </p:extLst>
          </p:nvPr>
        </p:nvGraphicFramePr>
        <p:xfrm>
          <a:off x="3476624" y="4153695"/>
          <a:ext cx="506594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888"/>
                <a:gridCol w="1571626"/>
                <a:gridCol w="957264"/>
                <a:gridCol w="1151165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CCLearner</a:t>
                      </a:r>
                      <a:endParaRPr lang="en-US" sz="2000" b="1" i="0" dirty="0" smtClean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SourcererCC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NiCad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Deckard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93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68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71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85999"/>
              </p:ext>
            </p:extLst>
          </p:nvPr>
        </p:nvGraphicFramePr>
        <p:xfrm>
          <a:off x="3476625" y="5159534"/>
          <a:ext cx="506594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888"/>
                <a:gridCol w="1571628"/>
                <a:gridCol w="957263"/>
                <a:gridCol w="1151163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CCLearner</a:t>
                      </a:r>
                      <a:endParaRPr lang="en-US" sz="2000" b="1" i="0" dirty="0" smtClean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SourcererCC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NiCad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Deckard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93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88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76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77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59560"/>
              </p:ext>
            </p:extLst>
          </p:nvPr>
        </p:nvGraphicFramePr>
        <p:xfrm>
          <a:off x="2654300" y="2019301"/>
          <a:ext cx="588826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324"/>
                <a:gridCol w="1385888"/>
                <a:gridCol w="1571626"/>
                <a:gridCol w="957264"/>
                <a:gridCol w="1151165"/>
              </a:tblGrid>
              <a:tr h="36576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CCLearner</a:t>
                      </a:r>
                      <a:endParaRPr lang="en-US" sz="2000" b="1" i="0" dirty="0" smtClean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SourcererCC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NiCad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Deckard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T1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100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100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100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96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T2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97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85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82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VST3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92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98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78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ST3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89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67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77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78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0023" y="4257845"/>
                <a:ext cx="23956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charset="0"/>
                            <a:ea typeface="Times" charset="0"/>
                            <a:cs typeface="Times" charset="0"/>
                          </a:rPr>
                          <m:t>𝒆𝒔𝒕𝒊𝒎𝒂𝒕𝒆𝒅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latin typeface="Garamond" charset="0"/>
                    <a:ea typeface="Garamond" charset="0"/>
                    <a:cs typeface="Garamond" charset="0"/>
                  </a:rPr>
                  <a:t>(%)</a:t>
                </a:r>
                <a:endParaRPr lang="en-US" sz="2800" b="1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3" y="4257845"/>
                <a:ext cx="2395656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432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0023" y="5263684"/>
                <a:ext cx="20445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𝑻</m:t>
                        </m:r>
                        <m:r>
                          <a:rPr lang="en-US" sz="2800" b="1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𝑺𝑻</m:t>
                        </m:r>
                        <m:r>
                          <a:rPr lang="en-US" sz="2800" b="1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latin typeface="Garamond" charset="0"/>
                    <a:ea typeface="Garamond" charset="0"/>
                    <a:cs typeface="Garamond" charset="0"/>
                  </a:rPr>
                  <a:t>(%)</a:t>
                </a:r>
                <a:endParaRPr lang="en-US" sz="2800" b="1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3" y="5263684"/>
                <a:ext cx="2044599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r="-506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0023" y="2672091"/>
                <a:ext cx="1936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charset="0"/>
                        <a:ea typeface="Times" charset="0"/>
                        <a:cs typeface="Times" charset="0"/>
                      </a:rPr>
                      <m:t>𝑹𝒆𝒄𝒂𝒍𝒍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>
                    <a:latin typeface="Garamond" charset="0"/>
                    <a:ea typeface="Garamond" charset="0"/>
                    <a:cs typeface="Garamond" charset="0"/>
                  </a:rPr>
                  <a:t>(%)</a:t>
                </a:r>
                <a:endParaRPr lang="en-US" sz="2800" b="1" dirty="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3" y="2672091"/>
                <a:ext cx="1936749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r="-566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 flipH="1">
            <a:off x="3476622" y="2019300"/>
            <a:ext cx="1380744" cy="3871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ovel Approach</a:t>
            </a:r>
          </a:p>
          <a:p>
            <a:pPr lvl="1"/>
            <a:r>
              <a:rPr lang="en-US" dirty="0" smtClean="0"/>
              <a:t>Use deep learning to characterize and detect clones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omprehensive </a:t>
            </a:r>
            <a:r>
              <a:rPr lang="en-US" dirty="0"/>
              <a:t>E</a:t>
            </a:r>
            <a:r>
              <a:rPr lang="en-US" dirty="0" smtClean="0"/>
              <a:t>mpirical </a:t>
            </a:r>
            <a:r>
              <a:rPr lang="en-US" dirty="0"/>
              <a:t>S</a:t>
            </a:r>
            <a:r>
              <a:rPr lang="en-US" dirty="0" smtClean="0"/>
              <a:t>tudy</a:t>
            </a:r>
          </a:p>
          <a:p>
            <a:pPr lvl="1"/>
            <a:r>
              <a:rPr lang="en-US" dirty="0" smtClean="0"/>
              <a:t>Compare </a:t>
            </a:r>
            <a:r>
              <a:rPr lang="en-US" dirty="0" err="1" smtClean="0"/>
              <a:t>CCLearner</a:t>
            </a:r>
            <a:r>
              <a:rPr lang="en-US" dirty="0" smtClean="0"/>
              <a:t> with existing tools</a:t>
            </a:r>
          </a:p>
          <a:p>
            <a:pPr lvl="1"/>
            <a:r>
              <a:rPr lang="en-US" dirty="0" smtClean="0"/>
              <a:t>Evaluate the importance of different features</a:t>
            </a:r>
          </a:p>
          <a:p>
            <a:pPr lvl="2"/>
            <a:r>
              <a:rPr lang="en-US" dirty="0" smtClean="0"/>
              <a:t>E.g., reserved </a:t>
            </a:r>
            <a:r>
              <a:rPr lang="en-US" dirty="0" smtClean="0"/>
              <a:t>words, </a:t>
            </a:r>
            <a:r>
              <a:rPr lang="en-US" dirty="0" smtClean="0"/>
              <a:t>type identifiers, and method identifiers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80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Thank you !</a:t>
            </a:r>
            <a:br>
              <a:rPr lang="en-US" sz="4000" dirty="0" smtClean="0"/>
            </a:br>
            <a:r>
              <a:rPr lang="en-US" sz="4000" dirty="0" smtClean="0"/>
              <a:t>Questions?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7944" y="4498514"/>
            <a:ext cx="9110111" cy="685800"/>
            <a:chOff x="426827" y="4304053"/>
            <a:chExt cx="9110111" cy="68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827" y="4304053"/>
              <a:ext cx="685800" cy="685800"/>
            </a:xfrm>
            <a:prstGeom prst="rect">
              <a:avLst/>
            </a:prstGeom>
          </p:spPr>
        </p:pic>
        <p:sp>
          <p:nvSpPr>
            <p:cNvPr id="5" name="Content Placeholder 1"/>
            <p:cNvSpPr txBox="1">
              <a:spLocks/>
            </p:cNvSpPr>
            <p:nvPr/>
          </p:nvSpPr>
          <p:spPr bwMode="auto">
            <a:xfrm>
              <a:off x="1265135" y="4385343"/>
              <a:ext cx="82718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228600" indent="-228600" algn="l" rtl="0" eaLnBrk="0" fontAlgn="base" hangingPunct="0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kumimoji="1" sz="2800" b="1" i="0" kern="120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defRPr>
              </a:lvl1pPr>
              <a:lvl2pPr marL="685800" indent="-228600" algn="l" rtl="0" eaLnBrk="0" fontAlgn="base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sz="2400" b="1" i="0" kern="120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defRPr>
              </a:lvl2pPr>
              <a:lvl3pPr marL="1143000" indent="-228600" algn="l" rtl="0" eaLnBrk="0" fontAlgn="base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sz="2000" b="1" i="0" kern="120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lvl="1" indent="0">
                <a:buFont typeface="Arial" charset="0"/>
                <a:buNone/>
              </a:pPr>
              <a:r>
                <a:rPr lang="en-US" sz="2800" dirty="0" smtClean="0">
                  <a:hlinkClick r:id="rId4"/>
                </a:rPr>
                <a:t>https://github.com/liuqingli/CCLearner</a:t>
              </a:r>
              <a:endParaRPr lang="en-US" sz="28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7162" y="5331519"/>
            <a:ext cx="7613863" cy="857094"/>
            <a:chOff x="2394220" y="3579030"/>
            <a:chExt cx="7613863" cy="857094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3260344" y="3745967"/>
              <a:ext cx="6747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228600" indent="-228600" algn="l" rtl="0" eaLnBrk="0" fontAlgn="base" hangingPunct="0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Char char="•"/>
                <a:defRPr kumimoji="1" sz="2800" b="1" i="0" kern="120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defRPr>
              </a:lvl1pPr>
              <a:lvl2pPr marL="685800" indent="-228600" algn="l" rtl="0" eaLnBrk="0" fontAlgn="base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sz="2400" b="1" i="0" kern="120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defRPr>
              </a:lvl2pPr>
              <a:lvl3pPr marL="1143000" indent="-228600" algn="l" rtl="0" eaLnBrk="0" fontAlgn="base" hangingPunct="0">
                <a:lnSpc>
                  <a:spcPct val="10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sz="2000" b="1" i="0" kern="1200">
                  <a:solidFill>
                    <a:schemeClr val="tx1"/>
                  </a:solidFill>
                  <a:latin typeface="Garamond" charset="0"/>
                  <a:ea typeface="Garamond" charset="0"/>
                  <a:cs typeface="Garamond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8" lvl="1" indent="0">
                <a:buNone/>
              </a:pPr>
              <a:r>
                <a:rPr lang="en-US" sz="2800" dirty="0" smtClean="0">
                  <a:hlinkClick r:id="rId5"/>
                </a:rPr>
                <a:t>https://goo.gl/k6rjDn</a:t>
              </a:r>
              <a:endParaRPr lang="en-US" sz="2800" dirty="0" smtClean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4220" y="3579030"/>
              <a:ext cx="866124" cy="85709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461212" y="3296671"/>
            <a:ext cx="6221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charset="0"/>
                <a:ea typeface="Garamond" charset="0"/>
                <a:cs typeface="Garamond" charset="0"/>
                <a:hlinkClick r:id="rId7"/>
              </a:rPr>
              <a:t>http://</a:t>
            </a:r>
            <a:r>
              <a:rPr lang="en-US" sz="3200" b="1" dirty="0" err="1">
                <a:latin typeface="Garamond" charset="0"/>
                <a:ea typeface="Garamond" charset="0"/>
                <a:cs typeface="Garamond" charset="0"/>
                <a:hlinkClick r:id="rId7"/>
              </a:rPr>
              <a:t>people.cs.vt.edu</a:t>
            </a:r>
            <a:r>
              <a:rPr lang="en-US" sz="3200" b="1" dirty="0">
                <a:latin typeface="Garamond" charset="0"/>
                <a:ea typeface="Garamond" charset="0"/>
                <a:cs typeface="Garamond" charset="0"/>
                <a:hlinkClick r:id="rId7"/>
              </a:rPr>
              <a:t>/~</a:t>
            </a:r>
            <a:r>
              <a:rPr lang="en-US" sz="3200" b="1" dirty="0" err="1">
                <a:latin typeface="Garamond" charset="0"/>
                <a:ea typeface="Garamond" charset="0"/>
                <a:cs typeface="Garamond" charset="0"/>
                <a:hlinkClick r:id="rId7"/>
              </a:rPr>
              <a:t>liuqing</a:t>
            </a:r>
            <a:r>
              <a:rPr lang="en-US" sz="3200" b="1" dirty="0">
                <a:latin typeface="Garamond" charset="0"/>
                <a:ea typeface="Garamond" charset="0"/>
                <a:cs typeface="Garamond" charset="0"/>
                <a:hlinkClick r:id="rId7"/>
              </a:rPr>
              <a:t>/</a:t>
            </a:r>
            <a:endParaRPr lang="en-US" sz="32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743294"/>
            <a:ext cx="8270875" cy="3715900"/>
          </a:xfrm>
        </p:spPr>
      </p:pic>
    </p:spTree>
    <p:extLst>
      <p:ext uri="{BB962C8B-B14F-4D97-AF65-F5344CB8AC3E}">
        <p14:creationId xmlns:p14="http://schemas.microsoft.com/office/powerpoint/2010/main" val="15065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185890"/>
            <a:ext cx="8270875" cy="2794089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63" y="4364180"/>
            <a:ext cx="8270875" cy="149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080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0" y="2197317"/>
            <a:ext cx="8245740" cy="2560320"/>
          </a:xfrm>
        </p:spPr>
      </p:pic>
    </p:spTree>
    <p:extLst>
      <p:ext uri="{BB962C8B-B14F-4D97-AF65-F5344CB8AC3E}">
        <p14:creationId xmlns:p14="http://schemas.microsoft.com/office/powerpoint/2010/main" val="3743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Clone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6098" y="1731825"/>
            <a:ext cx="8271803" cy="1470991"/>
          </a:xfrm>
          <a:prstGeom prst="roundRect">
            <a:avLst/>
          </a:prstGeom>
          <a:noFill/>
          <a:ln w="25400">
            <a:solidFill>
              <a:srgbClr val="661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/>
            <a:r>
              <a:rPr lang="en-US" sz="32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Developers copy and paste code to improve programming productivity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6098" y="3889580"/>
            <a:ext cx="8271803" cy="1470991"/>
          </a:xfrm>
          <a:prstGeom prst="roundRect">
            <a:avLst/>
          </a:prstGeom>
          <a:noFill/>
          <a:ln w="25400">
            <a:solidFill>
              <a:srgbClr val="661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/>
            <a:r>
              <a:rPr lang="en-US" sz="32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Clone detections tools are needed to help </a:t>
            </a:r>
            <a:r>
              <a:rPr lang="en-US" sz="32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bug </a:t>
            </a:r>
            <a:r>
              <a:rPr lang="en-US" sz="32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fixes or program changes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83608" y="4132952"/>
            <a:ext cx="6976782" cy="1097280"/>
            <a:chOff x="685889" y="4041375"/>
            <a:chExt cx="6976782" cy="1097280"/>
          </a:xfrm>
        </p:grpSpPr>
        <p:sp>
          <p:nvSpPr>
            <p:cNvPr id="9" name="Rectangle 8"/>
            <p:cNvSpPr/>
            <p:nvPr/>
          </p:nvSpPr>
          <p:spPr>
            <a:xfrm>
              <a:off x="2077542" y="4132815"/>
              <a:ext cx="1472184" cy="9144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800" b="1" dirty="0" smtClean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rPr>
                <a:t>19%</a:t>
              </a:r>
              <a:endParaRPr lang="en-US" sz="48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89" y="4132952"/>
              <a:ext cx="1141863" cy="914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3359" y="4041375"/>
              <a:ext cx="1097280" cy="10972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191168" y="4132814"/>
              <a:ext cx="2471503" cy="9144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800" b="1" dirty="0" smtClean="0">
                  <a:solidFill>
                    <a:sysClr val="windowText" lastClr="000000"/>
                  </a:solidFill>
                  <a:latin typeface="Garamond" charset="0"/>
                  <a:ea typeface="Garamond" charset="0"/>
                  <a:cs typeface="Garamond" charset="0"/>
                </a:rPr>
                <a:t>15-25%</a:t>
              </a:r>
              <a:endParaRPr lang="en-US" sz="48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5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19" y="1018308"/>
            <a:ext cx="7290142" cy="5153891"/>
          </a:xfrm>
        </p:spPr>
      </p:pic>
    </p:spTree>
    <p:extLst>
      <p:ext uri="{BB962C8B-B14F-4D97-AF65-F5344CB8AC3E}">
        <p14:creationId xmlns:p14="http://schemas.microsoft.com/office/powerpoint/2010/main" val="15512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0" y="1830170"/>
            <a:ext cx="8448259" cy="3108960"/>
          </a:xfrm>
        </p:spPr>
      </p:pic>
    </p:spTree>
    <p:extLst>
      <p:ext uri="{BB962C8B-B14F-4D97-AF65-F5344CB8AC3E}">
        <p14:creationId xmlns:p14="http://schemas.microsoft.com/office/powerpoint/2010/main" val="10345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2535020"/>
            <a:ext cx="8922292" cy="1554480"/>
          </a:xfrm>
        </p:spPr>
      </p:pic>
    </p:spTree>
    <p:extLst>
      <p:ext uri="{BB962C8B-B14F-4D97-AF65-F5344CB8AC3E}">
        <p14:creationId xmlns:p14="http://schemas.microsoft.com/office/powerpoint/2010/main" val="15801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564456"/>
            <a:ext cx="8270875" cy="2073576"/>
          </a:xfrm>
        </p:spPr>
      </p:pic>
    </p:spTree>
    <p:extLst>
      <p:ext uri="{BB962C8B-B14F-4D97-AF65-F5344CB8AC3E}">
        <p14:creationId xmlns:p14="http://schemas.microsoft.com/office/powerpoint/2010/main" val="14226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555077"/>
            <a:ext cx="8270875" cy="2092334"/>
          </a:xfrm>
        </p:spPr>
      </p:pic>
    </p:spTree>
    <p:extLst>
      <p:ext uri="{BB962C8B-B14F-4D97-AF65-F5344CB8AC3E}">
        <p14:creationId xmlns:p14="http://schemas.microsoft.com/office/powerpoint/2010/main" val="20575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099" y="1178331"/>
            <a:ext cx="8271803" cy="4923692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02767"/>
              </p:ext>
            </p:extLst>
          </p:nvPr>
        </p:nvGraphicFramePr>
        <p:xfrm>
          <a:off x="1" y="801689"/>
          <a:ext cx="9144000" cy="539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12" name="Rounded Rectangle 11"/>
          <p:cNvSpPr/>
          <p:nvPr/>
        </p:nvSpPr>
        <p:spPr>
          <a:xfrm>
            <a:off x="436098" y="1731825"/>
            <a:ext cx="8271803" cy="1470991"/>
          </a:xfrm>
          <a:prstGeom prst="roundRect">
            <a:avLst/>
          </a:prstGeom>
          <a:noFill/>
          <a:ln w="25400">
            <a:solidFill>
              <a:srgbClr val="661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/>
            <a:r>
              <a:rPr lang="en-US" sz="32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How can we </a:t>
            </a:r>
            <a:r>
              <a:rPr lang="en-US" sz="32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automatically characterize the similarity between clones?</a:t>
            </a:r>
            <a:endParaRPr lang="en-US" sz="32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6098" y="3889580"/>
            <a:ext cx="8271803" cy="1470991"/>
          </a:xfrm>
          <a:prstGeom prst="roundRect">
            <a:avLst/>
          </a:prstGeom>
          <a:noFill/>
          <a:ln w="25400">
            <a:solidFill>
              <a:srgbClr val="661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0838"/>
            <a:r>
              <a:rPr lang="en-US" sz="3200" b="1" dirty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How can we leverage the characteristics to detect clones?</a:t>
            </a:r>
          </a:p>
        </p:txBody>
      </p:sp>
    </p:spTree>
    <p:extLst>
      <p:ext uri="{BB962C8B-B14F-4D97-AF65-F5344CB8AC3E}">
        <p14:creationId xmlns:p14="http://schemas.microsoft.com/office/powerpoint/2010/main" val="20996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8" name="TextBox 17"/>
          <p:cNvSpPr txBox="1"/>
          <p:nvPr/>
        </p:nvSpPr>
        <p:spPr>
          <a:xfrm>
            <a:off x="598169" y="3625622"/>
            <a:ext cx="7924800" cy="640080"/>
          </a:xfrm>
          <a:prstGeom prst="roundRect">
            <a:avLst/>
          </a:prstGeom>
          <a:noFill/>
          <a:ln w="25400">
            <a:solidFill>
              <a:srgbClr val="66160D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Code Clone Detection Problem</a:t>
            </a:r>
            <a:endParaRPr lang="en-US" sz="3200" b="1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169" y="5190808"/>
            <a:ext cx="7924800" cy="640080"/>
          </a:xfrm>
          <a:prstGeom prst="roundRect">
            <a:avLst/>
          </a:prstGeom>
          <a:noFill/>
          <a:ln w="25400">
            <a:solidFill>
              <a:srgbClr val="66160D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Classification </a:t>
            </a: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Problem</a:t>
            </a:r>
            <a:endParaRPr lang="en-US" sz="3200" b="1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triped Right Arrow 2"/>
          <p:cNvSpPr>
            <a:spLocks noChangeAspect="1"/>
          </p:cNvSpPr>
          <p:nvPr/>
        </p:nvSpPr>
        <p:spPr>
          <a:xfrm rot="5400000">
            <a:off x="4228338" y="4225335"/>
            <a:ext cx="664461" cy="1005840"/>
          </a:xfrm>
          <a:prstGeom prst="stripedRightArrow">
            <a:avLst/>
          </a:prstGeom>
          <a:solidFill>
            <a:srgbClr val="661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33" r="7964"/>
          <a:stretch/>
        </p:blipFill>
        <p:spPr>
          <a:xfrm>
            <a:off x="3078816" y="1156425"/>
            <a:ext cx="2963503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4019045" y="1884271"/>
            <a:ext cx="4703351" cy="15631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Training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68" y="3616387"/>
            <a:ext cx="8303228" cy="15631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Testing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87825" y="2418629"/>
            <a:ext cx="1736914" cy="206952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Feature Extraction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3516" y="2418628"/>
            <a:ext cx="1733084" cy="8015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Deep </a:t>
            </a:r>
          </a:p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Learning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93516" y="4007198"/>
            <a:ext cx="1733084" cy="4809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Classifier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6" name="Document 15"/>
          <p:cNvSpPr/>
          <p:nvPr/>
        </p:nvSpPr>
        <p:spPr>
          <a:xfrm>
            <a:off x="1481583" y="2784140"/>
            <a:ext cx="1777269" cy="663230"/>
          </a:xfrm>
          <a:prstGeom prst="flowChart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Source code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392" y="3890684"/>
            <a:ext cx="3297652" cy="4007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Method Extraction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1392" y="4510242"/>
            <a:ext cx="3297652" cy="4007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Method Pair Enumerator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2027" y="5348505"/>
            <a:ext cx="2164295" cy="40079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Clone Pairs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16828" y="5348505"/>
            <a:ext cx="2805568" cy="400795"/>
          </a:xfrm>
          <a:prstGeom prst="roundRect">
            <a:avLst/>
          </a:prstGeom>
          <a:noFill/>
          <a:ln w="254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Non-Clone Pairs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2027" y="1314460"/>
            <a:ext cx="2164295" cy="40079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Clone Pairs</a:t>
            </a:r>
            <a:endParaRPr lang="en-US" sz="2000" b="1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16828" y="1314460"/>
            <a:ext cx="2805568" cy="400795"/>
          </a:xfrm>
          <a:prstGeom prst="roundRect">
            <a:avLst/>
          </a:prstGeom>
          <a:noFill/>
          <a:ln w="254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Garamond" charset="0"/>
                <a:ea typeface="Garamond" charset="0"/>
                <a:cs typeface="Garamond" charset="0"/>
              </a:rPr>
              <a:t>Non-Clone Pairs</a:t>
            </a:r>
            <a:endParaRPr lang="en-US" sz="2000" b="1" dirty="0">
              <a:solidFill>
                <a:sysClr val="windowText" lastClr="0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6" name="Straight Arrow Connector 5"/>
          <p:cNvCxnSpPr>
            <a:endCxn id="14" idx="1"/>
          </p:cNvCxnSpPr>
          <p:nvPr/>
        </p:nvCxnSpPr>
        <p:spPr>
          <a:xfrm>
            <a:off x="6224738" y="2815200"/>
            <a:ext cx="468778" cy="42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5" idx="0"/>
          </p:cNvCxnSpPr>
          <p:nvPr/>
        </p:nvCxnSpPr>
        <p:spPr>
          <a:xfrm>
            <a:off x="7560058" y="3220218"/>
            <a:ext cx="0" cy="7869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3" idx="2"/>
            <a:endCxn id="13" idx="0"/>
          </p:cNvCxnSpPr>
          <p:nvPr/>
        </p:nvCxnSpPr>
        <p:spPr>
          <a:xfrm rot="16200000" flipH="1">
            <a:off x="4703541" y="1765888"/>
            <a:ext cx="703373" cy="602107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4" idx="2"/>
            <a:endCxn id="13" idx="0"/>
          </p:cNvCxnSpPr>
          <p:nvPr/>
        </p:nvCxnSpPr>
        <p:spPr>
          <a:xfrm rot="5400000">
            <a:off x="5986261" y="1085277"/>
            <a:ext cx="703373" cy="196333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5" idx="2"/>
            <a:endCxn id="22" idx="0"/>
          </p:cNvCxnSpPr>
          <p:nvPr/>
        </p:nvCxnSpPr>
        <p:spPr>
          <a:xfrm rot="5400000">
            <a:off x="7009659" y="4798105"/>
            <a:ext cx="860353" cy="2404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5" idx="2"/>
            <a:endCxn id="21" idx="0"/>
          </p:cNvCxnSpPr>
          <p:nvPr/>
        </p:nvCxnSpPr>
        <p:spPr>
          <a:xfrm rot="5400000">
            <a:off x="5726940" y="3515386"/>
            <a:ext cx="860353" cy="280588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46711" y="4243452"/>
            <a:ext cx="468778" cy="422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2"/>
            <a:endCxn id="17" idx="0"/>
          </p:cNvCxnSpPr>
          <p:nvPr/>
        </p:nvCxnSpPr>
        <p:spPr>
          <a:xfrm>
            <a:off x="2370218" y="3403523"/>
            <a:ext cx="1" cy="4871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0" idx="0"/>
          </p:cNvCxnSpPr>
          <p:nvPr/>
        </p:nvCxnSpPr>
        <p:spPr>
          <a:xfrm>
            <a:off x="2366753" y="4291478"/>
            <a:ext cx="3466" cy="2187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20" idx="3"/>
            <a:endCxn id="13" idx="2"/>
          </p:cNvCxnSpPr>
          <p:nvPr/>
        </p:nvCxnSpPr>
        <p:spPr>
          <a:xfrm flipV="1">
            <a:off x="4019044" y="4488150"/>
            <a:ext cx="1337237" cy="222490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clones are more likely to share certain kinds of </a:t>
            </a:r>
            <a:r>
              <a:rPr lang="en-US" dirty="0" smtClean="0"/>
              <a:t>tokens </a:t>
            </a:r>
            <a:r>
              <a:rPr lang="en-US" dirty="0" smtClean="0"/>
              <a:t>than other tokens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1358168" y="2591159"/>
            <a:ext cx="5772150" cy="7230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Tokens likely to be </a:t>
            </a: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shared</a:t>
            </a:r>
            <a:endParaRPr lang="en-US" sz="3200" b="1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0731" y="3329626"/>
            <a:ext cx="5772150" cy="578882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3" lvl="2"/>
            <a:r>
              <a:rPr lang="en-US" sz="2800" b="1" dirty="0">
                <a:latin typeface="Garamond" charset="0"/>
                <a:ea typeface="Garamond" charset="0"/>
                <a:cs typeface="Garamond" charset="0"/>
              </a:rPr>
              <a:t>Keywords, method names, </a:t>
            </a:r>
            <a:r>
              <a:rPr lang="mr-IN" sz="2800" b="1" dirty="0" smtClean="0">
                <a:latin typeface="Garamond" charset="0"/>
                <a:ea typeface="Garamond" charset="0"/>
                <a:cs typeface="Garamond" charset="0"/>
              </a:rPr>
              <a:t>…</a:t>
            </a:r>
            <a:endParaRPr lang="en-US" sz="2800" b="1" dirty="0"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5268" y="2591159"/>
            <a:ext cx="6920938" cy="723018"/>
            <a:chOff x="1162050" y="2419973"/>
            <a:chExt cx="6920938" cy="723018"/>
          </a:xfrm>
        </p:grpSpPr>
        <p:sp>
          <p:nvSpPr>
            <p:cNvPr id="10" name="Rectangle 9"/>
            <p:cNvSpPr/>
            <p:nvPr/>
          </p:nvSpPr>
          <p:spPr>
            <a:xfrm>
              <a:off x="1162050" y="2419973"/>
              <a:ext cx="133350" cy="723018"/>
            </a:xfrm>
            <a:prstGeom prst="rect">
              <a:avLst/>
            </a:prstGeom>
            <a:solidFill>
              <a:srgbClr val="66160D"/>
            </a:solidFill>
            <a:ln>
              <a:solidFill>
                <a:srgbClr val="6616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>
            <a:xfrm>
              <a:off x="1228725" y="3142991"/>
              <a:ext cx="6854263" cy="0"/>
            </a:xfrm>
            <a:prstGeom prst="line">
              <a:avLst/>
            </a:prstGeom>
            <a:ln w="19050">
              <a:solidFill>
                <a:srgbClr val="6616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58168" y="4403367"/>
            <a:ext cx="5772150" cy="7230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rtlCol="0" anchor="ctr" anchorCtr="0">
            <a:no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Tokens </a:t>
            </a:r>
            <a:r>
              <a:rPr lang="en-US" sz="3200" b="1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less likely </a:t>
            </a:r>
            <a:r>
              <a:rPr lang="en-US" sz="3200" b="1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to be </a:t>
            </a:r>
            <a:r>
              <a:rPr lang="en-US" sz="3200" b="1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shared</a:t>
            </a:r>
            <a:endParaRPr lang="en-US" sz="3200" b="1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30731" y="5141834"/>
            <a:ext cx="5772150" cy="578882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463" lvl="2"/>
            <a:r>
              <a:rPr lang="en-US" sz="2800" b="1" dirty="0">
                <a:latin typeface="Garamond" charset="0"/>
                <a:ea typeface="Garamond" charset="0"/>
                <a:cs typeface="Garamond" charset="0"/>
              </a:rPr>
              <a:t>Variable names, literals, </a:t>
            </a:r>
            <a:r>
              <a:rPr lang="mr-IN" sz="2800" b="1" dirty="0">
                <a:latin typeface="Garamond" charset="0"/>
                <a:ea typeface="Garamond" charset="0"/>
                <a:cs typeface="Garamond" charset="0"/>
              </a:rPr>
              <a:t>…</a:t>
            </a:r>
            <a:endParaRPr lang="en-US" sz="2800" b="1" dirty="0"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5268" y="4403367"/>
            <a:ext cx="6920938" cy="723018"/>
            <a:chOff x="1162050" y="2419973"/>
            <a:chExt cx="6920938" cy="723018"/>
          </a:xfrm>
        </p:grpSpPr>
        <p:sp>
          <p:nvSpPr>
            <p:cNvPr id="17" name="Rectangle 16"/>
            <p:cNvSpPr/>
            <p:nvPr/>
          </p:nvSpPr>
          <p:spPr>
            <a:xfrm>
              <a:off x="1162050" y="2419973"/>
              <a:ext cx="133350" cy="723018"/>
            </a:xfrm>
            <a:prstGeom prst="rect">
              <a:avLst/>
            </a:prstGeom>
            <a:solidFill>
              <a:srgbClr val="66160D"/>
            </a:solidFill>
            <a:ln>
              <a:solidFill>
                <a:srgbClr val="6616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28725" y="3142991"/>
              <a:ext cx="6854263" cy="0"/>
            </a:xfrm>
            <a:prstGeom prst="line">
              <a:avLst/>
            </a:prstGeom>
            <a:ln w="19050">
              <a:solidFill>
                <a:srgbClr val="6616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3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00" y="1016526"/>
            <a:ext cx="3682716" cy="2011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Feature Extraction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160D"/>
                </a:solidFill>
              </a:rPr>
              <a:t>A method pair</a:t>
            </a:r>
            <a:endParaRPr lang="en-US" dirty="0">
              <a:solidFill>
                <a:srgbClr val="66160D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921695" y="1516103"/>
            <a:ext cx="762063" cy="912771"/>
          </a:xfrm>
          <a:prstGeom prst="roundRect">
            <a:avLst>
              <a:gd name="adj" fmla="val 17083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45536"/>
              </p:ext>
            </p:extLst>
          </p:nvPr>
        </p:nvGraphicFramePr>
        <p:xfrm>
          <a:off x="447110" y="4059306"/>
          <a:ext cx="826079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198"/>
                <a:gridCol w="1477801"/>
                <a:gridCol w="2227811"/>
                <a:gridCol w="2489982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Category Name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Example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Category</a:t>
                      </a:r>
                      <a:r>
                        <a:rPr lang="en-US" sz="2000" b="1" i="0" baseline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 Name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Garamond" charset="0"/>
                          <a:ea typeface="Garamond" charset="0"/>
                          <a:cs typeface="Garamond" charset="0"/>
                        </a:rPr>
                        <a:t>Example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Reserved words 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&lt;if, 2&gt;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Type identifiers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</a:t>
                      </a:r>
                      <a:r>
                        <a:rPr lang="en-US" sz="2000" b="1" i="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URLConnection</a:t>
                      </a:r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, 1&gt; 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Operators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&lt;+=, 2&gt;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Method identifiers 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</a:t>
                      </a:r>
                      <a:r>
                        <a:rPr lang="en-US" sz="2000" b="1" i="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openConnection</a:t>
                      </a:r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, 1&gt;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Markers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&lt;;, 2&gt;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Qualified names 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</a:t>
                      </a:r>
                      <a:r>
                        <a:rPr lang="en-US" sz="2000" b="1" i="0" dirty="0" err="1" smtClean="0">
                          <a:latin typeface="Garamond" charset="0"/>
                          <a:ea typeface="Garamond" charset="0"/>
                          <a:cs typeface="Garamond" charset="0"/>
                        </a:rPr>
                        <a:t>arr.length</a:t>
                      </a:r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, 1&gt;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Literals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&lt;1.3, 2&gt; 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Variable identifiers 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latin typeface="Garamond" charset="0"/>
                          <a:ea typeface="Garamond" charset="0"/>
                          <a:cs typeface="Garamond" charset="0"/>
                        </a:rPr>
                        <a:t>  &lt;conn, 2&gt; </a:t>
                      </a:r>
                      <a:endParaRPr lang="en-US" sz="2000" b="1" i="0" dirty="0"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316873" y="1746853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method</a:t>
            </a:r>
            <a:r>
              <a:rPr lang="en-US" sz="2800" b="1" i="1" baseline="-2500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B</a:t>
            </a:r>
            <a:endParaRPr lang="en-US" sz="2800" b="1" i="1" dirty="0">
              <a:solidFill>
                <a:srgbClr val="FF93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2400" y="1746853"/>
            <a:ext cx="155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method</a:t>
            </a:r>
            <a:r>
              <a:rPr lang="en-US" sz="2800" b="1" i="1" baseline="-25000" dirty="0" err="1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</a:t>
            </a:r>
            <a:endParaRPr lang="en-US" sz="2800" b="1" i="1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5518" y="2530587"/>
            <a:ext cx="218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token_freq_list</a:t>
            </a:r>
            <a:r>
              <a:rPr lang="en-US" sz="2800" b="1" i="1" baseline="-25000" dirty="0" err="1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</a:t>
            </a:r>
            <a:endParaRPr lang="en-US" sz="2800" b="1" i="1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1619728" y="2270073"/>
            <a:ext cx="0" cy="2605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1619728" y="3053807"/>
            <a:ext cx="0" cy="2605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5518" y="3314320"/>
            <a:ext cx="547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[</a:t>
            </a:r>
            <a:r>
              <a:rPr lang="en-US" sz="2800" b="1" i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token_freq_cat</a:t>
            </a:r>
            <a:r>
              <a:rPr lang="en-US" sz="2800" b="1" i="1" baseline="-25000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A1</a:t>
            </a:r>
            <a:r>
              <a:rPr lang="en-US" sz="2800" b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mr-IN" sz="2800" b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…</a:t>
            </a:r>
            <a:r>
              <a:rPr lang="en-US" sz="2800" b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sz="2800" b="1" i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token_freq_cat</a:t>
            </a:r>
            <a:r>
              <a:rPr lang="en-US" sz="2800" b="1" i="1" baseline="-25000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A8</a:t>
            </a:r>
            <a:r>
              <a:rPr lang="en-US" sz="2800" b="1" dirty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]</a:t>
            </a:r>
            <a:endParaRPr lang="en-US" sz="2800" b="1" i="1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Feature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E3087-8E0F-4F4C-A2B6-0AA1A0F480F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160D"/>
                </a:solidFill>
              </a:rPr>
              <a:t>A method pair</a:t>
            </a:r>
            <a:endParaRPr lang="en-US" dirty="0">
              <a:solidFill>
                <a:srgbClr val="66160D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16873" y="1746853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method</a:t>
            </a:r>
            <a:r>
              <a:rPr lang="en-US" sz="2800" b="1" i="1" baseline="-25000" dirty="0" err="1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B</a:t>
            </a:r>
            <a:endParaRPr lang="en-US" sz="2800" b="1" i="1" dirty="0">
              <a:solidFill>
                <a:srgbClr val="FF93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02309" y="2530587"/>
            <a:ext cx="218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token_freq_list</a:t>
            </a:r>
            <a:r>
              <a:rPr lang="en-US" sz="2800" b="1" i="1" baseline="-25000" dirty="0" err="1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B</a:t>
            </a:r>
            <a:endParaRPr lang="en-US" sz="2800" b="1" i="1" dirty="0">
              <a:solidFill>
                <a:srgbClr val="FF93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518" y="3900330"/>
            <a:ext cx="547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[</a:t>
            </a:r>
            <a:r>
              <a:rPr lang="en-US" sz="2800" b="1" i="1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token_freq_cat</a:t>
            </a:r>
            <a:r>
              <a:rPr lang="en-US" sz="2800" b="1" i="1" baseline="-25000" dirty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B</a:t>
            </a:r>
            <a:r>
              <a:rPr lang="en-US" sz="2800" b="1" i="1" baseline="-25000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n-US" sz="2800" b="1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mr-IN" sz="2800" b="1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…</a:t>
            </a:r>
            <a:r>
              <a:rPr lang="en-US" sz="2800" b="1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sz="2800" b="1" i="1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token_freq_cat</a:t>
            </a:r>
            <a:r>
              <a:rPr lang="en-US" sz="2800" b="1" i="1" baseline="-25000" dirty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B</a:t>
            </a:r>
            <a:r>
              <a:rPr lang="en-US" sz="2800" b="1" i="1" baseline="-25000" dirty="0" smtClean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8</a:t>
            </a:r>
            <a:r>
              <a:rPr lang="en-US" sz="2800" b="1" dirty="0">
                <a:solidFill>
                  <a:srgbClr val="FF9300"/>
                </a:solidFill>
                <a:latin typeface="Garamond" charset="0"/>
                <a:ea typeface="Garamond" charset="0"/>
                <a:cs typeface="Garamond" charset="0"/>
              </a:rPr>
              <a:t>]</a:t>
            </a:r>
            <a:endParaRPr lang="en-US" sz="2800" b="1" i="1" dirty="0">
              <a:solidFill>
                <a:srgbClr val="FF93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96519" y="2270073"/>
            <a:ext cx="0" cy="260514"/>
          </a:xfrm>
          <a:prstGeom prst="straightConnector1">
            <a:avLst/>
          </a:prstGeom>
          <a:ln w="285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2"/>
            <a:endCxn id="26" idx="3"/>
          </p:cNvCxnSpPr>
          <p:nvPr/>
        </p:nvCxnSpPr>
        <p:spPr>
          <a:xfrm rot="16200000" flipH="1">
            <a:off x="4395088" y="2555238"/>
            <a:ext cx="1108133" cy="2105270"/>
          </a:xfrm>
          <a:prstGeom prst="curvedConnector4">
            <a:avLst>
              <a:gd name="adj1" fmla="val 22151"/>
              <a:gd name="adj2" fmla="val 144037"/>
            </a:avLst>
          </a:prstGeom>
          <a:ln w="28575">
            <a:solidFill>
              <a:srgbClr val="FF9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5519" y="5220140"/>
            <a:ext cx="5476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1">
              <a:spcAft>
                <a:spcPts val="0"/>
              </a:spcAft>
            </a:pPr>
            <a:r>
              <a:rPr lang="is-IS" sz="3200" b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[</a:t>
            </a:r>
            <a:r>
              <a:rPr lang="en-US" sz="32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sim_score</a:t>
            </a:r>
            <a:r>
              <a:rPr lang="en-US" sz="3200" b="1" i="1" kern="0" baseline="-2500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1</a:t>
            </a:r>
            <a:r>
              <a:rPr lang="es-ES_tradnl" sz="32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 , . . . , </a:t>
            </a:r>
            <a:r>
              <a:rPr lang="en-US" sz="3200" b="1" i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sim_score</a:t>
            </a:r>
            <a:r>
              <a:rPr lang="en-US" sz="3200" b="1" i="1" kern="0" baseline="-2500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8</a:t>
            </a:r>
            <a:r>
              <a:rPr lang="is-IS" sz="3200" b="1" kern="0" dirty="0">
                <a:solidFill>
                  <a:srgbClr val="66160D"/>
                </a:solidFill>
                <a:latin typeface="Garamond" charset="0"/>
                <a:ea typeface="Garamond" charset="0"/>
                <a:cs typeface="Garamond" charset="0"/>
              </a:rPr>
              <a:t>]</a:t>
            </a:r>
            <a:endParaRPr lang="en-US" sz="3200" b="1" kern="0" dirty="0">
              <a:solidFill>
                <a:srgbClr val="66160D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9" name="Striped Right Arrow 48"/>
          <p:cNvSpPr/>
          <p:nvPr/>
        </p:nvSpPr>
        <p:spPr>
          <a:xfrm rot="5400000">
            <a:off x="2402470" y="4385752"/>
            <a:ext cx="622935" cy="1061652"/>
          </a:xfrm>
          <a:prstGeom prst="stripedRightArrow">
            <a:avLst/>
          </a:prstGeom>
          <a:solidFill>
            <a:srgbClr val="661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160D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2400" y="1746853"/>
            <a:ext cx="155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method</a:t>
            </a:r>
            <a:r>
              <a:rPr lang="en-US" sz="2800" b="1" i="1" baseline="-25000" dirty="0" err="1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</a:t>
            </a:r>
            <a:endParaRPr lang="en-US" sz="2800" b="1" i="1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5518" y="2530587"/>
            <a:ext cx="2188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token_freq_list</a:t>
            </a:r>
            <a:r>
              <a:rPr lang="en-US" sz="2800" b="1" i="1" baseline="-25000" dirty="0" err="1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</a:t>
            </a:r>
            <a:endParaRPr lang="en-US" sz="2800" b="1" i="1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19728" y="2270073"/>
            <a:ext cx="0" cy="2605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2"/>
          </p:cNvCxnSpPr>
          <p:nvPr/>
        </p:nvCxnSpPr>
        <p:spPr>
          <a:xfrm>
            <a:off x="1619728" y="3053807"/>
            <a:ext cx="0" cy="2605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25518" y="3314320"/>
            <a:ext cx="547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[</a:t>
            </a:r>
            <a:r>
              <a:rPr lang="en-US" sz="2800" b="1" i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token_freq_cat</a:t>
            </a:r>
            <a:r>
              <a:rPr lang="en-US" sz="2800" b="1" i="1" baseline="-25000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A1</a:t>
            </a:r>
            <a:r>
              <a:rPr lang="en-US" sz="2800" b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mr-IN" sz="2800" b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…</a:t>
            </a:r>
            <a:r>
              <a:rPr lang="en-US" sz="2800" b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US" sz="2800" b="1" i="1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token_freq_cat</a:t>
            </a:r>
            <a:r>
              <a:rPr lang="en-US" sz="2800" b="1" i="1" baseline="-25000" dirty="0" smtClean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A8</a:t>
            </a:r>
            <a:r>
              <a:rPr lang="en-US" sz="2800" b="1" dirty="0">
                <a:solidFill>
                  <a:srgbClr val="00B050"/>
                </a:solidFill>
                <a:latin typeface="Garamond" charset="0"/>
                <a:ea typeface="Garamond" charset="0"/>
                <a:cs typeface="Garamond" charset="0"/>
              </a:rPr>
              <a:t>]</a:t>
            </a:r>
            <a:endParaRPr lang="en-US" sz="2800" b="1" i="1" dirty="0">
              <a:solidFill>
                <a:srgbClr val="00B05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400" y="1016526"/>
            <a:ext cx="3682716" cy="201168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921695" y="1516103"/>
            <a:ext cx="762063" cy="912771"/>
          </a:xfrm>
          <a:prstGeom prst="roundRect">
            <a:avLst>
              <a:gd name="adj" fmla="val 17083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44" grpId="0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11633</TotalTime>
  <Words>2541</Words>
  <Application>Microsoft Macintosh PowerPoint</Application>
  <PresentationFormat>On-screen Show (4:3)</PresentationFormat>
  <Paragraphs>284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Calibri Light</vt:lpstr>
      <vt:lpstr>Cambria Math</vt:lpstr>
      <vt:lpstr>Garamond</vt:lpstr>
      <vt:lpstr>Helvetica</vt:lpstr>
      <vt:lpstr>Times</vt:lpstr>
      <vt:lpstr>宋体</vt:lpstr>
      <vt:lpstr>Arial</vt:lpstr>
      <vt:lpstr>Office Theme</vt:lpstr>
      <vt:lpstr>CCLearner: A Deep Learning-Based Clone Detection Approach</vt:lpstr>
      <vt:lpstr>Code Clone</vt:lpstr>
      <vt:lpstr>Related Work</vt:lpstr>
      <vt:lpstr>Research Question</vt:lpstr>
      <vt:lpstr>Methodology</vt:lpstr>
      <vt:lpstr>Approach</vt:lpstr>
      <vt:lpstr>Hypothesis</vt:lpstr>
      <vt:lpstr>Feature Extraction</vt:lpstr>
      <vt:lpstr>Feature Extraction</vt:lpstr>
      <vt:lpstr>Training</vt:lpstr>
      <vt:lpstr>Testing</vt:lpstr>
      <vt:lpstr>Evaluation</vt:lpstr>
      <vt:lpstr>Evaluation</vt:lpstr>
      <vt:lpstr>Evaluation</vt:lpstr>
      <vt:lpstr>Conclusion</vt:lpstr>
      <vt:lpstr>Thank you ! Questions?</vt:lpstr>
      <vt:lpstr>Backup</vt:lpstr>
      <vt:lpstr>Backup</vt:lpstr>
      <vt:lpstr>Backup</vt:lpstr>
      <vt:lpstr>Backup</vt:lpstr>
      <vt:lpstr>Backup</vt:lpstr>
      <vt:lpstr>Backup</vt:lpstr>
      <vt:lpstr>Backup</vt:lpstr>
      <vt:lpstr>Backup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DLRL Hadoop Cluster Upgrade  </dc:title>
  <dc:creator>Microsoft Office User</dc:creator>
  <cp:lastModifiedBy>Microsoft Office User</cp:lastModifiedBy>
  <cp:revision>510</cp:revision>
  <cp:lastPrinted>2017-09-04T17:52:50Z</cp:lastPrinted>
  <dcterms:created xsi:type="dcterms:W3CDTF">2016-03-30T17:58:57Z</dcterms:created>
  <dcterms:modified xsi:type="dcterms:W3CDTF">2017-09-22T02:43:34Z</dcterms:modified>
</cp:coreProperties>
</file>