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80" r:id="rId3"/>
    <p:sldId id="259" r:id="rId4"/>
    <p:sldId id="278" r:id="rId5"/>
    <p:sldId id="300" r:id="rId6"/>
    <p:sldId id="284" r:id="rId7"/>
    <p:sldId id="285" r:id="rId8"/>
    <p:sldId id="268" r:id="rId9"/>
    <p:sldId id="263" r:id="rId10"/>
    <p:sldId id="264" r:id="rId11"/>
    <p:sldId id="288" r:id="rId12"/>
    <p:sldId id="267" r:id="rId13"/>
    <p:sldId id="293" r:id="rId14"/>
    <p:sldId id="275" r:id="rId15"/>
    <p:sldId id="294" r:id="rId16"/>
    <p:sldId id="295" r:id="rId17"/>
    <p:sldId id="271" r:id="rId18"/>
    <p:sldId id="277" r:id="rId19"/>
    <p:sldId id="299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FBD8A-9464-4CBB-8172-30EC79FA1525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39BAC-8BAB-4E1F-8F80-EE4DECF45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3420BF-A781-4D7E-AD69-99BF79FE05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8F2C4-9926-4165-93EE-0CD50D16A202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475F37-9CB6-45E7-BB9B-386DA16BA7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8F2C4-9926-4165-93EE-0CD50D16A202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475F37-9CB6-45E7-BB9B-386DA16BA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8F2C4-9926-4165-93EE-0CD50D16A202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475F37-9CB6-45E7-BB9B-386DA16BA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8F2C4-9926-4165-93EE-0CD50D16A202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475F37-9CB6-45E7-BB9B-386DA16BA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8F2C4-9926-4165-93EE-0CD50D16A202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475F37-9CB6-45E7-BB9B-386DA16BA7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8F2C4-9926-4165-93EE-0CD50D16A202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475F37-9CB6-45E7-BB9B-386DA16BA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8F2C4-9926-4165-93EE-0CD50D16A202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475F37-9CB6-45E7-BB9B-386DA16BA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8F2C4-9926-4165-93EE-0CD50D16A202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475F37-9CB6-45E7-BB9B-386DA16BA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8F2C4-9926-4165-93EE-0CD50D16A202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475F37-9CB6-45E7-BB9B-386DA16BA7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8F2C4-9926-4165-93EE-0CD50D16A202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475F37-9CB6-45E7-BB9B-386DA16BA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8F2C4-9926-4165-93EE-0CD50D16A202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475F37-9CB6-45E7-BB9B-386DA16BA7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338F2C4-9926-4165-93EE-0CD50D16A202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7475F37-9CB6-45E7-BB9B-386DA16BA7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lemill.net/" TargetMode="External"/><Relationship Id="rId2" Type="http://schemas.openxmlformats.org/officeDocument/2006/relationships/hyperlink" Target="http://cnx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990600" y="685800"/>
            <a:ext cx="8153400" cy="14700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/>
              <a:t>Truly Interactive Textbooks for Computer Science Education</a:t>
            </a:r>
            <a:endParaRPr lang="en-US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438400"/>
            <a:ext cx="7620000" cy="39624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Clifford A. Shaffer</a:t>
            </a:r>
            <a:r>
              <a:rPr lang="en-US" sz="28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, Tomas L. Naps</a:t>
            </a:r>
            <a:r>
              <a:rPr lang="en-US" sz="28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2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, and Eric Fouh</a:t>
            </a:r>
            <a:r>
              <a:rPr lang="en-US" sz="28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Department of Computer Science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Virginia Tech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2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Department of Computer Science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University of Wisconsin, Oshkosh</a:t>
            </a:r>
          </a:p>
        </p:txBody>
      </p:sp>
      <p:pic>
        <p:nvPicPr>
          <p:cNvPr id="4" name="Picture 4" descr="VPI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6126480"/>
            <a:ext cx="12338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Work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"/>
            <a:r>
              <a:rPr lang="en-US" sz="2800" dirty="0" smtClean="0"/>
              <a:t>Definition and Infrastructure</a:t>
            </a:r>
          </a:p>
          <a:p>
            <a:pPr marL="365760" lvl="1"/>
            <a:r>
              <a:rPr lang="en-US" sz="2400" dirty="0" smtClean="0"/>
              <a:t>Ross (2008): Perl/Dreamweaver: a few chapters</a:t>
            </a:r>
          </a:p>
          <a:p>
            <a:pPr marL="365760" lvl="1"/>
            <a:r>
              <a:rPr lang="en-US" sz="2400" dirty="0" err="1" smtClean="0"/>
              <a:t>Karavirta</a:t>
            </a:r>
            <a:r>
              <a:rPr lang="en-US" sz="2400" dirty="0" smtClean="0"/>
              <a:t> (2009): </a:t>
            </a:r>
            <a:r>
              <a:rPr lang="en-US" sz="2400" dirty="0" err="1" smtClean="0"/>
              <a:t>Xaal</a:t>
            </a:r>
            <a:endParaRPr lang="en-US" sz="2400" dirty="0" smtClean="0"/>
          </a:p>
          <a:p>
            <a:pPr marL="365760" lvl="1"/>
            <a:r>
              <a:rPr lang="en-US" sz="2400" dirty="0" err="1" smtClean="0"/>
              <a:t>Roessling</a:t>
            </a:r>
            <a:r>
              <a:rPr lang="en-US" sz="2400" dirty="0" smtClean="0"/>
              <a:t> and </a:t>
            </a:r>
            <a:r>
              <a:rPr lang="en-US" sz="2400" dirty="0" err="1" smtClean="0"/>
              <a:t>Vellaramkalayil</a:t>
            </a:r>
            <a:r>
              <a:rPr lang="en-US" sz="2400" dirty="0" smtClean="0"/>
              <a:t> (2009): AVs and </a:t>
            </a:r>
            <a:r>
              <a:rPr lang="en-US" sz="2400" dirty="0" err="1" smtClean="0"/>
              <a:t>Moodle</a:t>
            </a:r>
            <a:endParaRPr lang="en-US" sz="2400" dirty="0" smtClean="0"/>
          </a:p>
          <a:p>
            <a:pPr marL="365760" lvl="1"/>
            <a:r>
              <a:rPr lang="en-US" sz="2400" dirty="0" err="1" smtClean="0"/>
              <a:t>Roessling</a:t>
            </a:r>
            <a:r>
              <a:rPr lang="en-US" sz="2400" dirty="0" smtClean="0"/>
              <a:t>, et al. (2006): </a:t>
            </a:r>
            <a:r>
              <a:rPr lang="en-US" sz="2400" dirty="0" err="1" smtClean="0"/>
              <a:t>ITiCSE</a:t>
            </a:r>
            <a:r>
              <a:rPr lang="en-US" sz="2400" dirty="0" smtClean="0"/>
              <a:t> Working Group on </a:t>
            </a:r>
            <a:r>
              <a:rPr lang="en-US" sz="2400" dirty="0" err="1" smtClean="0"/>
              <a:t>VisCoSH</a:t>
            </a:r>
            <a:endParaRPr lang="en-US" sz="2400" dirty="0" smtClean="0"/>
          </a:p>
        </p:txBody>
      </p:sp>
      <p:pic>
        <p:nvPicPr>
          <p:cNvPr id="4" name="Picture 4" descr="VPI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126480"/>
            <a:ext cx="12338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potential objection to our project is the fact that prior efforts haven’t succeeded due to technical obstacles</a:t>
            </a:r>
          </a:p>
          <a:p>
            <a:r>
              <a:rPr lang="en-US" dirty="0" smtClean="0"/>
              <a:t>One advantage now is that technology has advanced in significant ways</a:t>
            </a:r>
          </a:p>
          <a:p>
            <a:pPr lvl="1"/>
            <a:r>
              <a:rPr lang="en-US" dirty="0" smtClean="0"/>
              <a:t>Ubiquitous access to computing: laptops, mobile devices, Internet, classrooms</a:t>
            </a:r>
          </a:p>
          <a:p>
            <a:pPr lvl="1"/>
            <a:r>
              <a:rPr lang="en-US" dirty="0" smtClean="0"/>
              <a:t>HTML5</a:t>
            </a:r>
            <a:endParaRPr lang="en-US" dirty="0"/>
          </a:p>
        </p:txBody>
      </p:sp>
      <p:pic>
        <p:nvPicPr>
          <p:cNvPr id="4" name="Picture 4" descr="VPI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126480"/>
            <a:ext cx="12338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Create an active-eBook</a:t>
            </a:r>
          </a:p>
          <a:p>
            <a:pPr marL="916686" lvl="1" indent="-514350">
              <a:buFont typeface="+mj-lt"/>
              <a:buAutoNum type="romanLcPeriod"/>
            </a:pPr>
            <a:r>
              <a:rPr lang="en-US" sz="2400" dirty="0" smtClean="0"/>
              <a:t>text/graphics</a:t>
            </a:r>
          </a:p>
          <a:p>
            <a:pPr marL="916686" lvl="1" indent="-514350">
              <a:buFont typeface="+mj-lt"/>
              <a:buAutoNum type="romanLcPeriod"/>
            </a:pPr>
            <a:r>
              <a:rPr lang="en-US" sz="2400" dirty="0" smtClean="0"/>
              <a:t>dynamic/interactive exposition</a:t>
            </a:r>
          </a:p>
          <a:p>
            <a:pPr marL="916686" lvl="1" indent="-514350">
              <a:buFont typeface="+mj-lt"/>
              <a:buAutoNum type="romanLcPeriod"/>
            </a:pPr>
            <a:r>
              <a:rPr lang="en-US" sz="2400" dirty="0" smtClean="0"/>
              <a:t>assessment with feedback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Complete materials for Data Structures and Algorithms courses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Creative Commons: Pick and Choose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Broad contribution from AV community</a:t>
            </a:r>
            <a:endParaRPr lang="en-US" dirty="0"/>
          </a:p>
        </p:txBody>
      </p:sp>
      <p:pic>
        <p:nvPicPr>
          <p:cNvPr id="4" name="Picture 4" descr="VPI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126480"/>
            <a:ext cx="12338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Text and Graphics</a:t>
            </a:r>
          </a:p>
          <a:p>
            <a:r>
              <a:rPr lang="en-US" dirty="0" smtClean="0"/>
              <a:t>“Animated slideshow”</a:t>
            </a:r>
          </a:p>
          <a:p>
            <a:pPr lvl="1"/>
            <a:r>
              <a:rPr lang="en-US" dirty="0" smtClean="0"/>
              <a:t>for dynamic exposition</a:t>
            </a:r>
          </a:p>
          <a:p>
            <a:r>
              <a:rPr lang="en-US" dirty="0" smtClean="0"/>
              <a:t>Interactive proficiency exercises</a:t>
            </a:r>
          </a:p>
          <a:p>
            <a:pPr lvl="1"/>
            <a:r>
              <a:rPr lang="en-US" dirty="0" smtClean="0"/>
              <a:t>TRAKLA inspired</a:t>
            </a:r>
          </a:p>
          <a:p>
            <a:r>
              <a:rPr lang="en-US" dirty="0" smtClean="0"/>
              <a:t>Interactive simulations/explorations</a:t>
            </a:r>
          </a:p>
          <a:p>
            <a:pPr lvl="1"/>
            <a:r>
              <a:rPr lang="en-US" dirty="0" smtClean="0"/>
              <a:t>From probing equations to running performance simulations</a:t>
            </a:r>
          </a:p>
          <a:p>
            <a:r>
              <a:rPr lang="en-US" dirty="0" smtClean="0"/>
              <a:t>Assessment questions</a:t>
            </a:r>
          </a:p>
          <a:p>
            <a:pPr lvl="1"/>
            <a:r>
              <a:rPr lang="en-US" dirty="0" smtClean="0"/>
              <a:t>Keep student engaged and on track</a:t>
            </a:r>
            <a:endParaRPr lang="en-US" dirty="0"/>
          </a:p>
        </p:txBody>
      </p:sp>
      <p:pic>
        <p:nvPicPr>
          <p:cNvPr id="4" name="Picture 4" descr="VPI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126480"/>
            <a:ext cx="12338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Active-eBook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imagine a multistate process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Get an initial body of text/graphics up (this is easy since we have a textbook)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Build the Storyboard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Convert the Storyboard to the actual active-eBook</a:t>
            </a:r>
            <a:endParaRPr lang="en-US" dirty="0"/>
          </a:p>
        </p:txBody>
      </p:sp>
      <p:pic>
        <p:nvPicPr>
          <p:cNvPr id="4" name="Picture 4" descr="VPI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126480"/>
            <a:ext cx="12338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storyboard carefully details every point where an AV or other interactive/dynamic piece is needed, along with every assessment activity</a:t>
            </a:r>
          </a:p>
          <a:p>
            <a:r>
              <a:rPr lang="en-US" dirty="0" smtClean="0"/>
              <a:t>It begins by augmenting the basic text with text specifications</a:t>
            </a:r>
          </a:p>
          <a:p>
            <a:r>
              <a:rPr lang="en-US" dirty="0" smtClean="0"/>
              <a:t>Over time, augment these specifications with existing AVs, mockups, whatever works</a:t>
            </a:r>
          </a:p>
          <a:p>
            <a:r>
              <a:rPr lang="en-US" dirty="0" smtClean="0"/>
              <a:t>Gradually replace the mockups with real implementations</a:t>
            </a:r>
          </a:p>
          <a:p>
            <a:r>
              <a:rPr lang="en-US" dirty="0" smtClean="0"/>
              <a:t>The Storyboard is a management tool, recruiting tool, and progress guide</a:t>
            </a:r>
          </a:p>
        </p:txBody>
      </p:sp>
      <p:pic>
        <p:nvPicPr>
          <p:cNvPr id="4" name="Picture 4" descr="VPI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126480"/>
            <a:ext cx="12338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Considerations for Dynamic and Interactive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Animated slideshows could be implemented using many standard packages</a:t>
            </a:r>
          </a:p>
          <a:p>
            <a:pPr lvl="1"/>
            <a:r>
              <a:rPr lang="en-US" dirty="0" smtClean="0"/>
              <a:t>PowerPoint, Beamer,  OO Impress, </a:t>
            </a:r>
            <a:r>
              <a:rPr lang="en-US" dirty="0" err="1" smtClean="0"/>
              <a:t>KeyNote</a:t>
            </a:r>
            <a:endParaRPr lang="en-US" dirty="0" smtClean="0"/>
          </a:p>
          <a:p>
            <a:r>
              <a:rPr lang="en-US" dirty="0" smtClean="0"/>
              <a:t>None are portable</a:t>
            </a:r>
          </a:p>
          <a:p>
            <a:r>
              <a:rPr lang="en-US" dirty="0" smtClean="0"/>
              <a:t>Conversion to PDF doesn’t really work for animation</a:t>
            </a:r>
          </a:p>
          <a:p>
            <a:r>
              <a:rPr lang="en-US" dirty="0" smtClean="0"/>
              <a:t>Flash and Java need </a:t>
            </a:r>
            <a:r>
              <a:rPr lang="en-US" dirty="0" err="1" smtClean="0"/>
              <a:t>plugins</a:t>
            </a:r>
            <a:endParaRPr lang="en-US" dirty="0" smtClean="0"/>
          </a:p>
          <a:p>
            <a:pPr lvl="1"/>
            <a:r>
              <a:rPr lang="en-US" dirty="0" smtClean="0"/>
              <a:t>Which leaves out </a:t>
            </a:r>
            <a:r>
              <a:rPr lang="en-US" dirty="0" err="1" smtClean="0"/>
              <a:t>iPad</a:t>
            </a:r>
            <a:r>
              <a:rPr lang="en-US" dirty="0" smtClean="0"/>
              <a:t>, mobiles</a:t>
            </a:r>
          </a:p>
          <a:p>
            <a:r>
              <a:rPr lang="en-US" dirty="0" smtClean="0"/>
              <a:t>HTML5/JavaScript appears to solve all of our technical problems</a:t>
            </a:r>
            <a:endParaRPr lang="en-US" dirty="0"/>
          </a:p>
        </p:txBody>
      </p:sp>
      <p:pic>
        <p:nvPicPr>
          <p:cNvPr id="4" name="Picture 4" descr="VPI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126480"/>
            <a:ext cx="12338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Considerations for Creative Commons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Connexions</a:t>
            </a:r>
            <a:r>
              <a:rPr lang="en-US" dirty="0" smtClean="0"/>
              <a:t> (</a:t>
            </a:r>
            <a:r>
              <a:rPr lang="en-US" dirty="0" smtClean="0">
                <a:hlinkClick r:id="rId2"/>
              </a:rPr>
              <a:t>http://cnx.org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LeMill</a:t>
            </a:r>
            <a:r>
              <a:rPr lang="en-US" dirty="0" smtClean="0"/>
              <a:t> (</a:t>
            </a:r>
            <a:r>
              <a:rPr lang="en-US" dirty="0" smtClean="0">
                <a:hlinkClick r:id="rId3"/>
              </a:rPr>
              <a:t>http://lemill.net</a:t>
            </a:r>
            <a:r>
              <a:rPr lang="en-US" dirty="0" smtClean="0"/>
              <a:t>)</a:t>
            </a:r>
          </a:p>
          <a:p>
            <a:r>
              <a:rPr lang="en-US" dirty="0" smtClean="0"/>
              <a:t>Both are large creative commons for educational resources with infrastructure for authoring and reuse of material</a:t>
            </a:r>
          </a:p>
          <a:p>
            <a:r>
              <a:rPr lang="en-US" dirty="0" smtClean="0"/>
              <a:t>We have plenty of text!</a:t>
            </a:r>
            <a:endParaRPr lang="en-US" dirty="0"/>
          </a:p>
        </p:txBody>
      </p:sp>
      <p:pic>
        <p:nvPicPr>
          <p:cNvPr id="4" name="Picture 4" descr="VPI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6126480"/>
            <a:ext cx="12338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Multiple choice, short answer, etc</a:t>
            </a:r>
          </a:p>
          <a:p>
            <a:pPr lvl="1"/>
            <a:r>
              <a:rPr lang="en-US" dirty="0" smtClean="0"/>
              <a:t>Could be occasional, could be at end of section</a:t>
            </a:r>
          </a:p>
          <a:p>
            <a:r>
              <a:rPr lang="en-US" dirty="0" smtClean="0"/>
              <a:t>TRAKLA-style proficiency exercises</a:t>
            </a:r>
          </a:p>
          <a:p>
            <a:r>
              <a:rPr lang="en-US" dirty="0" smtClean="0"/>
              <a:t>VILLE-style questions</a:t>
            </a:r>
          </a:p>
          <a:p>
            <a:pPr lvl="1"/>
            <a:r>
              <a:rPr lang="en-US" dirty="0" smtClean="0"/>
              <a:t>Write a function</a:t>
            </a:r>
          </a:p>
          <a:p>
            <a:pPr lvl="1"/>
            <a:r>
              <a:rPr lang="en-US" dirty="0" smtClean="0"/>
              <a:t>Trace a program</a:t>
            </a:r>
          </a:p>
          <a:p>
            <a:r>
              <a:rPr lang="en-US" dirty="0" smtClean="0"/>
              <a:t>How to assess correctness?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4" descr="VPI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126480"/>
            <a:ext cx="12338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Considerations for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going to be hard!</a:t>
            </a:r>
          </a:p>
          <a:p>
            <a:r>
              <a:rPr lang="en-US" dirty="0" smtClean="0"/>
              <a:t>What we need:</a:t>
            </a:r>
          </a:p>
          <a:p>
            <a:pPr lvl="1"/>
            <a:r>
              <a:rPr lang="en-US" dirty="0" smtClean="0"/>
              <a:t>Storing, selecting, retrieving, and delivering questions</a:t>
            </a:r>
          </a:p>
          <a:p>
            <a:pPr lvl="1"/>
            <a:r>
              <a:rPr lang="en-US" dirty="0" smtClean="0"/>
              <a:t>Processing student answers</a:t>
            </a:r>
          </a:p>
          <a:p>
            <a:pPr lvl="1"/>
            <a:r>
              <a:rPr lang="en-US" dirty="0" smtClean="0"/>
              <a:t>Storing, organizing by class, and retrieving student assessment results</a:t>
            </a:r>
          </a:p>
          <a:p>
            <a:pPr lvl="1"/>
            <a:r>
              <a:rPr lang="en-US" dirty="0" smtClean="0"/>
              <a:t>Making decisions about progress</a:t>
            </a:r>
          </a:p>
        </p:txBody>
      </p:sp>
      <p:pic>
        <p:nvPicPr>
          <p:cNvPr id="4" name="Picture 4" descr="VPI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126480"/>
            <a:ext cx="12338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</a:t>
            </a:r>
            <a:r>
              <a:rPr lang="en-US" dirty="0" smtClean="0"/>
              <a:t>Active-eBook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“</a:t>
            </a:r>
            <a:r>
              <a:rPr lang="en-US" sz="2800" dirty="0" err="1" smtClean="0"/>
              <a:t>Hypertextbook</a:t>
            </a:r>
            <a:r>
              <a:rPr lang="en-US" sz="2800" dirty="0" smtClean="0"/>
              <a:t>” means different things to different people</a:t>
            </a:r>
          </a:p>
          <a:p>
            <a:r>
              <a:rPr lang="en-US" sz="2800" dirty="0" smtClean="0"/>
              <a:t>We mean a close integration of three aspects:</a:t>
            </a:r>
          </a:p>
          <a:p>
            <a:pPr lvl="1"/>
            <a:r>
              <a:rPr lang="en-US" sz="2400" dirty="0" smtClean="0"/>
              <a:t>Static text and graphics</a:t>
            </a:r>
          </a:p>
          <a:p>
            <a:pPr lvl="1"/>
            <a:r>
              <a:rPr lang="en-US" sz="2400" dirty="0" smtClean="0"/>
              <a:t>Dynamic content:  animated slideshows,  interactive activities and visualizations, simulations, etc.</a:t>
            </a:r>
          </a:p>
          <a:p>
            <a:pPr lvl="1"/>
            <a:r>
              <a:rPr lang="en-US" sz="2400" dirty="0" smtClean="0"/>
              <a:t>Assessment activities: questions, proficiency exercises, programming exercises, etc., with immediate feedback on progress</a:t>
            </a:r>
          </a:p>
          <a:p>
            <a:r>
              <a:rPr lang="en-US" sz="2800" dirty="0" smtClean="0"/>
              <a:t>If it does not have lots of these three things working together, then we do not consider it to be an active-eBook.</a:t>
            </a:r>
            <a:endParaRPr lang="en-US" sz="2800" dirty="0"/>
          </a:p>
        </p:txBody>
      </p:sp>
      <p:pic>
        <p:nvPicPr>
          <p:cNvPr id="4" name="Picture 4" descr="VPI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126480"/>
            <a:ext cx="12338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need a lot of contributors</a:t>
            </a:r>
          </a:p>
          <a:p>
            <a:r>
              <a:rPr lang="en-US" dirty="0" smtClean="0"/>
              <a:t>Will need review mechanisms for contributed material</a:t>
            </a:r>
          </a:p>
          <a:p>
            <a:r>
              <a:rPr lang="en-US" dirty="0" smtClean="0"/>
              <a:t>Will need a process for handling derived/modified works</a:t>
            </a:r>
          </a:p>
          <a:p>
            <a:endParaRPr lang="en-US" dirty="0"/>
          </a:p>
        </p:txBody>
      </p:sp>
      <p:pic>
        <p:nvPicPr>
          <p:cNvPr id="4" name="Picture 4" descr="VPI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126480"/>
            <a:ext cx="12338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 Development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nice technical issue ;)</a:t>
            </a:r>
          </a:p>
          <a:p>
            <a:r>
              <a:rPr lang="en-US" dirty="0" smtClean="0"/>
              <a:t>A set of functions to help developers build AVs</a:t>
            </a:r>
          </a:p>
          <a:p>
            <a:r>
              <a:rPr lang="en-US" dirty="0" smtClean="0"/>
              <a:t>Its existence will help consistency in look-and-feel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4" descr="VPI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126480"/>
            <a:ext cx="12338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Active-eBooks?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 exposition</a:t>
            </a:r>
          </a:p>
          <a:p>
            <a:pPr lvl="1"/>
            <a:r>
              <a:rPr lang="en-US" dirty="0" smtClean="0"/>
              <a:t>Take advantage of the computer to depict dynamic action</a:t>
            </a:r>
          </a:p>
          <a:p>
            <a:r>
              <a:rPr lang="en-US" dirty="0" smtClean="0"/>
              <a:t>Increase engagement</a:t>
            </a:r>
          </a:p>
          <a:p>
            <a:pPr lvl="1"/>
            <a:r>
              <a:rPr lang="en-US" dirty="0" smtClean="0"/>
              <a:t>Take advantage of the computer to support interactive learning with feedback</a:t>
            </a:r>
          </a:p>
          <a:p>
            <a:pPr lvl="1"/>
            <a:endParaRPr lang="en-US" dirty="0" smtClean="0"/>
          </a:p>
        </p:txBody>
      </p:sp>
      <p:pic>
        <p:nvPicPr>
          <p:cNvPr id="4" name="Picture 4" descr="VPI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126480"/>
            <a:ext cx="12338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 and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particular, Data Structures and Algorithms topics are good candidates for active-eBook treatment</a:t>
            </a:r>
          </a:p>
          <a:p>
            <a:pPr lvl="1"/>
            <a:r>
              <a:rPr lang="en-US" dirty="0" smtClean="0"/>
              <a:t>Students have trouble “getting” this material because it is inherently dynamic, but often portrayed with static methods.</a:t>
            </a:r>
          </a:p>
          <a:p>
            <a:endParaRPr lang="en-US" dirty="0"/>
          </a:p>
        </p:txBody>
      </p:sp>
      <p:pic>
        <p:nvPicPr>
          <p:cNvPr id="4" name="Picture 4" descr="VPI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126480"/>
            <a:ext cx="12338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one sense, nothing</a:t>
            </a:r>
          </a:p>
          <a:p>
            <a:pPr lvl="1"/>
            <a:r>
              <a:rPr lang="en-US" dirty="0" smtClean="0"/>
              <a:t>People have wanted this for decades, and often in much the same terms</a:t>
            </a:r>
          </a:p>
          <a:p>
            <a:pPr lvl="1"/>
            <a:r>
              <a:rPr lang="en-US" dirty="0" smtClean="0"/>
              <a:t>They haven’t made it yet</a:t>
            </a:r>
          </a:p>
          <a:p>
            <a:r>
              <a:rPr lang="en-US" dirty="0" smtClean="0"/>
              <a:t>This is a </a:t>
            </a:r>
            <a:r>
              <a:rPr lang="en-US" b="1" dirty="0" smtClean="0"/>
              <a:t>good</a:t>
            </a:r>
            <a:r>
              <a:rPr lang="en-US" dirty="0" smtClean="0"/>
              <a:t> thing …</a:t>
            </a:r>
          </a:p>
          <a:p>
            <a:r>
              <a:rPr lang="en-US" dirty="0" smtClean="0"/>
              <a:t>…because it gives us some advantages</a:t>
            </a:r>
          </a:p>
          <a:p>
            <a:pPr lvl="1"/>
            <a:r>
              <a:rPr lang="en-US" dirty="0" smtClean="0"/>
              <a:t>Past experience</a:t>
            </a:r>
          </a:p>
          <a:p>
            <a:pPr lvl="1"/>
            <a:r>
              <a:rPr lang="en-US" dirty="0" smtClean="0"/>
              <a:t>Technology: right place at right time</a:t>
            </a:r>
          </a:p>
          <a:p>
            <a:pPr lvl="1"/>
            <a:r>
              <a:rPr lang="en-US" dirty="0" smtClean="0"/>
              <a:t>A plan for getting the necessary resources</a:t>
            </a:r>
            <a:endParaRPr lang="en-US" dirty="0"/>
          </a:p>
        </p:txBody>
      </p:sp>
      <p:pic>
        <p:nvPicPr>
          <p:cNvPr id="4" name="Picture 4" descr="VPI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126480"/>
            <a:ext cx="12338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Won’t this Fail for the Same Reason that AVs Fail?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AVs have been something of a disappointment</a:t>
            </a:r>
          </a:p>
          <a:p>
            <a:pPr lvl="1"/>
            <a:r>
              <a:rPr lang="en-US" dirty="0" smtClean="0"/>
              <a:t>AVs are easily available these days</a:t>
            </a:r>
          </a:p>
          <a:p>
            <a:pPr lvl="1"/>
            <a:r>
              <a:rPr lang="en-US" dirty="0" smtClean="0"/>
              <a:t>Instructors and students “like” them</a:t>
            </a:r>
          </a:p>
          <a:p>
            <a:pPr lvl="1"/>
            <a:r>
              <a:rPr lang="en-US" dirty="0" smtClean="0"/>
              <a:t>But instructors do not use them so much</a:t>
            </a:r>
          </a:p>
          <a:p>
            <a:r>
              <a:rPr lang="en-US" dirty="0" smtClean="0"/>
              <a:t>Impediments</a:t>
            </a:r>
          </a:p>
          <a:p>
            <a:pPr lvl="1"/>
            <a:r>
              <a:rPr lang="en-US" dirty="0" smtClean="0"/>
              <a:t>Lack of knowledge about good AVs</a:t>
            </a:r>
          </a:p>
          <a:p>
            <a:pPr lvl="1"/>
            <a:r>
              <a:rPr lang="en-US" dirty="0" smtClean="0"/>
              <a:t>Hard to get them integrated into classes</a:t>
            </a:r>
          </a:p>
        </p:txBody>
      </p:sp>
      <p:pic>
        <p:nvPicPr>
          <p:cNvPr id="4" name="Picture 4" descr="VPI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126480"/>
            <a:ext cx="12338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Active-eBooks vs. AVs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Conclusion: It is easier to put a full unit into your course than to “fit in” a new form of pedagogy</a:t>
            </a:r>
          </a:p>
          <a:p>
            <a:r>
              <a:rPr lang="en-US" sz="3000" dirty="0" smtClean="0"/>
              <a:t>The problems of AVs can be overcome by:</a:t>
            </a:r>
          </a:p>
          <a:p>
            <a:pPr lvl="1"/>
            <a:r>
              <a:rPr lang="en-US" sz="2600" dirty="0" smtClean="0"/>
              <a:t>A well-known set of resources</a:t>
            </a:r>
          </a:p>
          <a:p>
            <a:pPr lvl="1"/>
            <a:r>
              <a:rPr lang="en-US" sz="2600" dirty="0" smtClean="0"/>
              <a:t>Complete resources, ready to plug into a course</a:t>
            </a:r>
          </a:p>
          <a:p>
            <a:pPr lvl="1"/>
            <a:r>
              <a:rPr lang="en-US" sz="2600" dirty="0" smtClean="0"/>
              <a:t>Either complete topics or whole courses</a:t>
            </a:r>
          </a:p>
          <a:p>
            <a:pPr lvl="1"/>
            <a:r>
              <a:rPr lang="en-US" sz="2600" dirty="0" smtClean="0"/>
              <a:t>Mechanisms to pick an choose what you want, and to make modifications if necessary</a:t>
            </a:r>
          </a:p>
          <a:p>
            <a:endParaRPr lang="en-US" dirty="0"/>
          </a:p>
        </p:txBody>
      </p:sp>
      <p:pic>
        <p:nvPicPr>
          <p:cNvPr id="4" name="Picture 4" descr="VPI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126480"/>
            <a:ext cx="12338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Marc Brown’s Dissertation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Much of the success of the BALSA system at Brown is due to the tight integration of its development with the development of a textbook and curriculum for a particular course. BALSA was more than a resource for that course – the course was rendered in software in the BALSA system.</a:t>
            </a:r>
            <a:endParaRPr lang="en-US" dirty="0"/>
          </a:p>
        </p:txBody>
      </p:sp>
      <p:pic>
        <p:nvPicPr>
          <p:cNvPr id="4" name="Picture 4" descr="VPI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126480"/>
            <a:ext cx="12338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Work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Content efforts:</a:t>
            </a:r>
          </a:p>
          <a:p>
            <a:pPr lvl="1"/>
            <a:r>
              <a:rPr lang="en-US" sz="2400" dirty="0" err="1" smtClean="0"/>
              <a:t>Ginder</a:t>
            </a:r>
            <a:r>
              <a:rPr lang="en-US" sz="2400" dirty="0" smtClean="0"/>
              <a:t> et al (2002): Theory of computation</a:t>
            </a:r>
          </a:p>
          <a:p>
            <a:pPr lvl="1"/>
            <a:r>
              <a:rPr lang="en-US" sz="2400" dirty="0" smtClean="0"/>
              <a:t>Rodger: JFLAP software supplements standard textbook</a:t>
            </a:r>
          </a:p>
          <a:p>
            <a:pPr lvl="1"/>
            <a:r>
              <a:rPr lang="en-US" sz="2400" dirty="0" err="1" smtClean="0"/>
              <a:t>Crescenzi</a:t>
            </a:r>
            <a:r>
              <a:rPr lang="en-US" sz="2400" dirty="0" smtClean="0"/>
              <a:t>, et al (2007): courseware, tied to a textbook</a:t>
            </a:r>
          </a:p>
          <a:p>
            <a:pPr lvl="1"/>
            <a:r>
              <a:rPr lang="en-US" sz="2400" dirty="0" smtClean="0"/>
              <a:t>JHAVE, TRAKLA2, Animal all include tutorials for various topics</a:t>
            </a:r>
          </a:p>
          <a:p>
            <a:pPr lvl="1"/>
            <a:r>
              <a:rPr lang="en-US" sz="2400" dirty="0" smtClean="0"/>
              <a:t>Virginia Tech Hashing Tutorial (2007-2009)</a:t>
            </a:r>
          </a:p>
          <a:p>
            <a:pPr lvl="1"/>
            <a:r>
              <a:rPr lang="en-US" sz="2400" dirty="0" err="1" smtClean="0"/>
              <a:t>Titterton</a:t>
            </a:r>
            <a:r>
              <a:rPr lang="en-US" sz="2400" dirty="0" smtClean="0"/>
              <a:t>, et al (2010): Lab-centric courseware for CS1</a:t>
            </a:r>
          </a:p>
          <a:p>
            <a:pPr lvl="1"/>
            <a:r>
              <a:rPr lang="en-US" sz="2400" dirty="0" err="1" smtClean="0"/>
              <a:t>Alharbi</a:t>
            </a:r>
            <a:r>
              <a:rPr lang="en-US" sz="2400" dirty="0" smtClean="0"/>
              <a:t> et al. (2010): Operating Systems interactivities and questions</a:t>
            </a:r>
          </a:p>
          <a:p>
            <a:pPr lvl="1"/>
            <a:r>
              <a:rPr lang="en-US" sz="2400" dirty="0" smtClean="0"/>
              <a:t>Kim and Jung (2010): Korea </a:t>
            </a:r>
            <a:r>
              <a:rPr lang="en-US" sz="2400" dirty="0" err="1" smtClean="0"/>
              <a:t>eTextbooks</a:t>
            </a:r>
            <a:endParaRPr lang="en-US" sz="2400" dirty="0" smtClean="0"/>
          </a:p>
          <a:p>
            <a:pPr lvl="1"/>
            <a:endParaRPr lang="en-US" sz="2400" dirty="0" smtClean="0"/>
          </a:p>
        </p:txBody>
      </p:sp>
      <p:pic>
        <p:nvPicPr>
          <p:cNvPr id="4" name="Picture 4" descr="VPI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126480"/>
            <a:ext cx="12338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1714</TotalTime>
  <Words>977</Words>
  <Application>Microsoft Office PowerPoint</Application>
  <PresentationFormat>On-screen Show (4:3)</PresentationFormat>
  <Paragraphs>138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Solstice</vt:lpstr>
      <vt:lpstr> Truly Interactive Textbooks for Computer Science Education</vt:lpstr>
      <vt:lpstr>What is an Active-eBook?</vt:lpstr>
      <vt:lpstr>Why Active-eBooks?</vt:lpstr>
      <vt:lpstr>Data Structures and Algorithms</vt:lpstr>
      <vt:lpstr>What’s new?</vt:lpstr>
      <vt:lpstr>Won’t this Fail for the Same Reason that AVs Fail?</vt:lpstr>
      <vt:lpstr>Active-eBooks vs. AVs</vt:lpstr>
      <vt:lpstr>From Marc Brown’s Dissertation</vt:lpstr>
      <vt:lpstr>Prior Work (1)</vt:lpstr>
      <vt:lpstr>Prior Work (2)</vt:lpstr>
      <vt:lpstr>Technology</vt:lpstr>
      <vt:lpstr>Project Vision</vt:lpstr>
      <vt:lpstr>Levels of Interaction</vt:lpstr>
      <vt:lpstr>Creating the Active-eBook</vt:lpstr>
      <vt:lpstr>The Storyboard</vt:lpstr>
      <vt:lpstr>Implementation Considerations for Dynamic and Interactive Content</vt:lpstr>
      <vt:lpstr>Implementation Considerations for Creative Commons</vt:lpstr>
      <vt:lpstr>Assessment Activities</vt:lpstr>
      <vt:lpstr>Implementation Considerations for Assessment</vt:lpstr>
      <vt:lpstr>Management Considerations</vt:lpstr>
      <vt:lpstr>AV Development Library</vt:lpstr>
    </vt:vector>
  </TitlesOfParts>
  <Company>FUJITSU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Truly Interactive Textbooks for Computer Science Education</dc:title>
  <dc:creator>Windows User</dc:creator>
  <cp:lastModifiedBy>Windows User</cp:lastModifiedBy>
  <cp:revision>30</cp:revision>
  <dcterms:created xsi:type="dcterms:W3CDTF">2011-06-14T17:46:46Z</dcterms:created>
  <dcterms:modified xsi:type="dcterms:W3CDTF">2011-06-30T15:02:08Z</dcterms:modified>
</cp:coreProperties>
</file>