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6" r:id="rId12"/>
    <p:sldId id="272" r:id="rId13"/>
    <p:sldId id="275" r:id="rId14"/>
    <p:sldId id="274" r:id="rId15"/>
    <p:sldId id="264" r:id="rId16"/>
    <p:sldId id="258" r:id="rId17"/>
    <p:sldId id="259" r:id="rId18"/>
    <p:sldId id="261" r:id="rId19"/>
    <p:sldId id="262" r:id="rId20"/>
    <p:sldId id="26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4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B5066-79F6-41D1-B1A0-C9D86C7129B6}" type="datetimeFigureOut">
              <a:rPr lang="en-US" smtClean="0"/>
              <a:pPr/>
              <a:t>7/12/2009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36EF7-C3B1-4346-9870-37D57E9FF2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36EF7-C3B1-4346-9870-37D57E9FF2C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6387-BB87-43D4-B89D-5F6544AFC2DB}" type="datetimeFigureOut">
              <a:rPr lang="en-US" smtClean="0"/>
              <a:pPr/>
              <a:t>7/12/2009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88FD-F5E5-403D-AA45-53B9A65C5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6387-BB87-43D4-B89D-5F6544AFC2DB}" type="datetimeFigureOut">
              <a:rPr lang="en-US" smtClean="0"/>
              <a:pPr/>
              <a:t>7/12/2009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88FD-F5E5-403D-AA45-53B9A65C5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6387-BB87-43D4-B89D-5F6544AFC2DB}" type="datetimeFigureOut">
              <a:rPr lang="en-US" smtClean="0"/>
              <a:pPr/>
              <a:t>7/12/2009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88FD-F5E5-403D-AA45-53B9A65C5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6387-BB87-43D4-B89D-5F6544AFC2DB}" type="datetimeFigureOut">
              <a:rPr lang="en-US" smtClean="0"/>
              <a:pPr/>
              <a:t>7/12/2009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88FD-F5E5-403D-AA45-53B9A65C5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6387-BB87-43D4-B89D-5F6544AFC2DB}" type="datetimeFigureOut">
              <a:rPr lang="en-US" smtClean="0"/>
              <a:pPr/>
              <a:t>7/12/2009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88FD-F5E5-403D-AA45-53B9A65C5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6387-BB87-43D4-B89D-5F6544AFC2DB}" type="datetimeFigureOut">
              <a:rPr lang="en-US" smtClean="0"/>
              <a:pPr/>
              <a:t>7/12/2009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88FD-F5E5-403D-AA45-53B9A65C5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6387-BB87-43D4-B89D-5F6544AFC2DB}" type="datetimeFigureOut">
              <a:rPr lang="en-US" smtClean="0"/>
              <a:pPr/>
              <a:t>7/12/2009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88FD-F5E5-403D-AA45-53B9A65C5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6387-BB87-43D4-B89D-5F6544AFC2DB}" type="datetimeFigureOut">
              <a:rPr lang="en-US" smtClean="0"/>
              <a:pPr/>
              <a:t>7/12/2009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88FD-F5E5-403D-AA45-53B9A65C5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6387-BB87-43D4-B89D-5F6544AFC2DB}" type="datetimeFigureOut">
              <a:rPr lang="en-US" smtClean="0"/>
              <a:pPr/>
              <a:t>7/12/2009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88FD-F5E5-403D-AA45-53B9A65C5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6387-BB87-43D4-B89D-5F6544AFC2DB}" type="datetimeFigureOut">
              <a:rPr lang="en-US" smtClean="0"/>
              <a:pPr/>
              <a:t>7/12/2009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88FD-F5E5-403D-AA45-53B9A65C5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6387-BB87-43D4-B89D-5F6544AFC2DB}" type="datetimeFigureOut">
              <a:rPr lang="en-US" smtClean="0"/>
              <a:pPr/>
              <a:t>7/12/2009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B88FD-F5E5-403D-AA45-53B9A65C5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6387-BB87-43D4-B89D-5F6544AFC2DB}" type="datetimeFigureOut">
              <a:rPr lang="en-US" smtClean="0"/>
              <a:pPr/>
              <a:t>7/12/2009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B88FD-F5E5-403D-AA45-53B9A65C5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Nearest Neighbors in High-Dimensional Data – The Emergence and Influence of Hubs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Milos</a:t>
            </a:r>
            <a:r>
              <a:rPr lang="en-US" dirty="0" smtClean="0"/>
              <a:t> </a:t>
            </a:r>
            <a:r>
              <a:rPr lang="en-US" dirty="0" err="1" smtClean="0"/>
              <a:t>Radovanovic</a:t>
            </a:r>
            <a:r>
              <a:rPr lang="en-US" dirty="0" smtClean="0"/>
              <a:t>, </a:t>
            </a:r>
            <a:r>
              <a:rPr lang="en-US" dirty="0" err="1" smtClean="0"/>
              <a:t>Alexandros</a:t>
            </a:r>
            <a:r>
              <a:rPr lang="en-US" dirty="0" smtClean="0"/>
              <a:t> </a:t>
            </a:r>
            <a:r>
              <a:rPr lang="en-US" dirty="0" err="1" smtClean="0"/>
              <a:t>Nanopoulos</a:t>
            </a:r>
            <a:r>
              <a:rPr lang="en-US" dirty="0" smtClean="0"/>
              <a:t>, </a:t>
            </a:r>
            <a:r>
              <a:rPr lang="en-US" dirty="0" err="1" smtClean="0"/>
              <a:t>Mirjana</a:t>
            </a:r>
            <a:r>
              <a:rPr lang="en-US" dirty="0" smtClean="0"/>
              <a:t> </a:t>
            </a:r>
            <a:r>
              <a:rPr lang="en-US" dirty="0" err="1" smtClean="0"/>
              <a:t>Ivanovic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ICML 2009</a:t>
            </a:r>
          </a:p>
          <a:p>
            <a:r>
              <a:rPr lang="en-US" dirty="0" smtClean="0"/>
              <a:t>Presented by Feng Chen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Influence of Hubs on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525963"/>
          </a:xfrm>
        </p:spPr>
        <p:txBody>
          <a:bodyPr/>
          <a:lstStyle/>
          <a:p>
            <a:r>
              <a:rPr lang="en-US" dirty="0" smtClean="0"/>
              <a:t>Consider the impacts of hubs on KNN classifier</a:t>
            </a:r>
          </a:p>
          <a:p>
            <a:pPr lvl="1"/>
            <a:r>
              <a:rPr lang="en-US" dirty="0" smtClean="0"/>
              <a:t>Revision: Increase the weight of good hubs and reduce the weight of bad hubs</a:t>
            </a:r>
            <a:endParaRPr lang="en-US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" y="2574955"/>
            <a:ext cx="2971800" cy="2137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2544" y="2538984"/>
            <a:ext cx="2971800" cy="2197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2475" y="4724400"/>
            <a:ext cx="2922324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43400" y="4572000"/>
            <a:ext cx="2971800" cy="217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Influence of Hubs on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525963"/>
          </a:xfrm>
        </p:spPr>
        <p:txBody>
          <a:bodyPr/>
          <a:lstStyle/>
          <a:p>
            <a:r>
              <a:rPr lang="en-US" dirty="0" smtClean="0"/>
              <a:t>Defining SC, a metric about the quality of clusters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345079"/>
            <a:ext cx="36576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787039"/>
            <a:ext cx="7391400" cy="224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Influence of Hubs on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525963"/>
          </a:xfrm>
        </p:spPr>
        <p:txBody>
          <a:bodyPr/>
          <a:lstStyle/>
          <a:p>
            <a:r>
              <a:rPr lang="en-US" dirty="0" smtClean="0"/>
              <a:t>Outliers affect intra-cluster distance</a:t>
            </a:r>
          </a:p>
          <a:p>
            <a:r>
              <a:rPr lang="en-US" dirty="0" smtClean="0"/>
              <a:t>Hubs affect inter-cluster </a:t>
            </a:r>
            <a:r>
              <a:rPr lang="en-US" dirty="0" smtClean="0"/>
              <a:t>distance</a:t>
            </a:r>
            <a:endParaRPr lang="en-US" dirty="0"/>
          </a:p>
        </p:txBody>
      </p:sp>
      <p:grpSp>
        <p:nvGrpSpPr>
          <p:cNvPr id="88" name="Group 87"/>
          <p:cNvGrpSpPr/>
          <p:nvPr/>
        </p:nvGrpSpPr>
        <p:grpSpPr>
          <a:xfrm>
            <a:off x="5715000" y="2895600"/>
            <a:ext cx="2362200" cy="1219200"/>
            <a:chOff x="5715000" y="2895600"/>
            <a:chExt cx="2362200" cy="1219200"/>
          </a:xfrm>
        </p:grpSpPr>
        <p:sp>
          <p:nvSpPr>
            <p:cNvPr id="12" name="Oval 11"/>
            <p:cNvSpPr/>
            <p:nvPr/>
          </p:nvSpPr>
          <p:spPr>
            <a:xfrm>
              <a:off x="6324600" y="3124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992368" y="3352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361176" y="3389376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714744" y="3200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553200" y="3581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248400" y="3733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943600" y="3657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096000" y="2971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400800" y="2895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858000" y="3505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5715000" y="3352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477000" y="3962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6172200" y="3962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715000" y="3733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943600" y="3962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705600" y="3810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7924800" y="3429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867400" y="3048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65" name="Object 64"/>
          <p:cNvGraphicFramePr>
            <a:graphicFrameLocks noChangeAspect="1"/>
          </p:cNvGraphicFramePr>
          <p:nvPr/>
        </p:nvGraphicFramePr>
        <p:xfrm>
          <a:off x="1143000" y="5638800"/>
          <a:ext cx="6497782" cy="1066800"/>
        </p:xfrm>
        <a:graphic>
          <a:graphicData uri="http://schemas.openxmlformats.org/presentationml/2006/ole">
            <p:oleObj spid="_x0000_s1033" name="Equation" r:id="rId3" imgW="2552400" imgH="419040" progId="Equation.3">
              <p:embed/>
            </p:oleObj>
          </a:graphicData>
        </a:graphic>
      </p:graphicFrame>
      <p:cxnSp>
        <p:nvCxnSpPr>
          <p:cNvPr id="67" name="Straight Arrow Connector 66"/>
          <p:cNvCxnSpPr>
            <a:stCxn id="28" idx="3"/>
          </p:cNvCxnSpPr>
          <p:nvPr/>
        </p:nvCxnSpPr>
        <p:spPr>
          <a:xfrm rot="5400000">
            <a:off x="6362700" y="3901982"/>
            <a:ext cx="1927318" cy="124151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4495800" y="5486400"/>
            <a:ext cx="28194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7162800" y="4495800"/>
            <a:ext cx="1981200" cy="52322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increases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cxnSp>
        <p:nvCxnSpPr>
          <p:cNvPr id="74" name="Straight Arrow Connector 73"/>
          <p:cNvCxnSpPr>
            <a:endCxn id="75" idx="0"/>
          </p:cNvCxnSpPr>
          <p:nvPr/>
        </p:nvCxnSpPr>
        <p:spPr>
          <a:xfrm rot="16200000" flipH="1">
            <a:off x="1736327" y="4340843"/>
            <a:ext cx="1932432" cy="413546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1499616" y="5513832"/>
            <a:ext cx="2819400" cy="762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1066800" y="4495800"/>
            <a:ext cx="1981200" cy="52322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Decreases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grpSp>
        <p:nvGrpSpPr>
          <p:cNvPr id="79" name="Group 78"/>
          <p:cNvGrpSpPr/>
          <p:nvPr/>
        </p:nvGrpSpPr>
        <p:grpSpPr>
          <a:xfrm>
            <a:off x="914400" y="2895600"/>
            <a:ext cx="3200400" cy="1219200"/>
            <a:chOff x="4114800" y="3048000"/>
            <a:chExt cx="3200400" cy="1219200"/>
          </a:xfrm>
        </p:grpSpPr>
        <p:sp>
          <p:nvSpPr>
            <p:cNvPr id="30" name="Oval 29"/>
            <p:cNvSpPr/>
            <p:nvPr/>
          </p:nvSpPr>
          <p:spPr>
            <a:xfrm>
              <a:off x="5029200" y="3352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4392168" y="3505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760976" y="3541776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334000" y="3352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953000" y="3733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6482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4343400" y="3810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4495800" y="3124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800600" y="3048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257800" y="3657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4114800" y="3505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4876800" y="4114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572000" y="4114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41148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4343400" y="4114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448300" y="3835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4267200" y="3200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6629400" y="3276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6297168" y="3505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6665976" y="3541776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7019544" y="3352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6858000" y="3733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65532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6248400" y="3810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6400800" y="3124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6705600" y="3048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7162800" y="3657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6019800" y="3505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6781800" y="4114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6477000" y="4114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5867400" y="3886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6248400" y="4114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7010400" y="3962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5867400" y="3200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5638800" y="35814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5105400" y="3962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7543800" y="2819400"/>
            <a:ext cx="1371600" cy="52322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Outlier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90" name="TextBox 89"/>
          <p:cNvSpPr txBox="1"/>
          <p:nvPr/>
        </p:nvSpPr>
        <p:spPr>
          <a:xfrm>
            <a:off x="1828800" y="2438400"/>
            <a:ext cx="1676400" cy="52322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Hub Point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2" grpId="0"/>
      <p:bldP spid="75" grpId="0" animBg="1"/>
      <p:bldP spid="77" grpId="0"/>
      <p:bldP spid="89" grpId="0"/>
      <p:bldP spid="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Influence of Hubs on Clustering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2599" y="1447800"/>
            <a:ext cx="615930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990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Relative SC</a:t>
            </a:r>
            <a:r>
              <a:rPr lang="en-US" sz="2400" dirty="0" smtClean="0"/>
              <a:t>: the ratio of the SC of Hubs (outliers) over the SC of normal points.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first paper to study the patterns of hubs in high dimensional data</a:t>
            </a:r>
          </a:p>
          <a:p>
            <a:r>
              <a:rPr lang="en-US" dirty="0" smtClean="0"/>
              <a:t>Although it is just a preliminary examination, but it demonstrates that the phenomenon of hubs may be significant to many fields of machine learning, data mining, and information retrieval.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k-occurrences (</a:t>
            </a:r>
            <a:r>
              <a:rPr lang="en-US" dirty="0" err="1" smtClean="0"/>
              <a:t>N</a:t>
            </a:r>
            <a:r>
              <a:rPr lang="en-US" sz="2800" dirty="0" err="1" smtClean="0"/>
              <a:t>k</a:t>
            </a:r>
            <a:r>
              <a:rPr lang="en-US" dirty="0" smtClean="0"/>
              <a:t>(x))?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</a:t>
            </a:r>
            <a:r>
              <a:rPr lang="en-US" sz="1800" dirty="0" err="1" smtClean="0"/>
              <a:t>k</a:t>
            </a:r>
            <a:r>
              <a:rPr lang="en-US" dirty="0" smtClean="0"/>
              <a:t>(x): The number of times x occurs among the k NNs of all other points in D.</a:t>
            </a:r>
          </a:p>
          <a:p>
            <a:r>
              <a:rPr lang="en-US" dirty="0" err="1" smtClean="0"/>
              <a:t>N</a:t>
            </a:r>
            <a:r>
              <a:rPr lang="en-US" sz="2400" dirty="0" err="1" smtClean="0"/>
              <a:t>k</a:t>
            </a:r>
            <a:r>
              <a:rPr lang="en-US" dirty="0" smtClean="0"/>
              <a:t>(x) = |</a:t>
            </a:r>
            <a:r>
              <a:rPr lang="en-US" dirty="0" err="1" smtClean="0"/>
              <a:t>R</a:t>
            </a:r>
            <a:r>
              <a:rPr lang="en-US" sz="2400" dirty="0" err="1" smtClean="0"/>
              <a:t>k</a:t>
            </a:r>
            <a:r>
              <a:rPr lang="en-US" dirty="0" err="1" smtClean="0"/>
              <a:t>NN</a:t>
            </a:r>
            <a:r>
              <a:rPr lang="en-US" dirty="0" smtClean="0"/>
              <a:t>(x)|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28800" y="3733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19400" y="3733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43200" y="4648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52600" y="4648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24400" y="4419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71600" y="3581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95400" y="4648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38400" y="487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194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53000" y="4343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43000" y="533400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</a:t>
            </a:r>
            <a:r>
              <a:rPr lang="en-US" sz="2000" dirty="0" smtClean="0"/>
              <a:t>2</a:t>
            </a:r>
            <a:r>
              <a:rPr lang="en-US" sz="2400" dirty="0" smtClean="0"/>
              <a:t>(p0)=4</a:t>
            </a:r>
          </a:p>
          <a:p>
            <a:r>
              <a:rPr lang="en-US" sz="2400" dirty="0" smtClean="0"/>
              <a:t>N</a:t>
            </a:r>
            <a:r>
              <a:rPr lang="en-US" sz="2000" dirty="0" smtClean="0"/>
              <a:t>2</a:t>
            </a:r>
            <a:r>
              <a:rPr lang="en-US" sz="2400" dirty="0" smtClean="0"/>
              <a:t>(p4)=3</a:t>
            </a:r>
          </a:p>
          <a:p>
            <a:r>
              <a:rPr lang="en-US" sz="2400" dirty="0" smtClean="0"/>
              <a:t>N</a:t>
            </a:r>
            <a:r>
              <a:rPr lang="en-US" sz="2000" dirty="0" smtClean="0"/>
              <a:t>2</a:t>
            </a:r>
            <a:r>
              <a:rPr lang="en-US" sz="2400" dirty="0" smtClean="0"/>
              <a:t>(p5)=0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343400" y="53340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|R2NN(p0)|=|{p1, p2, p3, p4}|=4</a:t>
            </a:r>
          </a:p>
          <a:p>
            <a:r>
              <a:rPr lang="en-US" sz="2400" dirty="0" smtClean="0"/>
              <a:t>|R2NN(p4)|=|{p0, p1, p3}|=1</a:t>
            </a:r>
          </a:p>
          <a:p>
            <a:r>
              <a:rPr lang="en-US" sz="2400" dirty="0" smtClean="0"/>
              <a:t>|R2NN(p5)|=|{}|=0</a:t>
            </a:r>
            <a:endParaRPr lang="en-US" sz="2400" dirty="0"/>
          </a:p>
        </p:txBody>
      </p:sp>
      <p:sp>
        <p:nvSpPr>
          <p:cNvPr id="16" name="Oval 15"/>
          <p:cNvSpPr/>
          <p:nvPr/>
        </p:nvSpPr>
        <p:spPr>
          <a:xfrm>
            <a:off x="2286000" y="4191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50592" y="411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p0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133600" y="4038600"/>
            <a:ext cx="9144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3048000" y="3581400"/>
            <a:ext cx="1371600" cy="609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19600" y="3352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Hub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emergence of </a:t>
            </a:r>
          </a:p>
          <a:p>
            <a:pPr lvl="1"/>
            <a:r>
              <a:rPr lang="en-US" dirty="0" smtClean="0"/>
              <a:t>Distance concentration</a:t>
            </a:r>
          </a:p>
          <a:p>
            <a:pPr lvl="1"/>
            <a:r>
              <a:rPr lang="en-US" dirty="0" smtClean="0"/>
              <a:t>What else? </a:t>
            </a:r>
          </a:p>
          <a:p>
            <a:r>
              <a:rPr lang="en-US" dirty="0" smtClean="0"/>
              <a:t>This Paper Focuses on the Following Issues</a:t>
            </a:r>
          </a:p>
          <a:p>
            <a:pPr lvl="1"/>
            <a:r>
              <a:rPr lang="en-US" dirty="0" smtClean="0"/>
              <a:t>What special characteristics about nearest neighbors in a high dimensional space? </a:t>
            </a:r>
          </a:p>
          <a:p>
            <a:pPr lvl="1"/>
            <a:r>
              <a:rPr lang="en-US" dirty="0" smtClean="0"/>
              <a:t>What are the impacts of these special characteristics on machine learning?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Skewness</a:t>
            </a:r>
            <a:r>
              <a:rPr lang="en-US" dirty="0" smtClean="0"/>
              <a:t> of k-</a:t>
            </a:r>
            <a:r>
              <a:rPr lang="en-US" dirty="0" err="1" smtClean="0"/>
              <a:t>occurances</a:t>
            </a:r>
            <a:endParaRPr lang="en-US" dirty="0" smtClean="0"/>
          </a:p>
          <a:p>
            <a:r>
              <a:rPr lang="en-US" dirty="0" smtClean="0"/>
              <a:t>Influence on Classification</a:t>
            </a:r>
          </a:p>
          <a:p>
            <a:r>
              <a:rPr lang="en-US" dirty="0" smtClean="0"/>
              <a:t>Influence on Clustering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k-occurrences (</a:t>
            </a:r>
            <a:r>
              <a:rPr lang="en-US" dirty="0" err="1" smtClean="0"/>
              <a:t>N</a:t>
            </a:r>
            <a:r>
              <a:rPr lang="en-US" sz="2800" dirty="0" err="1" smtClean="0"/>
              <a:t>k</a:t>
            </a:r>
            <a:r>
              <a:rPr lang="en-US" dirty="0" smtClean="0"/>
              <a:t>(x))?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</a:t>
            </a:r>
            <a:r>
              <a:rPr lang="en-US" sz="1800" dirty="0" err="1" smtClean="0"/>
              <a:t>k</a:t>
            </a:r>
            <a:r>
              <a:rPr lang="en-US" dirty="0" smtClean="0"/>
              <a:t>(x): The number of times x occurs among the k NNs of all other points in D.</a:t>
            </a:r>
          </a:p>
          <a:p>
            <a:r>
              <a:rPr lang="en-US" dirty="0" err="1" smtClean="0"/>
              <a:t>N</a:t>
            </a:r>
            <a:r>
              <a:rPr lang="en-US" sz="2400" dirty="0" err="1" smtClean="0"/>
              <a:t>k</a:t>
            </a:r>
            <a:r>
              <a:rPr lang="en-US" dirty="0" smtClean="0"/>
              <a:t>(x) = |</a:t>
            </a:r>
            <a:r>
              <a:rPr lang="en-US" dirty="0" err="1" smtClean="0"/>
              <a:t>R</a:t>
            </a:r>
            <a:r>
              <a:rPr lang="en-US" sz="2400" dirty="0" err="1" smtClean="0"/>
              <a:t>k</a:t>
            </a:r>
            <a:r>
              <a:rPr lang="en-US" dirty="0" err="1" smtClean="0"/>
              <a:t>NN</a:t>
            </a:r>
            <a:r>
              <a:rPr lang="en-US" dirty="0" smtClean="0"/>
              <a:t>(x)|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28800" y="3733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19400" y="3733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43200" y="4648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52600" y="4648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24400" y="4419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71600" y="3581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95400" y="4648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38400" y="487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194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53000" y="4343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43000" y="533400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</a:t>
            </a:r>
            <a:r>
              <a:rPr lang="en-US" sz="2000" dirty="0" smtClean="0"/>
              <a:t>2</a:t>
            </a:r>
            <a:r>
              <a:rPr lang="en-US" sz="2400" dirty="0" smtClean="0"/>
              <a:t>(p0)=4</a:t>
            </a:r>
          </a:p>
          <a:p>
            <a:r>
              <a:rPr lang="en-US" sz="2400" dirty="0" smtClean="0"/>
              <a:t>N</a:t>
            </a:r>
            <a:r>
              <a:rPr lang="en-US" sz="2000" dirty="0" smtClean="0"/>
              <a:t>2</a:t>
            </a:r>
            <a:r>
              <a:rPr lang="en-US" sz="2400" dirty="0" smtClean="0"/>
              <a:t>(p4)=3</a:t>
            </a:r>
          </a:p>
          <a:p>
            <a:r>
              <a:rPr lang="en-US" sz="2400" dirty="0" smtClean="0"/>
              <a:t>N</a:t>
            </a:r>
            <a:r>
              <a:rPr lang="en-US" sz="2000" dirty="0" smtClean="0"/>
              <a:t>2</a:t>
            </a:r>
            <a:r>
              <a:rPr lang="en-US" sz="2400" dirty="0" smtClean="0"/>
              <a:t>(p5)=0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343400" y="53340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|R2NN(p0)|=|{p1, p2, p3, p4}|=4</a:t>
            </a:r>
          </a:p>
          <a:p>
            <a:r>
              <a:rPr lang="en-US" sz="2400" dirty="0" smtClean="0"/>
              <a:t>|R2NN(p4)|=|{p0, p1, p3}|=1</a:t>
            </a:r>
          </a:p>
          <a:p>
            <a:r>
              <a:rPr lang="en-US" sz="2400" dirty="0" smtClean="0"/>
              <a:t>|R2NN(p5)|=|{}|=0</a:t>
            </a:r>
            <a:endParaRPr lang="en-US" sz="2400" dirty="0"/>
          </a:p>
        </p:txBody>
      </p:sp>
      <p:sp>
        <p:nvSpPr>
          <p:cNvPr id="16" name="Oval 15"/>
          <p:cNvSpPr/>
          <p:nvPr/>
        </p:nvSpPr>
        <p:spPr>
          <a:xfrm>
            <a:off x="2286000" y="4191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50592" y="411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p0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133600" y="4038600"/>
            <a:ext cx="9144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3048000" y="3581400"/>
            <a:ext cx="1371600" cy="609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19600" y="3352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Hub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Dim </a:t>
            </a:r>
            <a:r>
              <a:rPr lang="en-US" dirty="0" smtClean="0">
                <a:sym typeface="Symbol"/>
              </a:rPr>
              <a:t>  </a:t>
            </a:r>
            <a:r>
              <a:rPr lang="en-US" dirty="0" err="1" smtClean="0"/>
              <a:t>N</a:t>
            </a:r>
            <a:r>
              <a:rPr lang="en-US" sz="3600" dirty="0" err="1" smtClean="0"/>
              <a:t>k</a:t>
            </a:r>
            <a:r>
              <a:rPr lang="en-US" dirty="0" smtClean="0"/>
              <a:t>(x) </a:t>
            </a:r>
            <a:r>
              <a:rPr lang="en-US" dirty="0" smtClean="0">
                <a:sym typeface="Symbol"/>
              </a:rPr>
              <a:t>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sym typeface="Symbol"/>
              </a:rPr>
              <a:t></a:t>
            </a:r>
            <a:r>
              <a:rPr lang="en-US" baseline="30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the maximum N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(x) = 2</a:t>
            </a:r>
          </a:p>
          <a:p>
            <a:r>
              <a:rPr lang="en-US" dirty="0" smtClean="0">
                <a:sym typeface="Symbol"/>
              </a:rPr>
              <a:t>In 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 the maximum N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(x) = 6</a:t>
            </a:r>
          </a:p>
          <a:p>
            <a:r>
              <a:rPr lang="en-US" dirty="0" smtClean="0">
                <a:sym typeface="Symbol"/>
              </a:rPr>
              <a:t>…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819400"/>
            <a:ext cx="465926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Emergence of Hubs</a:t>
            </a:r>
          </a:p>
          <a:p>
            <a:pPr lvl="1"/>
            <a:r>
              <a:rPr lang="en-US" dirty="0" err="1" smtClean="0"/>
              <a:t>Skewness</a:t>
            </a:r>
            <a:r>
              <a:rPr lang="en-US" dirty="0" smtClean="0"/>
              <a:t> in Simulated Data</a:t>
            </a:r>
          </a:p>
          <a:p>
            <a:pPr lvl="1"/>
            <a:r>
              <a:rPr lang="en-US" dirty="0" err="1" smtClean="0"/>
              <a:t>Skewness</a:t>
            </a:r>
            <a:r>
              <a:rPr lang="en-US" dirty="0" smtClean="0"/>
              <a:t> in Real Data</a:t>
            </a:r>
          </a:p>
          <a:p>
            <a:r>
              <a:rPr lang="en-US" dirty="0" smtClean="0"/>
              <a:t>The Influence of Hubs</a:t>
            </a:r>
          </a:p>
          <a:p>
            <a:pPr lvl="1"/>
            <a:r>
              <a:rPr lang="en-US" dirty="0" smtClean="0"/>
              <a:t>Influence on Classification</a:t>
            </a:r>
          </a:p>
          <a:p>
            <a:pPr lvl="1"/>
            <a:r>
              <a:rPr lang="en-US" dirty="0" smtClean="0"/>
              <a:t>Influence on Clustering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Skewness</a:t>
            </a:r>
            <a:r>
              <a:rPr lang="en-US" dirty="0" smtClean="0"/>
              <a:t> of k-</a:t>
            </a:r>
            <a:r>
              <a:rPr lang="en-US" dirty="0" err="1" smtClean="0"/>
              <a:t>occurances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95400"/>
            <a:ext cx="880302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Emergence of Hubs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Hub?</a:t>
            </a:r>
          </a:p>
          <a:p>
            <a:pPr lvl="1"/>
            <a:r>
              <a:rPr lang="en-US" dirty="0" smtClean="0"/>
              <a:t>It refers to a point that is close to many other points, Ex., the points in the center of a cluster.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K-occurrences (N</a:t>
            </a:r>
            <a:r>
              <a:rPr lang="en-US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(x)): a metric for “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Hubness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lvl="1"/>
            <a:r>
              <a:rPr lang="en-US" dirty="0" smtClean="0"/>
              <a:t>The number of times x occurs among the k-NNs of all other points in D. </a:t>
            </a:r>
          </a:p>
          <a:p>
            <a:pPr lvl="1"/>
            <a:r>
              <a:rPr lang="en-US" dirty="0" smtClean="0"/>
              <a:t>N</a:t>
            </a:r>
            <a:r>
              <a:rPr lang="en-US" sz="2000" dirty="0" smtClean="0"/>
              <a:t>k</a:t>
            </a:r>
            <a:r>
              <a:rPr lang="en-US" dirty="0" smtClean="0"/>
              <a:t>(x) = |</a:t>
            </a:r>
            <a:r>
              <a:rPr lang="en-US" dirty="0" err="1" smtClean="0"/>
              <a:t>R</a:t>
            </a:r>
            <a:r>
              <a:rPr lang="en-US" sz="2000" dirty="0" err="1" smtClean="0"/>
              <a:t>k</a:t>
            </a:r>
            <a:r>
              <a:rPr lang="en-US" dirty="0" err="1" smtClean="0"/>
              <a:t>NN</a:t>
            </a:r>
            <a:r>
              <a:rPr lang="en-US" dirty="0" smtClean="0"/>
              <a:t>(x)|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954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860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09800" y="6096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19200" y="6096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10000" y="5715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6096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05000" y="6324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0" y="4800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038600" y="5638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752600" y="5638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917192" y="556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p0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1600200" y="5486400"/>
            <a:ext cx="9144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514600" y="5029200"/>
            <a:ext cx="1371600" cy="609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86200" y="48006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Hub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00600" y="48768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</a:t>
            </a:r>
            <a:r>
              <a:rPr lang="en-US" sz="2000" dirty="0" smtClean="0"/>
              <a:t>2</a:t>
            </a:r>
            <a:r>
              <a:rPr lang="en-US" sz="2400" dirty="0" smtClean="0"/>
              <a:t>(p0)=4,  N</a:t>
            </a:r>
            <a:r>
              <a:rPr lang="en-US" sz="2000" dirty="0" smtClean="0"/>
              <a:t>2</a:t>
            </a:r>
            <a:r>
              <a:rPr lang="en-US" sz="2400" dirty="0" smtClean="0"/>
              <a:t>(p4)=3,  N</a:t>
            </a:r>
            <a:r>
              <a:rPr lang="en-US" sz="2000" dirty="0" smtClean="0"/>
              <a:t>2</a:t>
            </a:r>
            <a:r>
              <a:rPr lang="en-US" sz="2400" dirty="0" smtClean="0"/>
              <a:t>(p5)=0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724400" y="54864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|R2NN(p0)|=|{p1, p2, p3, p4}|=4</a:t>
            </a:r>
          </a:p>
          <a:p>
            <a:r>
              <a:rPr lang="en-US" sz="2400" dirty="0" smtClean="0"/>
              <a:t>|R2NN(p4)|=|{p0, p1, p3}|=3</a:t>
            </a:r>
          </a:p>
          <a:p>
            <a:r>
              <a:rPr lang="en-US" sz="2400" dirty="0" smtClean="0"/>
              <a:t>|R2NN(p5)|=|{}|=0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The Emergence of Hubs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4525963"/>
          </a:xfrm>
        </p:spPr>
        <p:txBody>
          <a:bodyPr/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Result</a:t>
            </a:r>
            <a:r>
              <a:rPr lang="en-US" dirty="0" smtClean="0"/>
              <a:t>: </a:t>
            </a:r>
            <a:r>
              <a:rPr lang="en-US" sz="2700" dirty="0" smtClean="0"/>
              <a:t>As dimensionality increases, the distribution of k-</a:t>
            </a:r>
            <a:r>
              <a:rPr lang="en-US" sz="2700" dirty="0" err="1" smtClean="0"/>
              <a:t>occurences</a:t>
            </a:r>
            <a:r>
              <a:rPr lang="en-US" sz="2700" dirty="0" smtClean="0"/>
              <a:t> becomes considerably skewed and hub points emerge (points with very high k-occurrences)</a:t>
            </a:r>
            <a:endParaRPr lang="en-US" sz="27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9392" y="2194530"/>
            <a:ext cx="8041028" cy="466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The Emergence of Hubs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4525963"/>
          </a:xfrm>
        </p:spPr>
        <p:txBody>
          <a:bodyPr/>
          <a:lstStyle/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Skewness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Real Data</a:t>
            </a:r>
            <a:endParaRPr lang="en-US" sz="27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369227"/>
            <a:ext cx="6934200" cy="4446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00934" y="6019800"/>
            <a:ext cx="29337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24534" y="6388608"/>
            <a:ext cx="1085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62200" y="6464808"/>
            <a:ext cx="5029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010400" y="1371600"/>
            <a:ext cx="762000" cy="441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Causes of </a:t>
            </a:r>
            <a:r>
              <a:rPr lang="en-US" dirty="0" err="1" smtClean="0"/>
              <a:t>Skewness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525963"/>
          </a:xfrm>
        </p:spPr>
        <p:txBody>
          <a:bodyPr/>
          <a:lstStyle/>
          <a:p>
            <a:r>
              <a:rPr lang="en-US" sz="2600" dirty="0" smtClean="0"/>
              <a:t>Based on existing theoretical results, high dimensional points are approximately lying on a hyper-sphere centered at the data set mean. </a:t>
            </a:r>
          </a:p>
          <a:p>
            <a:r>
              <a:rPr lang="en-US" sz="2600" dirty="0" smtClean="0"/>
              <a:t>More theoretical results show that the distribution of distances to the data set mean has a non-negligible variance for any finite d. That implies the existence of non-negligible number of points closer to all other points, a tendency which is amplified by high dimensionality.  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76400" y="4876800"/>
            <a:ext cx="1752600" cy="16764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76400" y="5334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57400" y="4876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19400" y="4876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28800" y="6172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38400" y="6477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48000" y="624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352800" y="5638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00400" y="5181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600200" y="5867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191000" y="55626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590800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905000" y="5029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362200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035808" y="498957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328416" y="5867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819400" y="6400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133600" y="6400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600200" y="5562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328416" y="5410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739384" y="4876800"/>
            <a:ext cx="1752600" cy="16764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715000" y="5029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120384" y="4876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882384" y="4876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891784" y="6172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477000" y="6629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110984" y="624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086600" y="5562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7467600" y="5029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324600" y="5867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705600" y="5105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248400" y="5410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425184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781800" y="457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391400" y="5867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882384" y="6400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019800" y="6477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6388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391400" y="5410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467600" y="624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858000" y="601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Causes of </a:t>
            </a:r>
            <a:r>
              <a:rPr lang="en-US" dirty="0" err="1" smtClean="0"/>
              <a:t>Skewness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525963"/>
          </a:xfrm>
        </p:spPr>
        <p:txBody>
          <a:bodyPr/>
          <a:lstStyle/>
          <a:p>
            <a:r>
              <a:rPr lang="en-US" sz="2600" dirty="0" smtClean="0"/>
              <a:t>Based on existing theoretical results, high dimensional points are approximately lying on a hyper-sphere centered at the data set mean. </a:t>
            </a:r>
          </a:p>
          <a:p>
            <a:r>
              <a:rPr lang="en-US" sz="2600" dirty="0" smtClean="0"/>
              <a:t>More theoretical results show that the distribution of distances to the data set mean has a non-negligible variance for any finite d. That implies the existence of non-negligible number of points closer to all other points, a tendency which is amplified by high dimensionality.  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76400" y="4876800"/>
            <a:ext cx="1752600" cy="16764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76400" y="5334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57400" y="4876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19400" y="4876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28800" y="6172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38400" y="6477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48000" y="624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352800" y="5638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00400" y="5181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600200" y="5867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191000" y="55626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590800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905000" y="5029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362200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035808" y="498957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328416" y="5867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819400" y="6400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133600" y="6400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600200" y="5562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328416" y="5410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739384" y="4876800"/>
            <a:ext cx="1752600" cy="16764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715000" y="5029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120384" y="4876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882384" y="4876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891784" y="6172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477000" y="6629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110984" y="624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086600" y="5562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7467600" y="5029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324600" y="5867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705600" y="5105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248400" y="5410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425184" y="4800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781800" y="457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391400" y="5867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882384" y="6400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019800" y="6477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6388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391400" y="5410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467600" y="624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858000" y="6019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Emergence of Hubs</a:t>
            </a:r>
          </a:p>
          <a:p>
            <a:pPr lvl="1"/>
            <a:r>
              <a:rPr lang="en-US" dirty="0" err="1" smtClean="0"/>
              <a:t>Skewness</a:t>
            </a:r>
            <a:r>
              <a:rPr lang="en-US" dirty="0" smtClean="0"/>
              <a:t> in Simulated Data</a:t>
            </a:r>
          </a:p>
          <a:p>
            <a:pPr lvl="1"/>
            <a:r>
              <a:rPr lang="en-US" dirty="0" err="1" smtClean="0"/>
              <a:t>Skewness</a:t>
            </a:r>
            <a:r>
              <a:rPr lang="en-US" dirty="0" smtClean="0"/>
              <a:t> in Real Data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Influence of Hubs</a:t>
            </a:r>
          </a:p>
          <a:p>
            <a:pPr lvl="1"/>
            <a:r>
              <a:rPr lang="en-US" dirty="0" smtClean="0"/>
              <a:t>Influence on Classification</a:t>
            </a:r>
          </a:p>
          <a:p>
            <a:pPr lvl="1"/>
            <a:r>
              <a:rPr lang="en-US" dirty="0" smtClean="0"/>
              <a:t>Influence on Clustering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 of Hubs on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“Good” Hubs vs. “Bad” Hubs</a:t>
            </a:r>
          </a:p>
          <a:p>
            <a:pPr lvl="1"/>
            <a:r>
              <a:rPr lang="en-US" dirty="0" smtClean="0"/>
              <a:t>A Hub is “good” if, among the points for which x is among the first k-NNs, most of these points have the same class label as the hub point. </a:t>
            </a:r>
          </a:p>
          <a:p>
            <a:pPr lvl="1"/>
            <a:r>
              <a:rPr lang="en-US" dirty="0" smtClean="0"/>
              <a:t>Otherwise, it is called a bad hub.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790</Words>
  <Application>Microsoft Office PowerPoint</Application>
  <PresentationFormat>On-screen Show (4:3)</PresentationFormat>
  <Paragraphs>119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Microsoft Equation 3.0</vt:lpstr>
      <vt:lpstr>Nearest Neighbors in High-Dimensional Data – The Emergence and Influence of Hubs</vt:lpstr>
      <vt:lpstr>Outline</vt:lpstr>
      <vt:lpstr>The Emergence of Hubs</vt:lpstr>
      <vt:lpstr>The Emergence of Hubs</vt:lpstr>
      <vt:lpstr>The Emergence of Hubs</vt:lpstr>
      <vt:lpstr>The Causes of Skewness</vt:lpstr>
      <vt:lpstr>The Causes of Skewness</vt:lpstr>
      <vt:lpstr>Outline</vt:lpstr>
      <vt:lpstr>Influence of Hubs on Classification</vt:lpstr>
      <vt:lpstr>Influence of Hubs on Classification</vt:lpstr>
      <vt:lpstr>Influence of Hubs on Clustering</vt:lpstr>
      <vt:lpstr>Influence of Hubs on Clustering</vt:lpstr>
      <vt:lpstr>Influence of Hubs on Clustering</vt:lpstr>
      <vt:lpstr>Conclusion</vt:lpstr>
      <vt:lpstr>What is k-occurrences (Nk(x))?</vt:lpstr>
      <vt:lpstr>Introduction</vt:lpstr>
      <vt:lpstr>Outline</vt:lpstr>
      <vt:lpstr>What is k-occurrences (Nk(x))?</vt:lpstr>
      <vt:lpstr>Dim   Nk(x) </vt:lpstr>
      <vt:lpstr>The Skewness of k-occurances</vt:lpstr>
    </vt:vector>
  </TitlesOfParts>
  <Company>Creative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Feng Chen</dc:creator>
  <cp:lastModifiedBy>Feng Chen</cp:lastModifiedBy>
  <cp:revision>72</cp:revision>
  <dcterms:created xsi:type="dcterms:W3CDTF">2009-07-11T16:18:45Z</dcterms:created>
  <dcterms:modified xsi:type="dcterms:W3CDTF">2009-07-12T19:17:38Z</dcterms:modified>
</cp:coreProperties>
</file>