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11111"/>
    <a:srgbClr val="414141"/>
    <a:srgbClr val="2C2C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14C14-61C3-4566-9AF1-B0703DC886D5}" type="doc">
      <dgm:prSet loTypeId="urn:microsoft.com/office/officeart/2005/8/layout/hierarchy2" loCatId="hierarchy" qsTypeId="urn:microsoft.com/office/officeart/2005/8/quickstyle/3d8" qsCatId="3D" csTypeId="urn:microsoft.com/office/officeart/2005/8/colors/accent1_2" csCatId="accent1" phldr="1"/>
      <dgm:spPr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</dgm:spPr>
      <dgm:t>
        <a:bodyPr/>
        <a:lstStyle/>
        <a:p>
          <a:endParaRPr lang="en-US"/>
        </a:p>
      </dgm:t>
    </dgm:pt>
    <dgm:pt modelId="{C42B67AC-9F05-409A-9BB7-E624136AB664}">
      <dgm:prSet phldrT="[Text]"/>
      <dgm:spPr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Associate input with changes</a:t>
          </a:r>
          <a:endParaRPr lang="en-US" dirty="0">
            <a:solidFill>
              <a:schemeClr val="tx1"/>
            </a:solidFill>
          </a:endParaRPr>
        </a:p>
      </dgm:t>
    </dgm:pt>
    <dgm:pt modelId="{D22A1804-6E04-4D1B-941D-9593D9CEF3E6}" type="parTrans" cxnId="{672F16A4-C70F-4102-90AB-9D2C285012D4}">
      <dgm:prSet/>
      <dgm:spPr>
        <a:sp3d>
          <a:bevelT w="165100" prst="coolSlant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22E466-2580-49F4-85C5-D408CE9FAB73}" type="sibTrans" cxnId="{672F16A4-C70F-4102-90AB-9D2C285012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88E073-A5D4-48C6-B57D-CE18467E3809}">
      <dgm:prSet phldrT="[Text]"/>
      <dgm:spPr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Verify Authenticity</a:t>
          </a:r>
          <a:endParaRPr lang="en-US" dirty="0">
            <a:solidFill>
              <a:schemeClr val="tx1"/>
            </a:solidFill>
          </a:endParaRPr>
        </a:p>
      </dgm:t>
    </dgm:pt>
    <dgm:pt modelId="{ABC79BDD-432D-4AE7-825B-F533F451E25D}" type="parTrans" cxnId="{A0F4757F-08D3-4170-B377-CD8D05B6896B}">
      <dgm:prSet/>
      <dgm:spPr>
        <a:sp3d>
          <a:bevelT w="165100" prst="coolSlant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990D49-5A8A-46D4-BA6E-7EFB782E96FF}" type="sibTrans" cxnId="{A0F4757F-08D3-4170-B377-CD8D05B689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088300-0131-4AFE-812A-2CE6C9B5F92A}">
      <dgm:prSet phldrT="[Text]"/>
      <dgm:spPr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User Input</a:t>
          </a:r>
          <a:endParaRPr lang="en-US" dirty="0">
            <a:solidFill>
              <a:schemeClr val="tx1"/>
            </a:solidFill>
          </a:endParaRPr>
        </a:p>
      </dgm:t>
    </dgm:pt>
    <dgm:pt modelId="{BAF5EA38-364D-4ECB-9172-171506C2457B}" type="parTrans" cxnId="{3B3C71DC-1757-4EED-A7F9-0CB7D7DDA35C}">
      <dgm:prSet/>
      <dgm:spPr>
        <a:sp3d>
          <a:bevelT w="165100" prst="coolSlant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936613-8F4B-4400-BA66-3653F3B7A3C8}" type="sibTrans" cxnId="{3B3C71DC-1757-4EED-A7F9-0CB7D7DDA3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9417EB-94B3-42E6-B707-3DB3917E2130}">
      <dgm:prSet/>
      <dgm:spPr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Decide Legitimacy</a:t>
          </a:r>
          <a:endParaRPr lang="en-US" dirty="0">
            <a:solidFill>
              <a:schemeClr val="tx1"/>
            </a:solidFill>
          </a:endParaRPr>
        </a:p>
      </dgm:t>
    </dgm:pt>
    <dgm:pt modelId="{AF5030FA-EA95-41FA-A07C-BF527B1E6055}" type="parTrans" cxnId="{C03E9671-9127-4384-91BD-D37F5038068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11A085-8415-490C-B724-7BA64B39A35B}" type="sibTrans" cxnId="{C03E9671-9127-4384-91BD-D37F5038068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9E12607-6BCB-47A9-85FE-49CB1E7FFDA1}">
      <dgm:prSet phldrT="[Text]"/>
      <dgm:spPr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File System Modifications</a:t>
          </a:r>
          <a:endParaRPr lang="en-US" dirty="0">
            <a:solidFill>
              <a:schemeClr val="tx1"/>
            </a:solidFill>
          </a:endParaRPr>
        </a:p>
      </dgm:t>
    </dgm:pt>
    <dgm:pt modelId="{78547FB5-D186-4976-B0D8-033C99390656}" type="parTrans" cxnId="{8D492554-FE1C-47F8-AE73-25C545F1090A}">
      <dgm:prSet/>
      <dgm:spPr/>
      <dgm:t>
        <a:bodyPr/>
        <a:lstStyle/>
        <a:p>
          <a:endParaRPr lang="en-US"/>
        </a:p>
      </dgm:t>
    </dgm:pt>
    <dgm:pt modelId="{0EA6FE2A-5E01-4F1B-BFFB-76EA5F328A72}" type="sibTrans" cxnId="{8D492554-FE1C-47F8-AE73-25C545F1090A}">
      <dgm:prSet/>
      <dgm:spPr/>
      <dgm:t>
        <a:bodyPr/>
        <a:lstStyle/>
        <a:p>
          <a:endParaRPr lang="en-US"/>
        </a:p>
      </dgm:t>
    </dgm:pt>
    <dgm:pt modelId="{08E36BCC-DB68-461E-A5D8-4692F879BA0F}" type="pres">
      <dgm:prSet presAssocID="{99414C14-61C3-4566-9AF1-B0703DC886D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3993B6-888F-4335-A4C1-3E2DA70C469F}" type="pres">
      <dgm:prSet presAssocID="{449417EB-94B3-42E6-B707-3DB3917E2130}" presName="root1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24306595-557F-470A-A6AF-114BE3C68A98}" type="pres">
      <dgm:prSet presAssocID="{449417EB-94B3-42E6-B707-3DB3917E213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9204E7-78CE-4BD3-83CE-9EC755355B43}" type="pres">
      <dgm:prSet presAssocID="{449417EB-94B3-42E6-B707-3DB3917E2130}" presName="level2hierChild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B9EF5DA8-E451-46C9-9921-A0BEB8B4E5CD}" type="pres">
      <dgm:prSet presAssocID="{D22A1804-6E04-4D1B-941D-9593D9CEF3E6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6F242DC9-6DD9-401F-9748-3495829F24E1}" type="pres">
      <dgm:prSet presAssocID="{D22A1804-6E04-4D1B-941D-9593D9CEF3E6}" presName="connTx" presStyleLbl="parChTrans1D2" presStyleIdx="0" presStyleCnt="1"/>
      <dgm:spPr/>
      <dgm:t>
        <a:bodyPr/>
        <a:lstStyle/>
        <a:p>
          <a:endParaRPr lang="en-US"/>
        </a:p>
      </dgm:t>
    </dgm:pt>
    <dgm:pt modelId="{BECA235F-AA01-457B-9B7E-51D3A4A97DC1}" type="pres">
      <dgm:prSet presAssocID="{C42B67AC-9F05-409A-9BB7-E624136AB664}" presName="root2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4D3224A3-EC25-4942-96DD-CFC47F9CB8E8}" type="pres">
      <dgm:prSet presAssocID="{C42B67AC-9F05-409A-9BB7-E624136AB664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5AECD4-93F5-4D5C-9DC5-32A5693A93AA}" type="pres">
      <dgm:prSet presAssocID="{C42B67AC-9F05-409A-9BB7-E624136AB664}" presName="level3hierChild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F9084A35-C329-4544-AF3B-43962896B3F7}" type="pres">
      <dgm:prSet presAssocID="{78547FB5-D186-4976-B0D8-033C9939065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BB3A2D63-3233-4A6E-9779-2807EC2E894E}" type="pres">
      <dgm:prSet presAssocID="{78547FB5-D186-4976-B0D8-033C9939065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18622FC-C974-454F-A7DD-635F3A07FDEE}" type="pres">
      <dgm:prSet presAssocID="{89E12607-6BCB-47A9-85FE-49CB1E7FFDA1}" presName="root2" presStyleCnt="0"/>
      <dgm:spPr/>
      <dgm:t>
        <a:bodyPr/>
        <a:lstStyle/>
        <a:p>
          <a:endParaRPr lang="en-US"/>
        </a:p>
      </dgm:t>
    </dgm:pt>
    <dgm:pt modelId="{3F5945D8-69DD-4599-B444-3B33269ADCB7}" type="pres">
      <dgm:prSet presAssocID="{89E12607-6BCB-47A9-85FE-49CB1E7FFDA1}" presName="LevelTwoTextNode" presStyleLbl="node3" presStyleIdx="0" presStyleCnt="2" custLinFactY="15517" custLinFactNeighborX="174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D40A5-F8E4-41B3-BDBD-B3FB6CFC2DA8}" type="pres">
      <dgm:prSet presAssocID="{89E12607-6BCB-47A9-85FE-49CB1E7FFDA1}" presName="level3hierChild" presStyleCnt="0"/>
      <dgm:spPr/>
      <dgm:t>
        <a:bodyPr/>
        <a:lstStyle/>
        <a:p>
          <a:endParaRPr lang="en-US"/>
        </a:p>
      </dgm:t>
    </dgm:pt>
    <dgm:pt modelId="{B65B5F7B-1A73-4E64-9F1D-A3D49B56D75C}" type="pres">
      <dgm:prSet presAssocID="{ABC79BDD-432D-4AE7-825B-F533F451E25D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ADF80C71-83DE-47B7-B7B7-1AC448E17FF3}" type="pres">
      <dgm:prSet presAssocID="{ABC79BDD-432D-4AE7-825B-F533F451E25D}" presName="connTx" presStyleLbl="parChTrans1D3" presStyleIdx="1" presStyleCnt="2"/>
      <dgm:spPr/>
      <dgm:t>
        <a:bodyPr/>
        <a:lstStyle/>
        <a:p>
          <a:endParaRPr lang="en-US"/>
        </a:p>
      </dgm:t>
    </dgm:pt>
    <dgm:pt modelId="{8FDE090B-B844-4AE0-A746-D244A3CB2B4A}" type="pres">
      <dgm:prSet presAssocID="{C888E073-A5D4-48C6-B57D-CE18467E3809}" presName="root2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A0B2BF41-D880-4421-8153-3E91AE367D28}" type="pres">
      <dgm:prSet presAssocID="{C888E073-A5D4-48C6-B57D-CE18467E3809}" presName="LevelTwoTextNode" presStyleLbl="node3" presStyleIdx="1" presStyleCnt="2" custLinFactY="-185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733B2-CAA5-4E77-9B37-80F92CC46C29}" type="pres">
      <dgm:prSet presAssocID="{C888E073-A5D4-48C6-B57D-CE18467E3809}" presName="level3hierChild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6F3E16D9-0166-4DA3-BDEF-3C0401BF7C51}" type="pres">
      <dgm:prSet presAssocID="{BAF5EA38-364D-4ECB-9172-171506C2457B}" presName="conn2-1" presStyleLbl="parChTrans1D4" presStyleIdx="0" presStyleCnt="1"/>
      <dgm:spPr/>
      <dgm:t>
        <a:bodyPr/>
        <a:lstStyle/>
        <a:p>
          <a:endParaRPr lang="en-US"/>
        </a:p>
      </dgm:t>
    </dgm:pt>
    <dgm:pt modelId="{DFAB04F4-BD30-4B70-971F-75B912D96FB4}" type="pres">
      <dgm:prSet presAssocID="{BAF5EA38-364D-4ECB-9172-171506C2457B}" presName="connTx" presStyleLbl="parChTrans1D4" presStyleIdx="0" presStyleCnt="1"/>
      <dgm:spPr/>
      <dgm:t>
        <a:bodyPr/>
        <a:lstStyle/>
        <a:p>
          <a:endParaRPr lang="en-US"/>
        </a:p>
      </dgm:t>
    </dgm:pt>
    <dgm:pt modelId="{E18F8F62-277C-40D9-88DF-B424190A21AC}" type="pres">
      <dgm:prSet presAssocID="{94088300-0131-4AFE-812A-2CE6C9B5F92A}" presName="root2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F63E84B5-836A-4CFE-B45D-7CDF14F183F4}" type="pres">
      <dgm:prSet presAssocID="{94088300-0131-4AFE-812A-2CE6C9B5F92A}" presName="LevelTwoTextNode" presStyleLbl="node4" presStyleIdx="0" presStyleCnt="1" custLinFactY="-185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EFC4A-6DE1-4965-AA4C-A0D1144D1449}" type="pres">
      <dgm:prSet presAssocID="{94088300-0131-4AFE-812A-2CE6C9B5F92A}" presName="level3hierChild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</dgm:ptLst>
  <dgm:cxnLst>
    <dgm:cxn modelId="{C783B1E9-50F7-41EE-8BB7-6E084945C9B6}" type="presOf" srcId="{C888E073-A5D4-48C6-B57D-CE18467E3809}" destId="{A0B2BF41-D880-4421-8153-3E91AE367D28}" srcOrd="0" destOrd="0" presId="urn:microsoft.com/office/officeart/2005/8/layout/hierarchy2"/>
    <dgm:cxn modelId="{729F3640-96C7-4106-A450-4EE2D84B0D6E}" type="presOf" srcId="{78547FB5-D186-4976-B0D8-033C99390656}" destId="{BB3A2D63-3233-4A6E-9779-2807EC2E894E}" srcOrd="1" destOrd="0" presId="urn:microsoft.com/office/officeart/2005/8/layout/hierarchy2"/>
    <dgm:cxn modelId="{8D492554-FE1C-47F8-AE73-25C545F1090A}" srcId="{C42B67AC-9F05-409A-9BB7-E624136AB664}" destId="{89E12607-6BCB-47A9-85FE-49CB1E7FFDA1}" srcOrd="0" destOrd="0" parTransId="{78547FB5-D186-4976-B0D8-033C99390656}" sibTransId="{0EA6FE2A-5E01-4F1B-BFFB-76EA5F328A72}"/>
    <dgm:cxn modelId="{B60FD289-A3B6-4D99-AB0D-CFFB0B1D7B20}" type="presOf" srcId="{ABC79BDD-432D-4AE7-825B-F533F451E25D}" destId="{ADF80C71-83DE-47B7-B7B7-1AC448E17FF3}" srcOrd="1" destOrd="0" presId="urn:microsoft.com/office/officeart/2005/8/layout/hierarchy2"/>
    <dgm:cxn modelId="{A0F4757F-08D3-4170-B377-CD8D05B6896B}" srcId="{C42B67AC-9F05-409A-9BB7-E624136AB664}" destId="{C888E073-A5D4-48C6-B57D-CE18467E3809}" srcOrd="1" destOrd="0" parTransId="{ABC79BDD-432D-4AE7-825B-F533F451E25D}" sibTransId="{18990D49-5A8A-46D4-BA6E-7EFB782E96FF}"/>
    <dgm:cxn modelId="{672F16A4-C70F-4102-90AB-9D2C285012D4}" srcId="{449417EB-94B3-42E6-B707-3DB3917E2130}" destId="{C42B67AC-9F05-409A-9BB7-E624136AB664}" srcOrd="0" destOrd="0" parTransId="{D22A1804-6E04-4D1B-941D-9593D9CEF3E6}" sibTransId="{5D22E466-2580-49F4-85C5-D408CE9FAB73}"/>
    <dgm:cxn modelId="{427A9CC9-93A8-4686-A901-DD1CD7E78AEF}" type="presOf" srcId="{BAF5EA38-364D-4ECB-9172-171506C2457B}" destId="{6F3E16D9-0166-4DA3-BDEF-3C0401BF7C51}" srcOrd="0" destOrd="0" presId="urn:microsoft.com/office/officeart/2005/8/layout/hierarchy2"/>
    <dgm:cxn modelId="{5811F145-3D26-44CC-AA9F-B9059662B9CB}" type="presOf" srcId="{94088300-0131-4AFE-812A-2CE6C9B5F92A}" destId="{F63E84B5-836A-4CFE-B45D-7CDF14F183F4}" srcOrd="0" destOrd="0" presId="urn:microsoft.com/office/officeart/2005/8/layout/hierarchy2"/>
    <dgm:cxn modelId="{3B3C71DC-1757-4EED-A7F9-0CB7D7DDA35C}" srcId="{C888E073-A5D4-48C6-B57D-CE18467E3809}" destId="{94088300-0131-4AFE-812A-2CE6C9B5F92A}" srcOrd="0" destOrd="0" parTransId="{BAF5EA38-364D-4ECB-9172-171506C2457B}" sibTransId="{68936613-8F4B-4400-BA66-3653F3B7A3C8}"/>
    <dgm:cxn modelId="{6EC5C856-211D-4B49-B174-542CFA67DADF}" type="presOf" srcId="{ABC79BDD-432D-4AE7-825B-F533F451E25D}" destId="{B65B5F7B-1A73-4E64-9F1D-A3D49B56D75C}" srcOrd="0" destOrd="0" presId="urn:microsoft.com/office/officeart/2005/8/layout/hierarchy2"/>
    <dgm:cxn modelId="{29D53152-4AC1-44BE-8D31-3BB69B970DA0}" type="presOf" srcId="{449417EB-94B3-42E6-B707-3DB3917E2130}" destId="{24306595-557F-470A-A6AF-114BE3C68A98}" srcOrd="0" destOrd="0" presId="urn:microsoft.com/office/officeart/2005/8/layout/hierarchy2"/>
    <dgm:cxn modelId="{C03E9671-9127-4384-91BD-D37F50380680}" srcId="{99414C14-61C3-4566-9AF1-B0703DC886D5}" destId="{449417EB-94B3-42E6-B707-3DB3917E2130}" srcOrd="0" destOrd="0" parTransId="{AF5030FA-EA95-41FA-A07C-BF527B1E6055}" sibTransId="{CA11A085-8415-490C-B724-7BA64B39A35B}"/>
    <dgm:cxn modelId="{41F192C5-F611-4910-9DC4-414231294B75}" type="presOf" srcId="{89E12607-6BCB-47A9-85FE-49CB1E7FFDA1}" destId="{3F5945D8-69DD-4599-B444-3B33269ADCB7}" srcOrd="0" destOrd="0" presId="urn:microsoft.com/office/officeart/2005/8/layout/hierarchy2"/>
    <dgm:cxn modelId="{D75A4560-0643-49C9-9207-D0F1C40A55EA}" type="presOf" srcId="{D22A1804-6E04-4D1B-941D-9593D9CEF3E6}" destId="{B9EF5DA8-E451-46C9-9921-A0BEB8B4E5CD}" srcOrd="0" destOrd="0" presId="urn:microsoft.com/office/officeart/2005/8/layout/hierarchy2"/>
    <dgm:cxn modelId="{2CD05566-719E-455D-9B22-4286CDEFD4A2}" type="presOf" srcId="{99414C14-61C3-4566-9AF1-B0703DC886D5}" destId="{08E36BCC-DB68-461E-A5D8-4692F879BA0F}" srcOrd="0" destOrd="0" presId="urn:microsoft.com/office/officeart/2005/8/layout/hierarchy2"/>
    <dgm:cxn modelId="{B15AFA06-7310-4059-9800-95F4DEBC2642}" type="presOf" srcId="{BAF5EA38-364D-4ECB-9172-171506C2457B}" destId="{DFAB04F4-BD30-4B70-971F-75B912D96FB4}" srcOrd="1" destOrd="0" presId="urn:microsoft.com/office/officeart/2005/8/layout/hierarchy2"/>
    <dgm:cxn modelId="{8A60A7A4-2853-4D7D-B6E2-3BD2F1179642}" type="presOf" srcId="{78547FB5-D186-4976-B0D8-033C99390656}" destId="{F9084A35-C329-4544-AF3B-43962896B3F7}" srcOrd="0" destOrd="0" presId="urn:microsoft.com/office/officeart/2005/8/layout/hierarchy2"/>
    <dgm:cxn modelId="{86766C8E-F354-4571-B680-F4D429344594}" type="presOf" srcId="{C42B67AC-9F05-409A-9BB7-E624136AB664}" destId="{4D3224A3-EC25-4942-96DD-CFC47F9CB8E8}" srcOrd="0" destOrd="0" presId="urn:microsoft.com/office/officeart/2005/8/layout/hierarchy2"/>
    <dgm:cxn modelId="{0AD1BA78-F42F-41CE-9D24-AED4986AE591}" type="presOf" srcId="{D22A1804-6E04-4D1B-941D-9593D9CEF3E6}" destId="{6F242DC9-6DD9-401F-9748-3495829F24E1}" srcOrd="1" destOrd="0" presId="urn:microsoft.com/office/officeart/2005/8/layout/hierarchy2"/>
    <dgm:cxn modelId="{6F04810B-92C8-4E70-AEAF-72F42505519B}" type="presParOf" srcId="{08E36BCC-DB68-461E-A5D8-4692F879BA0F}" destId="{9A3993B6-888F-4335-A4C1-3E2DA70C469F}" srcOrd="0" destOrd="0" presId="urn:microsoft.com/office/officeart/2005/8/layout/hierarchy2"/>
    <dgm:cxn modelId="{7769842F-9A1F-4DAC-B13C-D8236BE8B20C}" type="presParOf" srcId="{9A3993B6-888F-4335-A4C1-3E2DA70C469F}" destId="{24306595-557F-470A-A6AF-114BE3C68A98}" srcOrd="0" destOrd="0" presId="urn:microsoft.com/office/officeart/2005/8/layout/hierarchy2"/>
    <dgm:cxn modelId="{3AECA9AF-7451-4968-A7E4-23E5D30CCD1E}" type="presParOf" srcId="{9A3993B6-888F-4335-A4C1-3E2DA70C469F}" destId="{E69204E7-78CE-4BD3-83CE-9EC755355B43}" srcOrd="1" destOrd="0" presId="urn:microsoft.com/office/officeart/2005/8/layout/hierarchy2"/>
    <dgm:cxn modelId="{B0E6532A-5B21-4F9D-9F2E-F36DEC814669}" type="presParOf" srcId="{E69204E7-78CE-4BD3-83CE-9EC755355B43}" destId="{B9EF5DA8-E451-46C9-9921-A0BEB8B4E5CD}" srcOrd="0" destOrd="0" presId="urn:microsoft.com/office/officeart/2005/8/layout/hierarchy2"/>
    <dgm:cxn modelId="{D08EA176-4056-48EA-A0B4-F8EAB6FCEE77}" type="presParOf" srcId="{B9EF5DA8-E451-46C9-9921-A0BEB8B4E5CD}" destId="{6F242DC9-6DD9-401F-9748-3495829F24E1}" srcOrd="0" destOrd="0" presId="urn:microsoft.com/office/officeart/2005/8/layout/hierarchy2"/>
    <dgm:cxn modelId="{657B5065-21FB-4E7C-AA9D-3187547BCD92}" type="presParOf" srcId="{E69204E7-78CE-4BD3-83CE-9EC755355B43}" destId="{BECA235F-AA01-457B-9B7E-51D3A4A97DC1}" srcOrd="1" destOrd="0" presId="urn:microsoft.com/office/officeart/2005/8/layout/hierarchy2"/>
    <dgm:cxn modelId="{395577BA-21B2-4838-BC1F-D51258048DF7}" type="presParOf" srcId="{BECA235F-AA01-457B-9B7E-51D3A4A97DC1}" destId="{4D3224A3-EC25-4942-96DD-CFC47F9CB8E8}" srcOrd="0" destOrd="0" presId="urn:microsoft.com/office/officeart/2005/8/layout/hierarchy2"/>
    <dgm:cxn modelId="{E46057C9-DA11-4956-97DA-A2EFC67A1A37}" type="presParOf" srcId="{BECA235F-AA01-457B-9B7E-51D3A4A97DC1}" destId="{8A5AECD4-93F5-4D5C-9DC5-32A5693A93AA}" srcOrd="1" destOrd="0" presId="urn:microsoft.com/office/officeart/2005/8/layout/hierarchy2"/>
    <dgm:cxn modelId="{0EF4508E-CCCD-486B-8A15-08691577D5A2}" type="presParOf" srcId="{8A5AECD4-93F5-4D5C-9DC5-32A5693A93AA}" destId="{F9084A35-C329-4544-AF3B-43962896B3F7}" srcOrd="0" destOrd="0" presId="urn:microsoft.com/office/officeart/2005/8/layout/hierarchy2"/>
    <dgm:cxn modelId="{56FF359F-F875-4DCF-884C-5B064E7F45E4}" type="presParOf" srcId="{F9084A35-C329-4544-AF3B-43962896B3F7}" destId="{BB3A2D63-3233-4A6E-9779-2807EC2E894E}" srcOrd="0" destOrd="0" presId="urn:microsoft.com/office/officeart/2005/8/layout/hierarchy2"/>
    <dgm:cxn modelId="{196D0EA6-1168-42C4-B3E8-93DD2461FC69}" type="presParOf" srcId="{8A5AECD4-93F5-4D5C-9DC5-32A5693A93AA}" destId="{E18622FC-C974-454F-A7DD-635F3A07FDEE}" srcOrd="1" destOrd="0" presId="urn:microsoft.com/office/officeart/2005/8/layout/hierarchy2"/>
    <dgm:cxn modelId="{968CBA29-22BE-4FD0-B68F-61CE3CA29E94}" type="presParOf" srcId="{E18622FC-C974-454F-A7DD-635F3A07FDEE}" destId="{3F5945D8-69DD-4599-B444-3B33269ADCB7}" srcOrd="0" destOrd="0" presId="urn:microsoft.com/office/officeart/2005/8/layout/hierarchy2"/>
    <dgm:cxn modelId="{4A769096-1FDB-4D92-A722-DFBA4BE2AB88}" type="presParOf" srcId="{E18622FC-C974-454F-A7DD-635F3A07FDEE}" destId="{7C0D40A5-F8E4-41B3-BDBD-B3FB6CFC2DA8}" srcOrd="1" destOrd="0" presId="urn:microsoft.com/office/officeart/2005/8/layout/hierarchy2"/>
    <dgm:cxn modelId="{65E4323B-6FE1-4F46-86F6-47EE56BD4238}" type="presParOf" srcId="{8A5AECD4-93F5-4D5C-9DC5-32A5693A93AA}" destId="{B65B5F7B-1A73-4E64-9F1D-A3D49B56D75C}" srcOrd="2" destOrd="0" presId="urn:microsoft.com/office/officeart/2005/8/layout/hierarchy2"/>
    <dgm:cxn modelId="{D3C9BFF1-9A57-44F5-8225-FC95B9B10371}" type="presParOf" srcId="{B65B5F7B-1A73-4E64-9F1D-A3D49B56D75C}" destId="{ADF80C71-83DE-47B7-B7B7-1AC448E17FF3}" srcOrd="0" destOrd="0" presId="urn:microsoft.com/office/officeart/2005/8/layout/hierarchy2"/>
    <dgm:cxn modelId="{DCD3D6E6-201E-4D63-B552-5CF7F8607DF6}" type="presParOf" srcId="{8A5AECD4-93F5-4D5C-9DC5-32A5693A93AA}" destId="{8FDE090B-B844-4AE0-A746-D244A3CB2B4A}" srcOrd="3" destOrd="0" presId="urn:microsoft.com/office/officeart/2005/8/layout/hierarchy2"/>
    <dgm:cxn modelId="{94791FE6-DC07-4ABD-A1F1-F9F6DEDC7BFA}" type="presParOf" srcId="{8FDE090B-B844-4AE0-A746-D244A3CB2B4A}" destId="{A0B2BF41-D880-4421-8153-3E91AE367D28}" srcOrd="0" destOrd="0" presId="urn:microsoft.com/office/officeart/2005/8/layout/hierarchy2"/>
    <dgm:cxn modelId="{FC3D0D2F-DCB6-4823-80EE-6BCB47AB58F7}" type="presParOf" srcId="{8FDE090B-B844-4AE0-A746-D244A3CB2B4A}" destId="{A0D733B2-CAA5-4E77-9B37-80F92CC46C29}" srcOrd="1" destOrd="0" presId="urn:microsoft.com/office/officeart/2005/8/layout/hierarchy2"/>
    <dgm:cxn modelId="{CAECA846-848A-42E5-A424-4553E4919C63}" type="presParOf" srcId="{A0D733B2-CAA5-4E77-9B37-80F92CC46C29}" destId="{6F3E16D9-0166-4DA3-BDEF-3C0401BF7C51}" srcOrd="0" destOrd="0" presId="urn:microsoft.com/office/officeart/2005/8/layout/hierarchy2"/>
    <dgm:cxn modelId="{D23ADAB7-C684-4784-80C0-72D9FC33EF77}" type="presParOf" srcId="{6F3E16D9-0166-4DA3-BDEF-3C0401BF7C51}" destId="{DFAB04F4-BD30-4B70-971F-75B912D96FB4}" srcOrd="0" destOrd="0" presId="urn:microsoft.com/office/officeart/2005/8/layout/hierarchy2"/>
    <dgm:cxn modelId="{2EA35C2C-5C77-4C96-B3A2-1DC1EDDE62C8}" type="presParOf" srcId="{A0D733B2-CAA5-4E77-9B37-80F92CC46C29}" destId="{E18F8F62-277C-40D9-88DF-B424190A21AC}" srcOrd="1" destOrd="0" presId="urn:microsoft.com/office/officeart/2005/8/layout/hierarchy2"/>
    <dgm:cxn modelId="{9827ED99-AA90-4E41-85B9-BFB46740494D}" type="presParOf" srcId="{E18F8F62-277C-40D9-88DF-B424190A21AC}" destId="{F63E84B5-836A-4CFE-B45D-7CDF14F183F4}" srcOrd="0" destOrd="0" presId="urn:microsoft.com/office/officeart/2005/8/layout/hierarchy2"/>
    <dgm:cxn modelId="{8BA72314-E281-467F-9745-ED1E6E10B388}" type="presParOf" srcId="{E18F8F62-277C-40D9-88DF-B424190A21AC}" destId="{881EFC4A-6DE1-4965-AA4C-A0D1144D14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306595-557F-470A-A6AF-114BE3C68A98}">
      <dsp:nvSpPr>
        <dsp:cNvPr id="0" name=""/>
        <dsp:cNvSpPr/>
      </dsp:nvSpPr>
      <dsp:spPr>
        <a:xfrm>
          <a:off x="5660826" y="564883"/>
          <a:ext cx="1347266" cy="67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Decide Legitimacy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660826" y="564883"/>
        <a:ext cx="1347266" cy="673633"/>
      </dsp:txXfrm>
    </dsp:sp>
    <dsp:sp modelId="{B9EF5DA8-E451-46C9-9921-A0BEB8B4E5CD}">
      <dsp:nvSpPr>
        <dsp:cNvPr id="0" name=""/>
        <dsp:cNvSpPr/>
      </dsp:nvSpPr>
      <dsp:spPr>
        <a:xfrm rot="10800000">
          <a:off x="5121919" y="868081"/>
          <a:ext cx="538906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538906" y="3361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5377900" y="888227"/>
        <a:ext cx="26945" cy="26945"/>
      </dsp:txXfrm>
    </dsp:sp>
    <dsp:sp modelId="{4D3224A3-EC25-4942-96DD-CFC47F9CB8E8}">
      <dsp:nvSpPr>
        <dsp:cNvPr id="0" name=""/>
        <dsp:cNvSpPr/>
      </dsp:nvSpPr>
      <dsp:spPr>
        <a:xfrm>
          <a:off x="3774653" y="564883"/>
          <a:ext cx="1347266" cy="67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Associate input with changes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774653" y="564883"/>
        <a:ext cx="1347266" cy="673633"/>
      </dsp:txXfrm>
    </dsp:sp>
    <dsp:sp modelId="{F9084A35-C329-4544-AF3B-43962896B3F7}">
      <dsp:nvSpPr>
        <dsp:cNvPr id="0" name=""/>
        <dsp:cNvSpPr/>
      </dsp:nvSpPr>
      <dsp:spPr>
        <a:xfrm rot="8569676">
          <a:off x="3193532" y="1063492"/>
          <a:ext cx="646830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646830" y="33618"/>
              </a:lnTo>
            </a:path>
          </a:pathLst>
        </a:cu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569676">
        <a:off x="3500777" y="1080940"/>
        <a:ext cx="32341" cy="32341"/>
      </dsp:txXfrm>
    </dsp:sp>
    <dsp:sp modelId="{3F5945D8-69DD-4599-B444-3B33269ADCB7}">
      <dsp:nvSpPr>
        <dsp:cNvPr id="0" name=""/>
        <dsp:cNvSpPr/>
      </dsp:nvSpPr>
      <dsp:spPr>
        <a:xfrm>
          <a:off x="1911976" y="955705"/>
          <a:ext cx="1347266" cy="67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File System Modifications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911976" y="955705"/>
        <a:ext cx="1347266" cy="673633"/>
      </dsp:txXfrm>
    </dsp:sp>
    <dsp:sp modelId="{B65B5F7B-1A73-4E64-9F1D-A3D49B56D75C}">
      <dsp:nvSpPr>
        <dsp:cNvPr id="0" name=""/>
        <dsp:cNvSpPr/>
      </dsp:nvSpPr>
      <dsp:spPr>
        <a:xfrm rot="13041161">
          <a:off x="3166229" y="662421"/>
          <a:ext cx="677941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677941" y="33618"/>
              </a:lnTo>
            </a:path>
          </a:pathLst>
        </a:cu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3041161">
        <a:off x="3488251" y="679091"/>
        <a:ext cx="33897" cy="33897"/>
      </dsp:txXfrm>
    </dsp:sp>
    <dsp:sp modelId="{A0B2BF41-D880-4421-8153-3E91AE367D28}">
      <dsp:nvSpPr>
        <dsp:cNvPr id="0" name=""/>
        <dsp:cNvSpPr/>
      </dsp:nvSpPr>
      <dsp:spPr>
        <a:xfrm>
          <a:off x="1888480" y="153562"/>
          <a:ext cx="1347266" cy="67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Verify Authenticity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888480" y="153562"/>
        <a:ext cx="1347266" cy="673633"/>
      </dsp:txXfrm>
    </dsp:sp>
    <dsp:sp modelId="{6F3E16D9-0166-4DA3-BDEF-3C0401BF7C51}">
      <dsp:nvSpPr>
        <dsp:cNvPr id="0" name=""/>
        <dsp:cNvSpPr/>
      </dsp:nvSpPr>
      <dsp:spPr>
        <a:xfrm rot="10800000">
          <a:off x="1349573" y="456761"/>
          <a:ext cx="538906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538906" y="33618"/>
              </a:lnTo>
            </a:path>
          </a:pathLst>
        </a:cu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1605554" y="476906"/>
        <a:ext cx="26945" cy="26945"/>
      </dsp:txXfrm>
    </dsp:sp>
    <dsp:sp modelId="{F63E84B5-836A-4CFE-B45D-7CDF14F183F4}">
      <dsp:nvSpPr>
        <dsp:cNvPr id="0" name=""/>
        <dsp:cNvSpPr/>
      </dsp:nvSpPr>
      <dsp:spPr>
        <a:xfrm>
          <a:off x="2306" y="153562"/>
          <a:ext cx="1347266" cy="67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perspectiveHeroicExtremeRightFacing" fov="4500000" zoom="82000">
            <a:rot lat="21299994" lon="20399996" rev="179997"/>
          </a:camera>
          <a:lightRig rig="morning" dir="t">
            <a:rot lat="0" lon="0" rev="20400000"/>
          </a:lightRig>
        </a:scene3d>
        <a:sp3d extrusionH="190500" prstMaterial="matte">
          <a:bevelT w="120650" h="38100" prst="coolSlan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User Input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306" y="153562"/>
        <a:ext cx="1347266" cy="67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1F7EE6-0A2B-42B7-9DAF-332270FB5302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0C9CD3-0838-497C-8411-F95463C86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27DB2-31F4-405C-9ADA-E860ABAB94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9BFCFA-2EC6-48B6-AE61-6B3CB043BB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A4FF65-B83E-493D-A370-D8D7A5C54A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AC3A0D-8C12-4CD8-A316-11F79B7990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A657E2-7139-4535-AC7F-1FD05BE80F6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CC6EE8-1167-494B-B50C-AEDB33C4AC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01D73-656E-4E72-B17D-FCF5E8E91D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DF7E9-0D0D-4558-8406-0EA447476C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83467B-5931-409F-AD5D-E4036ED298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F349-0ECC-4B8D-BD1E-B44521F25E93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0705-F393-40EA-AC90-CAB512A46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EEF6-D139-427B-A829-CC344D08D22C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5ADA-5146-4486-89A1-BA5278818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EDDF-E535-46F5-8D55-CB9EEDF900B1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625C-3F60-4B85-B780-6087906B9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96A4-68F8-4225-9577-3F1EA4D4FAF1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B1E6-2621-4DE8-927D-23385711B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E0CE-5092-4386-B835-F221219B9D3C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84EE-7EC9-405C-AC95-F0B91E2FA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8093-3762-49EE-8CCA-E03287876DA8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D66B-5E26-4270-A898-E8C66D6D6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9C2A-2275-498D-8347-A654FB247746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0D62-AC81-4184-A196-D3EA8CAC6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247BA-1766-4BF4-805B-88004775FD4D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84A2-579B-4905-AD4A-105C504FDE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E7BF-95F6-48BA-83A2-A7618ECC8A10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6AB9-C089-4BF3-A3B0-7319A6B2F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DEB9-C058-4F17-B7E5-7B8CFE3BDBBC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6DB5-BE47-4A75-96A5-CF529AE9E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84C6-399D-4961-9E21-CA8E2FFE5CE0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89887-A347-4AA7-B7F7-BD25CDB07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BE4F62-1A05-400E-BA24-94E957A4BD34}" type="datetimeFigureOut">
              <a:rPr lang="en-US"/>
              <a:pPr>
                <a:defRPr/>
              </a:pPr>
              <a:t>6/11/2009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83EF0DF-4463-4F4F-9DBD-03B84BE57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1" r:id="rId2"/>
    <p:sldLayoutId id="2147483737" r:id="rId3"/>
    <p:sldLayoutId id="2147483732" r:id="rId4"/>
    <p:sldLayoutId id="2147483733" r:id="rId5"/>
    <p:sldLayoutId id="2147483734" r:id="rId6"/>
    <p:sldLayoutId id="2147483738" r:id="rId7"/>
    <p:sldLayoutId id="2147483739" r:id="rId8"/>
    <p:sldLayoutId id="2147483740" r:id="rId9"/>
    <p:sldLayoutId id="2147483735" r:id="rId10"/>
    <p:sldLayoutId id="214748374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tchguard.com/education/video/play.asp?vid=dbd-cubecast" TargetMode="Externa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video" Target="file:///C:\Documents%20and%20Settings\reu\My%20Documents\My%20Videos\DBDClip.wmv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Detecting drive-by-downloads using human behavior patterns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111111"/>
                </a:solidFill>
              </a:rPr>
              <a:t>Alex </a:t>
            </a:r>
            <a:r>
              <a:rPr lang="en-US" dirty="0" smtClean="0">
                <a:solidFill>
                  <a:srgbClr val="111111"/>
                </a:solidFill>
              </a:rPr>
              <a:t>Crowell, Rutgers University</a:t>
            </a:r>
            <a:endParaRPr lang="en-US" dirty="0" smtClean="0">
              <a:solidFill>
                <a:srgbClr val="111111"/>
              </a:solidFill>
            </a:endParaRPr>
          </a:p>
          <a:p>
            <a:pPr eaLnBrk="1" hangingPunct="1"/>
            <a:r>
              <a:rPr lang="en-US" sz="1400" dirty="0" smtClean="0">
                <a:solidFill>
                  <a:srgbClr val="111111"/>
                </a:solidFill>
              </a:rPr>
              <a:t>Computer Science and Mathematics</a:t>
            </a:r>
          </a:p>
          <a:p>
            <a:pPr eaLnBrk="1" hangingPunct="1"/>
            <a:endParaRPr lang="en-US" dirty="0" smtClean="0">
              <a:solidFill>
                <a:srgbClr val="11111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111111"/>
                </a:solidFill>
              </a:rPr>
              <a:t>Advisor: Prof. Danfeng Yao,</a:t>
            </a:r>
          </a:p>
          <a:p>
            <a:pPr eaLnBrk="1" hangingPunct="1"/>
            <a:r>
              <a:rPr lang="en-US" dirty="0" smtClean="0">
                <a:solidFill>
                  <a:srgbClr val="111111"/>
                </a:solidFill>
              </a:rPr>
              <a:t>Computer Science Department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062788" y="3590235"/>
            <a:ext cx="2081212" cy="1804090"/>
          </a:xfrm>
          <a:custGeom>
            <a:avLst/>
            <a:gdLst>
              <a:gd name="connsiteX0" fmla="*/ 291548 w 1828800"/>
              <a:gd name="connsiteY0" fmla="*/ 1590261 h 1895061"/>
              <a:gd name="connsiteX1" fmla="*/ 0 w 1828800"/>
              <a:gd name="connsiteY1" fmla="*/ 1895061 h 1895061"/>
              <a:gd name="connsiteX2" fmla="*/ 1828800 w 1828800"/>
              <a:gd name="connsiteY2" fmla="*/ 0 h 1895061"/>
              <a:gd name="connsiteX3" fmla="*/ 1828800 w 1828800"/>
              <a:gd name="connsiteY3" fmla="*/ 609600 h 1895061"/>
              <a:gd name="connsiteX4" fmla="*/ 291548 w 1828800"/>
              <a:gd name="connsiteY4" fmla="*/ 1590261 h 1895061"/>
              <a:gd name="connsiteX0" fmla="*/ 291548 w 1828800"/>
              <a:gd name="connsiteY0" fmla="*/ 1590261 h 1895061"/>
              <a:gd name="connsiteX1" fmla="*/ 0 w 1828800"/>
              <a:gd name="connsiteY1" fmla="*/ 1895061 h 1895061"/>
              <a:gd name="connsiteX2" fmla="*/ 251791 w 1828800"/>
              <a:gd name="connsiteY2" fmla="*/ 463826 h 1895061"/>
              <a:gd name="connsiteX3" fmla="*/ 1828800 w 1828800"/>
              <a:gd name="connsiteY3" fmla="*/ 0 h 1895061"/>
              <a:gd name="connsiteX4" fmla="*/ 1828800 w 1828800"/>
              <a:gd name="connsiteY4" fmla="*/ 609600 h 1895061"/>
              <a:gd name="connsiteX5" fmla="*/ 291548 w 1828800"/>
              <a:gd name="connsiteY5" fmla="*/ 1590261 h 1895061"/>
              <a:gd name="connsiteX0" fmla="*/ 657087 w 2194339"/>
              <a:gd name="connsiteY0" fmla="*/ 1590261 h 1895061"/>
              <a:gd name="connsiteX1" fmla="*/ 365539 w 2194339"/>
              <a:gd name="connsiteY1" fmla="*/ 1895061 h 1895061"/>
              <a:gd name="connsiteX2" fmla="*/ 617330 w 2194339"/>
              <a:gd name="connsiteY2" fmla="*/ 463826 h 1895061"/>
              <a:gd name="connsiteX3" fmla="*/ 2194339 w 2194339"/>
              <a:gd name="connsiteY3" fmla="*/ 0 h 1895061"/>
              <a:gd name="connsiteX4" fmla="*/ 2194339 w 2194339"/>
              <a:gd name="connsiteY4" fmla="*/ 609600 h 1895061"/>
              <a:gd name="connsiteX5" fmla="*/ 657087 w 2194339"/>
              <a:gd name="connsiteY5" fmla="*/ 1590261 h 1895061"/>
              <a:gd name="connsiteX0" fmla="*/ 657087 w 2194339"/>
              <a:gd name="connsiteY0" fmla="*/ 1590261 h 1895061"/>
              <a:gd name="connsiteX1" fmla="*/ 365539 w 2194339"/>
              <a:gd name="connsiteY1" fmla="*/ 1895061 h 1895061"/>
              <a:gd name="connsiteX2" fmla="*/ 617330 w 2194339"/>
              <a:gd name="connsiteY2" fmla="*/ 463826 h 1895061"/>
              <a:gd name="connsiteX3" fmla="*/ 2194339 w 2194339"/>
              <a:gd name="connsiteY3" fmla="*/ 0 h 1895061"/>
              <a:gd name="connsiteX4" fmla="*/ 2194339 w 2194339"/>
              <a:gd name="connsiteY4" fmla="*/ 609600 h 1895061"/>
              <a:gd name="connsiteX5" fmla="*/ 657087 w 2194339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431235 h 1736035"/>
              <a:gd name="connsiteX1" fmla="*/ 564322 w 2393122"/>
              <a:gd name="connsiteY1" fmla="*/ 1736035 h 1736035"/>
              <a:gd name="connsiteX2" fmla="*/ 816113 w 2393122"/>
              <a:gd name="connsiteY2" fmla="*/ 304800 h 1736035"/>
              <a:gd name="connsiteX3" fmla="*/ 2340114 w 2393122"/>
              <a:gd name="connsiteY3" fmla="*/ 0 h 1736035"/>
              <a:gd name="connsiteX4" fmla="*/ 2393122 w 2393122"/>
              <a:gd name="connsiteY4" fmla="*/ 450574 h 1736035"/>
              <a:gd name="connsiteX5" fmla="*/ 855870 w 2393122"/>
              <a:gd name="connsiteY5" fmla="*/ 1431235 h 1736035"/>
              <a:gd name="connsiteX0" fmla="*/ 855870 w 2492514"/>
              <a:gd name="connsiteY0" fmla="*/ 1380435 h 1685235"/>
              <a:gd name="connsiteX1" fmla="*/ 564322 w 2492514"/>
              <a:gd name="connsiteY1" fmla="*/ 1685235 h 1685235"/>
              <a:gd name="connsiteX2" fmla="*/ 816113 w 2492514"/>
              <a:gd name="connsiteY2" fmla="*/ 254000 h 1685235"/>
              <a:gd name="connsiteX3" fmla="*/ 2492514 w 2492514"/>
              <a:gd name="connsiteY3" fmla="*/ 25400 h 1685235"/>
              <a:gd name="connsiteX4" fmla="*/ 2393122 w 2492514"/>
              <a:gd name="connsiteY4" fmla="*/ 399774 h 1685235"/>
              <a:gd name="connsiteX5" fmla="*/ 855870 w 2492514"/>
              <a:gd name="connsiteY5" fmla="*/ 1380435 h 1685235"/>
              <a:gd name="connsiteX0" fmla="*/ 855870 w 2492514"/>
              <a:gd name="connsiteY0" fmla="*/ 1498600 h 1803400"/>
              <a:gd name="connsiteX1" fmla="*/ 564322 w 2492514"/>
              <a:gd name="connsiteY1" fmla="*/ 1803400 h 1803400"/>
              <a:gd name="connsiteX2" fmla="*/ 816113 w 2492514"/>
              <a:gd name="connsiteY2" fmla="*/ 372165 h 1803400"/>
              <a:gd name="connsiteX3" fmla="*/ 2492514 w 2492514"/>
              <a:gd name="connsiteY3" fmla="*/ 143565 h 1803400"/>
              <a:gd name="connsiteX4" fmla="*/ 2393122 w 2492514"/>
              <a:gd name="connsiteY4" fmla="*/ 517939 h 1803400"/>
              <a:gd name="connsiteX5" fmla="*/ 855870 w 2492514"/>
              <a:gd name="connsiteY5" fmla="*/ 1498600 h 1803400"/>
              <a:gd name="connsiteX0" fmla="*/ 597453 w 2234097"/>
              <a:gd name="connsiteY0" fmla="*/ 1498600 h 1803400"/>
              <a:gd name="connsiteX1" fmla="*/ 305905 w 2234097"/>
              <a:gd name="connsiteY1" fmla="*/ 1803400 h 1803400"/>
              <a:gd name="connsiteX2" fmla="*/ 557696 w 2234097"/>
              <a:gd name="connsiteY2" fmla="*/ 372165 h 1803400"/>
              <a:gd name="connsiteX3" fmla="*/ 2234097 w 2234097"/>
              <a:gd name="connsiteY3" fmla="*/ 143565 h 1803400"/>
              <a:gd name="connsiteX4" fmla="*/ 2134705 w 2234097"/>
              <a:gd name="connsiteY4" fmla="*/ 517939 h 1803400"/>
              <a:gd name="connsiteX5" fmla="*/ 597453 w 2234097"/>
              <a:gd name="connsiteY5" fmla="*/ 1498600 h 1803400"/>
              <a:gd name="connsiteX0" fmla="*/ 597453 w 2234097"/>
              <a:gd name="connsiteY0" fmla="*/ 1498600 h 1803400"/>
              <a:gd name="connsiteX1" fmla="*/ 305905 w 2234097"/>
              <a:gd name="connsiteY1" fmla="*/ 1803400 h 1803400"/>
              <a:gd name="connsiteX2" fmla="*/ 557696 w 2234097"/>
              <a:gd name="connsiteY2" fmla="*/ 372165 h 1803400"/>
              <a:gd name="connsiteX3" fmla="*/ 2234097 w 2234097"/>
              <a:gd name="connsiteY3" fmla="*/ 143565 h 1803400"/>
              <a:gd name="connsiteX4" fmla="*/ 2081664 w 2234097"/>
              <a:gd name="connsiteY4" fmla="*/ 904875 h 1803400"/>
              <a:gd name="connsiteX5" fmla="*/ 597453 w 2234097"/>
              <a:gd name="connsiteY5" fmla="*/ 1498600 h 1803400"/>
              <a:gd name="connsiteX0" fmla="*/ 597453 w 2081664"/>
              <a:gd name="connsiteY0" fmla="*/ 1499290 h 1804090"/>
              <a:gd name="connsiteX1" fmla="*/ 305905 w 2081664"/>
              <a:gd name="connsiteY1" fmla="*/ 1804090 h 1804090"/>
              <a:gd name="connsiteX2" fmla="*/ 557696 w 2081664"/>
              <a:gd name="connsiteY2" fmla="*/ 372855 h 1804090"/>
              <a:gd name="connsiteX3" fmla="*/ 2081664 w 2081664"/>
              <a:gd name="connsiteY3" fmla="*/ 143565 h 1804090"/>
              <a:gd name="connsiteX4" fmla="*/ 2081664 w 2081664"/>
              <a:gd name="connsiteY4" fmla="*/ 905565 h 1804090"/>
              <a:gd name="connsiteX5" fmla="*/ 597453 w 2081664"/>
              <a:gd name="connsiteY5" fmla="*/ 1499290 h 180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664" h="1804090">
                <a:moveTo>
                  <a:pt x="597453" y="1499290"/>
                </a:moveTo>
                <a:lnTo>
                  <a:pt x="305905" y="1804090"/>
                </a:lnTo>
                <a:cubicBezTo>
                  <a:pt x="65157" y="1290569"/>
                  <a:pt x="0" y="902942"/>
                  <a:pt x="557696" y="372855"/>
                </a:cubicBezTo>
                <a:cubicBezTo>
                  <a:pt x="934279" y="118855"/>
                  <a:pt x="1198186" y="0"/>
                  <a:pt x="2081664" y="143565"/>
                </a:cubicBezTo>
                <a:lnTo>
                  <a:pt x="2081664" y="905565"/>
                </a:lnTo>
                <a:cubicBezTo>
                  <a:pt x="1188247" y="513521"/>
                  <a:pt x="96079" y="834473"/>
                  <a:pt x="597453" y="149929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219" name="Picture 6" descr="C:\Documents and Settings\reu\Local Settings\Temporary Internet Files\Content.IE5\ZQQBBUH0\MCj043979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876800"/>
            <a:ext cx="16541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 are drive-by-downloads?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789113"/>
            <a:ext cx="8229600" cy="4625975"/>
          </a:xfrm>
        </p:spPr>
        <p:txBody>
          <a:bodyPr/>
          <a:lstStyle/>
          <a:p>
            <a:pPr eaLnBrk="1" hangingPunct="1"/>
            <a:r>
              <a:rPr lang="en-US" i="1" dirty="0" smtClean="0"/>
              <a:t>drive-by-download</a:t>
            </a:r>
            <a:r>
              <a:rPr lang="en-US" dirty="0" smtClean="0"/>
              <a:t> - when </a:t>
            </a:r>
            <a:r>
              <a:rPr lang="en-US" dirty="0" smtClean="0"/>
              <a:t>visiting a </a:t>
            </a:r>
            <a:r>
              <a:rPr lang="en-US" sz="2800" dirty="0" smtClean="0">
                <a:latin typeface="Consolas" pitchFamily="49" charset="0"/>
              </a:rPr>
              <a:t>URL</a:t>
            </a:r>
            <a:r>
              <a:rPr lang="en-US" dirty="0" smtClean="0"/>
              <a:t> causes malware to be installed </a:t>
            </a:r>
            <a:r>
              <a:rPr lang="en-US" dirty="0" smtClean="0"/>
              <a:t>on a </a:t>
            </a:r>
            <a:r>
              <a:rPr lang="en-US" dirty="0" smtClean="0"/>
              <a:t>computer</a:t>
            </a:r>
          </a:p>
          <a:p>
            <a:pPr eaLnBrk="1" hangingPunct="1"/>
            <a:r>
              <a:rPr lang="en-US" dirty="0" smtClean="0"/>
              <a:t>This is a ‘pull-based’ attack</a:t>
            </a:r>
          </a:p>
          <a:p>
            <a:pPr eaLnBrk="1" hangingPunct="1"/>
            <a:r>
              <a:rPr lang="en-US" dirty="0" smtClean="0"/>
              <a:t>Made possible by:</a:t>
            </a:r>
          </a:p>
          <a:p>
            <a:pPr lvl="1" eaLnBrk="1" hangingPunct="1"/>
            <a:r>
              <a:rPr lang="en-US" dirty="0" smtClean="0"/>
              <a:t>Web server security flaws</a:t>
            </a:r>
          </a:p>
          <a:p>
            <a:pPr lvl="1" eaLnBrk="1" hangingPunct="1"/>
            <a:r>
              <a:rPr lang="en-US" dirty="0" smtClean="0"/>
              <a:t>Browser security </a:t>
            </a:r>
            <a:r>
              <a:rPr lang="en-US" dirty="0" smtClean="0"/>
              <a:t>flaws</a:t>
            </a:r>
          </a:p>
          <a:p>
            <a:pPr lvl="1" eaLnBrk="1" hangingPunct="1"/>
            <a:r>
              <a:rPr lang="en-US" dirty="0" smtClean="0"/>
              <a:t>Social engineering</a:t>
            </a:r>
            <a:endParaRPr lang="en-US" dirty="0" smtClean="0"/>
          </a:p>
        </p:txBody>
      </p:sp>
      <p:sp>
        <p:nvSpPr>
          <p:cNvPr id="16" name="Freeform 15"/>
          <p:cNvSpPr/>
          <p:nvPr/>
        </p:nvSpPr>
        <p:spPr>
          <a:xfrm>
            <a:off x="6281738" y="4933950"/>
            <a:ext cx="1743075" cy="1162050"/>
          </a:xfrm>
          <a:custGeom>
            <a:avLst/>
            <a:gdLst>
              <a:gd name="connsiteX0" fmla="*/ 1678193 w 1742739"/>
              <a:gd name="connsiteY0" fmla="*/ 398033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25158 w 1742739"/>
              <a:gd name="connsiteY5" fmla="*/ 537882 h 1097280"/>
              <a:gd name="connsiteX6" fmla="*/ 1678193 w 1742739"/>
              <a:gd name="connsiteY6" fmla="*/ 398033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25158 w 1742739"/>
              <a:gd name="connsiteY5" fmla="*/ 537882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25158 w 1742739"/>
              <a:gd name="connsiteY5" fmla="*/ 537882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476923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476923 h 1198581"/>
              <a:gd name="connsiteX0" fmla="*/ 1718534 w 1742739"/>
              <a:gd name="connsiteY0" fmla="*/ 476923 h 1086523"/>
              <a:gd name="connsiteX1" fmla="*/ 1742739 w 1742739"/>
              <a:gd name="connsiteY1" fmla="*/ 413273 h 1086523"/>
              <a:gd name="connsiteX2" fmla="*/ 774550 w 1742739"/>
              <a:gd name="connsiteY2" fmla="*/ 101301 h 1086523"/>
              <a:gd name="connsiteX3" fmla="*/ 0 w 1742739"/>
              <a:gd name="connsiteY3" fmla="*/ 800548 h 1086523"/>
              <a:gd name="connsiteX4" fmla="*/ 499334 w 1742739"/>
              <a:gd name="connsiteY4" fmla="*/ 1086523 h 1086523"/>
              <a:gd name="connsiteX5" fmla="*/ 956534 w 1742739"/>
              <a:gd name="connsiteY5" fmla="*/ 553122 h 1086523"/>
              <a:gd name="connsiteX6" fmla="*/ 1718534 w 1742739"/>
              <a:gd name="connsiteY6" fmla="*/ 476923 h 1086523"/>
              <a:gd name="connsiteX0" fmla="*/ 1718534 w 1742739"/>
              <a:gd name="connsiteY0" fmla="*/ 476923 h 1162723"/>
              <a:gd name="connsiteX1" fmla="*/ 1742739 w 1742739"/>
              <a:gd name="connsiteY1" fmla="*/ 413273 h 1162723"/>
              <a:gd name="connsiteX2" fmla="*/ 774550 w 1742739"/>
              <a:gd name="connsiteY2" fmla="*/ 101301 h 1162723"/>
              <a:gd name="connsiteX3" fmla="*/ 0 w 1742739"/>
              <a:gd name="connsiteY3" fmla="*/ 800548 h 1162723"/>
              <a:gd name="connsiteX4" fmla="*/ 575534 w 1742739"/>
              <a:gd name="connsiteY4" fmla="*/ 1162723 h 1162723"/>
              <a:gd name="connsiteX5" fmla="*/ 956534 w 1742739"/>
              <a:gd name="connsiteY5" fmla="*/ 553122 h 1162723"/>
              <a:gd name="connsiteX6" fmla="*/ 1718534 w 1742739"/>
              <a:gd name="connsiteY6" fmla="*/ 476923 h 116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739" h="1162723">
                <a:moveTo>
                  <a:pt x="1718534" y="476923"/>
                </a:moveTo>
                <a:lnTo>
                  <a:pt x="1742739" y="413273"/>
                </a:lnTo>
                <a:cubicBezTo>
                  <a:pt x="1443318" y="123713"/>
                  <a:pt x="1134932" y="0"/>
                  <a:pt x="774550" y="101301"/>
                </a:cubicBezTo>
                <a:cubicBezTo>
                  <a:pt x="361278" y="315557"/>
                  <a:pt x="353209" y="320040"/>
                  <a:pt x="0" y="800548"/>
                </a:cubicBezTo>
                <a:lnTo>
                  <a:pt x="575534" y="1162723"/>
                </a:lnTo>
                <a:cubicBezTo>
                  <a:pt x="674744" y="841786"/>
                  <a:pt x="679824" y="660698"/>
                  <a:pt x="956534" y="553122"/>
                </a:cubicBezTo>
                <a:cubicBezTo>
                  <a:pt x="1229061" y="482301"/>
                  <a:pt x="1222786" y="398034"/>
                  <a:pt x="1718534" y="476923"/>
                </a:cubicBezTo>
                <a:close/>
              </a:path>
            </a:pathLst>
          </a:custGeom>
          <a:solidFill>
            <a:schemeClr val="accent2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220" name="Picture 4" descr="C:\Documents and Settings\reu\Local Settings\Temporary Internet Files\Content.IE5\R6N771J4\MCj04324230000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39000" contrast="70000"/>
          </a:blip>
          <a:srcRect/>
          <a:stretch>
            <a:fillRect/>
          </a:stretch>
        </p:blipFill>
        <p:spPr bwMode="auto">
          <a:xfrm>
            <a:off x="6096000" y="5486400"/>
            <a:ext cx="914400" cy="84310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8269069" y="5257800"/>
            <a:ext cx="646331" cy="461665"/>
          </a:xfrm>
          <a:prstGeom prst="rect">
            <a:avLst/>
          </a:prstGeom>
          <a:noFill/>
          <a:scene3d>
            <a:camera prst="isometricOffAxis2Top">
              <a:rot lat="20635074" lon="18569129" rev="3473195"/>
            </a:camera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/>
              <a:t>Evil</a:t>
            </a:r>
          </a:p>
          <a:p>
            <a:pPr algn="ctr">
              <a:defRPr/>
            </a:pPr>
            <a:r>
              <a:rPr lang="en-US" sz="1200" dirty="0"/>
              <a:t>URL</a:t>
            </a:r>
          </a:p>
        </p:txBody>
      </p:sp>
      <p:pic>
        <p:nvPicPr>
          <p:cNvPr id="20" name="DBDClip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429" y="1828800"/>
            <a:ext cx="6857143" cy="4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hlinkClick r:id="rId8"/>
          </p:cNvPr>
          <p:cNvSpPr txBox="1"/>
          <p:nvPr/>
        </p:nvSpPr>
        <p:spPr>
          <a:xfrm>
            <a:off x="3429000" y="6604000"/>
            <a:ext cx="56388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" dirty="0" smtClean="0"/>
              <a:t>Video taken from:  </a:t>
            </a:r>
            <a:r>
              <a:rPr lang="en-US" sz="1050" dirty="0">
                <a:hlinkClick r:id="rId8"/>
              </a:rPr>
              <a:t>http://www.watchguard.com/education/video/play.asp?vid=dbd-cubecast</a:t>
            </a:r>
            <a:endParaRPr lang="en-US" sz="105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3" grpId="0" uiExpand="1" build="p" bldLvl="2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are they spread?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many ways to put a drive-by-download exploit online:</a:t>
            </a:r>
          </a:p>
          <a:p>
            <a:pPr lvl="1" eaLnBrk="1" hangingPunct="1"/>
            <a:r>
              <a:rPr lang="en-US" dirty="0" smtClean="0"/>
              <a:t>Launch your own website</a:t>
            </a:r>
          </a:p>
          <a:p>
            <a:pPr lvl="1" eaLnBrk="1" hangingPunct="1"/>
            <a:r>
              <a:rPr lang="en-US" dirty="0" smtClean="0"/>
              <a:t>Break into someone else’s website</a:t>
            </a:r>
          </a:p>
          <a:p>
            <a:pPr lvl="1" eaLnBrk="1" hangingPunct="1"/>
            <a:r>
              <a:rPr lang="en-US" dirty="0" smtClean="0"/>
              <a:t>Post user contributed content to a website</a:t>
            </a:r>
          </a:p>
          <a:p>
            <a:pPr lvl="1" eaLnBrk="1" hangingPunct="1"/>
            <a:r>
              <a:rPr lang="en-US" dirty="0" smtClean="0"/>
              <a:t>Use third-party online advertising</a:t>
            </a:r>
          </a:p>
          <a:p>
            <a:pPr lvl="1" eaLnBrk="1" hangingPunct="1"/>
            <a:r>
              <a:rPr lang="en-US" dirty="0" smtClean="0"/>
              <a:t>Use a third-party widget (i.e. a traffic counter)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0"/>
            <a:ext cx="1371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0" y="6248401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From: </a:t>
            </a:r>
            <a:r>
              <a:rPr lang="en-US" sz="1200" i="1" dirty="0"/>
              <a:t>Provos N., McNamee, D., Mavrommatis P., Wang, K., and Modadugu, N.  </a:t>
            </a:r>
            <a:r>
              <a:rPr lang="en-US" sz="1200" dirty="0"/>
              <a:t>The Ghost in the Browser: Analysis of Web-based Malware. In Proceedings of the first USENIX workshop on hot topics in Botnets (HotBots’07). (April 2007)</a:t>
            </a: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556260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4324921"/>
            <a:ext cx="3886200" cy="2152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prevalent are they?</a:t>
            </a:r>
            <a:endParaRPr lang="en-US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0" y="6396038"/>
            <a:ext cx="662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From: </a:t>
            </a:r>
            <a:r>
              <a:rPr lang="en-US" sz="1200" i="1" dirty="0"/>
              <a:t>Provos N., Mavrommatis P., Rajab M. A., and Monrose, F.</a:t>
            </a:r>
            <a:r>
              <a:rPr lang="en-US" sz="1200" dirty="0"/>
              <a:t>  All Your iFRAMEs Point to Us. In Proceedings of the USENIX Security Symposium (July 2008)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of pages indexed by Google found over 3 million unique malicious </a:t>
            </a:r>
            <a:r>
              <a:rPr lang="en-US" sz="2800" dirty="0" smtClean="0">
                <a:latin typeface="Consolas" pitchFamily="49" charset="0"/>
              </a:rPr>
              <a:t>URL</a:t>
            </a:r>
            <a:r>
              <a:rPr lang="en-US" dirty="0" smtClean="0"/>
              <a:t>s executing drive-by-downloads</a:t>
            </a:r>
          </a:p>
          <a:p>
            <a:r>
              <a:rPr lang="en-US" dirty="0" smtClean="0"/>
              <a:t>Distribution of malicious sites not significantly skewed towards ‘gray content’ 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914400" y="4587240"/>
          <a:ext cx="3048000" cy="1584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1680"/>
                <a:gridCol w="1036320"/>
              </a:tblGrid>
              <a:tr h="264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Data collection period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Jan – Oct 2007</a:t>
                      </a:r>
                      <a:endParaRPr lang="en-US" sz="11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URLs checked in-depth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66,534,330</a:t>
                      </a:r>
                      <a:endParaRPr lang="en-US" sz="11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Unique suspicious</a:t>
                      </a:r>
                      <a:r>
                        <a:rPr lang="en-US" sz="1100" baseline="0" dirty="0" smtClean="0"/>
                        <a:t> landing URLs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3,385,889</a:t>
                      </a:r>
                      <a:endParaRPr lang="en-US" sz="11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Unique malicious landing URLs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3,417,590</a:t>
                      </a:r>
                      <a:endParaRPr lang="en-US" sz="11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Unique malicious landing sites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181,699</a:t>
                      </a:r>
                      <a:endParaRPr lang="en-US" sz="11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Unique distribution sites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9,340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 hidden="1"/>
          <p:cNvGraphicFramePr>
            <a:graphicFrameLocks noGrp="1"/>
          </p:cNvGraphicFramePr>
          <p:nvPr/>
        </p:nvGraphicFramePr>
        <p:xfrm>
          <a:off x="4648200" y="2286000"/>
          <a:ext cx="4038600" cy="1876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1143000"/>
                <a:gridCol w="9906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dist. site hosting country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of all dist. sites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landing</a:t>
                      </a:r>
                      <a:r>
                        <a:rPr lang="en-US" sz="1100" baseline="0" dirty="0" smtClean="0"/>
                        <a:t> site hosting country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of all landing sites</a:t>
                      </a:r>
                      <a:endParaRPr lang="en-US" sz="1100" dirty="0"/>
                    </a:p>
                  </a:txBody>
                  <a:tcPr/>
                </a:tc>
              </a:tr>
              <a:tr h="2953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China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67.0%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China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64.4%</a:t>
                      </a:r>
                      <a:endParaRPr lang="en-US" sz="1100" dirty="0"/>
                    </a:p>
                  </a:txBody>
                  <a:tcPr/>
                </a:tc>
              </a:tr>
              <a:tr h="2684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United States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15.0%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United States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15.6%</a:t>
                      </a:r>
                      <a:endParaRPr lang="en-US" sz="1100" dirty="0"/>
                    </a:p>
                  </a:txBody>
                  <a:tcPr/>
                </a:tc>
              </a:tr>
              <a:tr h="2953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Russia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4.0%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Russia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5.6%</a:t>
                      </a:r>
                      <a:endParaRPr lang="en-US" sz="1100" dirty="0"/>
                    </a:p>
                  </a:txBody>
                  <a:tcPr/>
                </a:tc>
              </a:tr>
              <a:tr h="2953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Malaysia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2.2%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Korea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2.0%</a:t>
                      </a:r>
                      <a:endParaRPr lang="en-US" sz="1100" dirty="0"/>
                    </a:p>
                  </a:txBody>
                  <a:tcPr/>
                </a:tc>
              </a:tr>
              <a:tr h="2953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Korea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2.0%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Germany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2.0%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avetargas.GIF"/>
          <p:cNvPicPr>
            <a:picLocks noChangeAspect="1"/>
          </p:cNvPicPr>
          <p:nvPr/>
        </p:nvPicPr>
        <p:blipFill>
          <a:blip r:embed="rId3" cstate="print"/>
          <a:srcRect r="3396"/>
          <a:stretch>
            <a:fillRect/>
          </a:stretch>
        </p:blipFill>
        <p:spPr>
          <a:xfrm>
            <a:off x="6705600" y="5362575"/>
            <a:ext cx="2438400" cy="1495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pPr eaLnBrk="1" hangingPunct="1"/>
            <a:r>
              <a:rPr lang="en-US" dirty="0" smtClean="0"/>
              <a:t>Most approaches to detecting drive-by-downloads focus only on the computer itself</a:t>
            </a:r>
          </a:p>
          <a:p>
            <a:pPr eaLnBrk="1" hangingPunct="1"/>
            <a:r>
              <a:rPr lang="en-US" dirty="0" smtClean="0"/>
              <a:t>A lot can be seen by considering the user’s input as well</a:t>
            </a:r>
          </a:p>
          <a:p>
            <a:pPr lvl="1" eaLnBrk="1" hangingPunct="1"/>
            <a:r>
              <a:rPr lang="en-US" dirty="0" smtClean="0"/>
              <a:t>User usually clicks a link or ‘Save Target As…’ before downloading an executable</a:t>
            </a:r>
          </a:p>
          <a:p>
            <a:pPr eaLnBrk="1" hangingPunct="1"/>
            <a:r>
              <a:rPr lang="en-US" dirty="0" smtClean="0"/>
              <a:t>We can clearly make use of this to help create a much stronger detection method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Our Approach </a:t>
            </a:r>
            <a:r>
              <a:rPr lang="en-US" sz="1600" dirty="0" smtClean="0"/>
              <a:t>(continued…)</a:t>
            </a:r>
            <a:endParaRPr lang="en-US" sz="16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Taking this approach to detect drive-by-downloads, we will:</a:t>
            </a:r>
            <a:endParaRPr lang="en-US" dirty="0" smtClean="0"/>
          </a:p>
          <a:p>
            <a:pPr lvl="1" eaLnBrk="1" hangingPunct="1"/>
            <a:r>
              <a:rPr lang="en-US" dirty="0" smtClean="0"/>
              <a:t>Check for user clicks and associate them with </a:t>
            </a:r>
            <a:r>
              <a:rPr lang="en-US" dirty="0" smtClean="0"/>
              <a:t>downloads recorded in file system data</a:t>
            </a:r>
            <a:endParaRPr lang="en-US" dirty="0" smtClean="0"/>
          </a:p>
          <a:p>
            <a:pPr lvl="1" eaLnBrk="1" hangingPunct="1"/>
            <a:r>
              <a:rPr lang="en-US" dirty="0" smtClean="0"/>
              <a:t>If we cannot find user input to associate with a download, consider it suspicious</a:t>
            </a:r>
          </a:p>
          <a:p>
            <a:pPr lvl="1" eaLnBrk="1" hangingPunct="1"/>
            <a:r>
              <a:rPr lang="en-US" dirty="0" smtClean="0"/>
              <a:t>Ensure the user input is not faked by the attacker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5181600"/>
          <a:ext cx="70104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305800" cy="46259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Will be implemented on Windows</a:t>
            </a:r>
          </a:p>
          <a:p>
            <a:pPr lvl="1" eaLnBrk="1" hangingPunct="1"/>
            <a:r>
              <a:rPr lang="en-US" dirty="0" smtClean="0"/>
              <a:t>Popular; most drive-by-downloads on Windows</a:t>
            </a:r>
          </a:p>
          <a:p>
            <a:pPr lvl="1" eaLnBrk="1" hangingPunct="1"/>
            <a:r>
              <a:rPr lang="en-US" dirty="0" smtClean="0"/>
              <a:t>Has convenient tool for monitoring file system events (</a:t>
            </a:r>
            <a:r>
              <a:rPr lang="en-US" sz="2600" dirty="0" smtClean="0">
                <a:latin typeface="Consolas" pitchFamily="49" charset="0"/>
              </a:rPr>
              <a:t>FileMon</a:t>
            </a:r>
            <a:r>
              <a:rPr lang="en-US" dirty="0" smtClean="0"/>
              <a:t> or </a:t>
            </a:r>
            <a:r>
              <a:rPr lang="en-US" sz="2600" dirty="0" smtClean="0">
                <a:latin typeface="Consolas" pitchFamily="49" charset="0"/>
              </a:rPr>
              <a:t>ProcMon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Closed source; parts of API unavailable</a:t>
            </a:r>
          </a:p>
          <a:p>
            <a:pPr eaLnBrk="1" hangingPunct="1"/>
            <a:r>
              <a:rPr lang="en-US" dirty="0" smtClean="0"/>
              <a:t>We </a:t>
            </a:r>
            <a:r>
              <a:rPr lang="en-US" dirty="0" smtClean="0"/>
              <a:t>use the </a:t>
            </a:r>
            <a:r>
              <a:rPr lang="en-US" dirty="0" smtClean="0"/>
              <a:t>Firefox extension </a:t>
            </a:r>
            <a:r>
              <a:rPr lang="en-US" sz="3000" dirty="0" smtClean="0">
                <a:latin typeface="Consolas" pitchFamily="49" charset="0"/>
              </a:rPr>
              <a:t>tlogger</a:t>
            </a:r>
            <a:r>
              <a:rPr lang="en-US" dirty="0" smtClean="0"/>
              <a:t> to handle user input</a:t>
            </a:r>
          </a:p>
          <a:p>
            <a:pPr eaLnBrk="1" hangingPunct="1"/>
            <a:r>
              <a:rPr lang="en-US" dirty="0" smtClean="0"/>
              <a:t>Write a program that </a:t>
            </a:r>
            <a:r>
              <a:rPr lang="en-US" dirty="0" smtClean="0"/>
              <a:t>takes </a:t>
            </a:r>
            <a:r>
              <a:rPr lang="en-US" dirty="0" smtClean="0"/>
              <a:t>the file </a:t>
            </a:r>
            <a:r>
              <a:rPr lang="en-US" dirty="0" smtClean="0"/>
              <a:t>system data from </a:t>
            </a:r>
            <a:r>
              <a:rPr lang="en-US" sz="3000" dirty="0" smtClean="0">
                <a:latin typeface="Consolas" pitchFamily="49" charset="0"/>
              </a:rPr>
              <a:t>FileMon</a:t>
            </a:r>
            <a:r>
              <a:rPr lang="en-US" dirty="0" smtClean="0"/>
              <a:t> and user action data from </a:t>
            </a:r>
            <a:r>
              <a:rPr lang="en-US" sz="3000" dirty="0" smtClean="0">
                <a:latin typeface="Consolas" pitchFamily="49" charset="0"/>
              </a:rPr>
              <a:t>tlogger</a:t>
            </a:r>
            <a:r>
              <a:rPr lang="en-US" dirty="0" smtClean="0"/>
              <a:t> and flags </a:t>
            </a:r>
            <a:r>
              <a:rPr lang="en-US" dirty="0" smtClean="0"/>
              <a:t>any ‘suspicious</a:t>
            </a:r>
            <a:r>
              <a:rPr lang="en-US" dirty="0" smtClean="0"/>
              <a:t>’ </a:t>
            </a:r>
            <a:r>
              <a:rPr lang="en-US" dirty="0" smtClean="0"/>
              <a:t>downloads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Plans for Improvement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Authenticating the user input</a:t>
            </a:r>
          </a:p>
          <a:p>
            <a:pPr lvl="1" eaLnBrk="1" hangingPunct="1"/>
            <a:r>
              <a:rPr lang="en-US" dirty="0" smtClean="0"/>
              <a:t>Trusted Platform Module (TPM) can be used</a:t>
            </a:r>
          </a:p>
          <a:p>
            <a:pPr eaLnBrk="1" hangingPunct="1"/>
            <a:r>
              <a:rPr lang="en-US" dirty="0" smtClean="0"/>
              <a:t>Making </a:t>
            </a:r>
            <a:r>
              <a:rPr lang="en-US" dirty="0" smtClean="0"/>
              <a:t>input </a:t>
            </a:r>
            <a:r>
              <a:rPr lang="en-US" dirty="0" smtClean="0"/>
              <a:t>logger </a:t>
            </a:r>
            <a:r>
              <a:rPr lang="en-US" dirty="0" smtClean="0"/>
              <a:t>platform independent</a:t>
            </a:r>
          </a:p>
          <a:p>
            <a:pPr eaLnBrk="1" hangingPunct="1"/>
            <a:r>
              <a:rPr lang="en-US" dirty="0" smtClean="0"/>
              <a:t>Test on </a:t>
            </a:r>
            <a:r>
              <a:rPr lang="en-US" dirty="0" smtClean="0"/>
              <a:t>both </a:t>
            </a:r>
            <a:r>
              <a:rPr lang="en-US" dirty="0" smtClean="0"/>
              <a:t>real-world techniques and synthesized </a:t>
            </a:r>
            <a:r>
              <a:rPr lang="en-US" dirty="0" smtClean="0"/>
              <a:t>ones</a:t>
            </a:r>
            <a:endParaRPr lang="en-US" dirty="0" smtClean="0"/>
          </a:p>
          <a:p>
            <a:pPr eaLnBrk="1" hangingPunct="1"/>
            <a:r>
              <a:rPr lang="en-US" dirty="0" smtClean="0"/>
              <a:t>Improve performance accuracy</a:t>
            </a:r>
            <a:endParaRPr lang="en-US" dirty="0" smtClean="0"/>
          </a:p>
          <a:p>
            <a:pPr lvl="1" eaLnBrk="1" hangingPunct="1"/>
            <a:r>
              <a:rPr lang="en-US" dirty="0" smtClean="0"/>
              <a:t>Find a good tolerance for the time between user click and start of download</a:t>
            </a:r>
            <a:endParaRPr lang="en-US" dirty="0" smtClean="0"/>
          </a:p>
        </p:txBody>
      </p:sp>
      <p:pic>
        <p:nvPicPr>
          <p:cNvPr id="15364" name="Picture 4" descr="C:\Documents and Settings\reu\Local Settings\Temporary Internet Files\Content.IE5\7JY5TPLA\MCj042417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37094" y="5486400"/>
            <a:ext cx="533400" cy="108696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5365" name="Picture 5" descr="C:\Documents and Settings\reu\Local Settings\Temporary Internet Files\Content.IE5\ZQQBBUH0\MCj043156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094" y="5878512"/>
            <a:ext cx="897306" cy="9032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6387" name="Picture 2" descr="C:\Documents and Settings\reu\Local Settings\Temporary Internet Files\Content.IE5\ZQQBBUH0\MCj044149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78075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515</TotalTime>
  <Words>566</Words>
  <Application>Microsoft Office PowerPoint</Application>
  <PresentationFormat>On-screen Show (4:3)</PresentationFormat>
  <Paragraphs>103</Paragraphs>
  <Slides>9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Detecting drive-by-downloads using human behavior patterns</vt:lpstr>
      <vt:lpstr>What are drive-by-downloads?</vt:lpstr>
      <vt:lpstr>How are they spread?</vt:lpstr>
      <vt:lpstr>How prevalent are they?</vt:lpstr>
      <vt:lpstr>Our Approach</vt:lpstr>
      <vt:lpstr>Our Approach (continued…)</vt:lpstr>
      <vt:lpstr>First Steps</vt:lpstr>
      <vt:lpstr>Plans for Improvement</vt:lpstr>
      <vt:lpstr>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drive-by-downloads using human behavior patterns</dc:title>
  <dc:creator>Jonathan Brett Reichel</dc:creator>
  <cp:lastModifiedBy>Jonathan Brett Reichel</cp:lastModifiedBy>
  <cp:revision>60</cp:revision>
  <dcterms:created xsi:type="dcterms:W3CDTF">2009-06-09T14:48:58Z</dcterms:created>
  <dcterms:modified xsi:type="dcterms:W3CDTF">2009-06-11T22:39:42Z</dcterms:modified>
</cp:coreProperties>
</file>