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62" r:id="rId4"/>
    <p:sldId id="265" r:id="rId5"/>
    <p:sldId id="266" r:id="rId6"/>
    <p:sldId id="267" r:id="rId7"/>
    <p:sldId id="269" r:id="rId8"/>
    <p:sldId id="268" r:id="rId9"/>
    <p:sldId id="270" r:id="rId10"/>
    <p:sldId id="263" r:id="rId11"/>
    <p:sldId id="271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11111"/>
    <a:srgbClr val="414141"/>
    <a:srgbClr val="2C2C2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1F7EE6-0A2B-42B7-9DAF-332270FB5302}" type="datetimeFigureOut">
              <a:rPr lang="en-US"/>
              <a:pPr>
                <a:defRPr/>
              </a:pPr>
              <a:t>7/17/2009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0C9CD3-0838-497C-8411-F95463C860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327DB2-31F4-405C-9ADA-E860ABAB94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FDF7E9-0D0D-4558-8406-0EA447476CE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0C9CD3-0838-497C-8411-F95463C860A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83467B-5931-409F-AD5D-E4036ED2987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9BFCFA-2EC6-48B6-AE61-6B3CB043BBB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A01D73-656E-4E72-B17D-FCF5E8E91D4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0C9CD3-0838-497C-8411-F95463C860A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0C9CD3-0838-497C-8411-F95463C860A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0C9CD3-0838-497C-8411-F95463C860A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0C9CD3-0838-497C-8411-F95463C860A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0C9CD3-0838-497C-8411-F95463C860A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0C9CD3-0838-497C-8411-F95463C860A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9F349-0ECC-4B8D-BD1E-B44521F25E93}" type="datetimeFigureOut">
              <a:rPr lang="en-US"/>
              <a:pPr>
                <a:defRPr/>
              </a:pPr>
              <a:t>7/17/2009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30705-F393-40EA-AC90-CAB512A466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2EEF6-D139-427B-A829-CC344D08D22C}" type="datetimeFigureOut">
              <a:rPr lang="en-US"/>
              <a:pPr>
                <a:defRPr/>
              </a:pPr>
              <a:t>7/17/2009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45ADA-5146-4486-89A1-BA52788188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6EDDF-E535-46F5-8D55-CB9EEDF900B1}" type="datetimeFigureOut">
              <a:rPr lang="en-US"/>
              <a:pPr>
                <a:defRPr/>
              </a:pPr>
              <a:t>7/17/2009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F625C-3F60-4B85-B780-6087906B92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C96A4-68F8-4225-9577-3F1EA4D4FAF1}" type="datetimeFigureOut">
              <a:rPr lang="en-US"/>
              <a:pPr>
                <a:defRPr/>
              </a:pPr>
              <a:t>7/17/2009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3B1E6-2621-4DE8-927D-23385711B5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7E0CE-5092-4386-B835-F221219B9D3C}" type="datetimeFigureOut">
              <a:rPr lang="en-US"/>
              <a:pPr>
                <a:defRPr/>
              </a:pPr>
              <a:t>7/17/2009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984EE-7EC9-405C-AC95-F0B91E2FA9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D8093-3762-49EE-8CCA-E03287876DA8}" type="datetimeFigureOut">
              <a:rPr lang="en-US"/>
              <a:pPr>
                <a:defRPr/>
              </a:pPr>
              <a:t>7/17/2009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1D66B-5E26-4270-A898-E8C66D6D66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09C2A-2275-498D-8347-A654FB247746}" type="datetimeFigureOut">
              <a:rPr lang="en-US"/>
              <a:pPr>
                <a:defRPr/>
              </a:pPr>
              <a:t>7/17/2009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B0D62-AC81-4184-A196-D3EA8CAC64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247BA-1766-4BF4-805B-88004775FD4D}" type="datetimeFigureOut">
              <a:rPr lang="en-US"/>
              <a:pPr>
                <a:defRPr/>
              </a:pPr>
              <a:t>7/17/2009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684A2-579B-4905-AD4A-105C504FDE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1E7BF-95F6-48BA-83A2-A7618ECC8A10}" type="datetimeFigureOut">
              <a:rPr lang="en-US"/>
              <a:pPr>
                <a:defRPr/>
              </a:pPr>
              <a:t>7/17/2009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16AB9-C089-4BF3-A3B0-7319A6B2F5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7DEB9-C058-4F17-B7E5-7B8CFE3BDBBC}" type="datetimeFigureOut">
              <a:rPr lang="en-US"/>
              <a:pPr>
                <a:defRPr/>
              </a:pPr>
              <a:t>7/17/2009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36DB5-BE47-4A75-96A5-CF529AE9E6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184C6-399D-4961-9E21-CA8E2FFE5CE0}" type="datetimeFigureOut">
              <a:rPr lang="en-US"/>
              <a:pPr>
                <a:defRPr/>
              </a:pPr>
              <a:t>7/17/2009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89887-A347-4AA7-B7F7-BD25CDB07D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EBE4F62-1A05-400E-BA24-94E957A4BD34}" type="datetimeFigureOut">
              <a:rPr lang="en-US"/>
              <a:pPr>
                <a:defRPr/>
              </a:pPr>
              <a:t>7/17/2009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83EF0DF-4463-4F4F-9DBD-03B84BE57B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1" r:id="rId2"/>
    <p:sldLayoutId id="2147483737" r:id="rId3"/>
    <p:sldLayoutId id="2147483732" r:id="rId4"/>
    <p:sldLayoutId id="2147483733" r:id="rId5"/>
    <p:sldLayoutId id="2147483734" r:id="rId6"/>
    <p:sldLayoutId id="2147483738" r:id="rId7"/>
    <p:sldLayoutId id="2147483739" r:id="rId8"/>
    <p:sldLayoutId id="2147483740" r:id="rId9"/>
    <p:sldLayoutId id="2147483735" r:id="rId10"/>
    <p:sldLayoutId id="2147483741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echnet.microsoft.com/en-us/sysinternals/bb896645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ubroy.com/tlogge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dd163281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Detecting drive-by-downloads using human behavior patterns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111111"/>
                </a:solidFill>
              </a:rPr>
              <a:t>Alex Crowell, Rutgers University</a:t>
            </a:r>
          </a:p>
          <a:p>
            <a:pPr eaLnBrk="1" hangingPunct="1"/>
            <a:r>
              <a:rPr lang="en-US" sz="1400" dirty="0" smtClean="0">
                <a:solidFill>
                  <a:srgbClr val="111111"/>
                </a:solidFill>
              </a:rPr>
              <a:t>Computer Science and Mathematics</a:t>
            </a:r>
          </a:p>
          <a:p>
            <a:pPr eaLnBrk="1" hangingPunct="1"/>
            <a:endParaRPr lang="en-US" dirty="0" smtClean="0">
              <a:solidFill>
                <a:srgbClr val="111111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111111"/>
                </a:solidFill>
              </a:rPr>
              <a:t>Advisor: Prof. Danfeng Yao,</a:t>
            </a:r>
          </a:p>
          <a:p>
            <a:pPr eaLnBrk="1" hangingPunct="1"/>
            <a:r>
              <a:rPr lang="en-US" dirty="0" smtClean="0">
                <a:solidFill>
                  <a:srgbClr val="111111"/>
                </a:solidFill>
              </a:rPr>
              <a:t>Computer Science Department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Plans for Improvement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Authenticating the user input</a:t>
            </a:r>
          </a:p>
          <a:p>
            <a:pPr lvl="1" eaLnBrk="1" hangingPunct="1"/>
            <a:r>
              <a:rPr lang="en-US" dirty="0" smtClean="0"/>
              <a:t>Trusted Platform Module (TPM) can be used</a:t>
            </a:r>
          </a:p>
          <a:p>
            <a:pPr eaLnBrk="1" hangingPunct="1"/>
            <a:r>
              <a:rPr lang="en-US" dirty="0" smtClean="0"/>
              <a:t>Making input logger platform independent</a:t>
            </a:r>
          </a:p>
          <a:p>
            <a:pPr eaLnBrk="1" hangingPunct="1"/>
            <a:r>
              <a:rPr lang="en-US" dirty="0" smtClean="0"/>
              <a:t>Test on both real-world techniques and synthesized ones</a:t>
            </a:r>
          </a:p>
          <a:p>
            <a:pPr eaLnBrk="1" hangingPunct="1"/>
            <a:r>
              <a:rPr lang="en-US" dirty="0" smtClean="0"/>
              <a:t>Find better input to track</a:t>
            </a:r>
          </a:p>
          <a:p>
            <a:pPr lvl="1" eaLnBrk="1" hangingPunct="1"/>
            <a:r>
              <a:rPr lang="en-US" dirty="0" smtClean="0"/>
              <a:t>Find some way to track the user’s clicking the ‘Save File’ button</a:t>
            </a:r>
          </a:p>
        </p:txBody>
      </p:sp>
      <p:pic>
        <p:nvPicPr>
          <p:cNvPr id="15364" name="Picture 4" descr="C:\Documents and Settings\reu\Local Settings\Temporary Internet Files\Content.IE5\7JY5TPLA\MCj042417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637094" y="5486400"/>
            <a:ext cx="533400" cy="1086969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5365" name="Picture 5" descr="C:\Documents and Settings\reu\Local Settings\Temporary Internet Files\Content.IE5\ZQQBBUH0\MCj0431568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18094" y="5878512"/>
            <a:ext cx="897306" cy="90328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to:</a:t>
            </a:r>
          </a:p>
          <a:p>
            <a:pPr lvl="1"/>
            <a:r>
              <a:rPr lang="en-US" dirty="0" smtClean="0"/>
              <a:t>Mentor Danfeng Yao</a:t>
            </a:r>
          </a:p>
          <a:p>
            <a:pPr lvl="1"/>
            <a:r>
              <a:rPr lang="en-US" dirty="0" smtClean="0"/>
              <a:t>Qiang Ma</a:t>
            </a:r>
          </a:p>
          <a:p>
            <a:pPr lvl="1"/>
            <a:r>
              <a:rPr lang="en-US" dirty="0" smtClean="0"/>
              <a:t>DIMACS Faculty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6387" name="Picture 2" descr="C:\Documents and Settings\reu\Local Settings\Temporary Internet Files\Content.IE5\ZQQBBUH0\MCj0441498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378075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7062788" y="4190999"/>
            <a:ext cx="2081212" cy="1579417"/>
          </a:xfrm>
          <a:custGeom>
            <a:avLst/>
            <a:gdLst>
              <a:gd name="connsiteX0" fmla="*/ 291548 w 1828800"/>
              <a:gd name="connsiteY0" fmla="*/ 1590261 h 1895061"/>
              <a:gd name="connsiteX1" fmla="*/ 0 w 1828800"/>
              <a:gd name="connsiteY1" fmla="*/ 1895061 h 1895061"/>
              <a:gd name="connsiteX2" fmla="*/ 1828800 w 1828800"/>
              <a:gd name="connsiteY2" fmla="*/ 0 h 1895061"/>
              <a:gd name="connsiteX3" fmla="*/ 1828800 w 1828800"/>
              <a:gd name="connsiteY3" fmla="*/ 609600 h 1895061"/>
              <a:gd name="connsiteX4" fmla="*/ 291548 w 1828800"/>
              <a:gd name="connsiteY4" fmla="*/ 1590261 h 1895061"/>
              <a:gd name="connsiteX0" fmla="*/ 291548 w 1828800"/>
              <a:gd name="connsiteY0" fmla="*/ 1590261 h 1895061"/>
              <a:gd name="connsiteX1" fmla="*/ 0 w 1828800"/>
              <a:gd name="connsiteY1" fmla="*/ 1895061 h 1895061"/>
              <a:gd name="connsiteX2" fmla="*/ 251791 w 1828800"/>
              <a:gd name="connsiteY2" fmla="*/ 463826 h 1895061"/>
              <a:gd name="connsiteX3" fmla="*/ 1828800 w 1828800"/>
              <a:gd name="connsiteY3" fmla="*/ 0 h 1895061"/>
              <a:gd name="connsiteX4" fmla="*/ 1828800 w 1828800"/>
              <a:gd name="connsiteY4" fmla="*/ 609600 h 1895061"/>
              <a:gd name="connsiteX5" fmla="*/ 291548 w 1828800"/>
              <a:gd name="connsiteY5" fmla="*/ 1590261 h 1895061"/>
              <a:gd name="connsiteX0" fmla="*/ 657087 w 2194339"/>
              <a:gd name="connsiteY0" fmla="*/ 1590261 h 1895061"/>
              <a:gd name="connsiteX1" fmla="*/ 365539 w 2194339"/>
              <a:gd name="connsiteY1" fmla="*/ 1895061 h 1895061"/>
              <a:gd name="connsiteX2" fmla="*/ 617330 w 2194339"/>
              <a:gd name="connsiteY2" fmla="*/ 463826 h 1895061"/>
              <a:gd name="connsiteX3" fmla="*/ 2194339 w 2194339"/>
              <a:gd name="connsiteY3" fmla="*/ 0 h 1895061"/>
              <a:gd name="connsiteX4" fmla="*/ 2194339 w 2194339"/>
              <a:gd name="connsiteY4" fmla="*/ 609600 h 1895061"/>
              <a:gd name="connsiteX5" fmla="*/ 657087 w 2194339"/>
              <a:gd name="connsiteY5" fmla="*/ 1590261 h 1895061"/>
              <a:gd name="connsiteX0" fmla="*/ 657087 w 2194339"/>
              <a:gd name="connsiteY0" fmla="*/ 1590261 h 1895061"/>
              <a:gd name="connsiteX1" fmla="*/ 365539 w 2194339"/>
              <a:gd name="connsiteY1" fmla="*/ 1895061 h 1895061"/>
              <a:gd name="connsiteX2" fmla="*/ 617330 w 2194339"/>
              <a:gd name="connsiteY2" fmla="*/ 463826 h 1895061"/>
              <a:gd name="connsiteX3" fmla="*/ 2194339 w 2194339"/>
              <a:gd name="connsiteY3" fmla="*/ 0 h 1895061"/>
              <a:gd name="connsiteX4" fmla="*/ 2194339 w 2194339"/>
              <a:gd name="connsiteY4" fmla="*/ 609600 h 1895061"/>
              <a:gd name="connsiteX5" fmla="*/ 657087 w 2194339"/>
              <a:gd name="connsiteY5" fmla="*/ 1590261 h 1895061"/>
              <a:gd name="connsiteX0" fmla="*/ 855870 w 2393122"/>
              <a:gd name="connsiteY0" fmla="*/ 1590261 h 1895061"/>
              <a:gd name="connsiteX1" fmla="*/ 564322 w 2393122"/>
              <a:gd name="connsiteY1" fmla="*/ 1895061 h 1895061"/>
              <a:gd name="connsiteX2" fmla="*/ 816113 w 2393122"/>
              <a:gd name="connsiteY2" fmla="*/ 463826 h 1895061"/>
              <a:gd name="connsiteX3" fmla="*/ 2393122 w 2393122"/>
              <a:gd name="connsiteY3" fmla="*/ 0 h 1895061"/>
              <a:gd name="connsiteX4" fmla="*/ 2393122 w 2393122"/>
              <a:gd name="connsiteY4" fmla="*/ 609600 h 1895061"/>
              <a:gd name="connsiteX5" fmla="*/ 855870 w 2393122"/>
              <a:gd name="connsiteY5" fmla="*/ 1590261 h 1895061"/>
              <a:gd name="connsiteX0" fmla="*/ 855870 w 2393122"/>
              <a:gd name="connsiteY0" fmla="*/ 1590261 h 1895061"/>
              <a:gd name="connsiteX1" fmla="*/ 564322 w 2393122"/>
              <a:gd name="connsiteY1" fmla="*/ 1895061 h 1895061"/>
              <a:gd name="connsiteX2" fmla="*/ 816113 w 2393122"/>
              <a:gd name="connsiteY2" fmla="*/ 463826 h 1895061"/>
              <a:gd name="connsiteX3" fmla="*/ 2393122 w 2393122"/>
              <a:gd name="connsiteY3" fmla="*/ 0 h 1895061"/>
              <a:gd name="connsiteX4" fmla="*/ 2393122 w 2393122"/>
              <a:gd name="connsiteY4" fmla="*/ 609600 h 1895061"/>
              <a:gd name="connsiteX5" fmla="*/ 855870 w 2393122"/>
              <a:gd name="connsiteY5" fmla="*/ 1590261 h 1895061"/>
              <a:gd name="connsiteX0" fmla="*/ 855870 w 2393122"/>
              <a:gd name="connsiteY0" fmla="*/ 1590261 h 1895061"/>
              <a:gd name="connsiteX1" fmla="*/ 564322 w 2393122"/>
              <a:gd name="connsiteY1" fmla="*/ 1895061 h 1895061"/>
              <a:gd name="connsiteX2" fmla="*/ 816113 w 2393122"/>
              <a:gd name="connsiteY2" fmla="*/ 463826 h 1895061"/>
              <a:gd name="connsiteX3" fmla="*/ 2393122 w 2393122"/>
              <a:gd name="connsiteY3" fmla="*/ 0 h 1895061"/>
              <a:gd name="connsiteX4" fmla="*/ 2393122 w 2393122"/>
              <a:gd name="connsiteY4" fmla="*/ 609600 h 1895061"/>
              <a:gd name="connsiteX5" fmla="*/ 855870 w 2393122"/>
              <a:gd name="connsiteY5" fmla="*/ 1590261 h 1895061"/>
              <a:gd name="connsiteX0" fmla="*/ 855870 w 2393122"/>
              <a:gd name="connsiteY0" fmla="*/ 1590261 h 1895061"/>
              <a:gd name="connsiteX1" fmla="*/ 564322 w 2393122"/>
              <a:gd name="connsiteY1" fmla="*/ 1895061 h 1895061"/>
              <a:gd name="connsiteX2" fmla="*/ 816113 w 2393122"/>
              <a:gd name="connsiteY2" fmla="*/ 463826 h 1895061"/>
              <a:gd name="connsiteX3" fmla="*/ 2393122 w 2393122"/>
              <a:gd name="connsiteY3" fmla="*/ 0 h 1895061"/>
              <a:gd name="connsiteX4" fmla="*/ 2393122 w 2393122"/>
              <a:gd name="connsiteY4" fmla="*/ 609600 h 1895061"/>
              <a:gd name="connsiteX5" fmla="*/ 855870 w 2393122"/>
              <a:gd name="connsiteY5" fmla="*/ 1590261 h 1895061"/>
              <a:gd name="connsiteX0" fmla="*/ 855870 w 2393122"/>
              <a:gd name="connsiteY0" fmla="*/ 1590261 h 1895061"/>
              <a:gd name="connsiteX1" fmla="*/ 564322 w 2393122"/>
              <a:gd name="connsiteY1" fmla="*/ 1895061 h 1895061"/>
              <a:gd name="connsiteX2" fmla="*/ 816113 w 2393122"/>
              <a:gd name="connsiteY2" fmla="*/ 463826 h 1895061"/>
              <a:gd name="connsiteX3" fmla="*/ 2393122 w 2393122"/>
              <a:gd name="connsiteY3" fmla="*/ 0 h 1895061"/>
              <a:gd name="connsiteX4" fmla="*/ 2393122 w 2393122"/>
              <a:gd name="connsiteY4" fmla="*/ 609600 h 1895061"/>
              <a:gd name="connsiteX5" fmla="*/ 855870 w 2393122"/>
              <a:gd name="connsiteY5" fmla="*/ 1590261 h 1895061"/>
              <a:gd name="connsiteX0" fmla="*/ 855870 w 2393122"/>
              <a:gd name="connsiteY0" fmla="*/ 1590261 h 1895061"/>
              <a:gd name="connsiteX1" fmla="*/ 564322 w 2393122"/>
              <a:gd name="connsiteY1" fmla="*/ 1895061 h 1895061"/>
              <a:gd name="connsiteX2" fmla="*/ 816113 w 2393122"/>
              <a:gd name="connsiteY2" fmla="*/ 463826 h 1895061"/>
              <a:gd name="connsiteX3" fmla="*/ 2393122 w 2393122"/>
              <a:gd name="connsiteY3" fmla="*/ 0 h 1895061"/>
              <a:gd name="connsiteX4" fmla="*/ 2393122 w 2393122"/>
              <a:gd name="connsiteY4" fmla="*/ 609600 h 1895061"/>
              <a:gd name="connsiteX5" fmla="*/ 855870 w 2393122"/>
              <a:gd name="connsiteY5" fmla="*/ 1590261 h 1895061"/>
              <a:gd name="connsiteX0" fmla="*/ 855870 w 2393122"/>
              <a:gd name="connsiteY0" fmla="*/ 1590261 h 1895061"/>
              <a:gd name="connsiteX1" fmla="*/ 564322 w 2393122"/>
              <a:gd name="connsiteY1" fmla="*/ 1895061 h 1895061"/>
              <a:gd name="connsiteX2" fmla="*/ 816113 w 2393122"/>
              <a:gd name="connsiteY2" fmla="*/ 463826 h 1895061"/>
              <a:gd name="connsiteX3" fmla="*/ 2393122 w 2393122"/>
              <a:gd name="connsiteY3" fmla="*/ 0 h 1895061"/>
              <a:gd name="connsiteX4" fmla="*/ 2393122 w 2393122"/>
              <a:gd name="connsiteY4" fmla="*/ 609600 h 1895061"/>
              <a:gd name="connsiteX5" fmla="*/ 855870 w 2393122"/>
              <a:gd name="connsiteY5" fmla="*/ 1590261 h 1895061"/>
              <a:gd name="connsiteX0" fmla="*/ 855870 w 2393122"/>
              <a:gd name="connsiteY0" fmla="*/ 1431235 h 1736035"/>
              <a:gd name="connsiteX1" fmla="*/ 564322 w 2393122"/>
              <a:gd name="connsiteY1" fmla="*/ 1736035 h 1736035"/>
              <a:gd name="connsiteX2" fmla="*/ 816113 w 2393122"/>
              <a:gd name="connsiteY2" fmla="*/ 304800 h 1736035"/>
              <a:gd name="connsiteX3" fmla="*/ 2340114 w 2393122"/>
              <a:gd name="connsiteY3" fmla="*/ 0 h 1736035"/>
              <a:gd name="connsiteX4" fmla="*/ 2393122 w 2393122"/>
              <a:gd name="connsiteY4" fmla="*/ 450574 h 1736035"/>
              <a:gd name="connsiteX5" fmla="*/ 855870 w 2393122"/>
              <a:gd name="connsiteY5" fmla="*/ 1431235 h 1736035"/>
              <a:gd name="connsiteX0" fmla="*/ 855870 w 2492514"/>
              <a:gd name="connsiteY0" fmla="*/ 1380435 h 1685235"/>
              <a:gd name="connsiteX1" fmla="*/ 564322 w 2492514"/>
              <a:gd name="connsiteY1" fmla="*/ 1685235 h 1685235"/>
              <a:gd name="connsiteX2" fmla="*/ 816113 w 2492514"/>
              <a:gd name="connsiteY2" fmla="*/ 254000 h 1685235"/>
              <a:gd name="connsiteX3" fmla="*/ 2492514 w 2492514"/>
              <a:gd name="connsiteY3" fmla="*/ 25400 h 1685235"/>
              <a:gd name="connsiteX4" fmla="*/ 2393122 w 2492514"/>
              <a:gd name="connsiteY4" fmla="*/ 399774 h 1685235"/>
              <a:gd name="connsiteX5" fmla="*/ 855870 w 2492514"/>
              <a:gd name="connsiteY5" fmla="*/ 1380435 h 1685235"/>
              <a:gd name="connsiteX0" fmla="*/ 855870 w 2492514"/>
              <a:gd name="connsiteY0" fmla="*/ 1498600 h 1803400"/>
              <a:gd name="connsiteX1" fmla="*/ 564322 w 2492514"/>
              <a:gd name="connsiteY1" fmla="*/ 1803400 h 1803400"/>
              <a:gd name="connsiteX2" fmla="*/ 816113 w 2492514"/>
              <a:gd name="connsiteY2" fmla="*/ 372165 h 1803400"/>
              <a:gd name="connsiteX3" fmla="*/ 2492514 w 2492514"/>
              <a:gd name="connsiteY3" fmla="*/ 143565 h 1803400"/>
              <a:gd name="connsiteX4" fmla="*/ 2393122 w 2492514"/>
              <a:gd name="connsiteY4" fmla="*/ 517939 h 1803400"/>
              <a:gd name="connsiteX5" fmla="*/ 855870 w 2492514"/>
              <a:gd name="connsiteY5" fmla="*/ 1498600 h 1803400"/>
              <a:gd name="connsiteX0" fmla="*/ 597453 w 2234097"/>
              <a:gd name="connsiteY0" fmla="*/ 1498600 h 1803400"/>
              <a:gd name="connsiteX1" fmla="*/ 305905 w 2234097"/>
              <a:gd name="connsiteY1" fmla="*/ 1803400 h 1803400"/>
              <a:gd name="connsiteX2" fmla="*/ 557696 w 2234097"/>
              <a:gd name="connsiteY2" fmla="*/ 372165 h 1803400"/>
              <a:gd name="connsiteX3" fmla="*/ 2234097 w 2234097"/>
              <a:gd name="connsiteY3" fmla="*/ 143565 h 1803400"/>
              <a:gd name="connsiteX4" fmla="*/ 2134705 w 2234097"/>
              <a:gd name="connsiteY4" fmla="*/ 517939 h 1803400"/>
              <a:gd name="connsiteX5" fmla="*/ 597453 w 2234097"/>
              <a:gd name="connsiteY5" fmla="*/ 1498600 h 1803400"/>
              <a:gd name="connsiteX0" fmla="*/ 597453 w 2234097"/>
              <a:gd name="connsiteY0" fmla="*/ 1498600 h 1803400"/>
              <a:gd name="connsiteX1" fmla="*/ 305905 w 2234097"/>
              <a:gd name="connsiteY1" fmla="*/ 1803400 h 1803400"/>
              <a:gd name="connsiteX2" fmla="*/ 557696 w 2234097"/>
              <a:gd name="connsiteY2" fmla="*/ 372165 h 1803400"/>
              <a:gd name="connsiteX3" fmla="*/ 2234097 w 2234097"/>
              <a:gd name="connsiteY3" fmla="*/ 143565 h 1803400"/>
              <a:gd name="connsiteX4" fmla="*/ 2081664 w 2234097"/>
              <a:gd name="connsiteY4" fmla="*/ 904875 h 1803400"/>
              <a:gd name="connsiteX5" fmla="*/ 597453 w 2234097"/>
              <a:gd name="connsiteY5" fmla="*/ 1498600 h 1803400"/>
              <a:gd name="connsiteX0" fmla="*/ 597453 w 2081664"/>
              <a:gd name="connsiteY0" fmla="*/ 1499290 h 1804090"/>
              <a:gd name="connsiteX1" fmla="*/ 305905 w 2081664"/>
              <a:gd name="connsiteY1" fmla="*/ 1804090 h 1804090"/>
              <a:gd name="connsiteX2" fmla="*/ 557696 w 2081664"/>
              <a:gd name="connsiteY2" fmla="*/ 372855 h 1804090"/>
              <a:gd name="connsiteX3" fmla="*/ 2081664 w 2081664"/>
              <a:gd name="connsiteY3" fmla="*/ 143565 h 1804090"/>
              <a:gd name="connsiteX4" fmla="*/ 2081664 w 2081664"/>
              <a:gd name="connsiteY4" fmla="*/ 905565 h 1804090"/>
              <a:gd name="connsiteX5" fmla="*/ 597453 w 2081664"/>
              <a:gd name="connsiteY5" fmla="*/ 1499290 h 1804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1664" h="1804090">
                <a:moveTo>
                  <a:pt x="597453" y="1499290"/>
                </a:moveTo>
                <a:lnTo>
                  <a:pt x="305905" y="1804090"/>
                </a:lnTo>
                <a:cubicBezTo>
                  <a:pt x="65157" y="1290569"/>
                  <a:pt x="0" y="902942"/>
                  <a:pt x="557696" y="372855"/>
                </a:cubicBezTo>
                <a:cubicBezTo>
                  <a:pt x="934279" y="118855"/>
                  <a:pt x="1198186" y="0"/>
                  <a:pt x="2081664" y="143565"/>
                </a:cubicBezTo>
                <a:lnTo>
                  <a:pt x="2081664" y="905565"/>
                </a:lnTo>
                <a:cubicBezTo>
                  <a:pt x="1188247" y="513521"/>
                  <a:pt x="96079" y="834473"/>
                  <a:pt x="597453" y="149929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219" name="Picture 6" descr="C:\Documents and Settings\reu\Local Settings\Temporary Internet Files\Content.IE5\ZQQBBUH0\MCj0439796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5252892"/>
            <a:ext cx="165417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Drive-by-download attacks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					and detection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1789113"/>
            <a:ext cx="8229600" cy="4625975"/>
          </a:xfrm>
        </p:spPr>
        <p:txBody>
          <a:bodyPr/>
          <a:lstStyle/>
          <a:p>
            <a:pPr eaLnBrk="1" hangingPunct="1"/>
            <a:r>
              <a:rPr lang="en-US" i="1" dirty="0" smtClean="0"/>
              <a:t>drive-by-download</a:t>
            </a:r>
            <a:r>
              <a:rPr lang="en-US" dirty="0" smtClean="0"/>
              <a:t> - when visiting a </a:t>
            </a:r>
            <a:r>
              <a:rPr lang="en-US" sz="2800" dirty="0" smtClean="0">
                <a:latin typeface="Consolas" pitchFamily="49" charset="0"/>
              </a:rPr>
              <a:t>URL</a:t>
            </a:r>
            <a:r>
              <a:rPr lang="en-US" dirty="0" smtClean="0"/>
              <a:t> causes malware to be installed on a computer</a:t>
            </a:r>
          </a:p>
          <a:p>
            <a:pPr eaLnBrk="1" hangingPunct="1"/>
            <a:r>
              <a:rPr lang="en-US" dirty="0" smtClean="0"/>
              <a:t>Most approaches to detecting drive-by-downloads focus only on server-side solutions or browser security</a:t>
            </a:r>
          </a:p>
          <a:p>
            <a:pPr eaLnBrk="1" hangingPunct="1"/>
            <a:r>
              <a:rPr lang="en-US" i="1" dirty="0" smtClean="0"/>
              <a:t>We can use the user’s input to validate each download when it occurs</a:t>
            </a:r>
          </a:p>
        </p:txBody>
      </p:sp>
      <p:sp>
        <p:nvSpPr>
          <p:cNvPr id="16" name="Freeform 15"/>
          <p:cNvSpPr/>
          <p:nvPr/>
        </p:nvSpPr>
        <p:spPr>
          <a:xfrm>
            <a:off x="6281738" y="5310042"/>
            <a:ext cx="1743075" cy="1162050"/>
          </a:xfrm>
          <a:custGeom>
            <a:avLst/>
            <a:gdLst>
              <a:gd name="connsiteX0" fmla="*/ 1678193 w 1742739"/>
              <a:gd name="connsiteY0" fmla="*/ 398033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25158 w 1742739"/>
              <a:gd name="connsiteY5" fmla="*/ 537882 h 1097280"/>
              <a:gd name="connsiteX6" fmla="*/ 1678193 w 1742739"/>
              <a:gd name="connsiteY6" fmla="*/ 398033 h 1097280"/>
              <a:gd name="connsiteX0" fmla="*/ 1718534 w 1742739"/>
              <a:gd name="connsiteY0" fmla="*/ 451821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25158 w 1742739"/>
              <a:gd name="connsiteY5" fmla="*/ 537882 h 1097280"/>
              <a:gd name="connsiteX6" fmla="*/ 1718534 w 1742739"/>
              <a:gd name="connsiteY6" fmla="*/ 451821 h 1097280"/>
              <a:gd name="connsiteX0" fmla="*/ 1718534 w 1742739"/>
              <a:gd name="connsiteY0" fmla="*/ 451821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25158 w 1742739"/>
              <a:gd name="connsiteY5" fmla="*/ 537882 h 1097280"/>
              <a:gd name="connsiteX6" fmla="*/ 1718534 w 1742739"/>
              <a:gd name="connsiteY6" fmla="*/ 451821 h 1097280"/>
              <a:gd name="connsiteX0" fmla="*/ 1718534 w 1742739"/>
              <a:gd name="connsiteY0" fmla="*/ 451821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56534 w 1742739"/>
              <a:gd name="connsiteY5" fmla="*/ 451821 h 1097280"/>
              <a:gd name="connsiteX6" fmla="*/ 1718534 w 1742739"/>
              <a:gd name="connsiteY6" fmla="*/ 451821 h 1097280"/>
              <a:gd name="connsiteX0" fmla="*/ 1718534 w 1742739"/>
              <a:gd name="connsiteY0" fmla="*/ 451821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56534 w 1742739"/>
              <a:gd name="connsiteY5" fmla="*/ 451821 h 1097280"/>
              <a:gd name="connsiteX6" fmla="*/ 1718534 w 1742739"/>
              <a:gd name="connsiteY6" fmla="*/ 451821 h 1097280"/>
              <a:gd name="connsiteX0" fmla="*/ 1718534 w 1742739"/>
              <a:gd name="connsiteY0" fmla="*/ 451821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56534 w 1742739"/>
              <a:gd name="connsiteY5" fmla="*/ 451821 h 1097280"/>
              <a:gd name="connsiteX6" fmla="*/ 1718534 w 1742739"/>
              <a:gd name="connsiteY6" fmla="*/ 451821 h 1097280"/>
              <a:gd name="connsiteX0" fmla="*/ 1718534 w 1742739"/>
              <a:gd name="connsiteY0" fmla="*/ 451821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56534 w 1742739"/>
              <a:gd name="connsiteY5" fmla="*/ 451821 h 1097280"/>
              <a:gd name="connsiteX6" fmla="*/ 1718534 w 1742739"/>
              <a:gd name="connsiteY6" fmla="*/ 451821 h 1097280"/>
              <a:gd name="connsiteX0" fmla="*/ 1718534 w 1742739"/>
              <a:gd name="connsiteY0" fmla="*/ 451821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56534 w 1742739"/>
              <a:gd name="connsiteY5" fmla="*/ 451821 h 1097280"/>
              <a:gd name="connsiteX6" fmla="*/ 1718534 w 1742739"/>
              <a:gd name="connsiteY6" fmla="*/ 451821 h 1097280"/>
              <a:gd name="connsiteX0" fmla="*/ 1718534 w 1742739"/>
              <a:gd name="connsiteY0" fmla="*/ 451821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56534 w 1742739"/>
              <a:gd name="connsiteY5" fmla="*/ 451821 h 1097280"/>
              <a:gd name="connsiteX6" fmla="*/ 1718534 w 1742739"/>
              <a:gd name="connsiteY6" fmla="*/ 451821 h 1097280"/>
              <a:gd name="connsiteX0" fmla="*/ 1718534 w 1742739"/>
              <a:gd name="connsiteY0" fmla="*/ 451821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56534 w 1742739"/>
              <a:gd name="connsiteY5" fmla="*/ 451821 h 1097280"/>
              <a:gd name="connsiteX6" fmla="*/ 1718534 w 1742739"/>
              <a:gd name="connsiteY6" fmla="*/ 451821 h 1097280"/>
              <a:gd name="connsiteX0" fmla="*/ 1718534 w 1742739"/>
              <a:gd name="connsiteY0" fmla="*/ 451821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56534 w 1742739"/>
              <a:gd name="connsiteY5" fmla="*/ 451821 h 1097280"/>
              <a:gd name="connsiteX6" fmla="*/ 1718534 w 1742739"/>
              <a:gd name="connsiteY6" fmla="*/ 451821 h 1097280"/>
              <a:gd name="connsiteX0" fmla="*/ 1718534 w 1742739"/>
              <a:gd name="connsiteY0" fmla="*/ 451821 h 1097280"/>
              <a:gd name="connsiteX1" fmla="*/ 1742739 w 1742739"/>
              <a:gd name="connsiteY1" fmla="*/ 311972 h 1097280"/>
              <a:gd name="connsiteX2" fmla="*/ 774550 w 1742739"/>
              <a:gd name="connsiteY2" fmla="*/ 0 h 1097280"/>
              <a:gd name="connsiteX3" fmla="*/ 0 w 1742739"/>
              <a:gd name="connsiteY3" fmla="*/ 699247 h 1097280"/>
              <a:gd name="connsiteX4" fmla="*/ 462579 w 1742739"/>
              <a:gd name="connsiteY4" fmla="*/ 1097280 h 1097280"/>
              <a:gd name="connsiteX5" fmla="*/ 956534 w 1742739"/>
              <a:gd name="connsiteY5" fmla="*/ 451821 h 1097280"/>
              <a:gd name="connsiteX6" fmla="*/ 1718534 w 1742739"/>
              <a:gd name="connsiteY6" fmla="*/ 451821 h 1097280"/>
              <a:gd name="connsiteX0" fmla="*/ 1718534 w 1742739"/>
              <a:gd name="connsiteY0" fmla="*/ 553122 h 1198581"/>
              <a:gd name="connsiteX1" fmla="*/ 1742739 w 1742739"/>
              <a:gd name="connsiteY1" fmla="*/ 413273 h 1198581"/>
              <a:gd name="connsiteX2" fmla="*/ 774550 w 1742739"/>
              <a:gd name="connsiteY2" fmla="*/ 101301 h 1198581"/>
              <a:gd name="connsiteX3" fmla="*/ 0 w 1742739"/>
              <a:gd name="connsiteY3" fmla="*/ 800548 h 1198581"/>
              <a:gd name="connsiteX4" fmla="*/ 462579 w 1742739"/>
              <a:gd name="connsiteY4" fmla="*/ 1198581 h 1198581"/>
              <a:gd name="connsiteX5" fmla="*/ 956534 w 1742739"/>
              <a:gd name="connsiteY5" fmla="*/ 553122 h 1198581"/>
              <a:gd name="connsiteX6" fmla="*/ 1718534 w 1742739"/>
              <a:gd name="connsiteY6" fmla="*/ 553122 h 1198581"/>
              <a:gd name="connsiteX0" fmla="*/ 1718534 w 1742739"/>
              <a:gd name="connsiteY0" fmla="*/ 553122 h 1198581"/>
              <a:gd name="connsiteX1" fmla="*/ 1742739 w 1742739"/>
              <a:gd name="connsiteY1" fmla="*/ 413273 h 1198581"/>
              <a:gd name="connsiteX2" fmla="*/ 774550 w 1742739"/>
              <a:gd name="connsiteY2" fmla="*/ 101301 h 1198581"/>
              <a:gd name="connsiteX3" fmla="*/ 0 w 1742739"/>
              <a:gd name="connsiteY3" fmla="*/ 800548 h 1198581"/>
              <a:gd name="connsiteX4" fmla="*/ 462579 w 1742739"/>
              <a:gd name="connsiteY4" fmla="*/ 1198581 h 1198581"/>
              <a:gd name="connsiteX5" fmla="*/ 956534 w 1742739"/>
              <a:gd name="connsiteY5" fmla="*/ 553122 h 1198581"/>
              <a:gd name="connsiteX6" fmla="*/ 1718534 w 1742739"/>
              <a:gd name="connsiteY6" fmla="*/ 553122 h 1198581"/>
              <a:gd name="connsiteX0" fmla="*/ 1718534 w 1742739"/>
              <a:gd name="connsiteY0" fmla="*/ 553122 h 1198581"/>
              <a:gd name="connsiteX1" fmla="*/ 1742739 w 1742739"/>
              <a:gd name="connsiteY1" fmla="*/ 413273 h 1198581"/>
              <a:gd name="connsiteX2" fmla="*/ 774550 w 1742739"/>
              <a:gd name="connsiteY2" fmla="*/ 101301 h 1198581"/>
              <a:gd name="connsiteX3" fmla="*/ 0 w 1742739"/>
              <a:gd name="connsiteY3" fmla="*/ 800548 h 1198581"/>
              <a:gd name="connsiteX4" fmla="*/ 462579 w 1742739"/>
              <a:gd name="connsiteY4" fmla="*/ 1198581 h 1198581"/>
              <a:gd name="connsiteX5" fmla="*/ 956534 w 1742739"/>
              <a:gd name="connsiteY5" fmla="*/ 553122 h 1198581"/>
              <a:gd name="connsiteX6" fmla="*/ 1718534 w 1742739"/>
              <a:gd name="connsiteY6" fmla="*/ 553122 h 1198581"/>
              <a:gd name="connsiteX0" fmla="*/ 1718534 w 1742739"/>
              <a:gd name="connsiteY0" fmla="*/ 553122 h 1198581"/>
              <a:gd name="connsiteX1" fmla="*/ 1742739 w 1742739"/>
              <a:gd name="connsiteY1" fmla="*/ 413273 h 1198581"/>
              <a:gd name="connsiteX2" fmla="*/ 774550 w 1742739"/>
              <a:gd name="connsiteY2" fmla="*/ 101301 h 1198581"/>
              <a:gd name="connsiteX3" fmla="*/ 0 w 1742739"/>
              <a:gd name="connsiteY3" fmla="*/ 800548 h 1198581"/>
              <a:gd name="connsiteX4" fmla="*/ 462579 w 1742739"/>
              <a:gd name="connsiteY4" fmla="*/ 1198581 h 1198581"/>
              <a:gd name="connsiteX5" fmla="*/ 956534 w 1742739"/>
              <a:gd name="connsiteY5" fmla="*/ 553122 h 1198581"/>
              <a:gd name="connsiteX6" fmla="*/ 1718534 w 1742739"/>
              <a:gd name="connsiteY6" fmla="*/ 553122 h 1198581"/>
              <a:gd name="connsiteX0" fmla="*/ 1718534 w 1742739"/>
              <a:gd name="connsiteY0" fmla="*/ 553122 h 1198581"/>
              <a:gd name="connsiteX1" fmla="*/ 1742739 w 1742739"/>
              <a:gd name="connsiteY1" fmla="*/ 413273 h 1198581"/>
              <a:gd name="connsiteX2" fmla="*/ 774550 w 1742739"/>
              <a:gd name="connsiteY2" fmla="*/ 101301 h 1198581"/>
              <a:gd name="connsiteX3" fmla="*/ 0 w 1742739"/>
              <a:gd name="connsiteY3" fmla="*/ 800548 h 1198581"/>
              <a:gd name="connsiteX4" fmla="*/ 462579 w 1742739"/>
              <a:gd name="connsiteY4" fmla="*/ 1198581 h 1198581"/>
              <a:gd name="connsiteX5" fmla="*/ 956534 w 1742739"/>
              <a:gd name="connsiteY5" fmla="*/ 553122 h 1198581"/>
              <a:gd name="connsiteX6" fmla="*/ 1718534 w 1742739"/>
              <a:gd name="connsiteY6" fmla="*/ 553122 h 1198581"/>
              <a:gd name="connsiteX0" fmla="*/ 1718534 w 1742739"/>
              <a:gd name="connsiteY0" fmla="*/ 476923 h 1198581"/>
              <a:gd name="connsiteX1" fmla="*/ 1742739 w 1742739"/>
              <a:gd name="connsiteY1" fmla="*/ 413273 h 1198581"/>
              <a:gd name="connsiteX2" fmla="*/ 774550 w 1742739"/>
              <a:gd name="connsiteY2" fmla="*/ 101301 h 1198581"/>
              <a:gd name="connsiteX3" fmla="*/ 0 w 1742739"/>
              <a:gd name="connsiteY3" fmla="*/ 800548 h 1198581"/>
              <a:gd name="connsiteX4" fmla="*/ 462579 w 1742739"/>
              <a:gd name="connsiteY4" fmla="*/ 1198581 h 1198581"/>
              <a:gd name="connsiteX5" fmla="*/ 956534 w 1742739"/>
              <a:gd name="connsiteY5" fmla="*/ 553122 h 1198581"/>
              <a:gd name="connsiteX6" fmla="*/ 1718534 w 1742739"/>
              <a:gd name="connsiteY6" fmla="*/ 476923 h 1198581"/>
              <a:gd name="connsiteX0" fmla="*/ 1718534 w 1742739"/>
              <a:gd name="connsiteY0" fmla="*/ 476923 h 1086523"/>
              <a:gd name="connsiteX1" fmla="*/ 1742739 w 1742739"/>
              <a:gd name="connsiteY1" fmla="*/ 413273 h 1086523"/>
              <a:gd name="connsiteX2" fmla="*/ 774550 w 1742739"/>
              <a:gd name="connsiteY2" fmla="*/ 101301 h 1086523"/>
              <a:gd name="connsiteX3" fmla="*/ 0 w 1742739"/>
              <a:gd name="connsiteY3" fmla="*/ 800548 h 1086523"/>
              <a:gd name="connsiteX4" fmla="*/ 499334 w 1742739"/>
              <a:gd name="connsiteY4" fmla="*/ 1086523 h 1086523"/>
              <a:gd name="connsiteX5" fmla="*/ 956534 w 1742739"/>
              <a:gd name="connsiteY5" fmla="*/ 553122 h 1086523"/>
              <a:gd name="connsiteX6" fmla="*/ 1718534 w 1742739"/>
              <a:gd name="connsiteY6" fmla="*/ 476923 h 1086523"/>
              <a:gd name="connsiteX0" fmla="*/ 1718534 w 1742739"/>
              <a:gd name="connsiteY0" fmla="*/ 476923 h 1162723"/>
              <a:gd name="connsiteX1" fmla="*/ 1742739 w 1742739"/>
              <a:gd name="connsiteY1" fmla="*/ 413273 h 1162723"/>
              <a:gd name="connsiteX2" fmla="*/ 774550 w 1742739"/>
              <a:gd name="connsiteY2" fmla="*/ 101301 h 1162723"/>
              <a:gd name="connsiteX3" fmla="*/ 0 w 1742739"/>
              <a:gd name="connsiteY3" fmla="*/ 800548 h 1162723"/>
              <a:gd name="connsiteX4" fmla="*/ 575534 w 1742739"/>
              <a:gd name="connsiteY4" fmla="*/ 1162723 h 1162723"/>
              <a:gd name="connsiteX5" fmla="*/ 956534 w 1742739"/>
              <a:gd name="connsiteY5" fmla="*/ 553122 h 1162723"/>
              <a:gd name="connsiteX6" fmla="*/ 1718534 w 1742739"/>
              <a:gd name="connsiteY6" fmla="*/ 476923 h 1162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2739" h="1162723">
                <a:moveTo>
                  <a:pt x="1718534" y="476923"/>
                </a:moveTo>
                <a:lnTo>
                  <a:pt x="1742739" y="413273"/>
                </a:lnTo>
                <a:cubicBezTo>
                  <a:pt x="1443318" y="123713"/>
                  <a:pt x="1134932" y="0"/>
                  <a:pt x="774550" y="101301"/>
                </a:cubicBezTo>
                <a:cubicBezTo>
                  <a:pt x="361278" y="315557"/>
                  <a:pt x="353209" y="320040"/>
                  <a:pt x="0" y="800548"/>
                </a:cubicBezTo>
                <a:lnTo>
                  <a:pt x="575534" y="1162723"/>
                </a:lnTo>
                <a:cubicBezTo>
                  <a:pt x="674744" y="841786"/>
                  <a:pt x="679824" y="660698"/>
                  <a:pt x="956534" y="553122"/>
                </a:cubicBezTo>
                <a:cubicBezTo>
                  <a:pt x="1229061" y="482301"/>
                  <a:pt x="1222786" y="398034"/>
                  <a:pt x="1718534" y="476923"/>
                </a:cubicBezTo>
                <a:close/>
              </a:path>
            </a:pathLst>
          </a:custGeom>
          <a:solidFill>
            <a:schemeClr val="accent2">
              <a:lumMod val="75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220" name="Picture 4" descr="C:\Documents and Settings\reu\Local Settings\Temporary Internet Files\Content.IE5\R6N771J4\MCj04324230000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-39000" contrast="70000"/>
          </a:blip>
          <a:srcRect/>
          <a:stretch>
            <a:fillRect/>
          </a:stretch>
        </p:blipFill>
        <p:spPr bwMode="auto">
          <a:xfrm>
            <a:off x="6096000" y="5862492"/>
            <a:ext cx="914400" cy="843108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8269069" y="5633892"/>
            <a:ext cx="646331" cy="461665"/>
          </a:xfrm>
          <a:prstGeom prst="rect">
            <a:avLst/>
          </a:prstGeom>
          <a:noFill/>
          <a:scene3d>
            <a:camera prst="isometricOffAxis2Top">
              <a:rot lat="20635074" lon="18569129" rev="3473195"/>
            </a:camera>
            <a:lightRig rig="threePt" dir="t"/>
          </a:scene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/>
              <a:t>Evil</a:t>
            </a:r>
          </a:p>
          <a:p>
            <a:pPr algn="ctr">
              <a:defRPr/>
            </a:pPr>
            <a:r>
              <a:rPr lang="en-US" sz="1200" dirty="0"/>
              <a:t>URL</a:t>
            </a:r>
          </a:p>
        </p:txBody>
      </p:sp>
      <p:pic>
        <p:nvPicPr>
          <p:cNvPr id="9" name="Picture 8" descr="savetargas.GIF"/>
          <p:cNvPicPr>
            <a:picLocks noChangeAspect="1"/>
          </p:cNvPicPr>
          <p:nvPr/>
        </p:nvPicPr>
        <p:blipFill>
          <a:blip r:embed="rId6" cstate="print"/>
          <a:srcRect r="3396"/>
          <a:stretch>
            <a:fillRect/>
          </a:stretch>
        </p:blipFill>
        <p:spPr>
          <a:xfrm>
            <a:off x="1447800" y="5286375"/>
            <a:ext cx="2438400" cy="149542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81000" y="1774825"/>
            <a:ext cx="8305800" cy="462597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Implemented on Windows</a:t>
            </a:r>
          </a:p>
          <a:p>
            <a:pPr lvl="1" eaLnBrk="1" hangingPunct="1"/>
            <a:r>
              <a:rPr lang="en-US" dirty="0" smtClean="0"/>
              <a:t>Popular; most drive-by-downloads on Windows</a:t>
            </a:r>
          </a:p>
          <a:p>
            <a:pPr lvl="1" eaLnBrk="1" hangingPunct="1"/>
            <a:r>
              <a:rPr lang="en-US" dirty="0" smtClean="0"/>
              <a:t>Has convenient tool for monitoring file system events (</a:t>
            </a:r>
            <a:r>
              <a:rPr lang="en-US" sz="2600" dirty="0" smtClean="0">
                <a:latin typeface="Consolas" pitchFamily="49" charset="0"/>
                <a:hlinkClick r:id="rId3"/>
              </a:rPr>
              <a:t>Process Monitor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Closed source; parts of API unavailable</a:t>
            </a:r>
          </a:p>
          <a:p>
            <a:pPr eaLnBrk="1" hangingPunct="1"/>
            <a:r>
              <a:rPr lang="en-US" dirty="0" smtClean="0"/>
              <a:t>We used the Firefox extension </a:t>
            </a:r>
            <a:r>
              <a:rPr lang="en-US" sz="3000" dirty="0" smtClean="0">
                <a:latin typeface="Consolas" pitchFamily="49" charset="0"/>
                <a:hlinkClick r:id="rId4"/>
              </a:rPr>
              <a:t>tlogger</a:t>
            </a:r>
            <a:r>
              <a:rPr lang="en-US" dirty="0" smtClean="0"/>
              <a:t> to handle user input</a:t>
            </a:r>
          </a:p>
          <a:p>
            <a:pPr eaLnBrk="1" hangingPunct="1"/>
            <a:r>
              <a:rPr lang="en-US" dirty="0" smtClean="0"/>
              <a:t>Wrote a program that takes the file system data from </a:t>
            </a:r>
            <a:r>
              <a:rPr lang="en-US" sz="3000" dirty="0" smtClean="0">
                <a:latin typeface="Consolas" pitchFamily="49" charset="0"/>
              </a:rPr>
              <a:t>ProcMon</a:t>
            </a:r>
            <a:r>
              <a:rPr lang="en-US" dirty="0" smtClean="0"/>
              <a:t> and user action data from </a:t>
            </a:r>
            <a:r>
              <a:rPr lang="en-US" sz="3000" dirty="0" smtClean="0">
                <a:latin typeface="Consolas" pitchFamily="49" charset="0"/>
              </a:rPr>
              <a:t>tlogger</a:t>
            </a:r>
            <a:r>
              <a:rPr lang="en-US" dirty="0" smtClean="0"/>
              <a:t> and flags any ‘suspicious’ downloads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ProcMon doesn’t save its data in real-time</a:t>
            </a:r>
          </a:p>
          <a:p>
            <a:pPr lvl="1"/>
            <a:r>
              <a:rPr lang="en-US" dirty="0" smtClean="0">
                <a:hlinkClick r:id="rId3"/>
              </a:rPr>
              <a:t>minispy</a:t>
            </a:r>
            <a:r>
              <a:rPr lang="en-US" dirty="0" smtClean="0"/>
              <a:t> is a sample program supplied with the Windows Driver Kit that works just like ProcMon</a:t>
            </a:r>
          </a:p>
          <a:p>
            <a:r>
              <a:rPr lang="en-US" dirty="0" smtClean="0"/>
              <a:t>Some websites redirect through a chain of pages before reaching the download           (e.g. download.com)</a:t>
            </a:r>
          </a:p>
          <a:p>
            <a:r>
              <a:rPr lang="en-US" dirty="0" smtClean="0"/>
              <a:t>In practice, there is a long lag time between a link click and file creation</a:t>
            </a:r>
          </a:p>
          <a:p>
            <a:pPr lvl="1"/>
            <a:r>
              <a:rPr lang="en-US" dirty="0" smtClean="0"/>
              <a:t>It may not be possible to track the user clicking the ‘Save File’ button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 cstate="print"/>
          <a:srcRect l="29345" t="29630"/>
          <a:stretch>
            <a:fillRect/>
          </a:stretch>
        </p:blipFill>
        <p:spPr bwMode="auto">
          <a:xfrm>
            <a:off x="6862679" y="5791200"/>
            <a:ext cx="2128921" cy="99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3962400" y="6096000"/>
            <a:ext cx="10668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General Architecture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24000" y="1905000"/>
            <a:ext cx="6019800" cy="44196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057400" y="2362200"/>
            <a:ext cx="4953000" cy="3581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77000" y="4306824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User </a:t>
            </a:r>
          </a:p>
          <a:p>
            <a:endParaRPr lang="en-US" sz="800" dirty="0" smtClean="0"/>
          </a:p>
          <a:p>
            <a:r>
              <a:rPr lang="en-US" sz="1000" dirty="0" smtClean="0"/>
              <a:t>Kernel</a:t>
            </a:r>
            <a:endParaRPr lang="en-US" sz="1000" dirty="0"/>
          </a:p>
        </p:txBody>
      </p:sp>
      <p:sp>
        <p:nvSpPr>
          <p:cNvPr id="15" name="Rounded Rectangle 14"/>
          <p:cNvSpPr/>
          <p:nvPr/>
        </p:nvSpPr>
        <p:spPr>
          <a:xfrm>
            <a:off x="3352800" y="3505200"/>
            <a:ext cx="1219200" cy="9144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DBD Analyzer</a:t>
            </a:r>
            <a:endParaRPr lang="en-US" dirty="0"/>
          </a:p>
        </p:txBody>
      </p:sp>
      <p:cxnSp>
        <p:nvCxnSpPr>
          <p:cNvPr id="20" name="Straight Connector 19"/>
          <p:cNvCxnSpPr>
            <a:stCxn id="13" idx="2"/>
          </p:cNvCxnSpPr>
          <p:nvPr/>
        </p:nvCxnSpPr>
        <p:spPr>
          <a:xfrm rot="16200000" flipH="1">
            <a:off x="5772150" y="4248150"/>
            <a:ext cx="152400" cy="3810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628" name="Picture 4" descr="C:\Documents and Settings\reu\Local Settings\Temporary Internet Files\Content.IE5\ZQQBBUH0\MCj0431568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646676"/>
            <a:ext cx="1077019" cy="1084199"/>
          </a:xfrm>
          <a:prstGeom prst="rect">
            <a:avLst/>
          </a:prstGeom>
          <a:noFill/>
        </p:spPr>
      </p:pic>
      <p:cxnSp>
        <p:nvCxnSpPr>
          <p:cNvPr id="28" name="Straight Connector 27"/>
          <p:cNvCxnSpPr/>
          <p:nvPr/>
        </p:nvCxnSpPr>
        <p:spPr>
          <a:xfrm>
            <a:off x="3276600" y="5105400"/>
            <a:ext cx="457200" cy="2286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953000" y="2743200"/>
            <a:ext cx="17526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Browser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572000" y="3657600"/>
            <a:ext cx="1219200" cy="3048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Input Monitor</a:t>
            </a:r>
            <a:endParaRPr lang="en-US" sz="12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4526280" y="3810000"/>
            <a:ext cx="762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2362200" y="3505200"/>
            <a:ext cx="990600" cy="2057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000" dirty="0" smtClean="0"/>
          </a:p>
          <a:p>
            <a:pPr algn="ctr"/>
            <a:r>
              <a:rPr lang="en-US" sz="1400" dirty="0" smtClean="0"/>
              <a:t>File System Monitor</a:t>
            </a:r>
            <a:endParaRPr lang="en-US" sz="1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133600" y="4572000"/>
            <a:ext cx="48006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300984" y="3810000"/>
            <a:ext cx="762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4343400" y="4724400"/>
            <a:ext cx="457200" cy="3048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627" name="Picture 3" descr="C:\Documents and Settings\reu\Local Settings\Temporary Internet Files\Content.IE5\ZQQBBUH0\MCj0433880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800600"/>
            <a:ext cx="1000125" cy="1000125"/>
          </a:xfrm>
          <a:prstGeom prst="rect">
            <a:avLst/>
          </a:prstGeom>
          <a:noFill/>
        </p:spPr>
      </p:pic>
      <p:cxnSp>
        <p:nvCxnSpPr>
          <p:cNvPr id="36" name="Straight Connector 35"/>
          <p:cNvCxnSpPr>
            <a:stCxn id="17" idx="2"/>
          </p:cNvCxnSpPr>
          <p:nvPr/>
        </p:nvCxnSpPr>
        <p:spPr>
          <a:xfrm rot="5400000">
            <a:off x="5162550" y="4895850"/>
            <a:ext cx="457200" cy="2667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724400" y="4343400"/>
            <a:ext cx="1600200" cy="4572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Operating System</a:t>
            </a:r>
            <a:endParaRPr lang="en-US" sz="1400" dirty="0"/>
          </a:p>
        </p:txBody>
      </p:sp>
      <p:pic>
        <p:nvPicPr>
          <p:cNvPr id="26629" name="Picture 5" descr="C:\Documents and Settings\reu\Local Settings\Temporary Internet Files\Content.IE5\ZQQBBUH0\MCj0398485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5105400"/>
            <a:ext cx="1394951" cy="501650"/>
          </a:xfrm>
          <a:prstGeom prst="rect">
            <a:avLst/>
          </a:prstGeom>
          <a:noFill/>
        </p:spPr>
      </p:pic>
      <p:sp>
        <p:nvSpPr>
          <p:cNvPr id="46" name="Trapezoid 45"/>
          <p:cNvSpPr/>
          <p:nvPr/>
        </p:nvSpPr>
        <p:spPr>
          <a:xfrm>
            <a:off x="2819400" y="6553200"/>
            <a:ext cx="3352800" cy="304800"/>
          </a:xfrm>
          <a:prstGeom prst="trapezoid">
            <a:avLst>
              <a:gd name="adj" fmla="val 36250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Implementation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24000" y="1905000"/>
            <a:ext cx="6019800" cy="44196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057400" y="2362200"/>
            <a:ext cx="4953000" cy="35814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77000" y="4306824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User </a:t>
            </a:r>
          </a:p>
          <a:p>
            <a:endParaRPr lang="en-US" sz="800" dirty="0" smtClean="0"/>
          </a:p>
          <a:p>
            <a:r>
              <a:rPr lang="en-US" sz="1000" dirty="0" smtClean="0"/>
              <a:t>Kernel</a:t>
            </a:r>
            <a:endParaRPr lang="en-US" sz="1000" dirty="0"/>
          </a:p>
        </p:txBody>
      </p:sp>
      <p:sp>
        <p:nvSpPr>
          <p:cNvPr id="15" name="Rounded Rectangle 14"/>
          <p:cNvSpPr/>
          <p:nvPr/>
        </p:nvSpPr>
        <p:spPr>
          <a:xfrm>
            <a:off x="3352800" y="3505200"/>
            <a:ext cx="1219200" cy="9144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DBD Analyzer</a:t>
            </a:r>
            <a:endParaRPr lang="en-US" dirty="0"/>
          </a:p>
        </p:txBody>
      </p:sp>
      <p:cxnSp>
        <p:nvCxnSpPr>
          <p:cNvPr id="20" name="Straight Connector 19"/>
          <p:cNvCxnSpPr>
            <a:stCxn id="13" idx="2"/>
          </p:cNvCxnSpPr>
          <p:nvPr/>
        </p:nvCxnSpPr>
        <p:spPr>
          <a:xfrm rot="16200000" flipH="1">
            <a:off x="5772150" y="4248150"/>
            <a:ext cx="152400" cy="3810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628" name="Picture 4" descr="C:\Documents and Settings\reu\Local Settings\Temporary Internet Files\Content.IE5\ZQQBBUH0\MCj0431568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646676"/>
            <a:ext cx="1077019" cy="1084199"/>
          </a:xfrm>
          <a:prstGeom prst="rect">
            <a:avLst/>
          </a:prstGeom>
          <a:noFill/>
        </p:spPr>
      </p:pic>
      <p:cxnSp>
        <p:nvCxnSpPr>
          <p:cNvPr id="28" name="Straight Connector 27"/>
          <p:cNvCxnSpPr/>
          <p:nvPr/>
        </p:nvCxnSpPr>
        <p:spPr>
          <a:xfrm>
            <a:off x="3276600" y="5105400"/>
            <a:ext cx="457200" cy="2286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953000" y="2743200"/>
            <a:ext cx="1752600" cy="14478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Firefox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572000" y="3657600"/>
            <a:ext cx="1219200" cy="304800"/>
          </a:xfrm>
          <a:prstGeom prst="round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tlogger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4526280" y="3810000"/>
            <a:ext cx="762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2362200" y="3505200"/>
            <a:ext cx="990600" cy="2057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1600" dirty="0" smtClean="0"/>
          </a:p>
          <a:p>
            <a:pPr algn="ctr"/>
            <a:r>
              <a:rPr lang="en-US" sz="1400" dirty="0" smtClean="0"/>
              <a:t>Modified</a:t>
            </a:r>
          </a:p>
          <a:p>
            <a:pPr algn="ctr"/>
            <a:r>
              <a:rPr lang="en-US" sz="1400" dirty="0" smtClean="0"/>
              <a:t>minispy</a:t>
            </a:r>
            <a:endParaRPr lang="en-US" sz="1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133600" y="4572000"/>
            <a:ext cx="4800600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4343400" y="4724400"/>
            <a:ext cx="457200" cy="3048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627" name="Picture 3" descr="C:\Documents and Settings\reu\Local Settings\Temporary Internet Files\Content.IE5\ZQQBBUH0\MCj0433880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800600"/>
            <a:ext cx="1000125" cy="1000125"/>
          </a:xfrm>
          <a:prstGeom prst="rect">
            <a:avLst/>
          </a:prstGeom>
          <a:noFill/>
        </p:spPr>
      </p:pic>
      <p:cxnSp>
        <p:nvCxnSpPr>
          <p:cNvPr id="36" name="Straight Connector 35"/>
          <p:cNvCxnSpPr>
            <a:stCxn id="17" idx="2"/>
          </p:cNvCxnSpPr>
          <p:nvPr/>
        </p:nvCxnSpPr>
        <p:spPr>
          <a:xfrm rot="5400000">
            <a:off x="5162550" y="4895850"/>
            <a:ext cx="457200" cy="26670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724400" y="4343400"/>
            <a:ext cx="1600200" cy="4572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Windows</a:t>
            </a:r>
            <a:endParaRPr lang="en-US" dirty="0"/>
          </a:p>
        </p:txBody>
      </p:sp>
      <p:pic>
        <p:nvPicPr>
          <p:cNvPr id="26629" name="Picture 5" descr="C:\Documents and Settings\reu\Local Settings\Temporary Internet Files\Content.IE5\ZQQBBUH0\MCj0398485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5105400"/>
            <a:ext cx="1394951" cy="50165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3200400" y="38100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&amp;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62400" y="6096000"/>
            <a:ext cx="10668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rapezoid 24"/>
          <p:cNvSpPr/>
          <p:nvPr/>
        </p:nvSpPr>
        <p:spPr>
          <a:xfrm>
            <a:off x="2819400" y="6553200"/>
            <a:ext cx="3352800" cy="304800"/>
          </a:xfrm>
          <a:prstGeom prst="trapezoid">
            <a:avLst>
              <a:gd name="adj" fmla="val 36250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/>
          <a:srcRect l="9474" b="40000"/>
          <a:stretch>
            <a:fillRect/>
          </a:stretch>
        </p:blipFill>
        <p:spPr bwMode="auto">
          <a:xfrm>
            <a:off x="2819400" y="5715000"/>
            <a:ext cx="6553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Analyzer works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Tracks, using ProcMon/minispy, for the creation of files by Firefox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When a file is created by Firefox, the analyzer searches through the entries in the tlogger data file for a corresponding user input</a:t>
            </a:r>
          </a:p>
          <a:p>
            <a:endParaRPr lang="en-US" dirty="0" smtClean="0"/>
          </a:p>
          <a:p>
            <a:r>
              <a:rPr lang="en-US" dirty="0" smtClean="0"/>
              <a:t>As long as the input occurred within a time limit from the file creation, it is a valid download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4" cstate="print"/>
          <a:srcRect r="44715" b="-14286"/>
          <a:stretch>
            <a:fillRect/>
          </a:stretch>
        </p:blipFill>
        <p:spPr bwMode="auto">
          <a:xfrm>
            <a:off x="609600" y="4572000"/>
            <a:ext cx="7772400" cy="304800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5" cstate="print"/>
          <a:srcRect t="-44444" r="26164" b="-33333"/>
          <a:stretch>
            <a:fillRect/>
          </a:stretch>
        </p:blipFill>
        <p:spPr bwMode="auto">
          <a:xfrm>
            <a:off x="533400" y="2819400"/>
            <a:ext cx="8305800" cy="304800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Major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is not compromised</a:t>
            </a:r>
          </a:p>
          <a:p>
            <a:r>
              <a:rPr lang="en-US" dirty="0" smtClean="0"/>
              <a:t>Firefox and tlogger are not compromised</a:t>
            </a:r>
          </a:p>
          <a:p>
            <a:r>
              <a:rPr lang="en-US" dirty="0" smtClean="0"/>
              <a:t>No file overwrites occur in any file downloads</a:t>
            </a:r>
          </a:p>
          <a:p>
            <a:r>
              <a:rPr lang="en-US" dirty="0" smtClean="0"/>
              <a:t>File creation occurs in legitimate downloads  within a short time of the user input that initiated it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to test:</a:t>
            </a:r>
          </a:p>
          <a:p>
            <a:pPr lvl="1"/>
            <a:r>
              <a:rPr lang="en-US" dirty="0" smtClean="0"/>
              <a:t>Effectiveness of solution</a:t>
            </a:r>
          </a:p>
          <a:p>
            <a:pPr lvl="2"/>
            <a:r>
              <a:rPr lang="en-US" dirty="0" smtClean="0"/>
              <a:t>Particularly false positive/negative rates</a:t>
            </a:r>
          </a:p>
          <a:p>
            <a:pPr lvl="1"/>
            <a:r>
              <a:rPr lang="en-US" dirty="0" smtClean="0"/>
              <a:t>Performance and Usability</a:t>
            </a:r>
          </a:p>
          <a:p>
            <a:pPr lvl="2"/>
            <a:r>
              <a:rPr lang="en-US" dirty="0" smtClean="0"/>
              <a:t>Overhead on system</a:t>
            </a:r>
          </a:p>
          <a:p>
            <a:pPr lvl="2"/>
            <a:r>
              <a:rPr lang="en-US" dirty="0" smtClean="0"/>
              <a:t>Whether it is obtrusive to the user</a:t>
            </a:r>
          </a:p>
          <a:p>
            <a:r>
              <a:rPr lang="en-US" dirty="0" smtClean="0"/>
              <a:t>Will do both:</a:t>
            </a:r>
          </a:p>
          <a:p>
            <a:pPr lvl="1"/>
            <a:r>
              <a:rPr lang="en-US" dirty="0" smtClean="0"/>
              <a:t>User study</a:t>
            </a:r>
          </a:p>
          <a:p>
            <a:pPr lvl="1"/>
            <a:r>
              <a:rPr lang="en-US" dirty="0" smtClean="0"/>
              <a:t>Partially automated testing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341343" y="4800600"/>
            <a:ext cx="2519678" cy="188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791</TotalTime>
  <Words>441</Words>
  <Application>Microsoft Office PowerPoint</Application>
  <PresentationFormat>On-screen Show (4:3)</PresentationFormat>
  <Paragraphs>93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Detecting drive-by-downloads using human behavior patterns</vt:lpstr>
      <vt:lpstr>Drive-by-download attacks      and detection</vt:lpstr>
      <vt:lpstr>Our approach</vt:lpstr>
      <vt:lpstr>Some Problems</vt:lpstr>
      <vt:lpstr>Our General Architecture</vt:lpstr>
      <vt:lpstr>Our Implementation</vt:lpstr>
      <vt:lpstr>How the Analyzer works</vt:lpstr>
      <vt:lpstr>Some Major Assumptions</vt:lpstr>
      <vt:lpstr>Plans for Evaluation</vt:lpstr>
      <vt:lpstr>Plans for Improvement</vt:lpstr>
      <vt:lpstr>Acknowledgements</vt:lpstr>
      <vt:lpstr>Questions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drive-by-downloads using human behavior patterns</dc:title>
  <dc:creator>Jonathan Brett Reichel</dc:creator>
  <cp:lastModifiedBy>Jonathan Brett Reichel</cp:lastModifiedBy>
  <cp:revision>91</cp:revision>
  <dcterms:created xsi:type="dcterms:W3CDTF">2009-06-09T14:48:58Z</dcterms:created>
  <dcterms:modified xsi:type="dcterms:W3CDTF">2009-07-17T14:18:35Z</dcterms:modified>
</cp:coreProperties>
</file>