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5" r:id="rId5"/>
    <p:sldId id="258" r:id="rId6"/>
    <p:sldId id="261" r:id="rId7"/>
    <p:sldId id="260" r:id="rId8"/>
    <p:sldId id="272" r:id="rId9"/>
    <p:sldId id="262" r:id="rId10"/>
    <p:sldId id="265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6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D207-CF6D-42CA-8A02-0D8F31DE1747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F09A-FC6E-4874-ADC4-657C1A743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D207-CF6D-42CA-8A02-0D8F31DE1747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F09A-FC6E-4874-ADC4-657C1A743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D207-CF6D-42CA-8A02-0D8F31DE1747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F09A-FC6E-4874-ADC4-657C1A743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D207-CF6D-42CA-8A02-0D8F31DE1747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F09A-FC6E-4874-ADC4-657C1A743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D207-CF6D-42CA-8A02-0D8F31DE1747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F09A-FC6E-4874-ADC4-657C1A743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D207-CF6D-42CA-8A02-0D8F31DE1747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F09A-FC6E-4874-ADC4-657C1A743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D207-CF6D-42CA-8A02-0D8F31DE1747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F09A-FC6E-4874-ADC4-657C1A743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D207-CF6D-42CA-8A02-0D8F31DE1747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F09A-FC6E-4874-ADC4-657C1A743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D207-CF6D-42CA-8A02-0D8F31DE1747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F09A-FC6E-4874-ADC4-657C1A743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D207-CF6D-42CA-8A02-0D8F31DE1747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F09A-FC6E-4874-ADC4-657C1A743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D207-CF6D-42CA-8A02-0D8F31DE1747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7F09A-FC6E-4874-ADC4-657C1A743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2D207-CF6D-42CA-8A02-0D8F31DE1747}" type="datetimeFigureOut">
              <a:rPr lang="en-US" smtClean="0"/>
              <a:pPr/>
              <a:t>10/8/2009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7F09A-FC6E-4874-ADC4-657C1A7432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libx.org/libx-new/src/editions/doc/symbols/src/libx2_base_vector.j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omedomain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roquest.safaribooksonline.com/?uiCode=vatech&amp;xmlId=0596101996" TargetMode="External"/><Relationship Id="rId2" Type="http://schemas.openxmlformats.org/officeDocument/2006/relationships/hyperlink" Target="http://www.ecma-international.org/publications/files/ECMA-ST/ECMA-26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rockford.com/javascrip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Introduction to JavaScript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Godmar Back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Function (type: function)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new Function("x", "return x * x")(2) </a:t>
            </a:r>
            <a:r>
              <a:rPr lang="en-US" dirty="0" smtClean="0"/>
              <a:t>-&gt; 4</a:t>
            </a:r>
          </a:p>
          <a:p>
            <a:r>
              <a:rPr lang="en-US" dirty="0" smtClean="0"/>
              <a:t>Array (type: function)</a:t>
            </a:r>
          </a:p>
          <a:p>
            <a:pPr lvl="1"/>
            <a:r>
              <a:rPr lang="en-US" dirty="0" smtClean="0"/>
              <a:t>[ ] </a:t>
            </a:r>
            <a:r>
              <a:rPr lang="en-US" dirty="0" err="1" smtClean="0"/>
              <a:t>initializer</a:t>
            </a:r>
            <a:r>
              <a:rPr lang="en-US" dirty="0" smtClean="0"/>
              <a:t> convenience syntax</a:t>
            </a:r>
          </a:p>
          <a:p>
            <a:pPr lvl="1"/>
            <a:r>
              <a:rPr lang="en-US" dirty="0" smtClean="0"/>
              <a:t>Arrays are sparse, length is (max {index} + 1)</a:t>
            </a:r>
          </a:p>
          <a:p>
            <a:r>
              <a:rPr lang="en-US" dirty="0" smtClean="0"/>
              <a:t>Number (type: function) – type coercion</a:t>
            </a:r>
          </a:p>
          <a:p>
            <a:r>
              <a:rPr lang="en-US" dirty="0" smtClean="0"/>
              <a:t>String (type: function) – type coercion</a:t>
            </a:r>
          </a:p>
          <a:p>
            <a:r>
              <a:rPr lang="en-US" dirty="0" smtClean="0"/>
              <a:t>Boolean (type: function) – type coercion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err="1" smtClean="0"/>
              <a:t>RegExp</a:t>
            </a:r>
            <a:endParaRPr lang="en-US" dirty="0" smtClean="0"/>
          </a:p>
          <a:p>
            <a:r>
              <a:rPr lang="en-US" dirty="0" smtClean="0"/>
              <a:t>Math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Prototypical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Let </a:t>
            </a:r>
            <a:r>
              <a:rPr lang="en-US" dirty="0" smtClean="0">
                <a:solidFill>
                  <a:srgbClr val="C00000"/>
                </a:solidFill>
              </a:rPr>
              <a:t>function F() { }</a:t>
            </a:r>
          </a:p>
          <a:p>
            <a:r>
              <a:rPr lang="en-US" dirty="0" smtClean="0"/>
              <a:t>Let </a:t>
            </a:r>
            <a:r>
              <a:rPr lang="en-US" dirty="0" err="1" smtClean="0">
                <a:solidFill>
                  <a:srgbClr val="C00000"/>
                </a:solidFill>
              </a:rPr>
              <a:t>F.prototype</a:t>
            </a:r>
            <a:r>
              <a:rPr lang="en-US" dirty="0" smtClean="0">
                <a:solidFill>
                  <a:srgbClr val="C00000"/>
                </a:solidFill>
              </a:rPr>
              <a:t> = { &lt;properties a, b, c&gt; }</a:t>
            </a:r>
          </a:p>
          <a:p>
            <a:r>
              <a:rPr lang="en-US" dirty="0" smtClean="0"/>
              <a:t>Then </a:t>
            </a:r>
            <a:r>
              <a:rPr lang="en-US" dirty="0" smtClean="0">
                <a:solidFill>
                  <a:srgbClr val="C00000"/>
                </a:solidFill>
              </a:rPr>
              <a:t>o = new F()</a:t>
            </a:r>
            <a:r>
              <a:rPr lang="en-US" dirty="0" smtClean="0"/>
              <a:t> means</a:t>
            </a:r>
          </a:p>
          <a:p>
            <a:r>
              <a:rPr lang="en-US" dirty="0" smtClean="0"/>
              <a:t>reading </a:t>
            </a:r>
            <a:r>
              <a:rPr lang="en-US" dirty="0" err="1" smtClean="0">
                <a:solidFill>
                  <a:srgbClr val="C00000"/>
                </a:solidFill>
              </a:rPr>
              <a:t>o.a</a:t>
            </a:r>
            <a:r>
              <a:rPr lang="en-US" dirty="0" smtClean="0"/>
              <a:t> reads </a:t>
            </a:r>
            <a:r>
              <a:rPr lang="en-US" dirty="0" err="1" smtClean="0">
                <a:solidFill>
                  <a:srgbClr val="C00000"/>
                </a:solidFill>
              </a:rPr>
              <a:t>F.prototype.a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but writing </a:t>
            </a:r>
            <a:r>
              <a:rPr lang="en-US" dirty="0" err="1" smtClean="0">
                <a:solidFill>
                  <a:srgbClr val="C00000"/>
                </a:solidFill>
              </a:rPr>
              <a:t>o.a</a:t>
            </a:r>
            <a:r>
              <a:rPr lang="en-US" dirty="0" smtClean="0"/>
              <a:t> does not affect </a:t>
            </a:r>
            <a:r>
              <a:rPr lang="en-US" dirty="0" err="1" smtClean="0">
                <a:solidFill>
                  <a:srgbClr val="C00000"/>
                </a:solidFill>
              </a:rPr>
              <a:t>F.prototype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after write, subsequent reads will read per-object property</a:t>
            </a:r>
          </a:p>
          <a:p>
            <a:r>
              <a:rPr lang="en-US" dirty="0" smtClean="0"/>
              <a:t>Result: (somewhat) like dynamic classes: adding/removing properties to prototype object affects all “instances” created based on the prototype </a:t>
            </a:r>
          </a:p>
          <a:p>
            <a:r>
              <a:rPr lang="en-US" dirty="0" smtClean="0"/>
              <a:t>Recursively – forms prototype chain</a:t>
            </a:r>
          </a:p>
          <a:p>
            <a:pPr lvl="1"/>
            <a:r>
              <a:rPr lang="en-US" dirty="0" smtClean="0"/>
              <a:t>Can be used to implement traditional inheritance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‘this’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Binding depends on context</a:t>
            </a:r>
          </a:p>
          <a:p>
            <a:r>
              <a:rPr lang="en-US" dirty="0" smtClean="0"/>
              <a:t>At top-level, ‘this’ is the global object</a:t>
            </a:r>
          </a:p>
          <a:p>
            <a:r>
              <a:rPr lang="en-US" dirty="0" smtClean="0"/>
              <a:t>Inside functions, it depends on how the function is </a:t>
            </a:r>
            <a:r>
              <a:rPr lang="en-US" i="1" dirty="0" smtClean="0"/>
              <a:t>called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called via ‘new’ or using dot operator </a:t>
            </a:r>
            <a:r>
              <a:rPr lang="en-US" dirty="0" err="1" smtClean="0"/>
              <a:t>a.f</a:t>
            </a:r>
            <a:r>
              <a:rPr lang="en-US" dirty="0" smtClean="0"/>
              <a:t>(), ‘this’ is the current object</a:t>
            </a:r>
          </a:p>
          <a:p>
            <a:pPr lvl="1"/>
            <a:r>
              <a:rPr lang="en-US" dirty="0" smtClean="0"/>
              <a:t>Else ‘this’ is the global object</a:t>
            </a:r>
          </a:p>
          <a:p>
            <a:r>
              <a:rPr lang="en-US" dirty="0" smtClean="0"/>
              <a:t>This (no pun intended) is frigging confusing and </a:t>
            </a:r>
            <a:r>
              <a:rPr lang="en-US" b="1" dirty="0" smtClean="0">
                <a:solidFill>
                  <a:srgbClr val="FF0000"/>
                </a:solidFill>
              </a:rPr>
              <a:t>extremely </a:t>
            </a:r>
            <a:r>
              <a:rPr lang="en-US" dirty="0" smtClean="0"/>
              <a:t>error prone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program output?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4876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// redundant, just for illustration</a:t>
            </a:r>
          </a:p>
          <a:p>
            <a:pPr>
              <a:buNone/>
            </a:pPr>
            <a:r>
              <a:rPr lang="en-US" sz="2000" b="1" dirty="0" smtClean="0"/>
              <a:t>prop</a:t>
            </a:r>
            <a:r>
              <a:rPr lang="en-US" sz="2000" dirty="0" smtClean="0"/>
              <a:t> = undefined;</a:t>
            </a:r>
          </a:p>
          <a:p>
            <a:pPr>
              <a:buNone/>
            </a:pPr>
            <a:r>
              <a:rPr lang="en-US" sz="2000" dirty="0" err="1" smtClean="0">
                <a:solidFill>
                  <a:srgbClr val="C00000"/>
                </a:solidFill>
              </a:rPr>
              <a:t>obj</a:t>
            </a:r>
            <a:r>
              <a:rPr lang="en-US" sz="2000" dirty="0" smtClean="0">
                <a:solidFill>
                  <a:srgbClr val="C00000"/>
                </a:solidFill>
              </a:rPr>
              <a:t> = </a:t>
            </a: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 smtClean="0"/>
              <a:t>  </a:t>
            </a:r>
            <a:r>
              <a:rPr lang="en-US" sz="2000" b="1" dirty="0" smtClean="0"/>
              <a:t>prop</a:t>
            </a:r>
            <a:r>
              <a:rPr lang="en-US" sz="2000" dirty="0" smtClean="0"/>
              <a:t> : "mine",        // a "field"</a:t>
            </a:r>
          </a:p>
          <a:p>
            <a:pPr>
              <a:buNone/>
            </a:pPr>
            <a:r>
              <a:rPr lang="en-US" sz="2000" dirty="0" smtClean="0"/>
              <a:t>  method: function () { // a "method“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println</a:t>
            </a:r>
            <a:r>
              <a:rPr lang="en-US" sz="2000" dirty="0" smtClean="0"/>
              <a:t>("</a:t>
            </a:r>
            <a:r>
              <a:rPr lang="en-US" sz="2000" dirty="0" err="1" smtClean="0"/>
              <a:t>this.prop</a:t>
            </a:r>
            <a:r>
              <a:rPr lang="en-US" sz="2000" dirty="0" smtClean="0"/>
              <a:t> = " +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</a:rPr>
              <a:t>this.prop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helper</a:t>
            </a:r>
            <a:r>
              <a:rPr lang="en-US" sz="2000" dirty="0" smtClean="0"/>
              <a:t>();</a:t>
            </a:r>
          </a:p>
          <a:p>
            <a:pPr>
              <a:buNone/>
            </a:pPr>
            <a:r>
              <a:rPr lang="en-US" sz="2000" dirty="0" smtClean="0"/>
              <a:t>    // a nested function within a method</a:t>
            </a:r>
          </a:p>
          <a:p>
            <a:pPr>
              <a:buNone/>
            </a:pPr>
            <a:r>
              <a:rPr lang="en-US" sz="2000" dirty="0" smtClean="0"/>
              <a:t>    function helper () {</a:t>
            </a:r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println</a:t>
            </a:r>
            <a:r>
              <a:rPr lang="en-US" sz="2000" dirty="0" smtClean="0"/>
              <a:t>("</a:t>
            </a:r>
            <a:r>
              <a:rPr lang="en-US" sz="2000" dirty="0" err="1" smtClean="0"/>
              <a:t>this.prop</a:t>
            </a:r>
            <a:r>
              <a:rPr lang="en-US" sz="2000" dirty="0" smtClean="0"/>
              <a:t> = " +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this.prop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    }</a:t>
            </a:r>
          </a:p>
          <a:p>
            <a:pPr>
              <a:buNone/>
            </a:pPr>
            <a:r>
              <a:rPr lang="en-US" sz="2000" dirty="0" smtClean="0"/>
              <a:t>  }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76400"/>
            <a:ext cx="2590800" cy="16303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obj.method</a:t>
            </a:r>
            <a:r>
              <a:rPr lang="en-US" sz="2000" dirty="0" smtClean="0"/>
              <a:t>();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 = </a:t>
            </a:r>
            <a:r>
              <a:rPr lang="en-US" sz="2000" dirty="0" err="1" smtClean="0"/>
              <a:t>obj.method</a:t>
            </a:r>
            <a:r>
              <a:rPr lang="en-US" sz="2000" dirty="0" smtClean="0"/>
              <a:t>;</a:t>
            </a:r>
          </a:p>
          <a:p>
            <a:pPr>
              <a:buNone/>
            </a:pPr>
            <a:r>
              <a:rPr lang="en-US" sz="2000" dirty="0" smtClean="0"/>
              <a:t>m();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Real-life JavaScript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JavaScript is embedded in environments</a:t>
            </a:r>
          </a:p>
          <a:p>
            <a:pPr lvl="1"/>
            <a:r>
              <a:rPr lang="en-US" dirty="0" smtClean="0"/>
              <a:t>Most notably: in web pages</a:t>
            </a:r>
          </a:p>
          <a:p>
            <a:pPr lvl="1"/>
            <a:r>
              <a:rPr lang="en-US" dirty="0" smtClean="0"/>
              <a:t>Global object here has additional properties</a:t>
            </a:r>
          </a:p>
          <a:p>
            <a:pPr lvl="2"/>
            <a:r>
              <a:rPr lang="en-US" dirty="0" smtClean="0"/>
              <a:t>E.g., “window” (alias for global object)</a:t>
            </a:r>
          </a:p>
          <a:p>
            <a:pPr lvl="2"/>
            <a:r>
              <a:rPr lang="en-US" dirty="0" smtClean="0"/>
              <a:t>“document”, “alert”, “</a:t>
            </a:r>
            <a:r>
              <a:rPr lang="en-US" dirty="0" err="1" smtClean="0"/>
              <a:t>setTimeout</a:t>
            </a:r>
            <a:r>
              <a:rPr lang="en-US" dirty="0" smtClean="0"/>
              <a:t>”, etc.</a:t>
            </a:r>
          </a:p>
          <a:p>
            <a:pPr lvl="1"/>
            <a:r>
              <a:rPr lang="en-US" dirty="0" smtClean="0"/>
              <a:t>Allows interaction with the page, viewed as a hierarchical tree – the “DOM” referred to by “document”</a:t>
            </a:r>
          </a:p>
          <a:p>
            <a:r>
              <a:rPr lang="en-US" dirty="0" smtClean="0"/>
              <a:t>Lots of “ad-hoc” code, but most new code is </a:t>
            </a:r>
            <a:r>
              <a:rPr lang="en-US" i="1" dirty="0" smtClean="0"/>
              <a:t>structured</a:t>
            </a:r>
            <a:endParaRPr lang="en-US" dirty="0" smtClean="0"/>
          </a:p>
          <a:p>
            <a:r>
              <a:rPr lang="en-US" dirty="0" smtClean="0"/>
              <a:t>2 Trends for structuring</a:t>
            </a:r>
          </a:p>
          <a:p>
            <a:pPr lvl="1"/>
            <a:r>
              <a:rPr lang="en-US" dirty="0" err="1" smtClean="0"/>
              <a:t>jQuery</a:t>
            </a:r>
            <a:r>
              <a:rPr lang="en-US" dirty="0" smtClean="0"/>
              <a:t> – style – not OO, but DOM-centered</a:t>
            </a:r>
          </a:p>
          <a:p>
            <a:pPr lvl="1"/>
            <a:r>
              <a:rPr lang="en-US" dirty="0" smtClean="0"/>
              <a:t>OO-style JavaScript</a:t>
            </a:r>
          </a:p>
          <a:p>
            <a:pPr lvl="2"/>
            <a:r>
              <a:rPr lang="en-US" dirty="0" smtClean="0"/>
              <a:t>Use prototypical facilities to superimpose classic OO concepts, such as packages, inheritance, and mix-ins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392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entire library is contained in a single function called “$”</a:t>
            </a:r>
          </a:p>
          <a:p>
            <a:pPr lvl="1"/>
            <a:r>
              <a:rPr lang="en-US" dirty="0" smtClean="0"/>
              <a:t>returns a “selector” object that represents subset of elements in DOM and has chainable methods to operate on them (“for all”)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38400" y="1447800"/>
            <a:ext cx="4495800" cy="22097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$</a:t>
            </a:r>
            <a:r>
              <a:rPr lang="en-US" sz="2400" dirty="0" smtClean="0"/>
              <a:t>(document).</a:t>
            </a:r>
            <a:r>
              <a:rPr lang="en-US" sz="2400" dirty="0" smtClean="0">
                <a:solidFill>
                  <a:srgbClr val="FF0000"/>
                </a:solidFill>
              </a:rPr>
              <a:t>ready</a:t>
            </a:r>
            <a:r>
              <a:rPr lang="en-US" sz="2400" dirty="0" smtClean="0"/>
              <a:t>(function() { </a:t>
            </a:r>
            <a:r>
              <a:rPr lang="en-US" sz="2400" dirty="0" smtClean="0">
                <a:solidFill>
                  <a:srgbClr val="C00000"/>
                </a:solidFill>
              </a:rPr>
              <a:t>$</a:t>
            </a:r>
            <a:r>
              <a:rPr lang="en-US" sz="2400" dirty="0" smtClean="0"/>
              <a:t>("a").</a:t>
            </a:r>
            <a:r>
              <a:rPr lang="en-US" sz="2400" dirty="0" smtClean="0">
                <a:solidFill>
                  <a:srgbClr val="FF0000"/>
                </a:solidFill>
              </a:rPr>
              <a:t>click</a:t>
            </a:r>
            <a:r>
              <a:rPr lang="en-US" sz="2400" dirty="0" smtClean="0"/>
              <a:t>(function(event) {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/>
              <a:t>         alert("Thanks for visiting!");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});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/>
              <a:t>}); 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OO-style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codes use “manual” inheritance</a:t>
            </a:r>
          </a:p>
          <a:p>
            <a:pPr lvl="1"/>
            <a:r>
              <a:rPr lang="en-US" dirty="0" smtClean="0"/>
              <a:t>Declare functions, name them, add prototype property, etc. – tedious, but amenable to static analysis because at least ‘function’ types are declared</a:t>
            </a:r>
          </a:p>
          <a:p>
            <a:r>
              <a:rPr lang="en-US" dirty="0" smtClean="0"/>
              <a:t>More common:</a:t>
            </a:r>
          </a:p>
          <a:p>
            <a:pPr lvl="1"/>
            <a:r>
              <a:rPr lang="en-US" dirty="0" smtClean="0"/>
              <a:t>Classes are created on the fly using factory methods, e.g. </a:t>
            </a:r>
            <a:r>
              <a:rPr lang="en-US" dirty="0" err="1" smtClean="0"/>
              <a:t>libx.core.Class.create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hlinkClick r:id="rId2"/>
              </a:rPr>
              <a:t>http://libx.org/libx-new/src/editions/doc/symbols/src/libx2_base_vector.js.html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Sheer confusion about scoping</a:t>
            </a:r>
          </a:p>
          <a:p>
            <a:pPr lvl="1"/>
            <a:r>
              <a:rPr lang="en-US" dirty="0" smtClean="0"/>
              <a:t>Defaulting to global scope means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smtClean="0">
                <a:solidFill>
                  <a:srgbClr val="C00000"/>
                </a:solidFill>
              </a:rPr>
              <a:t>for (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= 0; 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&lt; 10; 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++)</a:t>
            </a:r>
            <a:r>
              <a:rPr lang="en-US" dirty="0" smtClean="0"/>
              <a:t>” clobbers global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‘this’</a:t>
            </a:r>
          </a:p>
          <a:p>
            <a:r>
              <a:rPr lang="en-US" dirty="0" smtClean="0"/>
              <a:t>Namespace pollution (like </a:t>
            </a:r>
            <a:r>
              <a:rPr lang="en-US" dirty="0" err="1" smtClean="0"/>
              <a:t>globals</a:t>
            </a:r>
            <a:r>
              <a:rPr lang="en-US" dirty="0" smtClean="0"/>
              <a:t> in C)</a:t>
            </a:r>
          </a:p>
          <a:p>
            <a:pPr lvl="1"/>
            <a:r>
              <a:rPr lang="en-US" dirty="0" smtClean="0"/>
              <a:t>“Helpful” code that changes prototype chains of all objects, e.g. “</a:t>
            </a:r>
            <a:r>
              <a:rPr lang="en-US" dirty="0" err="1" smtClean="0"/>
              <a:t>Object.prototype.usefulmethod</a:t>
            </a:r>
            <a:r>
              <a:rPr lang="en-US" dirty="0" smtClean="0"/>
              <a:t> = “</a:t>
            </a:r>
          </a:p>
          <a:p>
            <a:r>
              <a:rPr lang="en-US" dirty="0" smtClean="0"/>
              <a:t>Aliases (as in other OO languages)</a:t>
            </a:r>
          </a:p>
          <a:p>
            <a:pPr lvl="1"/>
            <a:r>
              <a:rPr lang="en-US" dirty="0" smtClean="0"/>
              <a:t>Assigning </a:t>
            </a:r>
            <a:r>
              <a:rPr lang="en-US" dirty="0" err="1" smtClean="0"/>
              <a:t>a.x</a:t>
            </a:r>
            <a:r>
              <a:rPr lang="en-US" dirty="0" smtClean="0"/>
              <a:t> creates a local property, != </a:t>
            </a:r>
            <a:r>
              <a:rPr lang="en-US" dirty="0" err="1" smtClean="0"/>
              <a:t>b.x</a:t>
            </a:r>
            <a:endParaRPr lang="en-US" dirty="0" smtClean="0"/>
          </a:p>
          <a:p>
            <a:pPr lvl="1"/>
            <a:r>
              <a:rPr lang="en-US" dirty="0" smtClean="0"/>
              <a:t>Assigning </a:t>
            </a:r>
            <a:r>
              <a:rPr lang="en-US" dirty="0" err="1" smtClean="0"/>
              <a:t>a.x.y</a:t>
            </a:r>
            <a:r>
              <a:rPr lang="en-US" dirty="0" smtClean="0"/>
              <a:t> may be the same as </a:t>
            </a:r>
            <a:r>
              <a:rPr lang="en-US" dirty="0" err="1" smtClean="0"/>
              <a:t>b.x.y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Closures (see earlier example)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Security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JavaScript executes in Sandbox</a:t>
            </a:r>
          </a:p>
          <a:p>
            <a:pPr lvl="1"/>
            <a:r>
              <a:rPr lang="en-US" dirty="0" smtClean="0"/>
              <a:t>No access to file system, etc.</a:t>
            </a:r>
          </a:p>
          <a:p>
            <a:r>
              <a:rPr lang="en-US" dirty="0" smtClean="0"/>
              <a:t>JavaScript has full access to the DOM of the current page</a:t>
            </a:r>
          </a:p>
          <a:p>
            <a:pPr lvl="1"/>
            <a:r>
              <a:rPr lang="en-US" dirty="0" smtClean="0"/>
              <a:t>As well as to DOM of pages loaded from the same domain - can transform it in any way</a:t>
            </a:r>
          </a:p>
          <a:p>
            <a:r>
              <a:rPr lang="en-US" dirty="0" smtClean="0"/>
              <a:t>Cross-site scripting attack</a:t>
            </a:r>
          </a:p>
          <a:p>
            <a:pPr lvl="1"/>
            <a:r>
              <a:rPr lang="en-US" dirty="0" smtClean="0"/>
              <a:t>Inject JavaScript into page by tricking server to serve it: via email, or post to form, etc.</a:t>
            </a:r>
          </a:p>
          <a:p>
            <a:r>
              <a:rPr lang="en-US" dirty="0" smtClean="0"/>
              <a:t>Implication for including third party code</a:t>
            </a:r>
          </a:p>
          <a:p>
            <a:pPr lvl="1"/>
            <a:r>
              <a:rPr lang="en-US" dirty="0" smtClean="0"/>
              <a:t>Saying &lt;script </a:t>
            </a:r>
            <a:r>
              <a:rPr lang="en-US" dirty="0" err="1" smtClean="0"/>
              <a:t>src</a:t>
            </a:r>
            <a:r>
              <a:rPr lang="en-US" dirty="0" smtClean="0"/>
              <a:t>=</a:t>
            </a:r>
            <a:r>
              <a:rPr lang="en-US" dirty="0" smtClean="0">
                <a:hlinkClick r:id="rId2"/>
              </a:rPr>
              <a:t>“http://somedomain.com</a:t>
            </a:r>
            <a:r>
              <a:rPr lang="en-US" dirty="0" smtClean="0"/>
              <a:t>” /&gt; requires that you trust somedomain.com </a:t>
            </a:r>
            <a:r>
              <a:rPr lang="en-US" i="1" dirty="0" smtClean="0"/>
              <a:t>entirely</a:t>
            </a:r>
            <a:r>
              <a:rPr lang="en-US" dirty="0" smtClean="0"/>
              <a:t> – all or nothing</a:t>
            </a:r>
          </a:p>
          <a:p>
            <a:r>
              <a:rPr lang="en-US" dirty="0" smtClean="0"/>
              <a:t>No stack inspection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&amp;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JavaScript is single-threaded</a:t>
            </a:r>
          </a:p>
          <a:p>
            <a:pPr lvl="1"/>
            <a:r>
              <a:rPr lang="en-US" dirty="0" smtClean="0"/>
              <a:t>Current event-handler runs to completion</a:t>
            </a:r>
          </a:p>
          <a:p>
            <a:r>
              <a:rPr lang="en-US" dirty="0" smtClean="0"/>
              <a:t>Consequence:</a:t>
            </a:r>
          </a:p>
          <a:p>
            <a:pPr lvl="1"/>
            <a:r>
              <a:rPr lang="en-US" dirty="0" smtClean="0"/>
              <a:t>JavaScript must not run for “too long”</a:t>
            </a:r>
          </a:p>
          <a:p>
            <a:pPr lvl="1"/>
            <a:r>
              <a:rPr lang="en-US" dirty="0" smtClean="0"/>
              <a:t>JavaScript code must not “block” – e.g., no synchronous network I/O</a:t>
            </a:r>
          </a:p>
          <a:p>
            <a:r>
              <a:rPr lang="en-US" dirty="0" smtClean="0"/>
              <a:t>Forces continuation-passing style</a:t>
            </a:r>
          </a:p>
          <a:p>
            <a:pPr lvl="1"/>
            <a:r>
              <a:rPr lang="en-US" dirty="0" smtClean="0"/>
              <a:t>Great potential for concurrency bugs – execution order of network completion handlers is random</a:t>
            </a:r>
          </a:p>
          <a:p>
            <a:pPr lvl="2"/>
            <a:r>
              <a:rPr lang="en-US" dirty="0" smtClean="0"/>
              <a:t>May even be synchronous if result is cached!</a:t>
            </a:r>
          </a:p>
          <a:p>
            <a:pPr lvl="1"/>
            <a:r>
              <a:rPr lang="en-US" dirty="0" smtClean="0"/>
              <a:t>Plus, for big pages, execution of </a:t>
            </a:r>
            <a:r>
              <a:rPr lang="en-US" dirty="0" err="1" smtClean="0"/>
              <a:t>inlined</a:t>
            </a:r>
            <a:r>
              <a:rPr lang="en-US" dirty="0" smtClean="0"/>
              <a:t> JS is not uninterrupted and may interleave with event handlers</a:t>
            </a:r>
          </a:p>
          <a:p>
            <a:pPr lvl="1"/>
            <a:r>
              <a:rPr lang="en-US" dirty="0" smtClean="0"/>
              <a:t>These errors are typically missed during testing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–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Standardized as </a:t>
            </a:r>
            <a:r>
              <a:rPr lang="en-US" dirty="0" err="1" smtClean="0"/>
              <a:t>ECMAScript</a:t>
            </a:r>
            <a:r>
              <a:rPr lang="en-US" dirty="0" smtClean="0"/>
              <a:t> 262</a:t>
            </a:r>
          </a:p>
          <a:p>
            <a:r>
              <a:rPr lang="en-US" dirty="0" smtClean="0"/>
              <a:t>Combines elements of functional, object-based, and object-oriented languages</a:t>
            </a:r>
          </a:p>
          <a:p>
            <a:r>
              <a:rPr lang="en-US" dirty="0" smtClean="0"/>
              <a:t>Dynamically typed</a:t>
            </a:r>
          </a:p>
          <a:p>
            <a:r>
              <a:rPr lang="en-US" dirty="0" err="1" smtClean="0"/>
              <a:t>Typesafe</a:t>
            </a:r>
            <a:r>
              <a:rPr lang="en-US" dirty="0" smtClean="0"/>
              <a:t> &amp; Garbage collected</a:t>
            </a:r>
          </a:p>
          <a:p>
            <a:r>
              <a:rPr lang="en-US" dirty="0" smtClean="0"/>
              <a:t>Interpreted</a:t>
            </a:r>
          </a:p>
          <a:p>
            <a:r>
              <a:rPr lang="en-US" dirty="0" smtClean="0"/>
              <a:t>Weak typing in that both implicit and explicit type coercions are allowed</a:t>
            </a:r>
          </a:p>
          <a:p>
            <a:r>
              <a:rPr lang="en-US" dirty="0" smtClean="0"/>
              <a:t>Uses static scoping with run-time dependent bindings</a:t>
            </a:r>
          </a:p>
          <a:p>
            <a:r>
              <a:rPr lang="en-US" dirty="0" smtClean="0"/>
              <a:t>C-like syntax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ECMA-262: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http://www.ecma-international.org/publications/files/ECMA-ST/ECMA-262.pdf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Flanagan's JavaScript book, Chapters 1-4, available here – VT internal link: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http://proquest.safaribooksonline.com/?uiCode=vatech&amp;xmlId=0596101996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Doug </a:t>
            </a:r>
            <a:r>
              <a:rPr lang="en-US" dirty="0" err="1" smtClean="0"/>
              <a:t>Crockford's</a:t>
            </a:r>
            <a:r>
              <a:rPr lang="en-US" dirty="0" smtClean="0"/>
              <a:t> pages make for easy and concise reading: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http://www.crockford.com/javascript/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System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Number Type</a:t>
            </a:r>
          </a:p>
          <a:p>
            <a:r>
              <a:rPr lang="en-US" dirty="0" smtClean="0"/>
              <a:t>String Type</a:t>
            </a:r>
          </a:p>
          <a:p>
            <a:r>
              <a:rPr lang="en-US" dirty="0" smtClean="0"/>
              <a:t>Boolean Type</a:t>
            </a:r>
          </a:p>
          <a:p>
            <a:r>
              <a:rPr lang="en-US" dirty="0" smtClean="0"/>
              <a:t>Null Type</a:t>
            </a:r>
          </a:p>
          <a:p>
            <a:r>
              <a:rPr lang="en-US" dirty="0" smtClean="0"/>
              <a:t>Undefined Type</a:t>
            </a:r>
          </a:p>
          <a:p>
            <a:r>
              <a:rPr lang="en-US" dirty="0" smtClean="0"/>
              <a:t>Object Type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IEEE FP Numbers</a:t>
            </a:r>
          </a:p>
          <a:p>
            <a:r>
              <a:rPr lang="en-US" dirty="0" smtClean="0"/>
              <a:t>Unicode Strings</a:t>
            </a:r>
          </a:p>
          <a:p>
            <a:r>
              <a:rPr lang="en-US" dirty="0" smtClean="0"/>
              <a:t>true, false</a:t>
            </a:r>
          </a:p>
          <a:p>
            <a:r>
              <a:rPr lang="en-US" dirty="0"/>
              <a:t>n</a:t>
            </a:r>
            <a:r>
              <a:rPr lang="en-US" dirty="0" smtClean="0"/>
              <a:t>ull</a:t>
            </a:r>
          </a:p>
          <a:p>
            <a:r>
              <a:rPr lang="en-US" dirty="0" smtClean="0"/>
              <a:t>undefined</a:t>
            </a:r>
          </a:p>
          <a:p>
            <a:r>
              <a:rPr lang="en-US" dirty="0" smtClean="0"/>
              <a:t>objects, arrays, and functions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Mostly like C or Java</a:t>
            </a:r>
          </a:p>
          <a:p>
            <a:r>
              <a:rPr lang="en-US" dirty="0" smtClean="0"/>
              <a:t>String concatenation via “+”</a:t>
            </a:r>
          </a:p>
          <a:p>
            <a:r>
              <a:rPr lang="en-US" dirty="0" smtClean="0"/>
              <a:t>Equality (==)</a:t>
            </a:r>
          </a:p>
          <a:p>
            <a:pPr lvl="1"/>
            <a:r>
              <a:rPr lang="en-US" dirty="0" smtClean="0"/>
              <a:t>Performs conversions</a:t>
            </a:r>
          </a:p>
          <a:p>
            <a:pPr lvl="1"/>
            <a:r>
              <a:rPr lang="en-US" dirty="0" smtClean="0"/>
              <a:t>Compares strings char-wise</a:t>
            </a:r>
          </a:p>
          <a:p>
            <a:pPr lvl="1"/>
            <a:r>
              <a:rPr lang="en-US" dirty="0" smtClean="0"/>
              <a:t>undefined == null</a:t>
            </a:r>
          </a:p>
          <a:p>
            <a:pPr lvl="1"/>
            <a:r>
              <a:rPr lang="en-US" dirty="0" smtClean="0"/>
              <a:t>Not transitive</a:t>
            </a:r>
          </a:p>
          <a:p>
            <a:r>
              <a:rPr lang="en-US" dirty="0" smtClean="0"/>
              <a:t>Identity (===, !==)</a:t>
            </a:r>
          </a:p>
          <a:p>
            <a:r>
              <a:rPr lang="en-US" dirty="0" smtClean="0"/>
              <a:t>Weird artifacts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("0" == false &amp;&amp; !"0" == false)</a:t>
            </a:r>
            <a:r>
              <a:rPr lang="en-US" dirty="0" smtClean="0"/>
              <a:t> is ?</a:t>
            </a:r>
          </a:p>
          <a:p>
            <a:pPr lvl="1"/>
            <a:r>
              <a:rPr lang="en-US" dirty="0" smtClean="0"/>
              <a:t>&amp;&amp; and || don’t always return </a:t>
            </a:r>
            <a:r>
              <a:rPr lang="en-US" dirty="0"/>
              <a:t>B</a:t>
            </a:r>
            <a:r>
              <a:rPr lang="en-US" dirty="0" smtClean="0"/>
              <a:t>oolean, but type of last evaluated argument – type of (a &amp;&amp; b) depends on value, not just type of a!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Objects are bundles of properties</a:t>
            </a:r>
          </a:p>
          <a:p>
            <a:r>
              <a:rPr lang="en-US" dirty="0" smtClean="0"/>
              <a:t>Properties can be of any type</a:t>
            </a:r>
          </a:p>
          <a:p>
            <a:pPr lvl="1"/>
            <a:r>
              <a:rPr lang="en-US" dirty="0" smtClean="0"/>
              <a:t>A property that’s a function can be viewed as a method of the object</a:t>
            </a:r>
          </a:p>
          <a:p>
            <a:r>
              <a:rPr lang="en-US" dirty="0" smtClean="0"/>
              <a:t>Property can be added by simple assignment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a.x</a:t>
            </a:r>
            <a:r>
              <a:rPr lang="en-US" dirty="0" smtClean="0">
                <a:solidFill>
                  <a:srgbClr val="C00000"/>
                </a:solidFill>
              </a:rPr>
              <a:t> = 5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a.m</a:t>
            </a:r>
            <a:r>
              <a:rPr lang="en-US" dirty="0" smtClean="0">
                <a:solidFill>
                  <a:srgbClr val="C00000"/>
                </a:solidFill>
              </a:rPr>
              <a:t> = function () { …. }</a:t>
            </a:r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a.o</a:t>
            </a:r>
            <a:r>
              <a:rPr lang="en-US" dirty="0" smtClean="0">
                <a:solidFill>
                  <a:srgbClr val="C00000"/>
                </a:solidFill>
              </a:rPr>
              <a:t> = { p1: “string” }</a:t>
            </a:r>
          </a:p>
          <a:p>
            <a:r>
              <a:rPr lang="en-US" dirty="0" smtClean="0"/>
              <a:t>Properties can be deleted via ‘delete’ operator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delete </a:t>
            </a:r>
            <a:r>
              <a:rPr lang="en-US" dirty="0" err="1" smtClean="0">
                <a:solidFill>
                  <a:srgbClr val="C00000"/>
                </a:solidFill>
              </a:rPr>
              <a:t>a.x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Objects can be specified as literals { }</a:t>
            </a:r>
          </a:p>
          <a:p>
            <a:pPr lvl="1"/>
            <a:r>
              <a:rPr lang="en-US" dirty="0" smtClean="0"/>
              <a:t>“JSON” – JavaScript object notation has become an interchange format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Scoping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Static scopes:</a:t>
            </a:r>
          </a:p>
          <a:p>
            <a:pPr lvl="1"/>
            <a:r>
              <a:rPr lang="en-US" dirty="0" smtClean="0"/>
              <a:t>Properties of Global Object (default scope)</a:t>
            </a:r>
          </a:p>
          <a:p>
            <a:pPr lvl="1"/>
            <a:r>
              <a:rPr lang="en-US" dirty="0" smtClean="0"/>
              <a:t>Function scopes (one per nested function) – form a scope chain for “</a:t>
            </a:r>
            <a:r>
              <a:rPr lang="en-US" dirty="0" err="1" smtClean="0"/>
              <a:t>var</a:t>
            </a:r>
            <a:r>
              <a:rPr lang="en-US" dirty="0" smtClean="0"/>
              <a:t>” declarations</a:t>
            </a:r>
          </a:p>
          <a:p>
            <a:r>
              <a:rPr lang="en-US" dirty="0" smtClean="0"/>
              <a:t>Does not use block {   }   scoping</a:t>
            </a:r>
          </a:p>
          <a:p>
            <a:pPr lvl="1"/>
            <a:r>
              <a:rPr lang="en-US" dirty="0" smtClean="0"/>
              <a:t>All “</a:t>
            </a:r>
            <a:r>
              <a:rPr lang="en-US" dirty="0" err="1" smtClean="0"/>
              <a:t>var</a:t>
            </a:r>
            <a:r>
              <a:rPr lang="en-US" dirty="0" smtClean="0"/>
              <a:t>” declared  variables with function are visible on entry (multiple </a:t>
            </a:r>
            <a:r>
              <a:rPr lang="en-US" dirty="0" err="1" smtClean="0"/>
              <a:t>var</a:t>
            </a:r>
            <a:r>
              <a:rPr lang="en-US" dirty="0" smtClean="0"/>
              <a:t> are silently ignore0</a:t>
            </a:r>
          </a:p>
          <a:p>
            <a:pPr lvl="1"/>
            <a:r>
              <a:rPr lang="en-US" dirty="0" smtClean="0"/>
              <a:t>Variables initialized to ‘undefined’</a:t>
            </a:r>
          </a:p>
          <a:p>
            <a:pPr lvl="1"/>
            <a:r>
              <a:rPr lang="en-US" dirty="0" smtClean="0"/>
              <a:t>As are missing function arguments</a:t>
            </a:r>
          </a:p>
          <a:p>
            <a:r>
              <a:rPr lang="en-US" dirty="0" smtClean="0"/>
              <a:t>Object literals do not create a new scope</a:t>
            </a:r>
          </a:p>
          <a:p>
            <a:r>
              <a:rPr lang="en-US" dirty="0" smtClean="0"/>
              <a:t>Object properties are *not* on scope chain</a:t>
            </a:r>
          </a:p>
          <a:p>
            <a:pPr lvl="1"/>
            <a:r>
              <a:rPr lang="en-US" dirty="0" smtClean="0"/>
              <a:t>E.g., ‘x’ does not resolve to ‘</a:t>
            </a:r>
            <a:r>
              <a:rPr lang="en-US" dirty="0" err="1" smtClean="0"/>
              <a:t>this.x</a:t>
            </a:r>
            <a:r>
              <a:rPr lang="en-US" dirty="0" smtClean="0"/>
              <a:t>’ within object method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First class objects</a:t>
            </a:r>
          </a:p>
          <a:p>
            <a:r>
              <a:rPr lang="en-US" dirty="0" smtClean="0"/>
              <a:t>Support closures</a:t>
            </a:r>
          </a:p>
          <a:p>
            <a:pPr lvl="1"/>
            <a:r>
              <a:rPr lang="en-US" dirty="0" smtClean="0"/>
              <a:t>Free variables resolve based on the scope chain in effect when function was defined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// some context in which ‘d’ is defined</a:t>
            </a:r>
          </a:p>
          <a:p>
            <a:pPr lvl="2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f = function (a, b) {</a:t>
            </a:r>
          </a:p>
          <a:p>
            <a:pPr lvl="2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var</a:t>
            </a:r>
            <a:r>
              <a:rPr lang="en-US" dirty="0" smtClean="0"/>
              <a:t> c = 1;</a:t>
            </a:r>
          </a:p>
          <a:p>
            <a:pPr lvl="2">
              <a:buNone/>
            </a:pPr>
            <a:r>
              <a:rPr lang="en-US" dirty="0"/>
              <a:t> </a:t>
            </a:r>
            <a:r>
              <a:rPr lang="en-US" dirty="0" smtClean="0"/>
              <a:t>       d = a + b + c;</a:t>
            </a:r>
          </a:p>
          <a:p>
            <a:pPr lvl="2">
              <a:buNone/>
            </a:pPr>
            <a:r>
              <a:rPr lang="en-US" dirty="0" smtClean="0"/>
              <a:t>}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smtClean="0"/>
              <a:t>Here, ‘d’ is bound as per scope chain in ‘some context’</a:t>
            </a:r>
            <a:endParaRPr lang="en-US" dirty="0"/>
          </a:p>
          <a:p>
            <a:r>
              <a:rPr lang="en-US" dirty="0" smtClean="0"/>
              <a:t>Frequently used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program output?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7"/>
            <a:ext cx="45720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function </a:t>
            </a:r>
            <a:r>
              <a:rPr lang="en-US" sz="2400" dirty="0" err="1" smtClean="0"/>
              <a:t>fiveguys</a:t>
            </a:r>
            <a:r>
              <a:rPr lang="en-US" sz="2400" dirty="0" smtClean="0"/>
              <a:t>()</a:t>
            </a:r>
          </a:p>
          <a:p>
            <a:pPr>
              <a:buNone/>
            </a:pP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var</a:t>
            </a:r>
            <a:r>
              <a:rPr lang="en-US" sz="2400" dirty="0" smtClean="0"/>
              <a:t> a = [];</a:t>
            </a:r>
          </a:p>
          <a:p>
            <a:pPr>
              <a:buNone/>
            </a:pPr>
            <a:r>
              <a:rPr lang="en-US" sz="2400" dirty="0" smtClean="0"/>
              <a:t>    for (</a:t>
            </a: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= 0; </a:t>
            </a:r>
            <a:r>
              <a:rPr lang="en-US" sz="2400" dirty="0" err="1" smtClean="0"/>
              <a:t>i</a:t>
            </a:r>
            <a:r>
              <a:rPr lang="en-US" sz="2400" dirty="0" smtClean="0"/>
              <a:t> &lt; 5; </a:t>
            </a:r>
            <a:r>
              <a:rPr lang="en-US" sz="2400" dirty="0" err="1" smtClean="0"/>
              <a:t>i</a:t>
            </a:r>
            <a:r>
              <a:rPr lang="en-US" sz="2400" dirty="0" smtClean="0"/>
              <a:t>++) {</a:t>
            </a:r>
          </a:p>
          <a:p>
            <a:pPr>
              <a:buNone/>
            </a:pPr>
            <a:r>
              <a:rPr lang="en-US" sz="2400" dirty="0" smtClean="0"/>
              <a:t>        </a:t>
            </a:r>
            <a:r>
              <a:rPr lang="en-US" sz="2400" dirty="0" err="1" smtClean="0"/>
              <a:t>a.push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C00000"/>
                </a:solidFill>
              </a:rPr>
              <a:t>function () { 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        return </a:t>
            </a:r>
            <a:r>
              <a:rPr lang="en-US" sz="2400" dirty="0" err="1" smtClean="0">
                <a:solidFill>
                  <a:srgbClr val="C00000"/>
                </a:solidFill>
              </a:rPr>
              <a:t>i</a:t>
            </a:r>
            <a:r>
              <a:rPr lang="en-US" sz="2400" dirty="0" smtClean="0">
                <a:solidFill>
                  <a:srgbClr val="C00000"/>
                </a:solidFill>
              </a:rPr>
              <a:t>; 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    }</a:t>
            </a:r>
            <a:r>
              <a:rPr lang="en-US" sz="2400" dirty="0" smtClean="0"/>
              <a:t>);</a:t>
            </a:r>
          </a:p>
          <a:p>
            <a:pPr>
              <a:buNone/>
            </a:pPr>
            <a:r>
              <a:rPr lang="en-US" sz="2400" dirty="0" smtClean="0"/>
              <a:t>    }</a:t>
            </a:r>
          </a:p>
          <a:p>
            <a:pPr>
              <a:buNone/>
            </a:pPr>
            <a:r>
              <a:rPr lang="en-US" sz="2400" dirty="0" smtClean="0"/>
              <a:t>    return a;</a:t>
            </a:r>
          </a:p>
          <a:p>
            <a:pPr>
              <a:buNone/>
            </a:pPr>
            <a:r>
              <a:rPr lang="en-US" sz="2400" dirty="0" smtClean="0"/>
              <a:t>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1219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f = </a:t>
            </a:r>
            <a:r>
              <a:rPr lang="en-US" sz="2000" dirty="0" err="1" smtClean="0"/>
              <a:t>fiveguys</a:t>
            </a:r>
            <a:r>
              <a:rPr lang="en-US" sz="2000" dirty="0" smtClean="0"/>
              <a:t>();</a:t>
            </a:r>
          </a:p>
          <a:p>
            <a:pPr>
              <a:buNone/>
            </a:pPr>
            <a:r>
              <a:rPr lang="en-US" sz="2000" dirty="0" smtClean="0"/>
              <a:t>for (</a:t>
            </a:r>
            <a:r>
              <a:rPr lang="en-US" sz="2000" dirty="0" err="1" smtClean="0"/>
              <a:t>var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</a:t>
            </a:r>
            <a:r>
              <a:rPr lang="en-US" sz="2000" dirty="0" err="1" smtClean="0"/>
              <a:t>f.length</a:t>
            </a:r>
            <a:r>
              <a:rPr lang="en-US" sz="2000" dirty="0" smtClean="0"/>
              <a:t>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println</a:t>
            </a:r>
            <a:r>
              <a:rPr lang="en-US" sz="2000" dirty="0" smtClean="0"/>
              <a:t>(f[</a:t>
            </a:r>
            <a:r>
              <a:rPr lang="en-US" sz="2000" dirty="0" err="1" smtClean="0"/>
              <a:t>i</a:t>
            </a:r>
            <a:r>
              <a:rPr lang="en-US" sz="2000" dirty="0" smtClean="0"/>
              <a:t>]());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3124200"/>
            <a:ext cx="24538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Leads to frequent errors</a:t>
            </a:r>
          </a:p>
          <a:p>
            <a:r>
              <a:rPr lang="en-US" dirty="0" smtClean="0"/>
              <a:t>when passing closures</a:t>
            </a:r>
          </a:p>
          <a:p>
            <a:r>
              <a:rPr lang="en-US" dirty="0" smtClean="0"/>
              <a:t>to handle future events,</a:t>
            </a:r>
          </a:p>
          <a:p>
            <a:r>
              <a:rPr lang="en-US" dirty="0" smtClean="0"/>
              <a:t>e.g. AJAX responses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‘new’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JavaScript does not support class keyword, or concept</a:t>
            </a:r>
          </a:p>
          <a:p>
            <a:pPr lvl="1"/>
            <a:r>
              <a:rPr lang="en-US" dirty="0" smtClean="0"/>
              <a:t>(though will be added in next revision of language)</a:t>
            </a:r>
          </a:p>
          <a:p>
            <a:r>
              <a:rPr lang="en-US" dirty="0" smtClean="0"/>
              <a:t>Instead, </a:t>
            </a:r>
            <a:r>
              <a:rPr lang="en-US" dirty="0" smtClean="0">
                <a:solidFill>
                  <a:srgbClr val="C00000"/>
                </a:solidFill>
              </a:rPr>
              <a:t>new</a:t>
            </a:r>
            <a:r>
              <a:rPr lang="en-US" dirty="0" smtClean="0"/>
              <a:t> is applied to a </a:t>
            </a:r>
            <a:r>
              <a:rPr lang="en-US" i="1" dirty="0" smtClean="0"/>
              <a:t>function</a:t>
            </a:r>
          </a:p>
          <a:p>
            <a:pPr lvl="1"/>
            <a:r>
              <a:rPr lang="en-US" dirty="0" smtClean="0"/>
              <a:t>Creates empty object</a:t>
            </a:r>
          </a:p>
          <a:p>
            <a:pPr lvl="1"/>
            <a:r>
              <a:rPr lang="en-US" dirty="0" smtClean="0"/>
              <a:t>Invokes the function</a:t>
            </a:r>
          </a:p>
          <a:p>
            <a:pPr lvl="2"/>
            <a:r>
              <a:rPr lang="en-US" dirty="0" smtClean="0"/>
              <a:t>(“this” refers to the object during the call)</a:t>
            </a:r>
          </a:p>
          <a:p>
            <a:pPr lvl="1"/>
            <a:r>
              <a:rPr lang="en-US" dirty="0" smtClean="0"/>
              <a:t>Returns a new object</a:t>
            </a:r>
          </a:p>
          <a:p>
            <a:pPr lvl="1"/>
            <a:r>
              <a:rPr lang="en-US" dirty="0" smtClean="0"/>
              <a:t>Function object becomes  the “.constructor” property</a:t>
            </a:r>
          </a:p>
          <a:p>
            <a:r>
              <a:rPr lang="en-US" dirty="0" smtClean="0"/>
              <a:t>Consequence</a:t>
            </a:r>
          </a:p>
          <a:p>
            <a:pPr lvl="1"/>
            <a:r>
              <a:rPr lang="en-US" dirty="0" smtClean="0"/>
              <a:t>any runtime instance of a function can “double” as a constructor (and thus define a type in the conventional sense)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1314</Words>
  <Application>Microsoft Office PowerPoint</Application>
  <PresentationFormat>On-screen Show (4:3)</PresentationFormat>
  <Paragraphs>209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An Introduction to JavaScript</vt:lpstr>
      <vt:lpstr>JavaScript – The Basics</vt:lpstr>
      <vt:lpstr>Type System</vt:lpstr>
      <vt:lpstr>Operators</vt:lpstr>
      <vt:lpstr>JavaScript Objects</vt:lpstr>
      <vt:lpstr>JavaScript Scoping</vt:lpstr>
      <vt:lpstr>JavaScript Functions</vt:lpstr>
      <vt:lpstr>What does this program output?</vt:lpstr>
      <vt:lpstr>The ‘new’ operator</vt:lpstr>
      <vt:lpstr>Built-in Objects</vt:lpstr>
      <vt:lpstr>Prototypical Inheritance</vt:lpstr>
      <vt:lpstr>‘this’</vt:lpstr>
      <vt:lpstr>What does this program output?</vt:lpstr>
      <vt:lpstr>Real-life JavaScript</vt:lpstr>
      <vt:lpstr>jQuery</vt:lpstr>
      <vt:lpstr>OO-style JavaScript</vt:lpstr>
      <vt:lpstr>Sources of Errors</vt:lpstr>
      <vt:lpstr>JavaScript Security</vt:lpstr>
      <vt:lpstr>JavaScript &amp; Concurrency</vt:lpstr>
      <vt:lpstr>Further Pointers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Godmar</dc:creator>
  <cp:lastModifiedBy>Godmar</cp:lastModifiedBy>
  <cp:revision>13</cp:revision>
  <dcterms:created xsi:type="dcterms:W3CDTF">2009-10-07T02:07:59Z</dcterms:created>
  <dcterms:modified xsi:type="dcterms:W3CDTF">2009-10-08T18:51:27Z</dcterms:modified>
</cp:coreProperties>
</file>