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A473-77F1-471F-BDD3-C2DCB9DE1A8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A145-6626-40D2-893E-F3BF6B6CA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Trust Management for Wireless Sensor Networks and its Applications to Trust-Based Routing and Intrusion Detection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Vijay Kumar Chalasani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41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CH to SN trust evaluation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cj</a:t>
            </a:r>
            <a:r>
              <a:rPr lang="en-US" dirty="0" smtClean="0"/>
              <a:t> (t) less than </a:t>
            </a:r>
            <a:r>
              <a:rPr lang="en-US" dirty="0" err="1" smtClean="0"/>
              <a:t>T</a:t>
            </a:r>
            <a:r>
              <a:rPr lang="en-US" baseline="30000" dirty="0" err="1" smtClean="0"/>
              <a:t>th</a:t>
            </a:r>
            <a:r>
              <a:rPr lang="en-US" dirty="0" smtClean="0"/>
              <a:t> , then node j is compromised</a:t>
            </a:r>
            <a:r>
              <a:rPr lang="en-US" baseline="30000" dirty="0" smtClean="0"/>
              <a:t> </a:t>
            </a:r>
            <a:r>
              <a:rPr lang="en-US" dirty="0" smtClean="0"/>
              <a:t>else j is not compromised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 also determines from whom to take trust recommendations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Station to CH trust evaluation: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Same fashion as of the above evaluation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99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Probability model based on SPN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Obtain objective trust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Indicates the remaining energy level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T_ENERGY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Rate of transition T_ENERGY is energy consumption rate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41910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Energy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753100" y="4191000"/>
            <a:ext cx="7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6"/>
          </p:cNvCxnSpPr>
          <p:nvPr/>
        </p:nvCxnSpPr>
        <p:spPr>
          <a:xfrm>
            <a:off x="2667000" y="4686300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87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pPr>
                  <a:buFont typeface="Courier New" pitchFamily="49" charset="0"/>
                  <a:buChar char="o"/>
                </a:pPr>
                <a:r>
                  <a:rPr lang="en-US" dirty="0" smtClean="0"/>
                  <a:t>Selfishness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T_SELFISH       T_REDEMP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P </a:t>
                </a:r>
                <a:r>
                  <a:rPr lang="en-US" baseline="-25000" dirty="0" smtClean="0"/>
                  <a:t>selfish</a:t>
                </a:r>
                <a:r>
                  <a:rPr lang="en-US" dirty="0" smtClean="0"/>
                  <a:t> = µ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𝑐𝑜𝑛𝑠𝑢𝑚𝑒𝑑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𝑖𝑛𝑖𝑡</m:t>
                        </m:r>
                      </m:den>
                    </m:f>
                  </m:oMath>
                </a14:m>
                <a:r>
                  <a:rPr lang="en-US" dirty="0" smtClean="0"/>
                  <a:t> + (1-</a:t>
                </a:r>
                <a:r>
                  <a:rPr lang="en-US" dirty="0"/>
                  <a:t> µ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𝑛𝑒𝑖𝑔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h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𝑏𝑜𝑟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baseline="30000" smtClean="0">
                            <a:latin typeface="Cambria Math"/>
                          </a:rPr>
                          <m:t>𝑢𝑛𝑠𝑒𝑙𝑓𝑖𝑠</m:t>
                        </m:r>
                        <m:r>
                          <a:rPr lang="en-US" b="0" i="1" baseline="30000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𝑛𝑒𝑖𝑔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h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𝑏𝑜𝑟</m:t>
                        </m:r>
                      </m:den>
                    </m:f>
                  </m:oMath>
                </a14:m>
                <a:r>
                  <a:rPr lang="en-US" dirty="0" smtClean="0"/>
                  <a:t>    </a:t>
                </a:r>
                <a:r>
                  <a:rPr lang="en-US" dirty="0"/>
                  <a:t>	</a:t>
                </a:r>
                <a:endParaRPr lang="en-US" dirty="0" smtClean="0"/>
              </a:p>
              <a:p>
                <a:pPr lvl="1">
                  <a:buFont typeface="Arial" pitchFamily="34" charset="0"/>
                  <a:buChar char="•"/>
                </a:pPr>
                <a:r>
                  <a:rPr lang="en-US" dirty="0" smtClean="0"/>
                  <a:t>Transition rates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T_SELFISH = </a:t>
                </a:r>
                <a:r>
                  <a:rPr lang="en-US" dirty="0"/>
                  <a:t>P </a:t>
                </a:r>
                <a:r>
                  <a:rPr lang="en-US" baseline="-25000" dirty="0"/>
                  <a:t>selfish</a:t>
                </a:r>
                <a:r>
                  <a:rPr lang="en-US" dirty="0"/>
                  <a:t> </a:t>
                </a:r>
                <a:r>
                  <a:rPr lang="en-US" dirty="0" smtClean="0"/>
                  <a:t> / </a:t>
                </a:r>
                <a:r>
                  <a:rPr lang="el-GR" dirty="0"/>
                  <a:t>Δ</a:t>
                </a:r>
                <a:r>
                  <a:rPr lang="en-US" dirty="0" smtClean="0"/>
                  <a:t>t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     T_REDEMP = (1 - P </a:t>
                </a:r>
                <a:r>
                  <a:rPr lang="en-US" baseline="-25000" dirty="0"/>
                  <a:t>selfish</a:t>
                </a:r>
                <a:r>
                  <a:rPr lang="en-US" dirty="0"/>
                  <a:t> </a:t>
                </a:r>
                <a:r>
                  <a:rPr lang="en-US" dirty="0" smtClean="0"/>
                  <a:t>) </a:t>
                </a:r>
                <a:r>
                  <a:rPr lang="en-US" dirty="0"/>
                  <a:t>/ </a:t>
                </a:r>
                <a:r>
                  <a:rPr lang="el-GR" dirty="0"/>
                  <a:t>Δ</a:t>
                </a:r>
                <a:r>
                  <a:rPr lang="en-US" dirty="0"/>
                  <a:t>t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704" t="-1667" b="-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493994" y="2438400"/>
            <a:ext cx="990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4384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24384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6"/>
            <a:endCxn id="6" idx="1"/>
          </p:cNvCxnSpPr>
          <p:nvPr/>
        </p:nvCxnSpPr>
        <p:spPr>
          <a:xfrm>
            <a:off x="4484594" y="2781300"/>
            <a:ext cx="14590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33600" y="31242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33600" y="2895600"/>
            <a:ext cx="13603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2667000"/>
            <a:ext cx="13603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94379" y="2590800"/>
            <a:ext cx="114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Compromise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smtClean="0"/>
              <a:t> T_COMPRO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T_IDS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rate of T_COMPRO , </a:t>
            </a:r>
            <a:r>
              <a:rPr lang="el-GR" dirty="0" smtClean="0"/>
              <a:t>λ</a:t>
            </a:r>
            <a:r>
              <a:rPr lang="en-US" dirty="0" smtClean="0"/>
              <a:t> = </a:t>
            </a:r>
            <a:r>
              <a:rPr lang="el-GR" dirty="0" smtClean="0"/>
              <a:t>λ</a:t>
            </a:r>
            <a:r>
              <a:rPr lang="en-US" baseline="-25000" dirty="0" smtClean="0"/>
              <a:t>c-</a:t>
            </a:r>
            <a:r>
              <a:rPr lang="en-US" baseline="-25000" dirty="0" err="1" smtClean="0"/>
              <a:t>init</a:t>
            </a:r>
            <a:r>
              <a:rPr lang="en-US" dirty="0" smtClean="0"/>
              <a:t> (#compromised         1-hop neighbors/#uncompromised 1-hop neighbors)</a:t>
            </a:r>
            <a:r>
              <a:rPr lang="en-US" dirty="0" smtClean="0"/>
              <a:t>                                                                               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661679" y="2085975"/>
            <a:ext cx="990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46512" y="2133600"/>
            <a:ext cx="76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61279" y="2286000"/>
            <a:ext cx="3345470" cy="40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22712" y="2669241"/>
            <a:ext cx="334547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413187" y="2230204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81250" y="3325298"/>
            <a:ext cx="76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99255" y="3371850"/>
            <a:ext cx="92173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2"/>
            <a:endCxn id="6" idx="2"/>
          </p:cNvCxnSpPr>
          <p:nvPr/>
        </p:nvCxnSpPr>
        <p:spPr>
          <a:xfrm>
            <a:off x="2419350" y="408729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12837" y="3790950"/>
            <a:ext cx="3442354" cy="91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91885" y="3482340"/>
            <a:ext cx="330737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438400" y="348234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trust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Courier New" pitchFamily="49" charset="0"/>
              <a:buChar char="o"/>
            </a:pP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baseline="30000" dirty="0" err="1"/>
              <a:t>X,direct</a:t>
            </a:r>
            <a:r>
              <a:rPr lang="en-US" baseline="30000" dirty="0"/>
              <a:t> </a:t>
            </a:r>
            <a:r>
              <a:rPr lang="en-US" baseline="30000" dirty="0" smtClean="0"/>
              <a:t>  </a:t>
            </a:r>
            <a:r>
              <a:rPr lang="en-US" dirty="0" smtClean="0"/>
              <a:t>(t) </a:t>
            </a:r>
            <a:r>
              <a:rPr lang="en-US" sz="3200" dirty="0" smtClean="0"/>
              <a:t>is close to actual status of node j at time t</a:t>
            </a:r>
          </a:p>
          <a:p>
            <a:pPr marL="342900" lvl="1" indent="-342900">
              <a:buFont typeface="Courier New" pitchFamily="49" charset="0"/>
              <a:buChar char="o"/>
            </a:pPr>
            <a:r>
              <a:rPr lang="en-US" sz="3200" dirty="0" err="1" smtClean="0"/>
              <a:t>T</a:t>
            </a:r>
            <a:r>
              <a:rPr lang="en-US" sz="3200" baseline="-25000" dirty="0" err="1" smtClean="0"/>
              <a:t>ij</a:t>
            </a:r>
            <a:r>
              <a:rPr lang="en-US" sz="3200" baseline="30000" dirty="0" err="1" smtClean="0"/>
              <a:t>honesty,direct</a:t>
            </a:r>
            <a:r>
              <a:rPr lang="en-US" sz="3200" baseline="30000" dirty="0" smtClean="0"/>
              <a:t>  </a:t>
            </a:r>
            <a:r>
              <a:rPr lang="en-US" sz="3200" dirty="0" smtClean="0"/>
              <a:t>(t):</a:t>
            </a:r>
          </a:p>
          <a:p>
            <a:pPr marL="742950" lvl="2" indent="-342900"/>
            <a:r>
              <a:rPr lang="en-US" sz="2800" dirty="0" smtClean="0"/>
              <a:t>Status value of ‘0’ if j is compromised in that state. Else ‘1’</a:t>
            </a:r>
          </a:p>
          <a:p>
            <a:pPr marL="457200" lvl="1" indent="-457200">
              <a:buFont typeface="Courier New" pitchFamily="49" charset="0"/>
              <a:buChar char="o"/>
            </a:pPr>
            <a:r>
              <a:rPr lang="en-US" sz="3200" dirty="0" err="1" smtClean="0"/>
              <a:t>T</a:t>
            </a:r>
            <a:r>
              <a:rPr lang="en-US" sz="3200" baseline="-25000" dirty="0" err="1" smtClean="0"/>
              <a:t>ij</a:t>
            </a:r>
            <a:r>
              <a:rPr lang="en-US" sz="3200" baseline="30000" dirty="0" err="1" smtClean="0"/>
              <a:t>energy,direct</a:t>
            </a:r>
            <a:r>
              <a:rPr lang="en-US" sz="3200" dirty="0" smtClean="0"/>
              <a:t>(t) :</a:t>
            </a:r>
          </a:p>
          <a:p>
            <a:pPr marL="857250" lvl="2" indent="-457200"/>
            <a:r>
              <a:rPr lang="en-US" sz="2800" dirty="0" smtClean="0"/>
              <a:t>Status value of Energy/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init</a:t>
            </a:r>
            <a:endParaRPr lang="en-US" sz="2800" baseline="-25000" dirty="0" smtClean="0"/>
          </a:p>
          <a:p>
            <a:pPr marL="457200" lvl="1" indent="-457200">
              <a:buFont typeface="Courier New" pitchFamily="49" charset="0"/>
              <a:buChar char="o"/>
            </a:pPr>
            <a:r>
              <a:rPr lang="en-US" sz="3200" dirty="0" err="1" smtClean="0"/>
              <a:t>T</a:t>
            </a:r>
            <a:r>
              <a:rPr lang="en-US" sz="3200" baseline="-25000" dirty="0" err="1" smtClean="0"/>
              <a:t>ij</a:t>
            </a:r>
            <a:r>
              <a:rPr lang="en-US" sz="3200" baseline="30000" dirty="0" err="1" smtClean="0"/>
              <a:t>unselfishness,direct</a:t>
            </a:r>
            <a:r>
              <a:rPr lang="en-US" sz="3200" dirty="0" smtClean="0"/>
              <a:t>(t</a:t>
            </a:r>
            <a:r>
              <a:rPr lang="en-US" sz="3200" dirty="0"/>
              <a:t>) :</a:t>
            </a:r>
          </a:p>
          <a:p>
            <a:pPr marL="857250" lvl="2" indent="-457200"/>
            <a:r>
              <a:rPr lang="en-US" sz="2800" dirty="0"/>
              <a:t>Status value of </a:t>
            </a:r>
            <a:r>
              <a:rPr lang="en-US" sz="2800" dirty="0" smtClean="0"/>
              <a:t>‘0’ if j is selfish in that state. Else ‘1’</a:t>
            </a:r>
            <a:endParaRPr lang="en-US" sz="3200" baseline="-25000" dirty="0" smtClean="0"/>
          </a:p>
          <a:p>
            <a:pPr marL="457200" lvl="1" indent="-457200">
              <a:buFont typeface="Courier New" pitchFamily="49" charset="0"/>
              <a:buChar char="o"/>
            </a:pPr>
            <a:endParaRPr lang="en-US" sz="3200" baseline="-25000" dirty="0"/>
          </a:p>
          <a:p>
            <a:pPr marL="0" lvl="1" indent="0">
              <a:buNone/>
            </a:pPr>
            <a:r>
              <a:rPr lang="en-US" sz="3200" dirty="0" smtClean="0"/>
              <a:t> </a:t>
            </a:r>
            <a:endParaRPr lang="en-US" dirty="0"/>
          </a:p>
          <a:p>
            <a:pPr marL="342900" lvl="1" indent="-342900">
              <a:buFont typeface="Courier New" pitchFamily="49" charset="0"/>
              <a:buChar char="o"/>
            </a:pPr>
            <a:endParaRPr lang="en-US" baseline="30000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46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Trust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Font typeface="Courier New" pitchFamily="49" charset="0"/>
              <a:buChar char="o"/>
            </a:pPr>
            <a:r>
              <a:rPr lang="en-US" sz="3200" dirty="0" err="1" smtClean="0"/>
              <a:t>T</a:t>
            </a:r>
            <a:r>
              <a:rPr lang="en-US" sz="3200" baseline="-25000" dirty="0" err="1" smtClean="0"/>
              <a:t>ij</a:t>
            </a:r>
            <a:r>
              <a:rPr lang="en-US" sz="3200" baseline="30000" dirty="0" err="1" smtClean="0"/>
              <a:t>intimacy,direct</a:t>
            </a:r>
            <a:r>
              <a:rPr lang="en-US" sz="3200" dirty="0" smtClean="0"/>
              <a:t>(t</a:t>
            </a:r>
            <a:r>
              <a:rPr lang="en-US" sz="3200" dirty="0"/>
              <a:t>) :</a:t>
            </a:r>
          </a:p>
          <a:p>
            <a:pPr marL="857250" lvl="2" indent="-457200"/>
            <a:r>
              <a:rPr lang="en-US" sz="2800" dirty="0" smtClean="0"/>
              <a:t>Is not directly available from state representations</a:t>
            </a:r>
          </a:p>
          <a:p>
            <a:pPr marL="857250" lvl="2" indent="-457200"/>
            <a:r>
              <a:rPr lang="en-US" sz="2800" dirty="0" smtClean="0"/>
              <a:t>Calculated based on interactions like : Requesting, Reply, Selection, Overhearing</a:t>
            </a:r>
          </a:p>
          <a:p>
            <a:pPr marL="857250" lvl="2" indent="-457200"/>
            <a:r>
              <a:rPr lang="en-US" sz="2800" dirty="0" smtClean="0"/>
              <a:t>If a, b, c are average # interactions with selfish node, compromised node , normal node respectively</a:t>
            </a:r>
          </a:p>
          <a:p>
            <a:pPr marL="400050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a = 25% * 50% *3 + 25% *2 + 25% *2</a:t>
            </a:r>
          </a:p>
          <a:p>
            <a:pPr marL="400050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b = 0 + </a:t>
            </a:r>
            <a:r>
              <a:rPr lang="en-US" sz="2800" dirty="0"/>
              <a:t>25% *</a:t>
            </a:r>
            <a:r>
              <a:rPr lang="en-US" sz="2800" dirty="0" smtClean="0"/>
              <a:t>2</a:t>
            </a:r>
          </a:p>
          <a:p>
            <a:pPr marL="400050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c = </a:t>
            </a:r>
            <a:r>
              <a:rPr lang="en-US" sz="2800" dirty="0"/>
              <a:t>25% </a:t>
            </a:r>
            <a:r>
              <a:rPr lang="en-US" sz="2800" dirty="0" smtClean="0"/>
              <a:t>*3 + </a:t>
            </a:r>
            <a:r>
              <a:rPr lang="en-US" sz="2800" dirty="0"/>
              <a:t>25% *</a:t>
            </a:r>
            <a:r>
              <a:rPr lang="en-US" sz="2800" dirty="0" smtClean="0"/>
              <a:t>2</a:t>
            </a:r>
          </a:p>
          <a:p>
            <a:pPr marL="857250" lvl="2" indent="-457200"/>
            <a:r>
              <a:rPr lang="en-US" sz="2800" dirty="0" smtClean="0"/>
              <a:t>Status value a/c is given to states in which j is selfish. status value b/c </a:t>
            </a:r>
            <a:r>
              <a:rPr lang="en-US" sz="2800" dirty="0"/>
              <a:t>is given to states in which j is </a:t>
            </a:r>
            <a:r>
              <a:rPr lang="en-US" sz="2800" dirty="0" smtClean="0"/>
              <a:t>compromised and c/c (1) to states where j is normal</a:t>
            </a:r>
            <a:endParaRPr lang="en-US" sz="2800" dirty="0"/>
          </a:p>
          <a:p>
            <a:pPr marL="400050" lvl="2" indent="0">
              <a:buNone/>
            </a:pPr>
            <a:endParaRPr lang="en-US" sz="2800" dirty="0"/>
          </a:p>
          <a:p>
            <a:pPr marL="400050" lvl="2" indent="0">
              <a:buNone/>
            </a:pPr>
            <a:endParaRPr lang="en-US" sz="2800" dirty="0"/>
          </a:p>
          <a:p>
            <a:pPr marL="400050" lvl="2" indent="0">
              <a:buNone/>
            </a:pPr>
            <a:endParaRPr lang="en-US" sz="2800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77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trust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Objective trust is computed based on the actual status as provided by the SPN model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j,obj</a:t>
            </a:r>
            <a:r>
              <a:rPr lang="en-US" dirty="0" smtClean="0"/>
              <a:t>(t)</a:t>
            </a:r>
            <a:r>
              <a:rPr lang="en-US" baseline="-25000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T</a:t>
            </a:r>
            <a:r>
              <a:rPr lang="en-US" baseline="-25000" dirty="0" smtClean="0"/>
              <a:t>j,obj</a:t>
            </a:r>
            <a:r>
              <a:rPr lang="en-US" baseline="30000" dirty="0" smtClean="0"/>
              <a:t>intimacy</a:t>
            </a:r>
            <a:r>
              <a:rPr lang="en-US" dirty="0" smtClean="0"/>
              <a:t> </a:t>
            </a:r>
            <a:r>
              <a:rPr lang="en-US" dirty="0"/>
              <a:t>(t) + </a:t>
            </a:r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T</a:t>
            </a:r>
            <a:r>
              <a:rPr lang="en-US" baseline="-25000" dirty="0" smtClean="0"/>
              <a:t>j,obj</a:t>
            </a:r>
            <a:r>
              <a:rPr lang="en-US" baseline="30000" dirty="0" smtClean="0"/>
              <a:t>honesty</a:t>
            </a:r>
            <a:r>
              <a:rPr lang="en-US" dirty="0" smtClean="0"/>
              <a:t> </a:t>
            </a:r>
            <a:r>
              <a:rPr lang="en-US" dirty="0"/>
              <a:t>(t)</a:t>
            </a:r>
          </a:p>
          <a:p>
            <a:pPr marL="0" indent="0">
              <a:buNone/>
            </a:pPr>
            <a:r>
              <a:rPr lang="en-US" dirty="0"/>
              <a:t>                 +</a:t>
            </a:r>
            <a:r>
              <a:rPr lang="en-US" dirty="0" smtClean="0"/>
              <a:t>w</a:t>
            </a:r>
            <a:r>
              <a:rPr lang="en-US" baseline="-25000" dirty="0" smtClean="0"/>
              <a:t>3</a:t>
            </a:r>
            <a:r>
              <a:rPr lang="en-US" dirty="0" smtClean="0"/>
              <a:t>T</a:t>
            </a:r>
            <a:r>
              <a:rPr lang="en-US" baseline="-25000" dirty="0" smtClean="0"/>
              <a:t>j,obj</a:t>
            </a:r>
            <a:r>
              <a:rPr lang="en-US" baseline="30000" dirty="0" smtClean="0"/>
              <a:t>energy</a:t>
            </a:r>
            <a:r>
              <a:rPr lang="en-US" dirty="0" smtClean="0"/>
              <a:t> </a:t>
            </a:r>
            <a:r>
              <a:rPr lang="en-US" dirty="0"/>
              <a:t>(t) + </a:t>
            </a:r>
            <a:r>
              <a:rPr lang="en-US" dirty="0" smtClean="0"/>
              <a:t>w</a:t>
            </a:r>
            <a:r>
              <a:rPr lang="en-US" baseline="-25000" dirty="0" smtClean="0"/>
              <a:t>4</a:t>
            </a:r>
            <a:r>
              <a:rPr lang="en-US" dirty="0" smtClean="0"/>
              <a:t>T</a:t>
            </a:r>
            <a:r>
              <a:rPr lang="en-US" baseline="-25000" dirty="0" smtClean="0"/>
              <a:t>j,obj</a:t>
            </a:r>
            <a:r>
              <a:rPr lang="en-US" baseline="30000" dirty="0" smtClean="0"/>
              <a:t>unselfishness</a:t>
            </a:r>
            <a:r>
              <a:rPr lang="en-US" dirty="0" smtClean="0"/>
              <a:t> </a:t>
            </a:r>
            <a:r>
              <a:rPr lang="en-US" dirty="0"/>
              <a:t>(t</a:t>
            </a:r>
            <a:r>
              <a:rPr lang="en-US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objective trust components reflect node j’s ground truth status at time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30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Evaluation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Here, graph is plotted for X = intimacy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As </a:t>
            </a:r>
            <a:r>
              <a:rPr lang="el-GR" dirty="0" smtClean="0"/>
              <a:t>α</a:t>
            </a:r>
            <a:r>
              <a:rPr lang="en-US" dirty="0" smtClean="0"/>
              <a:t> increases, </a:t>
            </a:r>
            <a:r>
              <a:rPr lang="en-US" dirty="0" err="1" smtClean="0"/>
              <a:t>sbj</a:t>
            </a:r>
            <a:r>
              <a:rPr lang="en-US" dirty="0" smtClean="0"/>
              <a:t> trust approaches </a:t>
            </a:r>
            <a:r>
              <a:rPr lang="en-US" dirty="0" err="1" smtClean="0"/>
              <a:t>obj</a:t>
            </a:r>
            <a:r>
              <a:rPr lang="en-US" dirty="0" smtClean="0"/>
              <a:t> trust initially. But deviates after cross over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As </a:t>
            </a:r>
            <a:r>
              <a:rPr lang="el-GR" dirty="0" smtClean="0"/>
              <a:t>β</a:t>
            </a:r>
            <a:r>
              <a:rPr lang="en-US" dirty="0" smtClean="0"/>
              <a:t> increases, </a:t>
            </a:r>
            <a:r>
              <a:rPr lang="en-US" dirty="0" err="1"/>
              <a:t>sbj</a:t>
            </a:r>
            <a:r>
              <a:rPr lang="en-US" dirty="0"/>
              <a:t> trust approaches </a:t>
            </a:r>
            <a:r>
              <a:rPr lang="en-US" dirty="0" err="1"/>
              <a:t>obj</a:t>
            </a:r>
            <a:r>
              <a:rPr lang="en-US" dirty="0"/>
              <a:t> trust initially. But deviates </a:t>
            </a:r>
            <a:r>
              <a:rPr lang="en-US" dirty="0" smtClean="0"/>
              <a:t>more after </a:t>
            </a:r>
            <a:r>
              <a:rPr lang="en-US" dirty="0"/>
              <a:t>cross over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best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 values depend on nature of each trust property and given set of parameter values.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038600" cy="4648199"/>
          </a:xfrm>
        </p:spPr>
      </p:pic>
    </p:spTree>
    <p:extLst>
      <p:ext uri="{BB962C8B-B14F-4D97-AF65-F5344CB8AC3E}">
        <p14:creationId xmlns:p14="http://schemas.microsoft.com/office/powerpoint/2010/main" val="180829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Based Geographic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Geographic Routing: A node disseminates a message to L neighbors closest to the destination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 trust based Geographic routing, not only closeness but also trust values are taken into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88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Based Geographic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Assuming weights assigned to social trust properties are same (similar assumption to </a:t>
            </a:r>
            <a:r>
              <a:rPr lang="en-US" dirty="0" err="1" smtClean="0"/>
              <a:t>Qos</a:t>
            </a:r>
            <a:r>
              <a:rPr lang="en-US" dirty="0" smtClean="0"/>
              <a:t> trust)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Balance between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social</a:t>
            </a:r>
            <a:r>
              <a:rPr lang="en-US" dirty="0" smtClean="0"/>
              <a:t> &amp;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QoS</a:t>
            </a:r>
            <a:endParaRPr lang="en-US" baseline="-25000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It can dynamically adjust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social</a:t>
            </a:r>
            <a:r>
              <a:rPr lang="en-US" baseline="-25000" dirty="0" smtClean="0"/>
              <a:t> </a:t>
            </a:r>
            <a:r>
              <a:rPr lang="en-US" dirty="0" smtClean="0"/>
              <a:t>to optimize application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669" y="1600200"/>
            <a:ext cx="3829661" cy="4525963"/>
          </a:xfrm>
        </p:spPr>
      </p:pic>
    </p:spTree>
    <p:extLst>
      <p:ext uri="{BB962C8B-B14F-4D97-AF65-F5344CB8AC3E}">
        <p14:creationId xmlns:p14="http://schemas.microsoft.com/office/powerpoint/2010/main" val="376188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This paper proposes “hierarchical trust management protocol”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Key design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Trust composition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Trust aggregation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Trust formation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Highlights of the scheme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Considers </a:t>
            </a:r>
            <a:r>
              <a:rPr lang="en-US" dirty="0" err="1" smtClean="0"/>
              <a:t>QoS</a:t>
            </a:r>
            <a:r>
              <a:rPr lang="en-US" dirty="0" smtClean="0"/>
              <a:t> trust and social trust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Dynamic learning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Validation of </a:t>
            </a:r>
            <a:r>
              <a:rPr lang="en-US" dirty="0" smtClean="0">
                <a:latin typeface="Segoe Print" pitchFamily="2" charset="0"/>
              </a:rPr>
              <a:t>objective trust </a:t>
            </a:r>
            <a:r>
              <a:rPr lang="en-US" dirty="0" smtClean="0"/>
              <a:t>against </a:t>
            </a:r>
            <a:r>
              <a:rPr lang="en-US" dirty="0" smtClean="0">
                <a:latin typeface="Segoe Print" pitchFamily="2" charset="0"/>
              </a:rPr>
              <a:t>subjective trust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Application level trust management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625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Trust Based Geographic </a:t>
            </a:r>
            <a:r>
              <a:rPr lang="en-US" dirty="0" smtClean="0"/>
              <a:t>Routing: 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Delay increases with increase of compromised nodes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Message delay in GR is less than Message delay in Trust based GR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Trust base GR has more message overhead as compared to traditional GR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# messages propagated = 3 when compromised or selfish nodes are &gt;80%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038600" cy="4876800"/>
          </a:xfrm>
        </p:spPr>
      </p:pic>
    </p:spTree>
    <p:extLst>
      <p:ext uri="{BB962C8B-B14F-4D97-AF65-F5344CB8AC3E}">
        <p14:creationId xmlns:p14="http://schemas.microsoft.com/office/powerpoint/2010/main" val="801770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Based Intrusion Detection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/>
              <a:lstStyle/>
              <a:p>
                <a:pPr>
                  <a:buFont typeface="Courier New" pitchFamily="49" charset="0"/>
                  <a:buChar char="o"/>
                </a:pPr>
                <a:r>
                  <a:rPr lang="en-US" dirty="0" smtClean="0"/>
                  <a:t>Based on the idea of minimum trust threshold</a:t>
                </a:r>
              </a:p>
              <a:p>
                <a:pPr>
                  <a:buFont typeface="Courier New" pitchFamily="49" charset="0"/>
                  <a:buChar char="o"/>
                </a:pPr>
                <a:r>
                  <a:rPr lang="en-US" dirty="0" smtClean="0"/>
                  <a:t>CH evaluates a SN with the help of trust evaluations received from the other SNs</a:t>
                </a:r>
              </a:p>
              <a:p>
                <a:pPr>
                  <a:buFont typeface="Courier New" pitchFamily="49" charset="0"/>
                  <a:buChar char="o"/>
                </a:pPr>
                <a:r>
                  <a:rPr lang="en-US" dirty="0" smtClean="0"/>
                  <a:t>Considering trust value towards node j a random variable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baseline="-25000" smtClean="0">
                          <a:latin typeface="Cambria Math"/>
                        </a:rPr>
                        <m:t>𝑗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i="1" baseline="-25000">
                                  <a:latin typeface="Cambria Math"/>
                                </a:rPr>
                                <m:t>𝑖𝑗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en-US" dirty="0"/>
                            <m:t> - µ</m:t>
                          </m:r>
                          <m:r>
                            <m:rPr>
                              <m:nor/>
                            </m:rPr>
                            <a:rPr lang="en-US" b="0" i="0" baseline="-25000" dirty="0" smtClean="0"/>
                            <m:t>j</m:t>
                          </m:r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r>
                            <m:rPr>
                              <m:nor/>
                            </m:rPr>
                            <a:rPr lang="en-US" dirty="0"/>
                            <m:t>t</m:t>
                          </m:r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baseline="-25000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)/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(n sample values of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ij</a:t>
                </a:r>
                <a:r>
                  <a:rPr lang="en-US" dirty="0" smtClean="0"/>
                  <a:t>(t) are provided by n SNs)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 i="1" baseline="-25000">
                            <a:latin typeface="Cambria Math"/>
                          </a:rPr>
                          <m:t>𝑖𝑗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r>
                      <a:rPr lang="en-US" i="1" baseline="-25000">
                        <a:latin typeface="Cambria Math"/>
                      </a:rPr>
                      <m:t>𝑗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),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µ</m:t>
                    </m:r>
                    <m:r>
                      <m:rPr>
                        <m:nor/>
                      </m:rPr>
                      <a:rPr lang="en-US" baseline="-25000" dirty="0"/>
                      <m:t>j</m:t>
                    </m:r>
                    <m:r>
                      <m:rPr>
                        <m:nor/>
                      </m:rPr>
                      <a:rPr lang="en-US" dirty="0"/>
                      <m:t>(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dirty="0"/>
                      <m:t>)</m:t>
                    </m:r>
                  </m:oMath>
                </a14:m>
                <a:r>
                  <a:rPr lang="en-US" dirty="0" smtClean="0"/>
                  <a:t> are sample mean, sample standard deviation, and true mean respectively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 rotWithShape="1">
                <a:blip r:embed="rId2"/>
                <a:stretch>
                  <a:fillRect l="-1852" t="-1405" r="-1259" b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142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Based Intrusion Detection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95400"/>
                <a:ext cx="4038600" cy="4830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 smtClean="0"/>
                  <a:t>Prob of j being diagnosed as compromised</a:t>
                </a:r>
              </a:p>
              <a:p>
                <a:pPr marL="0" indent="0">
                  <a:buNone/>
                </a:pPr>
                <a:r>
                  <a:rPr lang="el-GR" sz="1800" dirty="0" smtClean="0"/>
                  <a:t>Θ</a:t>
                </a:r>
                <a:r>
                  <a:rPr lang="en-US" sz="1800" baseline="-25000" dirty="0" smtClean="0"/>
                  <a:t>j</a:t>
                </a:r>
                <a:r>
                  <a:rPr lang="en-US" sz="1800" dirty="0" smtClean="0"/>
                  <a:t>(t) = </a:t>
                </a:r>
                <a:r>
                  <a:rPr lang="en-US" sz="1800" dirty="0" err="1" smtClean="0"/>
                  <a:t>Pr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/>
                      <m:t>µ</m:t>
                    </m:r>
                    <m:r>
                      <m:rPr>
                        <m:nor/>
                      </m:rPr>
                      <a:rPr lang="en-US" sz="1800" baseline="-25000" dirty="0"/>
                      <m:t>j</m:t>
                    </m:r>
                    <m:r>
                      <m:rPr>
                        <m:nor/>
                      </m:rPr>
                      <a:rPr lang="en-US" sz="1800" dirty="0"/>
                      <m:t>(</m:t>
                    </m:r>
                    <m:r>
                      <m:rPr>
                        <m:nor/>
                      </m:rPr>
                      <a:rPr lang="en-US" sz="1800" dirty="0"/>
                      <m:t>t</m:t>
                    </m:r>
                    <m:r>
                      <m:rPr>
                        <m:nor/>
                      </m:rPr>
                      <a:rPr lang="en-US" sz="1800" dirty="0"/>
                      <m:t>)</m:t>
                    </m:r>
                  </m:oMath>
                </a14:m>
                <a:r>
                  <a:rPr lang="en-US" sz="1800" dirty="0" smtClean="0"/>
                  <a:t> &lt; </a:t>
                </a:r>
                <a:r>
                  <a:rPr lang="en-US" sz="1800" dirty="0" err="1" smtClean="0"/>
                  <a:t>T</a:t>
                </a:r>
                <a:r>
                  <a:rPr lang="en-US" sz="1800" baseline="30000" dirty="0" err="1" smtClean="0"/>
                  <a:t>th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= </a:t>
                </a:r>
                <a:r>
                  <a:rPr lang="en-US" sz="1800" dirty="0" err="1" smtClean="0"/>
                  <a:t>Pr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baseline="-2500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US" sz="1800" i="1" baseline="-2500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1800" i="1" baseline="-25000">
                                <a:latin typeface="Cambria Math"/>
                              </a:rPr>
                              <m:t>𝑖𝑗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1800" dirty="0"/>
                          <m:t> −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𝑇</m:t>
                        </m:r>
                        <m:r>
                          <a:rPr lang="en-US" sz="1800" b="0" i="1" baseline="30000" dirty="0" smtClean="0">
                            <a:latin typeface="Cambria Math"/>
                          </a:rPr>
                          <m:t>𝑡h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𝑆</m:t>
                        </m:r>
                        <m:r>
                          <a:rPr lang="en-US" sz="1800" i="1" baseline="-25000">
                            <a:latin typeface="Cambria Math"/>
                          </a:rPr>
                          <m:t>𝑗</m:t>
                        </m:r>
                        <m:r>
                          <a:rPr lang="en-US" sz="1800" i="1">
                            <a:latin typeface="Cambria Math"/>
                          </a:rPr>
                          <m:t>(</m:t>
                        </m:r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  <m:r>
                          <a:rPr lang="en-US" sz="1800" i="1">
                            <a:latin typeface="Cambria Math"/>
                          </a:rPr>
                          <m:t>)/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False negative </a:t>
                </a:r>
                <a:r>
                  <a:rPr lang="en-US" sz="1800" dirty="0" err="1" smtClean="0"/>
                  <a:t>prob</a:t>
                </a:r>
                <a:r>
                  <a:rPr lang="en-US" sz="18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1800" dirty="0" err="1" smtClean="0"/>
                  <a:t>P</a:t>
                </a:r>
                <a:r>
                  <a:rPr lang="en-US" sz="1800" baseline="-25000" dirty="0" err="1" smtClean="0"/>
                  <a:t>j</a:t>
                </a:r>
                <a:r>
                  <a:rPr lang="en-US" sz="1800" baseline="30000" dirty="0" err="1" smtClean="0"/>
                  <a:t>fn</a:t>
                </a:r>
                <a:r>
                  <a:rPr lang="en-US" sz="1800" dirty="0" smtClean="0"/>
                  <a:t> = </a:t>
                </a:r>
                <a:r>
                  <a:rPr lang="en-US" sz="1800" dirty="0"/>
                  <a:t>Pr(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baseline="-2500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US" sz="1800" i="1" baseline="-2500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1800" i="1" baseline="-25000">
                                <a:latin typeface="Cambria Math"/>
                              </a:rPr>
                              <m:t>𝑖𝑗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1800" dirty="0"/>
                          <m:t> − </m:t>
                        </m:r>
                        <m:r>
                          <a:rPr lang="en-US" sz="1800" i="1" dirty="0">
                            <a:latin typeface="Cambria Math"/>
                          </a:rPr>
                          <m:t>𝑇</m:t>
                        </m:r>
                        <m:r>
                          <a:rPr lang="en-US" sz="1800" i="1" baseline="30000" dirty="0">
                            <a:latin typeface="Cambria Math"/>
                          </a:rPr>
                          <m:t>𝑡h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𝑆</m:t>
                        </m:r>
                        <m:r>
                          <a:rPr lang="en-US" sz="1800" i="1" baseline="-25000">
                            <a:latin typeface="Cambria Math"/>
                          </a:rPr>
                          <m:t>𝑗</m:t>
                        </m:r>
                        <m:r>
                          <a:rPr lang="en-US" sz="1800" b="0" i="1" baseline="30000" smtClean="0">
                            <a:latin typeface="Cambria Math"/>
                          </a:rPr>
                          <m:t>𝑁</m:t>
                        </m:r>
                        <m:r>
                          <a:rPr lang="en-US" sz="1800" i="1">
                            <a:latin typeface="Cambria Math"/>
                          </a:rPr>
                          <m:t>(</m:t>
                        </m:r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  <m:r>
                          <a:rPr lang="en-US" sz="1800" i="1">
                            <a:latin typeface="Cambria Math"/>
                          </a:rPr>
                          <m:t>)/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False positive </a:t>
                </a:r>
                <a:r>
                  <a:rPr lang="en-US" sz="1800" dirty="0" err="1" smtClean="0"/>
                  <a:t>prob</a:t>
                </a:r>
                <a:r>
                  <a:rPr lang="en-US" sz="18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1800" dirty="0" err="1" smtClean="0"/>
                  <a:t>P</a:t>
                </a:r>
                <a:r>
                  <a:rPr lang="en-US" sz="1800" baseline="-25000" dirty="0" err="1" smtClean="0"/>
                  <a:t>j</a:t>
                </a:r>
                <a:r>
                  <a:rPr lang="en-US" sz="1800" baseline="30000" dirty="0" err="1" smtClean="0"/>
                  <a:t>fp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= </a:t>
                </a:r>
                <a:r>
                  <a:rPr lang="en-US" sz="1800" dirty="0"/>
                  <a:t>Pr(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 baseline="-2500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US" sz="1800" i="1" baseline="-2500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𝑇</m:t>
                            </m:r>
                            <m:r>
                              <a:rPr lang="en-US" sz="1800" i="1" baseline="-25000">
                                <a:latin typeface="Cambria Math"/>
                              </a:rPr>
                              <m:t>𝑖𝑗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1800" dirty="0"/>
                          <m:t> − </m:t>
                        </m:r>
                        <m:r>
                          <a:rPr lang="en-US" sz="1800" i="1" dirty="0">
                            <a:latin typeface="Cambria Math"/>
                          </a:rPr>
                          <m:t>𝑇</m:t>
                        </m:r>
                        <m:r>
                          <a:rPr lang="en-US" sz="1800" i="1" baseline="30000" dirty="0">
                            <a:latin typeface="Cambria Math"/>
                          </a:rPr>
                          <m:t>𝑡h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𝑆</m:t>
                        </m:r>
                        <m:r>
                          <a:rPr lang="en-US" sz="1800" i="1" baseline="-25000">
                            <a:latin typeface="Cambria Math"/>
                          </a:rPr>
                          <m:t>𝑗</m:t>
                        </m:r>
                        <m:r>
                          <a:rPr lang="en-US" sz="1800" b="0" i="1" baseline="30000" smtClean="0">
                            <a:latin typeface="Cambria Math"/>
                          </a:rPr>
                          <m:t>𝐶</m:t>
                        </m:r>
                        <m:r>
                          <a:rPr lang="en-US" sz="1800" i="1">
                            <a:latin typeface="Cambria Math"/>
                          </a:rPr>
                          <m:t>(</m:t>
                        </m:r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  <m:r>
                          <a:rPr lang="en-US" sz="1800" i="1">
                            <a:latin typeface="Cambria Math"/>
                          </a:rPr>
                          <m:t>)/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)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Average values over time: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</a:t>
                </a:r>
                <a:r>
                  <a:rPr lang="en-US" sz="1800" dirty="0" err="1" smtClean="0"/>
                  <a:t>P</a:t>
                </a:r>
                <a:r>
                  <a:rPr lang="en-US" sz="1800" baseline="-25000" dirty="0" err="1" smtClean="0"/>
                  <a:t>j</a:t>
                </a:r>
                <a:r>
                  <a:rPr lang="en-US" sz="1800" baseline="30000" dirty="0" err="1" smtClean="0"/>
                  <a:t>fp</a:t>
                </a:r>
                <a:r>
                  <a:rPr lang="en-US" sz="1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sz="18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pt-BR" sz="1800" i="1" smtClean="0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/>
                              </a:rPr>
                              <m:t>𝑆𝐿</m:t>
                            </m:r>
                          </m:sup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sz="1800" b="0" i="1" baseline="-2500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1800" b="0" i="1" baseline="30000" smtClean="0">
                                <a:latin typeface="Cambria Math"/>
                              </a:rPr>
                              <m:t>𝑓𝑝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𝑃𝑗𝐶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pt-BR" sz="18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</a:rPr>
                              <m:t>𝑆𝐿</m:t>
                            </m:r>
                          </m:sup>
                          <m:e>
                            <m:r>
                              <a:rPr lang="en-US" sz="180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(1−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𝑃𝑗𝐶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err="1"/>
                  <a:t>P</a:t>
                </a:r>
                <a:r>
                  <a:rPr lang="en-US" sz="1800" baseline="-25000" dirty="0" err="1"/>
                  <a:t>j</a:t>
                </a:r>
                <a:r>
                  <a:rPr lang="en-US" sz="1800" baseline="30000" dirty="0" err="1"/>
                  <a:t>f</a:t>
                </a:r>
                <a:r>
                  <a:rPr lang="en-US" sz="1800" baseline="30000" dirty="0" smtClean="0"/>
                  <a:t>n</a:t>
                </a:r>
                <a:r>
                  <a:rPr lang="en-US" sz="1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pt-BR" sz="18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</a:rPr>
                              <m:t>𝑆𝐿</m:t>
                            </m:r>
                          </m:sup>
                          <m:e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𝑃𝑗</m:t>
                            </m:r>
                            <m:r>
                              <a:rPr lang="en-US" sz="1800" i="1" baseline="30000">
                                <a:latin typeface="Cambria Math"/>
                              </a:rPr>
                              <m:t>𝑓</m:t>
                            </m:r>
                            <m:r>
                              <a:rPr lang="en-US" sz="1800" b="0" i="1" baseline="30000" smtClean="0">
                                <a:latin typeface="Cambria Math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(1−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𝑃𝑗𝐶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pt-BR" sz="18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/>
                              </a:rPr>
                              <m:t>𝑡</m:t>
                            </m:r>
                            <m:r>
                              <a:rPr lang="pt-BR" sz="18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sz="1800" i="1">
                                <a:latin typeface="Cambria Math"/>
                              </a:rPr>
                              <m:t>𝑆𝐿</m:t>
                            </m:r>
                          </m:sup>
                          <m:e>
                            <m:r>
                              <a:rPr lang="en-US" sz="1800" i="1">
                                <a:latin typeface="Cambria Math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𝑃𝑗</m:t>
                            </m:r>
                            <m:r>
                              <a:rPr lang="en-US" sz="1800" i="1" baseline="30000"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295400"/>
                <a:ext cx="4038600" cy="4830763"/>
              </a:xfrm>
              <a:blipFill rotWithShape="1">
                <a:blip r:embed="rId2"/>
                <a:stretch>
                  <a:fillRect l="-1207" t="-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038600" cy="4572000"/>
          </a:xfrm>
        </p:spPr>
      </p:pic>
    </p:spTree>
    <p:extLst>
      <p:ext uri="{BB962C8B-B14F-4D97-AF65-F5344CB8AC3E}">
        <p14:creationId xmlns:p14="http://schemas.microsoft.com/office/powerpoint/2010/main" val="1608760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 Based Intrusion Detection: Comparisons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038600" cy="4876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038600" cy="4572000"/>
          </a:xfrm>
        </p:spPr>
      </p:pic>
    </p:spTree>
    <p:extLst>
      <p:ext uri="{BB962C8B-B14F-4D97-AF65-F5344CB8AC3E}">
        <p14:creationId xmlns:p14="http://schemas.microsoft.com/office/powerpoint/2010/main" val="4141811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Approach considered two aspects of trustworthiness : Social and </a:t>
            </a:r>
            <a:r>
              <a:rPr lang="en-US" dirty="0" err="1" smtClean="0"/>
              <a:t>QoS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Made use of SPN to analyze and validate </a:t>
            </a:r>
            <a:r>
              <a:rPr lang="en-US" dirty="0"/>
              <a:t>protocol </a:t>
            </a:r>
            <a:r>
              <a:rPr lang="en-US" dirty="0" smtClean="0"/>
              <a:t>performance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Comparisons are made with other techniques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3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Cluster based WSN (wireless sensor network)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SN </a:t>
            </a:r>
            <a:r>
              <a:rPr lang="en-US" dirty="0" smtClean="0">
                <a:sym typeface="Wingdings" pitchFamily="2" charset="2"/>
              </a:rPr>
              <a:t> CH  base station or sink or destination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Two level hierarchy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SN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CH level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At SN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Periodic peer to peer trust evaluation with an interval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Send </a:t>
            </a:r>
            <a:r>
              <a:rPr lang="en-US" dirty="0" err="1" smtClean="0"/>
              <a:t>SN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-SN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trust evaluation result to CH</a:t>
            </a:r>
          </a:p>
        </p:txBody>
      </p:sp>
    </p:spTree>
    <p:extLst>
      <p:ext uri="{BB962C8B-B14F-4D97-AF65-F5344CB8AC3E}">
        <p14:creationId xmlns:p14="http://schemas.microsoft.com/office/powerpoint/2010/main" val="202798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At CH level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Send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i</a:t>
            </a:r>
            <a:r>
              <a:rPr lang="en-US" dirty="0" err="1" smtClean="0"/>
              <a:t>-CH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trust evaluation result to base station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Evaluate CH – SN trust towards all SNs in the cluster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Trust metric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Social trust : intimacy, honesty, privacy, centrality, connectivity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QoS</a:t>
            </a:r>
            <a:r>
              <a:rPr lang="en-US" dirty="0" smtClean="0"/>
              <a:t> trust  : competence, cooperativeness, reliability, task completion capability, etc.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In this paper, intimacy and honesty are chosen to measure social trust. Energy and unselfishness are chosen to measure </a:t>
            </a:r>
            <a:r>
              <a:rPr lang="en-US" dirty="0" err="1" smtClean="0"/>
              <a:t>QoS</a:t>
            </a:r>
            <a:r>
              <a:rPr lang="en-US" dirty="0" smtClean="0"/>
              <a:t> trust.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0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Trust Management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Two levels of trust : SN level and CH level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Evaluations through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Direct 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Indirect observations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Trust components : intimacy, honesty, energy, and unselfishness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</a:t>
            </a:r>
            <a:r>
              <a:rPr lang="en-US" dirty="0" smtClean="0"/>
              <a:t>= w</a:t>
            </a:r>
            <a:r>
              <a:rPr lang="en-US" baseline="-25000" dirty="0" smtClean="0"/>
              <a:t>1</a:t>
            </a:r>
            <a:r>
              <a:rPr lang="en-US" dirty="0" smtClean="0"/>
              <a:t>T</a:t>
            </a:r>
            <a:r>
              <a:rPr lang="en-US" baseline="-25000" dirty="0" smtClean="0"/>
              <a:t>ij</a:t>
            </a:r>
            <a:r>
              <a:rPr lang="en-US" baseline="30000" dirty="0" smtClean="0"/>
              <a:t>intimacy</a:t>
            </a:r>
            <a:r>
              <a:rPr lang="en-US" dirty="0" smtClean="0"/>
              <a:t> (t) + w</a:t>
            </a:r>
            <a:r>
              <a:rPr lang="en-US" baseline="-25000" dirty="0" smtClean="0"/>
              <a:t>2</a:t>
            </a:r>
            <a:r>
              <a:rPr lang="en-US" dirty="0" smtClean="0"/>
              <a:t>T</a:t>
            </a:r>
            <a:r>
              <a:rPr lang="en-US" baseline="-25000" dirty="0" smtClean="0"/>
              <a:t>ij</a:t>
            </a:r>
            <a:r>
              <a:rPr lang="en-US" baseline="30000" dirty="0" smtClean="0"/>
              <a:t>honesty</a:t>
            </a:r>
            <a:r>
              <a:rPr lang="en-US" dirty="0" smtClean="0"/>
              <a:t> (t)</a:t>
            </a:r>
          </a:p>
          <a:p>
            <a:pPr marL="0" indent="0">
              <a:buNone/>
            </a:pPr>
            <a:r>
              <a:rPr lang="en-US" dirty="0" smtClean="0"/>
              <a:t>                 +w</a:t>
            </a:r>
            <a:r>
              <a:rPr lang="en-US" baseline="-25000" dirty="0" smtClean="0"/>
              <a:t>3</a:t>
            </a:r>
            <a:r>
              <a:rPr lang="en-US" dirty="0" smtClean="0"/>
              <a:t>T</a:t>
            </a:r>
            <a:r>
              <a:rPr lang="en-US" baseline="-25000" dirty="0" smtClean="0"/>
              <a:t>ij</a:t>
            </a:r>
            <a:r>
              <a:rPr lang="en-US" baseline="30000" dirty="0" smtClean="0"/>
              <a:t>energy</a:t>
            </a:r>
            <a:r>
              <a:rPr lang="en-US" dirty="0" smtClean="0"/>
              <a:t> (t) + w</a:t>
            </a:r>
            <a:r>
              <a:rPr lang="en-US" baseline="-25000" dirty="0" smtClean="0"/>
              <a:t>4</a:t>
            </a:r>
            <a:r>
              <a:rPr lang="en-US" dirty="0" smtClean="0"/>
              <a:t>T</a:t>
            </a:r>
            <a:r>
              <a:rPr lang="en-US" baseline="-25000" dirty="0" smtClean="0"/>
              <a:t>ij</a:t>
            </a:r>
            <a:r>
              <a:rPr lang="en-US" baseline="30000" dirty="0" smtClean="0"/>
              <a:t>unselfishness</a:t>
            </a:r>
            <a:r>
              <a:rPr lang="en-US" dirty="0" smtClean="0"/>
              <a:t> (t)</a:t>
            </a:r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                           </a:t>
            </a:r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+w</a:t>
            </a:r>
            <a:r>
              <a:rPr lang="en-US" baseline="-25000" dirty="0" smtClean="0"/>
              <a:t>2</a:t>
            </a:r>
            <a:r>
              <a:rPr lang="en-US" dirty="0" smtClean="0"/>
              <a:t>+w</a:t>
            </a:r>
            <a:r>
              <a:rPr lang="en-US" baseline="-25000" dirty="0" smtClean="0"/>
              <a:t>3</a:t>
            </a:r>
            <a:r>
              <a:rPr lang="en-US" dirty="0" smtClean="0"/>
              <a:t>+w</a:t>
            </a:r>
            <a:r>
              <a:rPr lang="en-US" baseline="-25000" dirty="0" smtClean="0"/>
              <a:t>4</a:t>
            </a:r>
            <a:r>
              <a:rPr lang="en-US" dirty="0" smtClean="0"/>
              <a:t> = 1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0995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Trust Management Protocol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Peer to Peer Trust evaluation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1-hop neighbors</a:t>
            </a:r>
          </a:p>
          <a:p>
            <a:pPr marL="457200" lvl="1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(t)= </a:t>
            </a:r>
            <a:r>
              <a:rPr lang="en-US" dirty="0" smtClean="0"/>
              <a:t>(1-</a:t>
            </a:r>
            <a:r>
              <a:rPr lang="el-GR" dirty="0" smtClean="0"/>
              <a:t>α</a:t>
            </a:r>
            <a:r>
              <a:rPr lang="en-US" dirty="0" smtClean="0"/>
              <a:t>)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</a:t>
            </a:r>
            <a:r>
              <a:rPr lang="en-US" dirty="0" smtClean="0"/>
              <a:t> (t-</a:t>
            </a:r>
            <a:r>
              <a:rPr lang="el-GR" dirty="0" smtClean="0"/>
              <a:t> Δ</a:t>
            </a:r>
            <a:r>
              <a:rPr lang="en-US" dirty="0" smtClean="0"/>
              <a:t>t) +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X,direct</a:t>
            </a:r>
            <a:r>
              <a:rPr lang="en-US" baseline="30000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                = trust based on past experiences + new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trust based on direct observations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(0 ≤ </a:t>
            </a:r>
            <a:r>
              <a:rPr lang="el-GR" dirty="0" smtClean="0"/>
              <a:t>α</a:t>
            </a:r>
            <a:r>
              <a:rPr lang="en-US" dirty="0" smtClean="0"/>
              <a:t> ≤ 1) </a:t>
            </a:r>
            <a:r>
              <a:rPr lang="en-US" dirty="0"/>
              <a:t>(</a:t>
            </a:r>
            <a:r>
              <a:rPr lang="en-US" dirty="0" smtClean="0"/>
              <a:t>decay of trust)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Otherwise</a:t>
            </a:r>
          </a:p>
          <a:p>
            <a:pPr marL="457200" lvl="1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</a:t>
            </a:r>
            <a:r>
              <a:rPr lang="en-US" baseline="30000" dirty="0" smtClean="0"/>
              <a:t> </a:t>
            </a:r>
            <a:r>
              <a:rPr lang="en-US" dirty="0" smtClean="0"/>
              <a:t>= </a:t>
            </a:r>
            <a:r>
              <a:rPr lang="en-US" dirty="0" err="1"/>
              <a:t>avg</a:t>
            </a:r>
            <a:r>
              <a:rPr lang="en-US" baseline="-25000" dirty="0" err="1"/>
              <a:t>k∈Ni</a:t>
            </a:r>
            <a:r>
              <a:rPr lang="en-US" dirty="0"/>
              <a:t> {(1-</a:t>
            </a:r>
            <a:r>
              <a:rPr lang="el-GR" dirty="0"/>
              <a:t>ϒ</a:t>
            </a:r>
            <a:r>
              <a:rPr lang="en-US" dirty="0"/>
              <a:t>) </a:t>
            </a:r>
            <a:r>
              <a:rPr lang="en-US" dirty="0" err="1"/>
              <a:t>T</a:t>
            </a:r>
            <a:r>
              <a:rPr lang="en-US" baseline="-25000" dirty="0" err="1"/>
              <a:t>ij</a:t>
            </a:r>
            <a:r>
              <a:rPr lang="en-US" baseline="30000" dirty="0" err="1"/>
              <a:t>X</a:t>
            </a:r>
            <a:r>
              <a:rPr lang="en-US" dirty="0"/>
              <a:t> (t-</a:t>
            </a:r>
            <a:r>
              <a:rPr lang="el-GR" dirty="0"/>
              <a:t> Δ</a:t>
            </a:r>
            <a:r>
              <a:rPr lang="en-US" dirty="0"/>
              <a:t>t) + </a:t>
            </a:r>
            <a:r>
              <a:rPr lang="el-GR" dirty="0"/>
              <a:t>ϒ</a:t>
            </a:r>
            <a:r>
              <a:rPr lang="en-US" dirty="0" err="1"/>
              <a:t>T</a:t>
            </a:r>
            <a:r>
              <a:rPr lang="en-US" baseline="-25000" dirty="0" err="1"/>
              <a:t>kj</a:t>
            </a:r>
            <a:r>
              <a:rPr lang="en-US" baseline="30000" dirty="0" err="1"/>
              <a:t>X,recom</a:t>
            </a:r>
            <a:r>
              <a:rPr lang="en-US" dirty="0"/>
              <a:t> (t) }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4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Obtaining trust component value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X,direct</a:t>
            </a:r>
            <a:r>
              <a:rPr lang="en-US" dirty="0" smtClean="0"/>
              <a:t> for 1-hop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intimacy</a:t>
            </a:r>
            <a:r>
              <a:rPr lang="en-US" baseline="30000" dirty="0" smtClean="0"/>
              <a:t>, direct</a:t>
            </a:r>
            <a:r>
              <a:rPr lang="en-US" dirty="0" smtClean="0"/>
              <a:t> </a:t>
            </a:r>
            <a:r>
              <a:rPr lang="en-US" dirty="0"/>
              <a:t>(t</a:t>
            </a:r>
            <a:r>
              <a:rPr lang="en-US" dirty="0" smtClean="0"/>
              <a:t>)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Ratio of # of interactions between </a:t>
            </a:r>
            <a:r>
              <a:rPr lang="en-US" dirty="0" err="1" smtClean="0"/>
              <a:t>i</a:t>
            </a:r>
            <a:r>
              <a:rPr lang="en-US" dirty="0" smtClean="0"/>
              <a:t> and j in (0, t) &amp; # of interactions between </a:t>
            </a:r>
            <a:r>
              <a:rPr lang="en-US" dirty="0" err="1" smtClean="0"/>
              <a:t>i</a:t>
            </a:r>
            <a:r>
              <a:rPr lang="en-US" dirty="0" smtClean="0"/>
              <a:t> and any other node in (0, t)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honesty</a:t>
            </a:r>
            <a:r>
              <a:rPr lang="en-US" baseline="30000" dirty="0" smtClean="0"/>
              <a:t>, direct</a:t>
            </a:r>
            <a:r>
              <a:rPr lang="en-US" dirty="0" smtClean="0"/>
              <a:t> (t)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Measured based on count of suspicious dishonest experiences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‘0’ when node j is dishonest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1-ratio of count to threshold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4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Obtaining trust component value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X,direct</a:t>
            </a:r>
            <a:r>
              <a:rPr lang="en-US" dirty="0" smtClean="0"/>
              <a:t> for 1-hop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energy</a:t>
            </a:r>
            <a:r>
              <a:rPr lang="en-US" baseline="30000" dirty="0" smtClean="0"/>
              <a:t>, direct</a:t>
            </a:r>
            <a:r>
              <a:rPr lang="en-US" dirty="0" smtClean="0"/>
              <a:t> (t)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keeping track of j’s remaining energy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baseline="30000" dirty="0" err="1" smtClean="0"/>
              <a:t>unselfishness</a:t>
            </a:r>
            <a:r>
              <a:rPr lang="en-US" baseline="30000" dirty="0" smtClean="0"/>
              <a:t>, direct</a:t>
            </a:r>
            <a:r>
              <a:rPr lang="en-US" dirty="0" smtClean="0"/>
              <a:t> (t)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keeping track of j’s selfish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6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Obtaining trust component values for the nodes that are not 1-hop neighbors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Courier New" pitchFamily="49" charset="0"/>
                  <a:buChar char="o"/>
                </a:pPr>
                <a:r>
                  <a:rPr lang="en-US" dirty="0" smtClean="0"/>
                  <a:t>T</a:t>
                </a:r>
                <a:r>
                  <a:rPr lang="en-US" baseline="-25000" dirty="0" err="1"/>
                  <a:t>ij</a:t>
                </a:r>
                <a:r>
                  <a:rPr lang="en-US" baseline="30000" dirty="0" err="1"/>
                  <a:t>X</a:t>
                </a:r>
                <a:r>
                  <a:rPr lang="en-US" dirty="0"/>
                  <a:t> (t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avg</a:t>
                </a:r>
                <a:r>
                  <a:rPr lang="en-US" baseline="-25000" dirty="0" err="1" smtClean="0"/>
                  <a:t>k∈Ni</a:t>
                </a:r>
                <a:r>
                  <a:rPr lang="en-US" dirty="0" smtClean="0"/>
                  <a:t> {(1-</a:t>
                </a:r>
                <a:r>
                  <a:rPr lang="el-GR" dirty="0" smtClean="0"/>
                  <a:t>ϒ</a:t>
                </a:r>
                <a:r>
                  <a:rPr lang="en-US" dirty="0" smtClean="0"/>
                  <a:t>)</a:t>
                </a:r>
                <a:r>
                  <a:rPr lang="en-US" dirty="0"/>
                  <a:t>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ij</a:t>
                </a:r>
                <a:r>
                  <a:rPr lang="en-US" baseline="30000" dirty="0" err="1"/>
                  <a:t>X</a:t>
                </a:r>
                <a:r>
                  <a:rPr lang="en-US" dirty="0"/>
                  <a:t> (</a:t>
                </a:r>
                <a:r>
                  <a:rPr lang="en-US" dirty="0" smtClean="0"/>
                  <a:t>t-</a:t>
                </a:r>
                <a:r>
                  <a:rPr lang="el-GR" dirty="0" smtClean="0"/>
                  <a:t> Δ</a:t>
                </a:r>
                <a:r>
                  <a:rPr lang="en-US" dirty="0" smtClean="0"/>
                  <a:t>t) + </a:t>
                </a:r>
                <a:r>
                  <a:rPr lang="el-GR" dirty="0" smtClean="0"/>
                  <a:t>ϒ</a:t>
                </a:r>
                <a:r>
                  <a:rPr lang="en-US" dirty="0" err="1" smtClean="0"/>
                  <a:t>T</a:t>
                </a:r>
                <a:r>
                  <a:rPr lang="en-US" baseline="-25000" dirty="0" err="1"/>
                  <a:t>k</a:t>
                </a:r>
                <a:r>
                  <a:rPr lang="en-US" baseline="-25000" dirty="0" err="1" smtClean="0"/>
                  <a:t>j</a:t>
                </a:r>
                <a:r>
                  <a:rPr lang="en-US" baseline="30000" dirty="0" err="1" smtClean="0"/>
                  <a:t>X,recom</a:t>
                </a:r>
                <a:r>
                  <a:rPr lang="en-US" dirty="0" smtClean="0"/>
                  <a:t> </a:t>
                </a:r>
                <a:r>
                  <a:rPr lang="en-US" dirty="0"/>
                  <a:t>(t)</a:t>
                </a:r>
                <a:r>
                  <a:rPr lang="en-US" dirty="0" smtClean="0"/>
                  <a:t> }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dirty="0" smtClean="0"/>
                  <a:t>Past experiences + recommendations of 1-hop neighbors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l-GR" dirty="0" smtClean="0"/>
                  <a:t>ϒ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β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i</m:t>
                        </m:r>
                        <m:r>
                          <m:rPr>
                            <m:nor/>
                          </m:rPr>
                          <a:rPr lang="en-US" b="0" i="0" baseline="-25000" dirty="0" smtClean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 (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β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i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 (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   ………..trust decay over time</a:t>
                </a: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baseline="-25000" dirty="0"/>
                      <m:t>ik</m:t>
                    </m:r>
                    <m:r>
                      <m:rPr>
                        <m:nor/>
                      </m:rPr>
                      <a:rPr lang="en-US" dirty="0"/>
                      <m:t> (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dirty="0"/>
                      <m:t>)</m:t>
                    </m:r>
                  </m:oMath>
                </a14:m>
                <a:r>
                  <a:rPr lang="en-US" dirty="0" smtClean="0"/>
                  <a:t> is node i’s trust over k as recommender </a:t>
                </a:r>
              </a:p>
              <a:p>
                <a:pPr lvl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β</m:t>
                    </m:r>
                    <m:r>
                      <a:rPr lang="en-US" b="0" i="0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, specifies the impact of indirect recommendations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096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1396</Words>
  <Application>Microsoft Office PowerPoint</Application>
  <PresentationFormat>On-screen Show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Hierarchical Trust Management for Wireless Sensor Networks and its Applications to Trust-Based Routing and Intrusion Detection  </vt:lpstr>
      <vt:lpstr>Introduction</vt:lpstr>
      <vt:lpstr>System Model</vt:lpstr>
      <vt:lpstr>System Model</vt:lpstr>
      <vt:lpstr>Hierarchical Trust Management Protocol </vt:lpstr>
      <vt:lpstr>Hierarchical Trust Management Protocol (cont.)</vt:lpstr>
      <vt:lpstr>Obtaining trust component value TijX,direct for 1-hop neighbors</vt:lpstr>
      <vt:lpstr>Obtaining trust component value TijX,direct for 1-hop neighbors</vt:lpstr>
      <vt:lpstr>Obtaining trust component values for the nodes that are not 1-hop neighbors</vt:lpstr>
      <vt:lpstr>Trust Evaluations</vt:lpstr>
      <vt:lpstr>Performance Model</vt:lpstr>
      <vt:lpstr>Performance Model</vt:lpstr>
      <vt:lpstr>Performance Model</vt:lpstr>
      <vt:lpstr>Subjective trust evaluation</vt:lpstr>
      <vt:lpstr>Subjective Trust evaluation</vt:lpstr>
      <vt:lpstr>Objective trust evaluation</vt:lpstr>
      <vt:lpstr>Trust Evaluation Results</vt:lpstr>
      <vt:lpstr>Trust Based Geographic Routing</vt:lpstr>
      <vt:lpstr>Trust Based Geographic Routing</vt:lpstr>
      <vt:lpstr>Trust Based Geographic Routing: performance comparison</vt:lpstr>
      <vt:lpstr>Trust Based Intrusion Detection</vt:lpstr>
      <vt:lpstr>Trust Based Intrusion Detection</vt:lpstr>
      <vt:lpstr>Trust Based Intrusion Detection: Comparisons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Trust Management for Wireless Sensor Networks and its Applications to Trust-Based Routing and Intrusion Detection</dc:title>
  <dc:creator>Ugandhar.Chalasani</dc:creator>
  <cp:lastModifiedBy>Ugandhar.Chalasani</cp:lastModifiedBy>
  <cp:revision>43</cp:revision>
  <dcterms:created xsi:type="dcterms:W3CDTF">2012-11-28T18:26:01Z</dcterms:created>
  <dcterms:modified xsi:type="dcterms:W3CDTF">2012-11-29T15:16:04Z</dcterms:modified>
</cp:coreProperties>
</file>