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 id="2147483808" r:id="rId3"/>
    <p:sldMasterId id="2147483820" r:id="rId4"/>
    <p:sldMasterId id="2147483914" r:id="rId5"/>
  </p:sldMasterIdLst>
  <p:notesMasterIdLst>
    <p:notesMasterId r:id="rId45"/>
  </p:notesMasterIdLst>
  <p:sldIdLst>
    <p:sldId id="256" r:id="rId6"/>
    <p:sldId id="261"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260" r:id="rId28"/>
    <p:sldId id="262" r:id="rId29"/>
    <p:sldId id="263" r:id="rId30"/>
    <p:sldId id="264" r:id="rId31"/>
    <p:sldId id="274" r:id="rId32"/>
    <p:sldId id="265" r:id="rId33"/>
    <p:sldId id="277" r:id="rId34"/>
    <p:sldId id="278" r:id="rId35"/>
    <p:sldId id="276" r:id="rId36"/>
    <p:sldId id="266" r:id="rId37"/>
    <p:sldId id="268" r:id="rId38"/>
    <p:sldId id="269" r:id="rId39"/>
    <p:sldId id="270" r:id="rId40"/>
    <p:sldId id="267" r:id="rId41"/>
    <p:sldId id="279" r:id="rId42"/>
    <p:sldId id="273" r:id="rId43"/>
    <p:sldId id="25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0A86B7-373D-A94F-8C58-E66E27700F4B}">
          <p14:sldIdLst>
            <p14:sldId id="256"/>
            <p14:sldId id="261"/>
          </p14:sldIdLst>
        </p14:section>
        <p14:section name="Introduction" id="{B537AFFA-998A-6F40-AC10-875D17F80BD7}">
          <p14:sldIdLst>
            <p14:sldId id="280"/>
            <p14:sldId id="281"/>
            <p14:sldId id="282"/>
            <p14:sldId id="283"/>
            <p14:sldId id="284"/>
            <p14:sldId id="285"/>
            <p14:sldId id="286"/>
            <p14:sldId id="287"/>
            <p14:sldId id="288"/>
            <p14:sldId id="289"/>
            <p14:sldId id="290"/>
          </p14:sldIdLst>
        </p14:section>
        <p14:section name="Literature Search" id="{D2176930-C16D-174C-9700-BF35BB845A34}">
          <p14:sldIdLst>
            <p14:sldId id="291"/>
            <p14:sldId id="292"/>
            <p14:sldId id="293"/>
            <p14:sldId id="294"/>
            <p14:sldId id="295"/>
            <p14:sldId id="296"/>
            <p14:sldId id="297"/>
            <p14:sldId id="298"/>
            <p14:sldId id="299"/>
          </p14:sldIdLst>
        </p14:section>
        <p14:section name="Model" id="{8F2AD7A1-D018-B641-B435-1E51352A2349}">
          <p14:sldIdLst>
            <p14:sldId id="260"/>
            <p14:sldId id="262"/>
            <p14:sldId id="263"/>
            <p14:sldId id="264"/>
            <p14:sldId id="274"/>
            <p14:sldId id="265"/>
            <p14:sldId id="277"/>
            <p14:sldId id="278"/>
            <p14:sldId id="276"/>
          </p14:sldIdLst>
        </p14:section>
        <p14:section name="Result" id="{41775472-E163-E740-A4D9-F18ECC92ECD5}">
          <p14:sldIdLst>
            <p14:sldId id="266"/>
            <p14:sldId id="268"/>
            <p14:sldId id="269"/>
            <p14:sldId id="270"/>
            <p14:sldId id="267"/>
            <p14:sldId id="279"/>
            <p14:sldId id="273"/>
          </p14:sldIdLst>
        </p14:section>
        <p14:section name="Q&amp;A" id="{49BC3440-EB99-7C46-9EF1-9B5FE83302C2}">
          <p14:sldIdLst>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p:restoredTop sz="84621"/>
  </p:normalViewPr>
  <p:slideViewPr>
    <p:cSldViewPr snapToGrid="0" snapToObjects="1">
      <p:cViewPr varScale="1">
        <p:scale>
          <a:sx n="108" d="100"/>
          <a:sy n="108"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6EBF4-557F-4442-B8FC-1A8EE259E153}"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61F48CE0-15C5-BD4C-9D03-2DCB7812F50F}">
      <dgm:prSet phldrT="[Text]"/>
      <dgm:spPr/>
      <dgm:t>
        <a:bodyPr/>
        <a:lstStyle/>
        <a:p>
          <a:r>
            <a:rPr lang="en-US" dirty="0" smtClean="0"/>
            <a:t>Introduction</a:t>
          </a:r>
          <a:endParaRPr lang="en-US" dirty="0"/>
        </a:p>
      </dgm:t>
    </dgm:pt>
    <dgm:pt modelId="{8597D690-7D7F-9E44-BAD1-1D9756F6CCD2}" type="parTrans" cxnId="{BCF74C24-BA49-114D-98B0-1EC0267C3102}">
      <dgm:prSet/>
      <dgm:spPr/>
      <dgm:t>
        <a:bodyPr/>
        <a:lstStyle/>
        <a:p>
          <a:endParaRPr lang="en-US"/>
        </a:p>
      </dgm:t>
    </dgm:pt>
    <dgm:pt modelId="{56C74367-2967-A048-947D-BDCFC841E224}" type="sibTrans" cxnId="{BCF74C24-BA49-114D-98B0-1EC0267C3102}">
      <dgm:prSet/>
      <dgm:spPr/>
      <dgm:t>
        <a:bodyPr/>
        <a:lstStyle/>
        <a:p>
          <a:endParaRPr lang="en-US"/>
        </a:p>
      </dgm:t>
    </dgm:pt>
    <dgm:pt modelId="{A742BD87-AFC6-864C-B9B8-D683200C896D}">
      <dgm:prSet phldrT="[Text]"/>
      <dgm:spPr/>
      <dgm:t>
        <a:bodyPr/>
        <a:lstStyle/>
        <a:p>
          <a:r>
            <a:rPr lang="en-US" dirty="0" smtClean="0"/>
            <a:t>Literature Search</a:t>
          </a:r>
          <a:endParaRPr lang="en-US" dirty="0"/>
        </a:p>
      </dgm:t>
    </dgm:pt>
    <dgm:pt modelId="{90CB6BB0-FEE2-314D-9F2A-8DCCFD6F3754}" type="parTrans" cxnId="{80B394C1-A58F-954F-BEF5-22176213946A}">
      <dgm:prSet/>
      <dgm:spPr/>
      <dgm:t>
        <a:bodyPr/>
        <a:lstStyle/>
        <a:p>
          <a:endParaRPr lang="en-US"/>
        </a:p>
      </dgm:t>
    </dgm:pt>
    <dgm:pt modelId="{C47655C3-7D17-654A-8917-51938D7174D3}" type="sibTrans" cxnId="{80B394C1-A58F-954F-BEF5-22176213946A}">
      <dgm:prSet/>
      <dgm:spPr/>
      <dgm:t>
        <a:bodyPr/>
        <a:lstStyle/>
        <a:p>
          <a:endParaRPr lang="en-US"/>
        </a:p>
      </dgm:t>
    </dgm:pt>
    <dgm:pt modelId="{C8E1C8D3-F529-6041-A784-CA2FBE41C1F5}">
      <dgm:prSet phldrT="[Text]"/>
      <dgm:spPr/>
      <dgm:t>
        <a:bodyPr/>
        <a:lstStyle/>
        <a:p>
          <a:r>
            <a:rPr lang="en-US" dirty="0" smtClean="0"/>
            <a:t>Model</a:t>
          </a:r>
        </a:p>
      </dgm:t>
    </dgm:pt>
    <dgm:pt modelId="{2F1C66E1-060B-B54E-9174-A90F0B653605}" type="parTrans" cxnId="{E68866E0-078B-2743-BE04-2F481A9F2D1B}">
      <dgm:prSet/>
      <dgm:spPr/>
      <dgm:t>
        <a:bodyPr/>
        <a:lstStyle/>
        <a:p>
          <a:endParaRPr lang="en-US"/>
        </a:p>
      </dgm:t>
    </dgm:pt>
    <dgm:pt modelId="{6E50A335-679D-6647-8FA3-9DEC9F6429C2}" type="sibTrans" cxnId="{E68866E0-078B-2743-BE04-2F481A9F2D1B}">
      <dgm:prSet/>
      <dgm:spPr/>
      <dgm:t>
        <a:bodyPr/>
        <a:lstStyle/>
        <a:p>
          <a:endParaRPr lang="en-US"/>
        </a:p>
      </dgm:t>
    </dgm:pt>
    <dgm:pt modelId="{E6A36EE6-42E9-7E43-A0A9-2B6C051768A6}">
      <dgm:prSet/>
      <dgm:spPr/>
      <dgm:t>
        <a:bodyPr/>
        <a:lstStyle/>
        <a:p>
          <a:r>
            <a:rPr lang="en-US" dirty="0" smtClean="0"/>
            <a:t>Experiments &amp; Evaluation</a:t>
          </a:r>
          <a:endParaRPr lang="en-US" dirty="0"/>
        </a:p>
      </dgm:t>
    </dgm:pt>
    <dgm:pt modelId="{E6CD36AF-984A-A34B-B677-4B46CF89B212}" type="parTrans" cxnId="{B1ED1340-CB21-5E41-A7AC-09D12542D730}">
      <dgm:prSet/>
      <dgm:spPr/>
      <dgm:t>
        <a:bodyPr/>
        <a:lstStyle/>
        <a:p>
          <a:endParaRPr lang="en-US"/>
        </a:p>
      </dgm:t>
    </dgm:pt>
    <dgm:pt modelId="{8345C9C5-89FF-A747-B0F9-BAA0B0E269F8}" type="sibTrans" cxnId="{B1ED1340-CB21-5E41-A7AC-09D12542D730}">
      <dgm:prSet/>
      <dgm:spPr/>
      <dgm:t>
        <a:bodyPr/>
        <a:lstStyle/>
        <a:p>
          <a:endParaRPr lang="en-US"/>
        </a:p>
      </dgm:t>
    </dgm:pt>
    <dgm:pt modelId="{D606E756-12DA-8343-AA2B-CFDAEEDAFED3}">
      <dgm:prSet/>
      <dgm:spPr/>
      <dgm:t>
        <a:bodyPr/>
        <a:lstStyle/>
        <a:p>
          <a:r>
            <a:rPr lang="en-US" dirty="0" smtClean="0"/>
            <a:t>Q&amp;A</a:t>
          </a:r>
          <a:endParaRPr lang="en-US" dirty="0"/>
        </a:p>
      </dgm:t>
    </dgm:pt>
    <dgm:pt modelId="{9A1B219F-2D2B-2B4F-97A4-DA082E60FC78}" type="parTrans" cxnId="{7CF896A9-316C-D348-9BF2-45A2E0BE7453}">
      <dgm:prSet/>
      <dgm:spPr/>
      <dgm:t>
        <a:bodyPr/>
        <a:lstStyle/>
        <a:p>
          <a:endParaRPr lang="en-US"/>
        </a:p>
      </dgm:t>
    </dgm:pt>
    <dgm:pt modelId="{A5C44BB2-C959-B846-B44B-26E6DB07CDF5}" type="sibTrans" cxnId="{7CF896A9-316C-D348-9BF2-45A2E0BE7453}">
      <dgm:prSet/>
      <dgm:spPr/>
      <dgm:t>
        <a:bodyPr/>
        <a:lstStyle/>
        <a:p>
          <a:endParaRPr lang="en-US"/>
        </a:p>
      </dgm:t>
    </dgm:pt>
    <dgm:pt modelId="{2D14A0CA-702D-9B40-AFC0-84AE8647732C}" type="pres">
      <dgm:prSet presAssocID="{6E66EBF4-557F-4442-B8FC-1A8EE259E153}" presName="Name0" presStyleCnt="0">
        <dgm:presLayoutVars>
          <dgm:chMax val="7"/>
          <dgm:chPref val="7"/>
          <dgm:dir/>
        </dgm:presLayoutVars>
      </dgm:prSet>
      <dgm:spPr/>
    </dgm:pt>
    <dgm:pt modelId="{BB77AEFA-DBB8-624C-A627-EF2D80005DD9}" type="pres">
      <dgm:prSet presAssocID="{6E66EBF4-557F-4442-B8FC-1A8EE259E153}" presName="Name1" presStyleCnt="0"/>
      <dgm:spPr/>
    </dgm:pt>
    <dgm:pt modelId="{8FD8E2FE-DEDB-CF47-BDBD-410C5BC9D15A}" type="pres">
      <dgm:prSet presAssocID="{6E66EBF4-557F-4442-B8FC-1A8EE259E153}" presName="cycle" presStyleCnt="0"/>
      <dgm:spPr/>
    </dgm:pt>
    <dgm:pt modelId="{88BC2B16-E7D5-A742-BEB0-F5CA8D11DFB9}" type="pres">
      <dgm:prSet presAssocID="{6E66EBF4-557F-4442-B8FC-1A8EE259E153}" presName="srcNode" presStyleLbl="node1" presStyleIdx="0" presStyleCnt="5"/>
      <dgm:spPr/>
    </dgm:pt>
    <dgm:pt modelId="{09D6066C-785A-4E40-9966-4815ABD62645}" type="pres">
      <dgm:prSet presAssocID="{6E66EBF4-557F-4442-B8FC-1A8EE259E153}" presName="conn" presStyleLbl="parChTrans1D2" presStyleIdx="0" presStyleCnt="1"/>
      <dgm:spPr/>
    </dgm:pt>
    <dgm:pt modelId="{444A6732-9EBE-7442-B37D-47440A0C9A13}" type="pres">
      <dgm:prSet presAssocID="{6E66EBF4-557F-4442-B8FC-1A8EE259E153}" presName="extraNode" presStyleLbl="node1" presStyleIdx="0" presStyleCnt="5"/>
      <dgm:spPr/>
    </dgm:pt>
    <dgm:pt modelId="{A34B6874-AE4B-3D49-A3E4-D31E0569861A}" type="pres">
      <dgm:prSet presAssocID="{6E66EBF4-557F-4442-B8FC-1A8EE259E153}" presName="dstNode" presStyleLbl="node1" presStyleIdx="0" presStyleCnt="5"/>
      <dgm:spPr/>
    </dgm:pt>
    <dgm:pt modelId="{20237680-27C6-DB42-9041-6218588023F4}" type="pres">
      <dgm:prSet presAssocID="{61F48CE0-15C5-BD4C-9D03-2DCB7812F50F}" presName="text_1" presStyleLbl="node1" presStyleIdx="0" presStyleCnt="5">
        <dgm:presLayoutVars>
          <dgm:bulletEnabled val="1"/>
        </dgm:presLayoutVars>
      </dgm:prSet>
      <dgm:spPr/>
      <dgm:t>
        <a:bodyPr/>
        <a:lstStyle/>
        <a:p>
          <a:endParaRPr lang="en-US"/>
        </a:p>
      </dgm:t>
    </dgm:pt>
    <dgm:pt modelId="{E3D8B6F6-AD9A-284D-A2A4-7261702D1A78}" type="pres">
      <dgm:prSet presAssocID="{61F48CE0-15C5-BD4C-9D03-2DCB7812F50F}" presName="accent_1" presStyleCnt="0"/>
      <dgm:spPr/>
    </dgm:pt>
    <dgm:pt modelId="{CF0CF62C-F0F0-7347-BC5A-6C646ED2DE90}" type="pres">
      <dgm:prSet presAssocID="{61F48CE0-15C5-BD4C-9D03-2DCB7812F50F}" presName="accentRepeatNode" presStyleLbl="solidFgAcc1" presStyleIdx="0" presStyleCnt="5"/>
      <dgm:spPr/>
    </dgm:pt>
    <dgm:pt modelId="{5887781E-382E-F54F-A044-5A9CE0B30504}" type="pres">
      <dgm:prSet presAssocID="{A742BD87-AFC6-864C-B9B8-D683200C896D}" presName="text_2" presStyleLbl="node1" presStyleIdx="1" presStyleCnt="5" custLinFactNeighborX="-952" custLinFactNeighborY="5933">
        <dgm:presLayoutVars>
          <dgm:bulletEnabled val="1"/>
        </dgm:presLayoutVars>
      </dgm:prSet>
      <dgm:spPr/>
      <dgm:t>
        <a:bodyPr/>
        <a:lstStyle/>
        <a:p>
          <a:endParaRPr lang="en-US"/>
        </a:p>
      </dgm:t>
    </dgm:pt>
    <dgm:pt modelId="{C9366C34-AB95-4148-8C8B-260154D6086D}" type="pres">
      <dgm:prSet presAssocID="{A742BD87-AFC6-864C-B9B8-D683200C896D}" presName="accent_2" presStyleCnt="0"/>
      <dgm:spPr/>
    </dgm:pt>
    <dgm:pt modelId="{99D7AC82-FE36-7F46-9DF8-12F5559AE16E}" type="pres">
      <dgm:prSet presAssocID="{A742BD87-AFC6-864C-B9B8-D683200C896D}" presName="accentRepeatNode" presStyleLbl="solidFgAcc1" presStyleIdx="1" presStyleCnt="5"/>
      <dgm:spPr/>
    </dgm:pt>
    <dgm:pt modelId="{49F41A86-A479-B044-B9E1-A5BD1608C0E7}" type="pres">
      <dgm:prSet presAssocID="{C8E1C8D3-F529-6041-A784-CA2FBE41C1F5}" presName="text_3" presStyleLbl="node1" presStyleIdx="2" presStyleCnt="5">
        <dgm:presLayoutVars>
          <dgm:bulletEnabled val="1"/>
        </dgm:presLayoutVars>
      </dgm:prSet>
      <dgm:spPr/>
    </dgm:pt>
    <dgm:pt modelId="{C18776E7-8A07-494E-8B5E-AF5900B77151}" type="pres">
      <dgm:prSet presAssocID="{C8E1C8D3-F529-6041-A784-CA2FBE41C1F5}" presName="accent_3" presStyleCnt="0"/>
      <dgm:spPr/>
    </dgm:pt>
    <dgm:pt modelId="{AA7B52DD-5EC5-E444-BAC6-F879F5B76AA3}" type="pres">
      <dgm:prSet presAssocID="{C8E1C8D3-F529-6041-A784-CA2FBE41C1F5}" presName="accentRepeatNode" presStyleLbl="solidFgAcc1" presStyleIdx="2" presStyleCnt="5"/>
      <dgm:spPr/>
    </dgm:pt>
    <dgm:pt modelId="{7CD00495-15CE-E34E-A1C9-9DF3F4E2B2C7}" type="pres">
      <dgm:prSet presAssocID="{E6A36EE6-42E9-7E43-A0A9-2B6C051768A6}" presName="text_4" presStyleLbl="node1" presStyleIdx="3" presStyleCnt="5">
        <dgm:presLayoutVars>
          <dgm:bulletEnabled val="1"/>
        </dgm:presLayoutVars>
      </dgm:prSet>
      <dgm:spPr/>
    </dgm:pt>
    <dgm:pt modelId="{9483F138-0582-8A4F-9AF6-12D5F8EE3AC2}" type="pres">
      <dgm:prSet presAssocID="{E6A36EE6-42E9-7E43-A0A9-2B6C051768A6}" presName="accent_4" presStyleCnt="0"/>
      <dgm:spPr/>
    </dgm:pt>
    <dgm:pt modelId="{4A55CA5A-935A-BC49-9F8E-6D572DEDACF5}" type="pres">
      <dgm:prSet presAssocID="{E6A36EE6-42E9-7E43-A0A9-2B6C051768A6}" presName="accentRepeatNode" presStyleLbl="solidFgAcc1" presStyleIdx="3" presStyleCnt="5"/>
      <dgm:spPr/>
    </dgm:pt>
    <dgm:pt modelId="{03CDF7AD-9775-344F-9450-4946B5B33EFE}" type="pres">
      <dgm:prSet presAssocID="{D606E756-12DA-8343-AA2B-CFDAEEDAFED3}" presName="text_5" presStyleLbl="node1" presStyleIdx="4" presStyleCnt="5">
        <dgm:presLayoutVars>
          <dgm:bulletEnabled val="1"/>
        </dgm:presLayoutVars>
      </dgm:prSet>
      <dgm:spPr/>
    </dgm:pt>
    <dgm:pt modelId="{171A09A4-3E11-3749-9392-BCEBA7A33482}" type="pres">
      <dgm:prSet presAssocID="{D606E756-12DA-8343-AA2B-CFDAEEDAFED3}" presName="accent_5" presStyleCnt="0"/>
      <dgm:spPr/>
    </dgm:pt>
    <dgm:pt modelId="{12039918-C139-F84B-8504-FE30FFE2889B}" type="pres">
      <dgm:prSet presAssocID="{D606E756-12DA-8343-AA2B-CFDAEEDAFED3}" presName="accentRepeatNode" presStyleLbl="solidFgAcc1" presStyleIdx="4" presStyleCnt="5"/>
      <dgm:spPr/>
    </dgm:pt>
  </dgm:ptLst>
  <dgm:cxnLst>
    <dgm:cxn modelId="{7CF896A9-316C-D348-9BF2-45A2E0BE7453}" srcId="{6E66EBF4-557F-4442-B8FC-1A8EE259E153}" destId="{D606E756-12DA-8343-AA2B-CFDAEEDAFED3}" srcOrd="4" destOrd="0" parTransId="{9A1B219F-2D2B-2B4F-97A4-DA082E60FC78}" sibTransId="{A5C44BB2-C959-B846-B44B-26E6DB07CDF5}"/>
    <dgm:cxn modelId="{B1ED1340-CB21-5E41-A7AC-09D12542D730}" srcId="{6E66EBF4-557F-4442-B8FC-1A8EE259E153}" destId="{E6A36EE6-42E9-7E43-A0A9-2B6C051768A6}" srcOrd="3" destOrd="0" parTransId="{E6CD36AF-984A-A34B-B677-4B46CF89B212}" sibTransId="{8345C9C5-89FF-A747-B0F9-BAA0B0E269F8}"/>
    <dgm:cxn modelId="{8F516841-63EE-8E41-8AC5-A98AA139ACD2}" type="presOf" srcId="{61F48CE0-15C5-BD4C-9D03-2DCB7812F50F}" destId="{20237680-27C6-DB42-9041-6218588023F4}" srcOrd="0" destOrd="0" presId="urn:microsoft.com/office/officeart/2008/layout/VerticalCurvedList"/>
    <dgm:cxn modelId="{0560CF76-33F0-324A-AC04-7ABFA8E4589B}" type="presOf" srcId="{C8E1C8D3-F529-6041-A784-CA2FBE41C1F5}" destId="{49F41A86-A479-B044-B9E1-A5BD1608C0E7}" srcOrd="0" destOrd="0" presId="urn:microsoft.com/office/officeart/2008/layout/VerticalCurvedList"/>
    <dgm:cxn modelId="{7454C337-BE15-9549-8C61-E9D0CB339CD6}" type="presOf" srcId="{E6A36EE6-42E9-7E43-A0A9-2B6C051768A6}" destId="{7CD00495-15CE-E34E-A1C9-9DF3F4E2B2C7}" srcOrd="0" destOrd="0" presId="urn:microsoft.com/office/officeart/2008/layout/VerticalCurvedList"/>
    <dgm:cxn modelId="{E75DB478-CC12-B94D-9D19-E834AB498602}" type="presOf" srcId="{D606E756-12DA-8343-AA2B-CFDAEEDAFED3}" destId="{03CDF7AD-9775-344F-9450-4946B5B33EFE}" srcOrd="0" destOrd="0" presId="urn:microsoft.com/office/officeart/2008/layout/VerticalCurvedList"/>
    <dgm:cxn modelId="{80B394C1-A58F-954F-BEF5-22176213946A}" srcId="{6E66EBF4-557F-4442-B8FC-1A8EE259E153}" destId="{A742BD87-AFC6-864C-B9B8-D683200C896D}" srcOrd="1" destOrd="0" parTransId="{90CB6BB0-FEE2-314D-9F2A-8DCCFD6F3754}" sibTransId="{C47655C3-7D17-654A-8917-51938D7174D3}"/>
    <dgm:cxn modelId="{BCF74C24-BA49-114D-98B0-1EC0267C3102}" srcId="{6E66EBF4-557F-4442-B8FC-1A8EE259E153}" destId="{61F48CE0-15C5-BD4C-9D03-2DCB7812F50F}" srcOrd="0" destOrd="0" parTransId="{8597D690-7D7F-9E44-BAD1-1D9756F6CCD2}" sibTransId="{56C74367-2967-A048-947D-BDCFC841E224}"/>
    <dgm:cxn modelId="{E68866E0-078B-2743-BE04-2F481A9F2D1B}" srcId="{6E66EBF4-557F-4442-B8FC-1A8EE259E153}" destId="{C8E1C8D3-F529-6041-A784-CA2FBE41C1F5}" srcOrd="2" destOrd="0" parTransId="{2F1C66E1-060B-B54E-9174-A90F0B653605}" sibTransId="{6E50A335-679D-6647-8FA3-9DEC9F6429C2}"/>
    <dgm:cxn modelId="{457F105B-AB2B-FE43-AC16-A4422C3CA1A3}" type="presOf" srcId="{6E66EBF4-557F-4442-B8FC-1A8EE259E153}" destId="{2D14A0CA-702D-9B40-AFC0-84AE8647732C}" srcOrd="0" destOrd="0" presId="urn:microsoft.com/office/officeart/2008/layout/VerticalCurvedList"/>
    <dgm:cxn modelId="{2ED0044D-6312-FD4C-BF5E-D96BB7846F80}" type="presOf" srcId="{56C74367-2967-A048-947D-BDCFC841E224}" destId="{09D6066C-785A-4E40-9966-4815ABD62645}" srcOrd="0" destOrd="0" presId="urn:microsoft.com/office/officeart/2008/layout/VerticalCurvedList"/>
    <dgm:cxn modelId="{4FAB2BDC-5EC5-834B-9B83-938409D344CC}" type="presOf" srcId="{A742BD87-AFC6-864C-B9B8-D683200C896D}" destId="{5887781E-382E-F54F-A044-5A9CE0B30504}" srcOrd="0" destOrd="0" presId="urn:microsoft.com/office/officeart/2008/layout/VerticalCurvedList"/>
    <dgm:cxn modelId="{BC0FD6AD-1C44-7842-AAF7-57B05D91FDE6}" type="presParOf" srcId="{2D14A0CA-702D-9B40-AFC0-84AE8647732C}" destId="{BB77AEFA-DBB8-624C-A627-EF2D80005DD9}" srcOrd="0" destOrd="0" presId="urn:microsoft.com/office/officeart/2008/layout/VerticalCurvedList"/>
    <dgm:cxn modelId="{E6DBCC15-9E34-9745-BCCE-D0ECB003513A}" type="presParOf" srcId="{BB77AEFA-DBB8-624C-A627-EF2D80005DD9}" destId="{8FD8E2FE-DEDB-CF47-BDBD-410C5BC9D15A}" srcOrd="0" destOrd="0" presId="urn:microsoft.com/office/officeart/2008/layout/VerticalCurvedList"/>
    <dgm:cxn modelId="{CF793B01-1547-2F42-8041-9EEB0F60529C}" type="presParOf" srcId="{8FD8E2FE-DEDB-CF47-BDBD-410C5BC9D15A}" destId="{88BC2B16-E7D5-A742-BEB0-F5CA8D11DFB9}" srcOrd="0" destOrd="0" presId="urn:microsoft.com/office/officeart/2008/layout/VerticalCurvedList"/>
    <dgm:cxn modelId="{07F0344C-042C-174E-9CC8-53DBAC4B43EF}" type="presParOf" srcId="{8FD8E2FE-DEDB-CF47-BDBD-410C5BC9D15A}" destId="{09D6066C-785A-4E40-9966-4815ABD62645}" srcOrd="1" destOrd="0" presId="urn:microsoft.com/office/officeart/2008/layout/VerticalCurvedList"/>
    <dgm:cxn modelId="{FC2D70E4-8356-054E-8A51-9F2640F74B24}" type="presParOf" srcId="{8FD8E2FE-DEDB-CF47-BDBD-410C5BC9D15A}" destId="{444A6732-9EBE-7442-B37D-47440A0C9A13}" srcOrd="2" destOrd="0" presId="urn:microsoft.com/office/officeart/2008/layout/VerticalCurvedList"/>
    <dgm:cxn modelId="{19EA7EFE-6988-564B-985F-6A809930CE64}" type="presParOf" srcId="{8FD8E2FE-DEDB-CF47-BDBD-410C5BC9D15A}" destId="{A34B6874-AE4B-3D49-A3E4-D31E0569861A}" srcOrd="3" destOrd="0" presId="urn:microsoft.com/office/officeart/2008/layout/VerticalCurvedList"/>
    <dgm:cxn modelId="{EC4120D2-F6F4-F24F-9C27-096776A0767D}" type="presParOf" srcId="{BB77AEFA-DBB8-624C-A627-EF2D80005DD9}" destId="{20237680-27C6-DB42-9041-6218588023F4}" srcOrd="1" destOrd="0" presId="urn:microsoft.com/office/officeart/2008/layout/VerticalCurvedList"/>
    <dgm:cxn modelId="{0126BCA3-980E-E143-BACF-59F57CFD97FA}" type="presParOf" srcId="{BB77AEFA-DBB8-624C-A627-EF2D80005DD9}" destId="{E3D8B6F6-AD9A-284D-A2A4-7261702D1A78}" srcOrd="2" destOrd="0" presId="urn:microsoft.com/office/officeart/2008/layout/VerticalCurvedList"/>
    <dgm:cxn modelId="{384048A4-4847-384B-8C43-06BE6C1A59B1}" type="presParOf" srcId="{E3D8B6F6-AD9A-284D-A2A4-7261702D1A78}" destId="{CF0CF62C-F0F0-7347-BC5A-6C646ED2DE90}" srcOrd="0" destOrd="0" presId="urn:microsoft.com/office/officeart/2008/layout/VerticalCurvedList"/>
    <dgm:cxn modelId="{9D41D7AB-CF93-6A4F-A4F6-486F30A177B5}" type="presParOf" srcId="{BB77AEFA-DBB8-624C-A627-EF2D80005DD9}" destId="{5887781E-382E-F54F-A044-5A9CE0B30504}" srcOrd="3" destOrd="0" presId="urn:microsoft.com/office/officeart/2008/layout/VerticalCurvedList"/>
    <dgm:cxn modelId="{9296AB42-E163-9244-8649-754519E491FD}" type="presParOf" srcId="{BB77AEFA-DBB8-624C-A627-EF2D80005DD9}" destId="{C9366C34-AB95-4148-8C8B-260154D6086D}" srcOrd="4" destOrd="0" presId="urn:microsoft.com/office/officeart/2008/layout/VerticalCurvedList"/>
    <dgm:cxn modelId="{88A205A1-C011-7D40-86CD-9A0611918374}" type="presParOf" srcId="{C9366C34-AB95-4148-8C8B-260154D6086D}" destId="{99D7AC82-FE36-7F46-9DF8-12F5559AE16E}" srcOrd="0" destOrd="0" presId="urn:microsoft.com/office/officeart/2008/layout/VerticalCurvedList"/>
    <dgm:cxn modelId="{03196B42-A95B-A744-98BE-353DAF2549F9}" type="presParOf" srcId="{BB77AEFA-DBB8-624C-A627-EF2D80005DD9}" destId="{49F41A86-A479-B044-B9E1-A5BD1608C0E7}" srcOrd="5" destOrd="0" presId="urn:microsoft.com/office/officeart/2008/layout/VerticalCurvedList"/>
    <dgm:cxn modelId="{2E276F74-6A6B-7846-8AD6-9F03DFDD8B34}" type="presParOf" srcId="{BB77AEFA-DBB8-624C-A627-EF2D80005DD9}" destId="{C18776E7-8A07-494E-8B5E-AF5900B77151}" srcOrd="6" destOrd="0" presId="urn:microsoft.com/office/officeart/2008/layout/VerticalCurvedList"/>
    <dgm:cxn modelId="{F24A9DF7-EBCE-BC41-855E-FAF7223A1837}" type="presParOf" srcId="{C18776E7-8A07-494E-8B5E-AF5900B77151}" destId="{AA7B52DD-5EC5-E444-BAC6-F879F5B76AA3}" srcOrd="0" destOrd="0" presId="urn:microsoft.com/office/officeart/2008/layout/VerticalCurvedList"/>
    <dgm:cxn modelId="{C32EE321-7C64-2743-955F-AD1CC168670A}" type="presParOf" srcId="{BB77AEFA-DBB8-624C-A627-EF2D80005DD9}" destId="{7CD00495-15CE-E34E-A1C9-9DF3F4E2B2C7}" srcOrd="7" destOrd="0" presId="urn:microsoft.com/office/officeart/2008/layout/VerticalCurvedList"/>
    <dgm:cxn modelId="{36602638-1051-F14F-8B1F-BD42F5DF48D6}" type="presParOf" srcId="{BB77AEFA-DBB8-624C-A627-EF2D80005DD9}" destId="{9483F138-0582-8A4F-9AF6-12D5F8EE3AC2}" srcOrd="8" destOrd="0" presId="urn:microsoft.com/office/officeart/2008/layout/VerticalCurvedList"/>
    <dgm:cxn modelId="{5E7EE933-8D7B-0D42-961B-F840D6B1D130}" type="presParOf" srcId="{9483F138-0582-8A4F-9AF6-12D5F8EE3AC2}" destId="{4A55CA5A-935A-BC49-9F8E-6D572DEDACF5}" srcOrd="0" destOrd="0" presId="urn:microsoft.com/office/officeart/2008/layout/VerticalCurvedList"/>
    <dgm:cxn modelId="{A8544798-6760-924C-8193-C38891746695}" type="presParOf" srcId="{BB77AEFA-DBB8-624C-A627-EF2D80005DD9}" destId="{03CDF7AD-9775-344F-9450-4946B5B33EFE}" srcOrd="9" destOrd="0" presId="urn:microsoft.com/office/officeart/2008/layout/VerticalCurvedList"/>
    <dgm:cxn modelId="{9C9EEA7E-55F4-F245-940D-E5A61D91E12C}" type="presParOf" srcId="{BB77AEFA-DBB8-624C-A627-EF2D80005DD9}" destId="{171A09A4-3E11-3749-9392-BCEBA7A33482}" srcOrd="10" destOrd="0" presId="urn:microsoft.com/office/officeart/2008/layout/VerticalCurvedList"/>
    <dgm:cxn modelId="{7AC369CF-77A8-DE47-B395-EF2828E159AA}" type="presParOf" srcId="{171A09A4-3E11-3749-9392-BCEBA7A33482}" destId="{12039918-C139-F84B-8504-FE30FFE288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6066C-785A-4E40-9966-4815ABD62645}">
      <dsp:nvSpPr>
        <dsp:cNvPr id="0" name=""/>
        <dsp:cNvSpPr/>
      </dsp:nvSpPr>
      <dsp:spPr>
        <a:xfrm>
          <a:off x="-4271043" y="-655258"/>
          <a:ext cx="5088768" cy="5088768"/>
        </a:xfrm>
        <a:prstGeom prst="blockArc">
          <a:avLst>
            <a:gd name="adj1" fmla="val 18900000"/>
            <a:gd name="adj2" fmla="val 2700000"/>
            <a:gd name="adj3" fmla="val 424"/>
          </a:avLst>
        </a:pr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237680-27C6-DB42-9041-6218588023F4}">
      <dsp:nvSpPr>
        <dsp:cNvPr id="0" name=""/>
        <dsp:cNvSpPr/>
      </dsp:nvSpPr>
      <dsp:spPr>
        <a:xfrm>
          <a:off x="358133" y="236065"/>
          <a:ext cx="6182493" cy="47243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499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358133" y="236065"/>
        <a:ext cx="6182493" cy="472432"/>
      </dsp:txXfrm>
    </dsp:sp>
    <dsp:sp modelId="{CF0CF62C-F0F0-7347-BC5A-6C646ED2DE90}">
      <dsp:nvSpPr>
        <dsp:cNvPr id="0" name=""/>
        <dsp:cNvSpPr/>
      </dsp:nvSpPr>
      <dsp:spPr>
        <a:xfrm>
          <a:off x="62862" y="177011"/>
          <a:ext cx="590540" cy="590540"/>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87781E-382E-F54F-A044-5A9CE0B30504}">
      <dsp:nvSpPr>
        <dsp:cNvPr id="0" name=""/>
        <dsp:cNvSpPr/>
      </dsp:nvSpPr>
      <dsp:spPr>
        <a:xfrm>
          <a:off x="641029" y="972516"/>
          <a:ext cx="5843962" cy="47243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499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Literature Search</a:t>
          </a:r>
          <a:endParaRPr lang="en-US" sz="2400" kern="1200" dirty="0"/>
        </a:p>
      </dsp:txBody>
      <dsp:txXfrm>
        <a:off x="641029" y="972516"/>
        <a:ext cx="5843962" cy="472432"/>
      </dsp:txXfrm>
    </dsp:sp>
    <dsp:sp modelId="{99D7AC82-FE36-7F46-9DF8-12F5559AE16E}">
      <dsp:nvSpPr>
        <dsp:cNvPr id="0" name=""/>
        <dsp:cNvSpPr/>
      </dsp:nvSpPr>
      <dsp:spPr>
        <a:xfrm>
          <a:off x="401394" y="885432"/>
          <a:ext cx="590540" cy="590540"/>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F41A86-A479-B044-B9E1-A5BD1608C0E7}">
      <dsp:nvSpPr>
        <dsp:cNvPr id="0" name=""/>
        <dsp:cNvSpPr/>
      </dsp:nvSpPr>
      <dsp:spPr>
        <a:xfrm>
          <a:off x="800566" y="1652908"/>
          <a:ext cx="5740060" cy="472432"/>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499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Model</a:t>
          </a:r>
        </a:p>
      </dsp:txBody>
      <dsp:txXfrm>
        <a:off x="800566" y="1652908"/>
        <a:ext cx="5740060" cy="472432"/>
      </dsp:txXfrm>
    </dsp:sp>
    <dsp:sp modelId="{AA7B52DD-5EC5-E444-BAC6-F879F5B76AA3}">
      <dsp:nvSpPr>
        <dsp:cNvPr id="0" name=""/>
        <dsp:cNvSpPr/>
      </dsp:nvSpPr>
      <dsp:spPr>
        <a:xfrm>
          <a:off x="505296" y="1593854"/>
          <a:ext cx="590540" cy="590540"/>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D00495-15CE-E34E-A1C9-9DF3F4E2B2C7}">
      <dsp:nvSpPr>
        <dsp:cNvPr id="0" name=""/>
        <dsp:cNvSpPr/>
      </dsp:nvSpPr>
      <dsp:spPr>
        <a:xfrm>
          <a:off x="696664" y="2361330"/>
          <a:ext cx="5843962" cy="47243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499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Experiments &amp; Evaluation</a:t>
          </a:r>
          <a:endParaRPr lang="en-US" sz="2400" kern="1200" dirty="0"/>
        </a:p>
      </dsp:txBody>
      <dsp:txXfrm>
        <a:off x="696664" y="2361330"/>
        <a:ext cx="5843962" cy="472432"/>
      </dsp:txXfrm>
    </dsp:sp>
    <dsp:sp modelId="{4A55CA5A-935A-BC49-9F8E-6D572DEDACF5}">
      <dsp:nvSpPr>
        <dsp:cNvPr id="0" name=""/>
        <dsp:cNvSpPr/>
      </dsp:nvSpPr>
      <dsp:spPr>
        <a:xfrm>
          <a:off x="401394" y="2302276"/>
          <a:ext cx="590540" cy="590540"/>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CDF7AD-9775-344F-9450-4946B5B33EFE}">
      <dsp:nvSpPr>
        <dsp:cNvPr id="0" name=""/>
        <dsp:cNvSpPr/>
      </dsp:nvSpPr>
      <dsp:spPr>
        <a:xfrm>
          <a:off x="358133" y="3069752"/>
          <a:ext cx="6182493" cy="472432"/>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499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358133" y="3069752"/>
        <a:ext cx="6182493" cy="472432"/>
      </dsp:txXfrm>
    </dsp:sp>
    <dsp:sp modelId="{12039918-C139-F84B-8504-FE30FFE2889B}">
      <dsp:nvSpPr>
        <dsp:cNvPr id="0" name=""/>
        <dsp:cNvSpPr/>
      </dsp:nvSpPr>
      <dsp:spPr>
        <a:xfrm>
          <a:off x="62862" y="3010698"/>
          <a:ext cx="590540" cy="590540"/>
        </a:xfrm>
        <a:prstGeom prst="ellipse">
          <a:avLst/>
        </a:prstGeom>
        <a:solidFill>
          <a:schemeClr val="lt1">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10E72-AE2C-E34D-AF28-7192ED80D858}" type="datetimeFigureOut">
              <a:rPr lang="en-US" smtClean="0"/>
              <a:t>11/9/16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F8E27-9177-3646-A42A-A67321F89ECC}" type="slidenum">
              <a:rPr lang="en-US" smtClean="0"/>
              <a:t>‹#›</a:t>
            </a:fld>
            <a:endParaRPr lang="en-US"/>
          </a:p>
        </p:txBody>
      </p:sp>
    </p:spTree>
    <p:extLst>
      <p:ext uri="{BB962C8B-B14F-4D97-AF65-F5344CB8AC3E}">
        <p14:creationId xmlns:p14="http://schemas.microsoft.com/office/powerpoint/2010/main" val="190926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F8E27-9177-3646-A42A-A67321F89ECC}" type="slidenum">
              <a:rPr lang="en-US" smtClean="0"/>
              <a:t>1</a:t>
            </a:fld>
            <a:endParaRPr lang="en-US"/>
          </a:p>
        </p:txBody>
      </p:sp>
    </p:spTree>
    <p:extLst>
      <p:ext uri="{BB962C8B-B14F-4D97-AF65-F5344CB8AC3E}">
        <p14:creationId xmlns:p14="http://schemas.microsoft.com/office/powerpoint/2010/main" val="159475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F8E27-9177-3646-A42A-A67321F89ECC}" type="slidenum">
              <a:rPr lang="en-US" smtClean="0"/>
              <a:t>3</a:t>
            </a:fld>
            <a:endParaRPr lang="en-US"/>
          </a:p>
        </p:txBody>
      </p:sp>
    </p:spTree>
    <p:extLst>
      <p:ext uri="{BB962C8B-B14F-4D97-AF65-F5344CB8AC3E}">
        <p14:creationId xmlns:p14="http://schemas.microsoft.com/office/powerpoint/2010/main" val="128403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9137F-EBFD-9345-9428-8E6D18876932}" type="slidenum">
              <a:rPr lang="en-US" smtClean="0"/>
              <a:t>12</a:t>
            </a:fld>
            <a:endParaRPr lang="en-US"/>
          </a:p>
        </p:txBody>
      </p:sp>
    </p:spTree>
    <p:extLst>
      <p:ext uri="{BB962C8B-B14F-4D97-AF65-F5344CB8AC3E}">
        <p14:creationId xmlns:p14="http://schemas.microsoft.com/office/powerpoint/2010/main" val="120723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9137F-EBFD-9345-9428-8E6D18876932}" type="slidenum">
              <a:rPr lang="en-US" smtClean="0"/>
              <a:t>13</a:t>
            </a:fld>
            <a:endParaRPr lang="en-US"/>
          </a:p>
        </p:txBody>
      </p:sp>
    </p:spTree>
    <p:extLst>
      <p:ext uri="{BB962C8B-B14F-4D97-AF65-F5344CB8AC3E}">
        <p14:creationId xmlns:p14="http://schemas.microsoft.com/office/powerpoint/2010/main" val="183109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nondeterministic algorithm is an algorithm that, even for the same input, can exhibit different behaviors on different runs, as opposed to a deterministic algorithm.</a:t>
            </a:r>
            <a:endParaRPr lang="en-US" dirty="0"/>
          </a:p>
        </p:txBody>
      </p:sp>
      <p:sp>
        <p:nvSpPr>
          <p:cNvPr id="4" name="Slide Number Placeholder 3"/>
          <p:cNvSpPr>
            <a:spLocks noGrp="1"/>
          </p:cNvSpPr>
          <p:nvPr>
            <p:ph type="sldNum" sz="quarter" idx="10"/>
          </p:nvPr>
        </p:nvSpPr>
        <p:spPr/>
        <p:txBody>
          <a:bodyPr/>
          <a:lstStyle/>
          <a:p>
            <a:fld id="{0E7F8E27-9177-3646-A42A-A67321F89ECC}" type="slidenum">
              <a:rPr lang="en-US" smtClean="0"/>
              <a:t>25</a:t>
            </a:fld>
            <a:endParaRPr lang="en-US"/>
          </a:p>
        </p:txBody>
      </p:sp>
    </p:spTree>
    <p:extLst>
      <p:ext uri="{BB962C8B-B14F-4D97-AF65-F5344CB8AC3E}">
        <p14:creationId xmlns:p14="http://schemas.microsoft.com/office/powerpoint/2010/main" val="123537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equation is said to be a </a:t>
            </a:r>
            <a:r>
              <a:rPr lang="en-US" sz="1200" b="1" i="0" kern="1200" dirty="0" smtClean="0">
                <a:solidFill>
                  <a:schemeClr val="tx1"/>
                </a:solidFill>
                <a:effectLst/>
                <a:latin typeface="+mn-lt"/>
                <a:ea typeface="+mn-ea"/>
                <a:cs typeface="+mn-cs"/>
              </a:rPr>
              <a:t>closed</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form</a:t>
            </a:r>
            <a:r>
              <a:rPr lang="en-US" sz="1200" b="0" i="0" kern="1200" dirty="0" smtClean="0">
                <a:solidFill>
                  <a:schemeClr val="tx1"/>
                </a:solidFill>
                <a:effectLst/>
                <a:latin typeface="+mn-lt"/>
                <a:ea typeface="+mn-ea"/>
                <a:cs typeface="+mn-cs"/>
              </a:rPr>
              <a:t> solution if it solves a given problem in terms of functions and mathematical operations from a given generally-accepted set. For example, an infinite sum would generally not be considered </a:t>
            </a:r>
            <a:r>
              <a:rPr lang="en-US" sz="1200" b="1" i="0" kern="1200" dirty="0" smtClean="0">
                <a:solidFill>
                  <a:schemeClr val="tx1"/>
                </a:solidFill>
                <a:effectLst/>
                <a:latin typeface="+mn-lt"/>
                <a:ea typeface="+mn-ea"/>
                <a:cs typeface="+mn-cs"/>
              </a:rPr>
              <a:t>closed</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form</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E7F8E27-9177-3646-A42A-A67321F89ECC}" type="slidenum">
              <a:rPr lang="en-US" smtClean="0"/>
              <a:t>26</a:t>
            </a:fld>
            <a:endParaRPr lang="en-US"/>
          </a:p>
        </p:txBody>
      </p:sp>
    </p:spTree>
    <p:extLst>
      <p:ext uri="{BB962C8B-B14F-4D97-AF65-F5344CB8AC3E}">
        <p14:creationId xmlns:p14="http://schemas.microsoft.com/office/powerpoint/2010/main" val="137548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25197608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7245842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9" y="1371600"/>
            <a:ext cx="1941512" cy="465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1" y="1371600"/>
            <a:ext cx="5672138" cy="465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85509361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p:cNvSpPr>
          <p:nvPr/>
        </p:nvSpPr>
        <p:spPr bwMode="auto">
          <a:xfrm>
            <a:off x="612775" y="3429000"/>
            <a:ext cx="6553200" cy="2895600"/>
          </a:xfrm>
          <a:prstGeom prst="rect">
            <a:avLst/>
          </a:prstGeom>
          <a:solidFill>
            <a:srgbClr val="AB8C0A">
              <a:alpha val="14902"/>
            </a:srgbClr>
          </a:solidFill>
          <a:ln w="9525">
            <a:solidFill>
              <a:srgbClr val="C9C9C9"/>
            </a:solidFill>
            <a:miter lim="800000"/>
            <a:headEnd/>
            <a:tailEnd/>
          </a:ln>
        </p:spPr>
        <p:txBody>
          <a:bodyPr/>
          <a:lstStyle/>
          <a:p>
            <a:endParaRPr lang="en-US" sz="1350"/>
          </a:p>
        </p:txBody>
      </p:sp>
      <p:sp>
        <p:nvSpPr>
          <p:cNvPr id="5" name="Rectangle 12"/>
          <p:cNvSpPr>
            <a:spLocks/>
          </p:cNvSpPr>
          <p:nvPr/>
        </p:nvSpPr>
        <p:spPr bwMode="auto">
          <a:xfrm>
            <a:off x="608013" y="838200"/>
            <a:ext cx="2413000" cy="838200"/>
          </a:xfrm>
          <a:prstGeom prst="rect">
            <a:avLst/>
          </a:prstGeom>
          <a:solidFill>
            <a:schemeClr val="bg1"/>
          </a:solidFill>
          <a:ln w="9525">
            <a:solidFill>
              <a:srgbClr val="C9C9C9"/>
            </a:solidFill>
            <a:miter lim="800000"/>
            <a:headEnd/>
            <a:tailEnd/>
          </a:ln>
        </p:spPr>
        <p:txBody>
          <a:bodyPr/>
          <a:lstStyle/>
          <a:p>
            <a:endParaRPr lang="en-US" sz="1350"/>
          </a:p>
        </p:txBody>
      </p:sp>
      <p:pic>
        <p:nvPicPr>
          <p:cNvPr id="6" name="Picture 13"/>
          <p:cNvPicPr>
            <a:picLocks noChangeAspect="1" noChangeArrowheads="1"/>
          </p:cNvPicPr>
          <p:nvPr/>
        </p:nvPicPr>
        <p:blipFill>
          <a:blip r:embed="rId2" cstate="print"/>
          <a:srcRect/>
          <a:stretch>
            <a:fillRect/>
          </a:stretch>
        </p:blipFill>
        <p:spPr bwMode="auto">
          <a:xfrm>
            <a:off x="809625" y="990600"/>
            <a:ext cx="2032000" cy="450850"/>
          </a:xfrm>
          <a:prstGeom prst="rect">
            <a:avLst/>
          </a:prstGeom>
          <a:noFill/>
          <a:ln w="9525">
            <a:noFill/>
            <a:miter lim="800000"/>
            <a:headEnd/>
            <a:tailEnd/>
          </a:ln>
        </p:spPr>
      </p:pic>
      <p:pic>
        <p:nvPicPr>
          <p:cNvPr id="7" name="Picture 14"/>
          <p:cNvPicPr>
            <a:picLocks noChangeAspect="1" noChangeArrowheads="1"/>
          </p:cNvPicPr>
          <p:nvPr/>
        </p:nvPicPr>
        <p:blipFill>
          <a:blip r:embed="rId3" cstate="print"/>
          <a:srcRect l="3647" t="24571" r="270" b="24667"/>
          <a:stretch>
            <a:fillRect/>
          </a:stretch>
        </p:blipFill>
        <p:spPr bwMode="auto">
          <a:xfrm>
            <a:off x="612775" y="1600200"/>
            <a:ext cx="8534400" cy="2940050"/>
          </a:xfrm>
          <a:prstGeom prst="rect">
            <a:avLst/>
          </a:prstGeom>
          <a:noFill/>
          <a:ln w="9525">
            <a:solidFill>
              <a:srgbClr val="C9C9C9"/>
            </a:solidFill>
            <a:miter lim="800000"/>
            <a:headEnd/>
            <a:tailEnd/>
          </a:ln>
        </p:spPr>
      </p:pic>
      <p:sp>
        <p:nvSpPr>
          <p:cNvPr id="4098" name="Rectangle 2"/>
          <p:cNvSpPr>
            <a:spLocks noGrp="1" noChangeArrowheads="1"/>
          </p:cNvSpPr>
          <p:nvPr>
            <p:ph type="ctrTitle"/>
          </p:nvPr>
        </p:nvSpPr>
        <p:spPr>
          <a:xfrm>
            <a:off x="914400" y="4648200"/>
            <a:ext cx="6019800" cy="1219200"/>
          </a:xfrm>
          <a:effectLst/>
        </p:spPr>
        <p:txBody>
          <a:bodyPr/>
          <a:lstStyle>
            <a:lvl1pPr>
              <a:lnSpc>
                <a:spcPct val="90000"/>
              </a:lnSpc>
              <a:defRPr sz="30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914400" y="5791200"/>
            <a:ext cx="4267200" cy="381000"/>
          </a:xfrm>
        </p:spPr>
        <p:txBody>
          <a:bodyPr/>
          <a:lstStyle>
            <a:lvl1pPr marL="0" indent="0">
              <a:buFontTx/>
              <a:buNone/>
              <a:defRPr sz="1500">
                <a:latin typeface="Arial Narrow" charset="0"/>
              </a:defRPr>
            </a:lvl1pPr>
          </a:lstStyle>
          <a:p>
            <a:r>
              <a:rPr lang="en-US" smtClean="0"/>
              <a:t>Click to edit Master subtitle style</a:t>
            </a:r>
            <a:endParaRPr lang="en-US"/>
          </a:p>
        </p:txBody>
      </p:sp>
      <p:sp>
        <p:nvSpPr>
          <p:cNvPr id="8" name="Rectangle 4"/>
          <p:cNvSpPr>
            <a:spLocks noGrp="1" noChangeArrowheads="1"/>
          </p:cNvSpPr>
          <p:nvPr>
            <p:ph type="dt" sz="half" idx="10"/>
          </p:nvPr>
        </p:nvSpPr>
        <p:spPr bwMode="auto">
          <a:xfrm>
            <a:off x="5334000" y="6019800"/>
            <a:ext cx="1828800" cy="3048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900">
                <a:solidFill>
                  <a:schemeClr val="bg2"/>
                </a:solidFill>
                <a:latin typeface="Arial Narrow" charset="0"/>
              </a:defRPr>
            </a:lvl1pPr>
          </a:lstStyle>
          <a:p>
            <a:fld id="{7031C7B6-EE48-F647-AB14-CE5240A38313}" type="datetime1">
              <a:rPr lang="en-US" sz="1500" smtClean="0"/>
              <a:t>11/9/16</a:t>
            </a:fld>
            <a:endParaRPr lang="en-US" sz="1500"/>
          </a:p>
        </p:txBody>
      </p:sp>
    </p:spTree>
    <p:extLst>
      <p:ext uri="{BB962C8B-B14F-4D97-AF65-F5344CB8AC3E}">
        <p14:creationId xmlns:p14="http://schemas.microsoft.com/office/powerpoint/2010/main" val="83635736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fld id="{25EC4605-37C5-4E05-9283-40A8F2034401}" type="slidenum">
              <a:rPr lang="en-US"/>
              <a:pPr/>
              <a:t>‹#›</a:t>
            </a:fld>
            <a:endParaRPr lang="en-US"/>
          </a:p>
        </p:txBody>
      </p:sp>
    </p:spTree>
    <p:extLst>
      <p:ext uri="{BB962C8B-B14F-4D97-AF65-F5344CB8AC3E}">
        <p14:creationId xmlns:p14="http://schemas.microsoft.com/office/powerpoint/2010/main" val="13778311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fld id="{66103B9F-CAFC-4B6A-A8B0-F4CE0A71F35B}" type="slidenum">
              <a:rPr lang="en-US"/>
              <a:pPr/>
              <a:t>‹#›</a:t>
            </a:fld>
            <a:endParaRPr lang="en-US"/>
          </a:p>
        </p:txBody>
      </p:sp>
    </p:spTree>
    <p:extLst>
      <p:ext uri="{BB962C8B-B14F-4D97-AF65-F5344CB8AC3E}">
        <p14:creationId xmlns:p14="http://schemas.microsoft.com/office/powerpoint/2010/main" val="8922749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86000"/>
            <a:ext cx="3810000"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810000"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fld id="{0256439D-0FC4-4764-88B5-EFFCC342F149}" type="slidenum">
              <a:rPr lang="en-US"/>
              <a:pPr/>
              <a:t>‹#›</a:t>
            </a:fld>
            <a:endParaRPr lang="en-US"/>
          </a:p>
        </p:txBody>
      </p:sp>
    </p:spTree>
    <p:extLst>
      <p:ext uri="{BB962C8B-B14F-4D97-AF65-F5344CB8AC3E}">
        <p14:creationId xmlns:p14="http://schemas.microsoft.com/office/powerpoint/2010/main" val="5871978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fld id="{C3A43F94-DD26-4DB6-92EF-D3A0A10A728E}" type="slidenum">
              <a:rPr lang="en-US"/>
              <a:pPr/>
              <a:t>‹#›</a:t>
            </a:fld>
            <a:endParaRPr lang="en-US"/>
          </a:p>
        </p:txBody>
      </p:sp>
    </p:spTree>
    <p:extLst>
      <p:ext uri="{BB962C8B-B14F-4D97-AF65-F5344CB8AC3E}">
        <p14:creationId xmlns:p14="http://schemas.microsoft.com/office/powerpoint/2010/main" val="13464700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fld id="{893CE73E-03FA-4152-B341-8B0E508FF977}" type="slidenum">
              <a:rPr lang="en-US"/>
              <a:pPr/>
              <a:t>‹#›</a:t>
            </a:fld>
            <a:endParaRPr lang="en-US"/>
          </a:p>
        </p:txBody>
      </p:sp>
    </p:spTree>
    <p:extLst>
      <p:ext uri="{BB962C8B-B14F-4D97-AF65-F5344CB8AC3E}">
        <p14:creationId xmlns:p14="http://schemas.microsoft.com/office/powerpoint/2010/main" val="20861519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fld id="{9B921AE9-9A69-4F67-A56B-4844FA929E17}" type="slidenum">
              <a:rPr lang="en-US"/>
              <a:pPr/>
              <a:t>‹#›</a:t>
            </a:fld>
            <a:endParaRPr lang="en-US"/>
          </a:p>
        </p:txBody>
      </p:sp>
    </p:spTree>
    <p:extLst>
      <p:ext uri="{BB962C8B-B14F-4D97-AF65-F5344CB8AC3E}">
        <p14:creationId xmlns:p14="http://schemas.microsoft.com/office/powerpoint/2010/main" val="21383405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fld id="{BB1C86D6-50CF-4E5E-B811-520B2D1C95BD}" type="slidenum">
              <a:rPr lang="en-US"/>
              <a:pPr/>
              <a:t>‹#›</a:t>
            </a:fld>
            <a:endParaRPr lang="en-US"/>
          </a:p>
        </p:txBody>
      </p:sp>
    </p:spTree>
    <p:extLst>
      <p:ext uri="{BB962C8B-B14F-4D97-AF65-F5344CB8AC3E}">
        <p14:creationId xmlns:p14="http://schemas.microsoft.com/office/powerpoint/2010/main" val="9508249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91720325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fld id="{EA71D8FD-321D-4BAA-BC0B-2F249DA0F88C}" type="slidenum">
              <a:rPr lang="en-US"/>
              <a:pPr/>
              <a:t>‹#›</a:t>
            </a:fld>
            <a:endParaRPr lang="en-US"/>
          </a:p>
        </p:txBody>
      </p:sp>
    </p:spTree>
    <p:extLst>
      <p:ext uri="{BB962C8B-B14F-4D97-AF65-F5344CB8AC3E}">
        <p14:creationId xmlns:p14="http://schemas.microsoft.com/office/powerpoint/2010/main" val="108859630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fld id="{7F291CE8-EC54-412E-9A0A-45E27E8D4BE1}" type="slidenum">
              <a:rPr lang="en-US"/>
              <a:pPr/>
              <a:t>‹#›</a:t>
            </a:fld>
            <a:endParaRPr lang="en-US"/>
          </a:p>
        </p:txBody>
      </p:sp>
    </p:spTree>
    <p:extLst>
      <p:ext uri="{BB962C8B-B14F-4D97-AF65-F5344CB8AC3E}">
        <p14:creationId xmlns:p14="http://schemas.microsoft.com/office/powerpoint/2010/main" val="16249261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3716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3716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fld id="{2926677B-96E1-412F-89C0-F58E3218D92C}" type="slidenum">
              <a:rPr lang="en-US"/>
              <a:pPr/>
              <a:t>‹#›</a:t>
            </a:fld>
            <a:endParaRPr lang="en-US"/>
          </a:p>
        </p:txBody>
      </p:sp>
    </p:spTree>
    <p:extLst>
      <p:ext uri="{BB962C8B-B14F-4D97-AF65-F5344CB8AC3E}">
        <p14:creationId xmlns:p14="http://schemas.microsoft.com/office/powerpoint/2010/main" val="58424734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5442753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5034927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9092351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1" y="2286000"/>
            <a:ext cx="3806825" cy="37433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6" y="2286000"/>
            <a:ext cx="3806825" cy="37433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8137562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6256145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41646538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6774650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79747181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99038258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2143750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67063301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9" y="1371600"/>
            <a:ext cx="1941512" cy="465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1" y="1371600"/>
            <a:ext cx="5672138" cy="465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21278990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p:cNvSpPr>
          <p:nvPr/>
        </p:nvSpPr>
        <p:spPr bwMode="auto">
          <a:xfrm>
            <a:off x="612775" y="3429000"/>
            <a:ext cx="6553200" cy="2895600"/>
          </a:xfrm>
          <a:prstGeom prst="rect">
            <a:avLst/>
          </a:prstGeom>
          <a:solidFill>
            <a:srgbClr val="AB8C0A">
              <a:alpha val="14902"/>
            </a:srgbClr>
          </a:solidFill>
          <a:ln w="9525">
            <a:solidFill>
              <a:srgbClr val="C9C9C9"/>
            </a:solidFill>
            <a:miter lim="800000"/>
            <a:headEnd/>
            <a:tailEnd/>
          </a:ln>
        </p:spPr>
        <p:txBody>
          <a:bodyPr/>
          <a:lstStyle/>
          <a:p>
            <a:endParaRPr lang="en-US" sz="1350"/>
          </a:p>
        </p:txBody>
      </p:sp>
      <p:sp>
        <p:nvSpPr>
          <p:cNvPr id="5" name="Rectangle 12"/>
          <p:cNvSpPr>
            <a:spLocks/>
          </p:cNvSpPr>
          <p:nvPr/>
        </p:nvSpPr>
        <p:spPr bwMode="auto">
          <a:xfrm>
            <a:off x="608013" y="838200"/>
            <a:ext cx="2413000" cy="838200"/>
          </a:xfrm>
          <a:prstGeom prst="rect">
            <a:avLst/>
          </a:prstGeom>
          <a:solidFill>
            <a:schemeClr val="bg1"/>
          </a:solidFill>
          <a:ln w="9525">
            <a:solidFill>
              <a:srgbClr val="C9C9C9"/>
            </a:solidFill>
            <a:miter lim="800000"/>
            <a:headEnd/>
            <a:tailEnd/>
          </a:ln>
        </p:spPr>
        <p:txBody>
          <a:bodyPr/>
          <a:lstStyle/>
          <a:p>
            <a:endParaRPr lang="en-US" sz="1350"/>
          </a:p>
        </p:txBody>
      </p:sp>
      <p:pic>
        <p:nvPicPr>
          <p:cNvPr id="6" name="Picture 13"/>
          <p:cNvPicPr>
            <a:picLocks noChangeAspect="1" noChangeArrowheads="1"/>
          </p:cNvPicPr>
          <p:nvPr/>
        </p:nvPicPr>
        <p:blipFill>
          <a:blip r:embed="rId2" cstate="print"/>
          <a:srcRect/>
          <a:stretch>
            <a:fillRect/>
          </a:stretch>
        </p:blipFill>
        <p:spPr bwMode="auto">
          <a:xfrm>
            <a:off x="809625" y="990600"/>
            <a:ext cx="2032000" cy="450850"/>
          </a:xfrm>
          <a:prstGeom prst="rect">
            <a:avLst/>
          </a:prstGeom>
          <a:noFill/>
          <a:ln w="9525">
            <a:noFill/>
            <a:miter lim="800000"/>
            <a:headEnd/>
            <a:tailEnd/>
          </a:ln>
        </p:spPr>
      </p:pic>
      <p:pic>
        <p:nvPicPr>
          <p:cNvPr id="7" name="Picture 14"/>
          <p:cNvPicPr>
            <a:picLocks noChangeAspect="1" noChangeArrowheads="1"/>
          </p:cNvPicPr>
          <p:nvPr/>
        </p:nvPicPr>
        <p:blipFill>
          <a:blip r:embed="rId3" cstate="print"/>
          <a:srcRect l="3647" t="24571" r="270" b="24667"/>
          <a:stretch>
            <a:fillRect/>
          </a:stretch>
        </p:blipFill>
        <p:spPr bwMode="auto">
          <a:xfrm>
            <a:off x="612775" y="1600200"/>
            <a:ext cx="8534400" cy="2940050"/>
          </a:xfrm>
          <a:prstGeom prst="rect">
            <a:avLst/>
          </a:prstGeom>
          <a:noFill/>
          <a:ln w="9525">
            <a:solidFill>
              <a:srgbClr val="C9C9C9"/>
            </a:solidFill>
            <a:miter lim="800000"/>
            <a:headEnd/>
            <a:tailEnd/>
          </a:ln>
        </p:spPr>
      </p:pic>
      <p:sp>
        <p:nvSpPr>
          <p:cNvPr id="4098" name="Rectangle 2"/>
          <p:cNvSpPr>
            <a:spLocks noGrp="1" noChangeArrowheads="1"/>
          </p:cNvSpPr>
          <p:nvPr>
            <p:ph type="ctrTitle"/>
          </p:nvPr>
        </p:nvSpPr>
        <p:spPr>
          <a:xfrm>
            <a:off x="914400" y="4648200"/>
            <a:ext cx="6019800" cy="1219200"/>
          </a:xfrm>
          <a:effectLst/>
        </p:spPr>
        <p:txBody>
          <a:bodyPr/>
          <a:lstStyle>
            <a:lvl1pPr>
              <a:lnSpc>
                <a:spcPct val="90000"/>
              </a:lnSpc>
              <a:defRPr sz="30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914400" y="5791200"/>
            <a:ext cx="4267200" cy="381000"/>
          </a:xfrm>
        </p:spPr>
        <p:txBody>
          <a:bodyPr/>
          <a:lstStyle>
            <a:lvl1pPr marL="0" indent="0">
              <a:buFontTx/>
              <a:buNone/>
              <a:defRPr sz="1500">
                <a:latin typeface="Arial Narrow" charset="0"/>
              </a:defRPr>
            </a:lvl1pPr>
          </a:lstStyle>
          <a:p>
            <a:r>
              <a:rPr lang="en-US" smtClean="0"/>
              <a:t>Click to edit Master subtitle style</a:t>
            </a:r>
            <a:endParaRPr lang="en-US"/>
          </a:p>
        </p:txBody>
      </p:sp>
      <p:sp>
        <p:nvSpPr>
          <p:cNvPr id="8" name="Rectangle 4"/>
          <p:cNvSpPr>
            <a:spLocks noGrp="1" noChangeArrowheads="1"/>
          </p:cNvSpPr>
          <p:nvPr>
            <p:ph type="dt" sz="half" idx="10"/>
          </p:nvPr>
        </p:nvSpPr>
        <p:spPr bwMode="auto">
          <a:xfrm>
            <a:off x="5334000" y="6019800"/>
            <a:ext cx="1828800" cy="3048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900">
                <a:solidFill>
                  <a:schemeClr val="bg2"/>
                </a:solidFill>
                <a:latin typeface="Arial Narrow" charset="0"/>
              </a:defRPr>
            </a:lvl1pPr>
          </a:lstStyle>
          <a:p>
            <a:fld id="{6D770BCB-FB01-3F4A-9993-9D47827E2F08}" type="datetime1">
              <a:rPr lang="en-US" sz="1500" smtClean="0"/>
              <a:t>11/9/16</a:t>
            </a:fld>
            <a:endParaRPr lang="en-US" sz="1500"/>
          </a:p>
        </p:txBody>
      </p:sp>
    </p:spTree>
    <p:extLst>
      <p:ext uri="{BB962C8B-B14F-4D97-AF65-F5344CB8AC3E}">
        <p14:creationId xmlns:p14="http://schemas.microsoft.com/office/powerpoint/2010/main" val="69651506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fld id="{25EC4605-37C5-4E05-9283-40A8F2034401}" type="slidenum">
              <a:rPr lang="en-US"/>
              <a:pPr/>
              <a:t>‹#›</a:t>
            </a:fld>
            <a:endParaRPr lang="en-US"/>
          </a:p>
        </p:txBody>
      </p:sp>
    </p:spTree>
    <p:extLst>
      <p:ext uri="{BB962C8B-B14F-4D97-AF65-F5344CB8AC3E}">
        <p14:creationId xmlns:p14="http://schemas.microsoft.com/office/powerpoint/2010/main" val="39528723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fld id="{66103B9F-CAFC-4B6A-A8B0-F4CE0A71F35B}" type="slidenum">
              <a:rPr lang="en-US"/>
              <a:pPr/>
              <a:t>‹#›</a:t>
            </a:fld>
            <a:endParaRPr lang="en-US"/>
          </a:p>
        </p:txBody>
      </p:sp>
    </p:spTree>
    <p:extLst>
      <p:ext uri="{BB962C8B-B14F-4D97-AF65-F5344CB8AC3E}">
        <p14:creationId xmlns:p14="http://schemas.microsoft.com/office/powerpoint/2010/main" val="14256720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86000"/>
            <a:ext cx="3810000"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810000"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fld id="{0256439D-0FC4-4764-88B5-EFFCC342F149}" type="slidenum">
              <a:rPr lang="en-US"/>
              <a:pPr/>
              <a:t>‹#›</a:t>
            </a:fld>
            <a:endParaRPr lang="en-US"/>
          </a:p>
        </p:txBody>
      </p:sp>
    </p:spTree>
    <p:extLst>
      <p:ext uri="{BB962C8B-B14F-4D97-AF65-F5344CB8AC3E}">
        <p14:creationId xmlns:p14="http://schemas.microsoft.com/office/powerpoint/2010/main" val="17957334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fld id="{C3A43F94-DD26-4DB6-92EF-D3A0A10A728E}" type="slidenum">
              <a:rPr lang="en-US"/>
              <a:pPr/>
              <a:t>‹#›</a:t>
            </a:fld>
            <a:endParaRPr lang="en-US"/>
          </a:p>
        </p:txBody>
      </p:sp>
    </p:spTree>
    <p:extLst>
      <p:ext uri="{BB962C8B-B14F-4D97-AF65-F5344CB8AC3E}">
        <p14:creationId xmlns:p14="http://schemas.microsoft.com/office/powerpoint/2010/main" val="15670072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fld id="{893CE73E-03FA-4152-B341-8B0E508FF977}" type="slidenum">
              <a:rPr lang="en-US"/>
              <a:pPr/>
              <a:t>‹#›</a:t>
            </a:fld>
            <a:endParaRPr lang="en-US"/>
          </a:p>
        </p:txBody>
      </p:sp>
    </p:spTree>
    <p:extLst>
      <p:ext uri="{BB962C8B-B14F-4D97-AF65-F5344CB8AC3E}">
        <p14:creationId xmlns:p14="http://schemas.microsoft.com/office/powerpoint/2010/main" val="8540666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1" y="2286000"/>
            <a:ext cx="3806825" cy="37433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6" y="2286000"/>
            <a:ext cx="3806825" cy="37433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66330335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fld id="{9B921AE9-9A69-4F67-A56B-4844FA929E17}" type="slidenum">
              <a:rPr lang="en-US"/>
              <a:pPr/>
              <a:t>‹#›</a:t>
            </a:fld>
            <a:endParaRPr lang="en-US"/>
          </a:p>
        </p:txBody>
      </p:sp>
    </p:spTree>
    <p:extLst>
      <p:ext uri="{BB962C8B-B14F-4D97-AF65-F5344CB8AC3E}">
        <p14:creationId xmlns:p14="http://schemas.microsoft.com/office/powerpoint/2010/main" val="51706982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fld id="{BB1C86D6-50CF-4E5E-B811-520B2D1C95BD}" type="slidenum">
              <a:rPr lang="en-US"/>
              <a:pPr/>
              <a:t>‹#›</a:t>
            </a:fld>
            <a:endParaRPr lang="en-US"/>
          </a:p>
        </p:txBody>
      </p:sp>
    </p:spTree>
    <p:extLst>
      <p:ext uri="{BB962C8B-B14F-4D97-AF65-F5344CB8AC3E}">
        <p14:creationId xmlns:p14="http://schemas.microsoft.com/office/powerpoint/2010/main" val="167374662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fld id="{EA71D8FD-321D-4BAA-BC0B-2F249DA0F88C}" type="slidenum">
              <a:rPr lang="en-US"/>
              <a:pPr/>
              <a:t>‹#›</a:t>
            </a:fld>
            <a:endParaRPr lang="en-US"/>
          </a:p>
        </p:txBody>
      </p:sp>
    </p:spTree>
    <p:extLst>
      <p:ext uri="{BB962C8B-B14F-4D97-AF65-F5344CB8AC3E}">
        <p14:creationId xmlns:p14="http://schemas.microsoft.com/office/powerpoint/2010/main" val="7712679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fld id="{7F291CE8-EC54-412E-9A0A-45E27E8D4BE1}" type="slidenum">
              <a:rPr lang="en-US"/>
              <a:pPr/>
              <a:t>‹#›</a:t>
            </a:fld>
            <a:endParaRPr lang="en-US"/>
          </a:p>
        </p:txBody>
      </p:sp>
    </p:spTree>
    <p:extLst>
      <p:ext uri="{BB962C8B-B14F-4D97-AF65-F5344CB8AC3E}">
        <p14:creationId xmlns:p14="http://schemas.microsoft.com/office/powerpoint/2010/main" val="48890706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3716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3716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fld id="{2926677B-96E1-412F-89C0-F58E3218D92C}" type="slidenum">
              <a:rPr lang="en-US"/>
              <a:pPr/>
              <a:t>‹#›</a:t>
            </a:fld>
            <a:endParaRPr lang="en-US"/>
          </a:p>
        </p:txBody>
      </p:sp>
    </p:spTree>
    <p:extLst>
      <p:ext uri="{BB962C8B-B14F-4D97-AF65-F5344CB8AC3E}">
        <p14:creationId xmlns:p14="http://schemas.microsoft.com/office/powerpoint/2010/main" val="78852399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669E24-4CD2-DE40-9DDB-4032BF279DC5}" type="datetime1">
              <a:rPr lang="en-US" smtClean="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168732045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F3857-10E7-834A-98F4-871F378CCA78}" type="datetime1">
              <a:rPr lang="en-US" smtClean="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127332855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04B24-EE02-554E-9360-64D4FA334F4D}" type="datetime1">
              <a:rPr lang="en-US" smtClean="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115839749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08C41F-0509-0C4E-95F8-9FCCD6EA1DA1}" type="datetime1">
              <a:rPr lang="en-US" smtClean="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9995476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074985-D5E6-B843-BD1C-B2412AD7A480}" type="datetime1">
              <a:rPr lang="en-US" smtClean="0"/>
              <a:t>11/9/16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60748978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55190952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E1984C-4323-AA47-A8BE-038C8C183C34}" type="datetime1">
              <a:rPr lang="en-US" smtClean="0"/>
              <a:t>11/9/16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94359227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62CB-6F87-E64A-8BE2-D7C7817BD57D}" type="datetime1">
              <a:rPr lang="en-US" smtClean="0"/>
              <a:t>11/9/16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193604924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32A09-883C-4C43-83AC-8DB7805B7CF1}" type="datetime1">
              <a:rPr lang="en-US" smtClean="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50750859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D4253-817F-324F-8BF5-DA2AE8CA4D63}" type="datetime1">
              <a:rPr lang="en-US" smtClean="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203946115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FFDCA-856D-5A4B-87E9-D76FB32844C2}" type="datetime1">
              <a:rPr lang="en-US" smtClean="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123715912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BDEBF-BC72-824D-934E-C7906110DD81}" type="datetime1">
              <a:rPr lang="en-US" smtClean="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FCAACE-234D-5844-923E-E51D1C6591A8}"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67436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2A207D-8A30-E94A-A700-5CD3D55C1044}" type="datetime1">
              <a:rPr lang="en-US" smtClean="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18975915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1ACB17F-70FC-0846-BF07-3D7DE89147BD}" type="datetime1">
              <a:rPr lang="en-US" smtClean="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FCAACE-234D-5844-923E-E51D1C6591A8}"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148883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E2EE1FB-258F-4F44-A5E1-2B6CBD1C1B5E}" type="datetime1">
              <a:rPr lang="en-US" smtClean="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191458708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A7A38-B9C3-9F41-A688-AEC9589D6EE8}" type="datetime1">
              <a:rPr lang="en-US" smtClean="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57017094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96146486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E02C6-2422-F648-B4FA-6D78316DB07E}" type="datetime1">
              <a:rPr lang="en-US" smtClean="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FCAACE-234D-5844-923E-E51D1C6591A8}" type="slidenum">
              <a:rPr lang="en-US" smtClean="0"/>
              <a:t>‹#›</a:t>
            </a:fld>
            <a:endParaRPr lang="en-US"/>
          </a:p>
        </p:txBody>
      </p:sp>
    </p:spTree>
    <p:extLst>
      <p:ext uri="{BB962C8B-B14F-4D97-AF65-F5344CB8AC3E}">
        <p14:creationId xmlns:p14="http://schemas.microsoft.com/office/powerpoint/2010/main" val="79107331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6729587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4151446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612928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4"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Relationship Id="rId17"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p:nvSpPr>
        <p:spPr bwMode="auto">
          <a:xfrm>
            <a:off x="304800" y="1371602"/>
            <a:ext cx="1588" cy="5260975"/>
          </a:xfrm>
          <a:prstGeom prst="line">
            <a:avLst/>
          </a:prstGeom>
          <a:noFill/>
          <a:ln w="9360">
            <a:solidFill>
              <a:srgbClr val="808080"/>
            </a:solidFill>
            <a:miter lim="800000"/>
            <a:headEnd/>
            <a:tailEnd/>
          </a:ln>
          <a:effectLst/>
        </p:spPr>
        <p:txBody>
          <a:bodyPr/>
          <a:lstStyle/>
          <a:p>
            <a:pPr>
              <a:defRPr/>
            </a:pPr>
            <a:endParaRPr lang="en-US" sz="1350"/>
          </a:p>
        </p:txBody>
      </p:sp>
      <p:pic>
        <p:nvPicPr>
          <p:cNvPr id="1027" name="Picture 2"/>
          <p:cNvPicPr>
            <a:picLocks noChangeAspect="1" noChangeArrowheads="1"/>
          </p:cNvPicPr>
          <p:nvPr/>
        </p:nvPicPr>
        <p:blipFill>
          <a:blip r:embed="rId13" cstate="print"/>
          <a:srcRect/>
          <a:stretch>
            <a:fillRect/>
          </a:stretch>
        </p:blipFill>
        <p:spPr bwMode="auto">
          <a:xfrm>
            <a:off x="0" y="0"/>
            <a:ext cx="9144000" cy="1371600"/>
          </a:xfrm>
          <a:prstGeom prst="rect">
            <a:avLst/>
          </a:prstGeom>
          <a:noFill/>
          <a:ln w="9525">
            <a:noFill/>
            <a:round/>
            <a:headEnd/>
            <a:tailEnd/>
          </a:ln>
        </p:spPr>
      </p:pic>
      <p:sp>
        <p:nvSpPr>
          <p:cNvPr id="1028" name="Rectangle 3"/>
          <p:cNvSpPr>
            <a:spLocks noGrp="1" noChangeArrowheads="1"/>
          </p:cNvSpPr>
          <p:nvPr>
            <p:ph type="title"/>
          </p:nvPr>
        </p:nvSpPr>
        <p:spPr bwMode="auto">
          <a:xfrm>
            <a:off x="762000" y="1371600"/>
            <a:ext cx="7766050" cy="14303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029" name="Rectangle 4"/>
          <p:cNvSpPr>
            <a:spLocks noGrp="1" noChangeArrowheads="1"/>
          </p:cNvSpPr>
          <p:nvPr>
            <p:ph type="body" idx="1"/>
          </p:nvPr>
        </p:nvSpPr>
        <p:spPr bwMode="auto">
          <a:xfrm>
            <a:off x="762000" y="2286000"/>
            <a:ext cx="7766050" cy="37433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Line 5"/>
          <p:cNvSpPr>
            <a:spLocks noChangeShapeType="1"/>
          </p:cNvSpPr>
          <p:nvPr/>
        </p:nvSpPr>
        <p:spPr bwMode="auto">
          <a:xfrm>
            <a:off x="304800" y="6629400"/>
            <a:ext cx="8534400" cy="1588"/>
          </a:xfrm>
          <a:prstGeom prst="line">
            <a:avLst/>
          </a:prstGeom>
          <a:noFill/>
          <a:ln w="9360">
            <a:solidFill>
              <a:srgbClr val="808080"/>
            </a:solidFill>
            <a:miter lim="800000"/>
            <a:headEnd/>
            <a:tailEnd/>
          </a:ln>
          <a:effectLst/>
        </p:spPr>
        <p:txBody>
          <a:bodyPr/>
          <a:lstStyle/>
          <a:p>
            <a:pPr>
              <a:defRPr/>
            </a:pPr>
            <a:endParaRPr lang="en-US" sz="1350"/>
          </a:p>
        </p:txBody>
      </p:sp>
      <p:pic>
        <p:nvPicPr>
          <p:cNvPr id="1031" name="Picture 6"/>
          <p:cNvPicPr>
            <a:picLocks noChangeAspect="1" noChangeArrowheads="1"/>
          </p:cNvPicPr>
          <p:nvPr/>
        </p:nvPicPr>
        <p:blipFill>
          <a:blip r:embed="rId14" cstate="print"/>
          <a:srcRect/>
          <a:stretch>
            <a:fillRect/>
          </a:stretch>
        </p:blipFill>
        <p:spPr bwMode="auto">
          <a:xfrm>
            <a:off x="7239001" y="6205540"/>
            <a:ext cx="1495425" cy="331787"/>
          </a:xfrm>
          <a:prstGeom prst="rect">
            <a:avLst/>
          </a:prstGeom>
          <a:noFill/>
          <a:ln w="9525">
            <a:noFill/>
            <a:round/>
            <a:headEnd/>
            <a:tailEnd/>
          </a:ln>
        </p:spPr>
      </p:pic>
      <p:sp>
        <p:nvSpPr>
          <p:cNvPr id="3" name="Line 7"/>
          <p:cNvSpPr>
            <a:spLocks noChangeShapeType="1"/>
          </p:cNvSpPr>
          <p:nvPr/>
        </p:nvSpPr>
        <p:spPr bwMode="auto">
          <a:xfrm>
            <a:off x="7239000" y="6129340"/>
            <a:ext cx="1600200" cy="1587"/>
          </a:xfrm>
          <a:prstGeom prst="line">
            <a:avLst/>
          </a:prstGeom>
          <a:noFill/>
          <a:ln w="9360">
            <a:solidFill>
              <a:srgbClr val="808080"/>
            </a:solidFill>
            <a:miter lim="800000"/>
            <a:headEnd/>
            <a:tailEnd/>
          </a:ln>
          <a:effectLst/>
        </p:spPr>
        <p:txBody>
          <a:bodyPr/>
          <a:lstStyle/>
          <a:p>
            <a:pPr>
              <a:defRPr/>
            </a:pPr>
            <a:endParaRPr lang="en-US" sz="1350"/>
          </a:p>
        </p:txBody>
      </p:sp>
      <p:sp>
        <p:nvSpPr>
          <p:cNvPr id="1032" name="Rectangle 8"/>
          <p:cNvSpPr>
            <a:spLocks noGrp="1" noChangeArrowheads="1"/>
          </p:cNvSpPr>
          <p:nvPr>
            <p:ph type="sldNum"/>
          </p:nvPr>
        </p:nvSpPr>
        <p:spPr bwMode="auto">
          <a:xfrm>
            <a:off x="304800" y="6288088"/>
            <a:ext cx="908050" cy="4508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nSpc>
                <a:spcPct val="93000"/>
              </a:lnSpc>
              <a:defRPr sz="750">
                <a:solidFill>
                  <a:srgbClr val="000000"/>
                </a:solidFill>
              </a:defRPr>
            </a:lvl1pPr>
          </a:lstStyle>
          <a:p>
            <a:fld id="{9CFCAACE-234D-5844-923E-E51D1C6591A8}" type="slidenum">
              <a:rPr lang="en-US" smtClean="0"/>
              <a:t>‹#›</a:t>
            </a:fld>
            <a:endParaRPr lang="en-US"/>
          </a:p>
        </p:txBody>
      </p:sp>
      <p:sp>
        <p:nvSpPr>
          <p:cNvPr id="1033" name="Line 9"/>
          <p:cNvSpPr>
            <a:spLocks noChangeShapeType="1"/>
          </p:cNvSpPr>
          <p:nvPr/>
        </p:nvSpPr>
        <p:spPr bwMode="auto">
          <a:xfrm flipV="1">
            <a:off x="8839200" y="6126163"/>
            <a:ext cx="1588" cy="506412"/>
          </a:xfrm>
          <a:prstGeom prst="line">
            <a:avLst/>
          </a:prstGeom>
          <a:noFill/>
          <a:ln w="9360">
            <a:solidFill>
              <a:srgbClr val="808080"/>
            </a:solidFill>
            <a:miter lim="800000"/>
            <a:headEnd/>
            <a:tailEnd/>
          </a:ln>
          <a:effectLst/>
        </p:spPr>
        <p:txBody>
          <a:bodyPr/>
          <a:lstStyle/>
          <a:p>
            <a:pPr>
              <a:defRPr/>
            </a:pPr>
            <a:endParaRPr lang="en-US" sz="1350"/>
          </a:p>
        </p:txBody>
      </p:sp>
    </p:spTree>
    <p:extLst>
      <p:ext uri="{BB962C8B-B14F-4D97-AF65-F5344CB8AC3E}">
        <p14:creationId xmlns:p14="http://schemas.microsoft.com/office/powerpoint/2010/main" val="19441748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fade/>
  </p:transition>
  <p:hf hdr="0" ftr="0" dt="0"/>
  <p:txStyles>
    <p:titleStyle>
      <a:lvl1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mj-lt"/>
          <a:ea typeface="+mj-ea"/>
          <a:cs typeface="ＭＳ Ｐゴシック" charset="-128"/>
        </a:defRPr>
      </a:lvl1pPr>
      <a:lvl2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cs typeface="ＭＳ Ｐゴシック" charset="-128"/>
        </a:defRPr>
      </a:lvl2pPr>
      <a:lvl3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cs typeface="ＭＳ Ｐゴシック" charset="-128"/>
        </a:defRPr>
      </a:lvl3pPr>
      <a:lvl4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cs typeface="ＭＳ Ｐゴシック" charset="-128"/>
        </a:defRPr>
      </a:lvl4pPr>
      <a:lvl5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cs typeface="ＭＳ Ｐゴシック" charset="-128"/>
        </a:defRPr>
      </a:lvl5pPr>
      <a:lvl6pPr marL="342900"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defRPr>
      </a:lvl6pPr>
      <a:lvl7pPr marL="685800"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defRPr>
      </a:lvl7pPr>
      <a:lvl8pPr marL="1028700"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defRPr>
      </a:lvl8pPr>
      <a:lvl9pPr marL="1371600"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defRPr>
      </a:lvl9pPr>
    </p:titleStyle>
    <p:bodyStyle>
      <a:lvl1pPr marL="252413" indent="-252413" algn="l" defTabSz="342900" rtl="0" eaLnBrk="1" fontAlgn="base" hangingPunct="1">
        <a:lnSpc>
          <a:spcPct val="93000"/>
        </a:lnSpc>
        <a:spcBef>
          <a:spcPts val="600"/>
        </a:spcBef>
        <a:spcAft>
          <a:spcPct val="0"/>
        </a:spcAft>
        <a:buClr>
          <a:srgbClr val="691638"/>
        </a:buClr>
        <a:buSzPct val="100000"/>
        <a:buFont typeface="Arial" charset="0"/>
        <a:buChar char="•"/>
        <a:defRPr sz="2400">
          <a:solidFill>
            <a:srgbClr val="000000"/>
          </a:solidFill>
          <a:latin typeface="+mn-lt"/>
          <a:ea typeface="+mn-ea"/>
          <a:cs typeface="ＭＳ Ｐゴシック" charset="-128"/>
        </a:defRPr>
      </a:lvl1pPr>
      <a:lvl2pPr marL="552450" indent="-209550" algn="l" defTabSz="342900" rtl="0" eaLnBrk="1" fontAlgn="base" hangingPunct="1">
        <a:lnSpc>
          <a:spcPct val="93000"/>
        </a:lnSpc>
        <a:spcBef>
          <a:spcPts val="525"/>
        </a:spcBef>
        <a:spcAft>
          <a:spcPct val="0"/>
        </a:spcAft>
        <a:buClr>
          <a:srgbClr val="DC5A21"/>
        </a:buClr>
        <a:buSzPct val="100000"/>
        <a:buFont typeface="Times New Roman" charset="0"/>
        <a:buChar char="•"/>
        <a:defRPr sz="2100">
          <a:solidFill>
            <a:srgbClr val="000000"/>
          </a:solidFill>
          <a:latin typeface="+mn-lt"/>
          <a:ea typeface="+mn-ea"/>
        </a:defRPr>
      </a:lvl2pPr>
      <a:lvl3pPr marL="857250" indent="-171450" algn="l" defTabSz="342900" rtl="0" eaLnBrk="1" fontAlgn="base" hangingPunct="1">
        <a:lnSpc>
          <a:spcPct val="93000"/>
        </a:lnSpc>
        <a:spcBef>
          <a:spcPts val="450"/>
        </a:spcBef>
        <a:spcAft>
          <a:spcPct val="0"/>
        </a:spcAft>
        <a:buClr>
          <a:srgbClr val="87ADB0"/>
        </a:buClr>
        <a:buSzPct val="100000"/>
        <a:buFont typeface="Arial" charset="0"/>
        <a:buChar char="•"/>
        <a:defRPr sz="1800">
          <a:solidFill>
            <a:srgbClr val="000000"/>
          </a:solidFill>
          <a:latin typeface="+mn-lt"/>
          <a:ea typeface="+mn-ea"/>
        </a:defRPr>
      </a:lvl3pPr>
      <a:lvl4pPr marL="12001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4pPr>
      <a:lvl5pPr marL="15430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5pPr>
      <a:lvl6pPr marL="18859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6pPr>
      <a:lvl7pPr marL="22288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7pPr>
      <a:lvl8pPr marL="25717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8pPr>
      <a:lvl9pPr marL="29146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6" name="Line 12"/>
          <p:cNvSpPr>
            <a:spLocks noChangeShapeType="1"/>
          </p:cNvSpPr>
          <p:nvPr/>
        </p:nvSpPr>
        <p:spPr bwMode="auto">
          <a:xfrm>
            <a:off x="304800" y="1371602"/>
            <a:ext cx="0" cy="5260975"/>
          </a:xfrm>
          <a:prstGeom prst="line">
            <a:avLst/>
          </a:prstGeom>
          <a:noFill/>
          <a:ln w="9525">
            <a:solidFill>
              <a:schemeClr val="bg2"/>
            </a:solidFill>
            <a:round/>
            <a:headEnd/>
            <a:tailEnd/>
          </a:ln>
        </p:spPr>
        <p:txBody>
          <a:bodyPr/>
          <a:lstStyle/>
          <a:p>
            <a:pPr fontAlgn="auto">
              <a:spcBef>
                <a:spcPts val="0"/>
              </a:spcBef>
              <a:spcAft>
                <a:spcPts val="0"/>
              </a:spcAft>
              <a:defRPr/>
            </a:pPr>
            <a:endParaRPr lang="en-US" sz="1350">
              <a:latin typeface="+mn-lt"/>
            </a:endParaRPr>
          </a:p>
        </p:txBody>
      </p:sp>
      <p:pic>
        <p:nvPicPr>
          <p:cNvPr id="13315" name="Picture 21" descr="burrus_header"/>
          <p:cNvPicPr>
            <a:picLocks noChangeAspect="1" noChangeArrowheads="1"/>
          </p:cNvPicPr>
          <p:nvPr/>
        </p:nvPicPr>
        <p:blipFill>
          <a:blip r:embed="rId13" cstate="print"/>
          <a:srcRect/>
          <a:stretch>
            <a:fillRect/>
          </a:stretch>
        </p:blipFill>
        <p:spPr bwMode="auto">
          <a:xfrm>
            <a:off x="0" y="0"/>
            <a:ext cx="9144000" cy="13716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762000" y="1371600"/>
            <a:ext cx="7772400" cy="838200"/>
          </a:xfrm>
          <a:prstGeom prst="rect">
            <a:avLst/>
          </a:prstGeom>
          <a:noFill/>
          <a:ln w="9525">
            <a:noFill/>
            <a:miter lim="800000"/>
            <a:headEnd/>
            <a:tailEnd/>
          </a:ln>
          <a:effectLst>
            <a:outerShdw blurRad="63500"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smtClean="0"/>
          </a:p>
        </p:txBody>
      </p:sp>
      <p:sp>
        <p:nvSpPr>
          <p:cNvPr id="13317" name="Rectangle 3"/>
          <p:cNvSpPr>
            <a:spLocks noGrp="1" noChangeArrowheads="1"/>
          </p:cNvSpPr>
          <p:nvPr>
            <p:ph type="body" idx="1"/>
          </p:nvPr>
        </p:nvSpPr>
        <p:spPr bwMode="auto">
          <a:xfrm>
            <a:off x="762000" y="2286000"/>
            <a:ext cx="7772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7" name="Line 13"/>
          <p:cNvSpPr>
            <a:spLocks noChangeShapeType="1"/>
          </p:cNvSpPr>
          <p:nvPr/>
        </p:nvSpPr>
        <p:spPr bwMode="auto">
          <a:xfrm>
            <a:off x="304800" y="6629400"/>
            <a:ext cx="8534400" cy="0"/>
          </a:xfrm>
          <a:prstGeom prst="line">
            <a:avLst/>
          </a:prstGeom>
          <a:noFill/>
          <a:ln w="9525">
            <a:solidFill>
              <a:schemeClr val="bg2"/>
            </a:solidFill>
            <a:round/>
            <a:headEnd/>
            <a:tailEnd/>
          </a:ln>
        </p:spPr>
        <p:txBody>
          <a:bodyPr/>
          <a:lstStyle/>
          <a:p>
            <a:pPr fontAlgn="auto">
              <a:spcBef>
                <a:spcPts val="0"/>
              </a:spcBef>
              <a:spcAft>
                <a:spcPts val="0"/>
              </a:spcAft>
              <a:defRPr/>
            </a:pPr>
            <a:endParaRPr lang="en-US" sz="1350">
              <a:latin typeface="+mn-lt"/>
            </a:endParaRPr>
          </a:p>
        </p:txBody>
      </p:sp>
      <p:pic>
        <p:nvPicPr>
          <p:cNvPr id="13319" name="Picture 14"/>
          <p:cNvPicPr>
            <a:picLocks noChangeAspect="1" noChangeArrowheads="1"/>
          </p:cNvPicPr>
          <p:nvPr/>
        </p:nvPicPr>
        <p:blipFill>
          <a:blip r:embed="rId14" cstate="print"/>
          <a:srcRect/>
          <a:stretch>
            <a:fillRect/>
          </a:stretch>
        </p:blipFill>
        <p:spPr bwMode="auto">
          <a:xfrm>
            <a:off x="7239001" y="6205540"/>
            <a:ext cx="1495425" cy="331787"/>
          </a:xfrm>
          <a:prstGeom prst="rect">
            <a:avLst/>
          </a:prstGeom>
          <a:noFill/>
          <a:ln w="9525">
            <a:noFill/>
            <a:miter lim="800000"/>
            <a:headEnd/>
            <a:tailEnd/>
          </a:ln>
        </p:spPr>
      </p:pic>
      <p:sp>
        <p:nvSpPr>
          <p:cNvPr id="1039" name="Line 15"/>
          <p:cNvSpPr>
            <a:spLocks noChangeShapeType="1"/>
          </p:cNvSpPr>
          <p:nvPr/>
        </p:nvSpPr>
        <p:spPr bwMode="auto">
          <a:xfrm>
            <a:off x="7239000" y="6129338"/>
            <a:ext cx="1600200" cy="0"/>
          </a:xfrm>
          <a:prstGeom prst="line">
            <a:avLst/>
          </a:prstGeom>
          <a:noFill/>
          <a:ln w="9525">
            <a:solidFill>
              <a:schemeClr val="bg2"/>
            </a:solidFill>
            <a:round/>
            <a:headEnd/>
            <a:tailEnd/>
          </a:ln>
        </p:spPr>
        <p:txBody>
          <a:bodyPr/>
          <a:lstStyle/>
          <a:p>
            <a:pPr fontAlgn="auto">
              <a:spcBef>
                <a:spcPts val="0"/>
              </a:spcBef>
              <a:spcAft>
                <a:spcPts val="0"/>
              </a:spcAft>
              <a:defRPr/>
            </a:pPr>
            <a:endParaRPr lang="en-US" sz="1350">
              <a:latin typeface="+mn-lt"/>
            </a:endParaRPr>
          </a:p>
        </p:txBody>
      </p:sp>
      <p:sp>
        <p:nvSpPr>
          <p:cNvPr id="1041" name="Rectangle 17"/>
          <p:cNvSpPr>
            <a:spLocks noGrp="1" noChangeArrowheads="1"/>
          </p:cNvSpPr>
          <p:nvPr>
            <p:ph type="sldNum" sz="quarter" idx="4"/>
          </p:nvPr>
        </p:nvSpPr>
        <p:spPr bwMode="auto">
          <a:xfrm>
            <a:off x="304800" y="6288088"/>
            <a:ext cx="914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750"/>
            </a:lvl1pPr>
          </a:lstStyle>
          <a:p>
            <a:fld id="{7248C18A-470E-486D-BB9F-5F27BEA09AB2}" type="slidenum">
              <a:rPr lang="en-US"/>
              <a:pPr/>
              <a:t>‹#›</a:t>
            </a:fld>
            <a:endParaRPr lang="en-US"/>
          </a:p>
        </p:txBody>
      </p:sp>
      <p:sp>
        <p:nvSpPr>
          <p:cNvPr id="1043" name="Line 19"/>
          <p:cNvSpPr>
            <a:spLocks noChangeShapeType="1"/>
          </p:cNvSpPr>
          <p:nvPr/>
        </p:nvSpPr>
        <p:spPr bwMode="auto">
          <a:xfrm flipV="1">
            <a:off x="8839200" y="6132513"/>
            <a:ext cx="0" cy="493712"/>
          </a:xfrm>
          <a:prstGeom prst="line">
            <a:avLst/>
          </a:prstGeom>
          <a:noFill/>
          <a:ln w="9525">
            <a:solidFill>
              <a:schemeClr val="bg2"/>
            </a:solidFill>
            <a:round/>
            <a:headEnd/>
            <a:tailEnd/>
          </a:ln>
        </p:spPr>
        <p:txBody>
          <a:bodyPr wrap="none" anchor="ctr"/>
          <a:lstStyle/>
          <a:p>
            <a:pPr fontAlgn="auto">
              <a:spcBef>
                <a:spcPts val="0"/>
              </a:spcBef>
              <a:spcAft>
                <a:spcPts val="0"/>
              </a:spcAft>
              <a:defRPr/>
            </a:pPr>
            <a:endParaRPr lang="en-US" sz="1350">
              <a:latin typeface="+mn-lt"/>
            </a:endParaRPr>
          </a:p>
        </p:txBody>
      </p:sp>
    </p:spTree>
    <p:extLst>
      <p:ext uri="{BB962C8B-B14F-4D97-AF65-F5344CB8AC3E}">
        <p14:creationId xmlns:p14="http://schemas.microsoft.com/office/powerpoint/2010/main" val="13907329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fade/>
  </p:transition>
  <p:hf hdr="0" ftr="0" dt="0"/>
  <p:txStyles>
    <p:titleStyle>
      <a:lvl1pPr algn="l" rtl="0" eaLnBrk="1" fontAlgn="base" hangingPunct="1">
        <a:spcBef>
          <a:spcPct val="0"/>
        </a:spcBef>
        <a:spcAft>
          <a:spcPct val="0"/>
        </a:spcAft>
        <a:defRPr sz="3300">
          <a:solidFill>
            <a:srgbClr val="691638"/>
          </a:solidFill>
          <a:latin typeface="+mj-lt"/>
          <a:ea typeface="+mj-ea"/>
          <a:cs typeface="+mj-cs"/>
        </a:defRPr>
      </a:lvl1pPr>
      <a:lvl2pPr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2pPr>
      <a:lvl3pPr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3pPr>
      <a:lvl4pPr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4pPr>
      <a:lvl5pPr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5pPr>
      <a:lvl6pPr marL="342900"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6pPr>
      <a:lvl7pPr marL="685800"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7pPr>
      <a:lvl8pPr marL="1028700"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8pPr>
      <a:lvl9pPr marL="1371600"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9pPr>
    </p:titleStyle>
    <p:bodyStyle>
      <a:lvl1pPr marL="257175" indent="-257175" algn="l" rtl="0" eaLnBrk="1" fontAlgn="base" hangingPunct="1">
        <a:spcBef>
          <a:spcPct val="20000"/>
        </a:spcBef>
        <a:spcAft>
          <a:spcPct val="0"/>
        </a:spcAft>
        <a:buClr>
          <a:srgbClr val="691638"/>
        </a:buClr>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rgbClr val="DC5A21"/>
        </a:buClr>
        <a:buFont typeface="Times" charset="0"/>
        <a:buChar char="•"/>
        <a:defRPr sz="2100">
          <a:solidFill>
            <a:schemeClr val="tx1"/>
          </a:solidFill>
          <a:latin typeface="+mn-lt"/>
          <a:ea typeface="+mn-ea"/>
        </a:defRPr>
      </a:lvl2pPr>
      <a:lvl3pPr marL="857250" indent="-171450" algn="l" rtl="0" eaLnBrk="1" fontAlgn="base" hangingPunct="1">
        <a:spcBef>
          <a:spcPct val="20000"/>
        </a:spcBef>
        <a:spcAft>
          <a:spcPct val="0"/>
        </a:spcAft>
        <a:buClr>
          <a:srgbClr val="87ADB0"/>
        </a:buClr>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p:nvSpPr>
        <p:spPr bwMode="auto">
          <a:xfrm>
            <a:off x="304800" y="1371602"/>
            <a:ext cx="1588" cy="5260975"/>
          </a:xfrm>
          <a:prstGeom prst="line">
            <a:avLst/>
          </a:prstGeom>
          <a:noFill/>
          <a:ln w="9360">
            <a:solidFill>
              <a:srgbClr val="808080"/>
            </a:solidFill>
            <a:miter lim="800000"/>
            <a:headEnd/>
            <a:tailEnd/>
          </a:ln>
          <a:effectLst/>
        </p:spPr>
        <p:txBody>
          <a:bodyPr/>
          <a:lstStyle/>
          <a:p>
            <a:pPr>
              <a:defRPr/>
            </a:pPr>
            <a:endParaRPr lang="en-US" sz="1350"/>
          </a:p>
        </p:txBody>
      </p:sp>
      <p:pic>
        <p:nvPicPr>
          <p:cNvPr id="1027" name="Picture 2"/>
          <p:cNvPicPr>
            <a:picLocks noChangeAspect="1" noChangeArrowheads="1"/>
          </p:cNvPicPr>
          <p:nvPr/>
        </p:nvPicPr>
        <p:blipFill>
          <a:blip r:embed="rId13" cstate="print"/>
          <a:srcRect/>
          <a:stretch>
            <a:fillRect/>
          </a:stretch>
        </p:blipFill>
        <p:spPr bwMode="auto">
          <a:xfrm>
            <a:off x="0" y="0"/>
            <a:ext cx="9144000" cy="1371600"/>
          </a:xfrm>
          <a:prstGeom prst="rect">
            <a:avLst/>
          </a:prstGeom>
          <a:noFill/>
          <a:ln w="9525">
            <a:noFill/>
            <a:round/>
            <a:headEnd/>
            <a:tailEnd/>
          </a:ln>
        </p:spPr>
      </p:pic>
      <p:sp>
        <p:nvSpPr>
          <p:cNvPr id="1028" name="Rectangle 3"/>
          <p:cNvSpPr>
            <a:spLocks noGrp="1" noChangeArrowheads="1"/>
          </p:cNvSpPr>
          <p:nvPr>
            <p:ph type="title"/>
          </p:nvPr>
        </p:nvSpPr>
        <p:spPr bwMode="auto">
          <a:xfrm>
            <a:off x="762000" y="1371600"/>
            <a:ext cx="7766050" cy="14303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029" name="Rectangle 4"/>
          <p:cNvSpPr>
            <a:spLocks noGrp="1" noChangeArrowheads="1"/>
          </p:cNvSpPr>
          <p:nvPr>
            <p:ph type="body" idx="1"/>
          </p:nvPr>
        </p:nvSpPr>
        <p:spPr bwMode="auto">
          <a:xfrm>
            <a:off x="762000" y="2286000"/>
            <a:ext cx="7766050" cy="37433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Line 5"/>
          <p:cNvSpPr>
            <a:spLocks noChangeShapeType="1"/>
          </p:cNvSpPr>
          <p:nvPr/>
        </p:nvSpPr>
        <p:spPr bwMode="auto">
          <a:xfrm>
            <a:off x="304800" y="6629400"/>
            <a:ext cx="8534400" cy="1588"/>
          </a:xfrm>
          <a:prstGeom prst="line">
            <a:avLst/>
          </a:prstGeom>
          <a:noFill/>
          <a:ln w="9360">
            <a:solidFill>
              <a:srgbClr val="808080"/>
            </a:solidFill>
            <a:miter lim="800000"/>
            <a:headEnd/>
            <a:tailEnd/>
          </a:ln>
          <a:effectLst/>
        </p:spPr>
        <p:txBody>
          <a:bodyPr/>
          <a:lstStyle/>
          <a:p>
            <a:pPr>
              <a:defRPr/>
            </a:pPr>
            <a:endParaRPr lang="en-US" sz="1350"/>
          </a:p>
        </p:txBody>
      </p:sp>
      <p:pic>
        <p:nvPicPr>
          <p:cNvPr id="1031" name="Picture 6"/>
          <p:cNvPicPr>
            <a:picLocks noChangeAspect="1" noChangeArrowheads="1"/>
          </p:cNvPicPr>
          <p:nvPr/>
        </p:nvPicPr>
        <p:blipFill>
          <a:blip r:embed="rId14" cstate="print"/>
          <a:srcRect/>
          <a:stretch>
            <a:fillRect/>
          </a:stretch>
        </p:blipFill>
        <p:spPr bwMode="auto">
          <a:xfrm>
            <a:off x="7239001" y="6205540"/>
            <a:ext cx="1495425" cy="331787"/>
          </a:xfrm>
          <a:prstGeom prst="rect">
            <a:avLst/>
          </a:prstGeom>
          <a:noFill/>
          <a:ln w="9525">
            <a:noFill/>
            <a:round/>
            <a:headEnd/>
            <a:tailEnd/>
          </a:ln>
        </p:spPr>
      </p:pic>
      <p:sp>
        <p:nvSpPr>
          <p:cNvPr id="3" name="Line 7"/>
          <p:cNvSpPr>
            <a:spLocks noChangeShapeType="1"/>
          </p:cNvSpPr>
          <p:nvPr/>
        </p:nvSpPr>
        <p:spPr bwMode="auto">
          <a:xfrm>
            <a:off x="7239000" y="6129340"/>
            <a:ext cx="1600200" cy="1587"/>
          </a:xfrm>
          <a:prstGeom prst="line">
            <a:avLst/>
          </a:prstGeom>
          <a:noFill/>
          <a:ln w="9360">
            <a:solidFill>
              <a:srgbClr val="808080"/>
            </a:solidFill>
            <a:miter lim="800000"/>
            <a:headEnd/>
            <a:tailEnd/>
          </a:ln>
          <a:effectLst/>
        </p:spPr>
        <p:txBody>
          <a:bodyPr/>
          <a:lstStyle/>
          <a:p>
            <a:pPr>
              <a:defRPr/>
            </a:pPr>
            <a:endParaRPr lang="en-US" sz="1350"/>
          </a:p>
        </p:txBody>
      </p:sp>
      <p:sp>
        <p:nvSpPr>
          <p:cNvPr id="1032" name="Rectangle 8"/>
          <p:cNvSpPr>
            <a:spLocks noGrp="1" noChangeArrowheads="1"/>
          </p:cNvSpPr>
          <p:nvPr>
            <p:ph type="sldNum"/>
          </p:nvPr>
        </p:nvSpPr>
        <p:spPr bwMode="auto">
          <a:xfrm>
            <a:off x="304800" y="6288088"/>
            <a:ext cx="908050" cy="4508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nSpc>
                <a:spcPct val="93000"/>
              </a:lnSpc>
              <a:defRPr sz="750">
                <a:solidFill>
                  <a:srgbClr val="000000"/>
                </a:solidFill>
              </a:defRPr>
            </a:lvl1pPr>
          </a:lstStyle>
          <a:p>
            <a:fld id="{9CFCAACE-234D-5844-923E-E51D1C6591A8}" type="slidenum">
              <a:rPr lang="en-US" smtClean="0"/>
              <a:t>‹#›</a:t>
            </a:fld>
            <a:endParaRPr lang="en-US"/>
          </a:p>
        </p:txBody>
      </p:sp>
      <p:sp>
        <p:nvSpPr>
          <p:cNvPr id="1033" name="Line 9"/>
          <p:cNvSpPr>
            <a:spLocks noChangeShapeType="1"/>
          </p:cNvSpPr>
          <p:nvPr/>
        </p:nvSpPr>
        <p:spPr bwMode="auto">
          <a:xfrm flipV="1">
            <a:off x="8839200" y="6126163"/>
            <a:ext cx="1588" cy="506412"/>
          </a:xfrm>
          <a:prstGeom prst="line">
            <a:avLst/>
          </a:prstGeom>
          <a:noFill/>
          <a:ln w="9360">
            <a:solidFill>
              <a:srgbClr val="808080"/>
            </a:solidFill>
            <a:miter lim="800000"/>
            <a:headEnd/>
            <a:tailEnd/>
          </a:ln>
          <a:effectLst/>
        </p:spPr>
        <p:txBody>
          <a:bodyPr/>
          <a:lstStyle/>
          <a:p>
            <a:pPr>
              <a:defRPr/>
            </a:pPr>
            <a:endParaRPr lang="en-US" sz="1350"/>
          </a:p>
        </p:txBody>
      </p:sp>
    </p:spTree>
    <p:extLst>
      <p:ext uri="{BB962C8B-B14F-4D97-AF65-F5344CB8AC3E}">
        <p14:creationId xmlns:p14="http://schemas.microsoft.com/office/powerpoint/2010/main" val="67710240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fade/>
  </p:transition>
  <p:hf hdr="0" ftr="0" dt="0"/>
  <p:txStyles>
    <p:titleStyle>
      <a:lvl1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mj-lt"/>
          <a:ea typeface="+mj-ea"/>
          <a:cs typeface="ＭＳ Ｐゴシック" charset="-128"/>
        </a:defRPr>
      </a:lvl1pPr>
      <a:lvl2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cs typeface="ＭＳ Ｐゴシック" charset="-128"/>
        </a:defRPr>
      </a:lvl2pPr>
      <a:lvl3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cs typeface="ＭＳ Ｐゴシック" charset="-128"/>
        </a:defRPr>
      </a:lvl3pPr>
      <a:lvl4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cs typeface="ＭＳ Ｐゴシック" charset="-128"/>
        </a:defRPr>
      </a:lvl4pPr>
      <a:lvl5pPr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cs typeface="ＭＳ Ｐゴシック" charset="-128"/>
        </a:defRPr>
      </a:lvl5pPr>
      <a:lvl6pPr marL="342900"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defRPr>
      </a:lvl6pPr>
      <a:lvl7pPr marL="685800"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defRPr>
      </a:lvl7pPr>
      <a:lvl8pPr marL="1028700"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defRPr>
      </a:lvl8pPr>
      <a:lvl9pPr marL="1371600" algn="l" defTabSz="342900" rtl="0" eaLnBrk="1" fontAlgn="base" hangingPunct="1">
        <a:lnSpc>
          <a:spcPct val="93000"/>
        </a:lnSpc>
        <a:spcBef>
          <a:spcPct val="0"/>
        </a:spcBef>
        <a:spcAft>
          <a:spcPct val="0"/>
        </a:spcAft>
        <a:buClr>
          <a:srgbClr val="691638"/>
        </a:buClr>
        <a:buSzPct val="100000"/>
        <a:buFont typeface="Arial" charset="0"/>
        <a:defRPr sz="3300">
          <a:solidFill>
            <a:srgbClr val="691638"/>
          </a:solidFill>
          <a:latin typeface="Arial" charset="0"/>
          <a:ea typeface="ＭＳ Ｐゴシック" charset="-128"/>
        </a:defRPr>
      </a:lvl9pPr>
    </p:titleStyle>
    <p:bodyStyle>
      <a:lvl1pPr marL="252413" indent="-252413" algn="l" defTabSz="342900" rtl="0" eaLnBrk="1" fontAlgn="base" hangingPunct="1">
        <a:lnSpc>
          <a:spcPct val="93000"/>
        </a:lnSpc>
        <a:spcBef>
          <a:spcPts val="600"/>
        </a:spcBef>
        <a:spcAft>
          <a:spcPct val="0"/>
        </a:spcAft>
        <a:buClr>
          <a:srgbClr val="691638"/>
        </a:buClr>
        <a:buSzPct val="100000"/>
        <a:buFont typeface="Arial" charset="0"/>
        <a:buChar char="•"/>
        <a:defRPr sz="2400">
          <a:solidFill>
            <a:srgbClr val="000000"/>
          </a:solidFill>
          <a:latin typeface="+mn-lt"/>
          <a:ea typeface="+mn-ea"/>
          <a:cs typeface="ＭＳ Ｐゴシック" charset="-128"/>
        </a:defRPr>
      </a:lvl1pPr>
      <a:lvl2pPr marL="552450" indent="-209550" algn="l" defTabSz="342900" rtl="0" eaLnBrk="1" fontAlgn="base" hangingPunct="1">
        <a:lnSpc>
          <a:spcPct val="93000"/>
        </a:lnSpc>
        <a:spcBef>
          <a:spcPts val="525"/>
        </a:spcBef>
        <a:spcAft>
          <a:spcPct val="0"/>
        </a:spcAft>
        <a:buClr>
          <a:srgbClr val="DC5A21"/>
        </a:buClr>
        <a:buSzPct val="100000"/>
        <a:buFont typeface="Times New Roman" charset="0"/>
        <a:buChar char="•"/>
        <a:defRPr sz="2100">
          <a:solidFill>
            <a:srgbClr val="000000"/>
          </a:solidFill>
          <a:latin typeface="+mn-lt"/>
          <a:ea typeface="+mn-ea"/>
        </a:defRPr>
      </a:lvl2pPr>
      <a:lvl3pPr marL="857250" indent="-171450" algn="l" defTabSz="342900" rtl="0" eaLnBrk="1" fontAlgn="base" hangingPunct="1">
        <a:lnSpc>
          <a:spcPct val="93000"/>
        </a:lnSpc>
        <a:spcBef>
          <a:spcPts val="450"/>
        </a:spcBef>
        <a:spcAft>
          <a:spcPct val="0"/>
        </a:spcAft>
        <a:buClr>
          <a:srgbClr val="87ADB0"/>
        </a:buClr>
        <a:buSzPct val="100000"/>
        <a:buFont typeface="Arial" charset="0"/>
        <a:buChar char="•"/>
        <a:defRPr sz="1800">
          <a:solidFill>
            <a:srgbClr val="000000"/>
          </a:solidFill>
          <a:latin typeface="+mn-lt"/>
          <a:ea typeface="+mn-ea"/>
        </a:defRPr>
      </a:lvl3pPr>
      <a:lvl4pPr marL="12001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4pPr>
      <a:lvl5pPr marL="15430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5pPr>
      <a:lvl6pPr marL="18859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6pPr>
      <a:lvl7pPr marL="22288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7pPr>
      <a:lvl8pPr marL="25717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8pPr>
      <a:lvl9pPr marL="2914650" indent="-171450" algn="l" defTabSz="342900" rtl="0" eaLnBrk="1" fontAlgn="base" hangingPunct="1">
        <a:lnSpc>
          <a:spcPct val="93000"/>
        </a:lnSpc>
        <a:spcBef>
          <a:spcPts val="375"/>
        </a:spcBef>
        <a:spcAft>
          <a:spcPct val="0"/>
        </a:spcAft>
        <a:buClr>
          <a:srgbClr val="000000"/>
        </a:buClr>
        <a:buSzPct val="100000"/>
        <a:buFont typeface="Arial" charset="0"/>
        <a:buChar char="»"/>
        <a:defRPr sz="15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6" name="Line 12"/>
          <p:cNvSpPr>
            <a:spLocks noChangeShapeType="1"/>
          </p:cNvSpPr>
          <p:nvPr/>
        </p:nvSpPr>
        <p:spPr bwMode="auto">
          <a:xfrm>
            <a:off x="304800" y="1371602"/>
            <a:ext cx="0" cy="5260975"/>
          </a:xfrm>
          <a:prstGeom prst="line">
            <a:avLst/>
          </a:prstGeom>
          <a:noFill/>
          <a:ln w="9525">
            <a:solidFill>
              <a:schemeClr val="bg2"/>
            </a:solidFill>
            <a:round/>
            <a:headEnd/>
            <a:tailEnd/>
          </a:ln>
        </p:spPr>
        <p:txBody>
          <a:bodyPr/>
          <a:lstStyle/>
          <a:p>
            <a:pPr fontAlgn="auto">
              <a:spcBef>
                <a:spcPts val="0"/>
              </a:spcBef>
              <a:spcAft>
                <a:spcPts val="0"/>
              </a:spcAft>
              <a:defRPr/>
            </a:pPr>
            <a:endParaRPr lang="en-US" sz="1350">
              <a:latin typeface="+mn-lt"/>
            </a:endParaRPr>
          </a:p>
        </p:txBody>
      </p:sp>
      <p:pic>
        <p:nvPicPr>
          <p:cNvPr id="13315" name="Picture 21" descr="burrus_header"/>
          <p:cNvPicPr>
            <a:picLocks noChangeAspect="1" noChangeArrowheads="1"/>
          </p:cNvPicPr>
          <p:nvPr/>
        </p:nvPicPr>
        <p:blipFill>
          <a:blip r:embed="rId13" cstate="print"/>
          <a:srcRect/>
          <a:stretch>
            <a:fillRect/>
          </a:stretch>
        </p:blipFill>
        <p:spPr bwMode="auto">
          <a:xfrm>
            <a:off x="0" y="0"/>
            <a:ext cx="9144000" cy="13716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762000" y="1371600"/>
            <a:ext cx="7772400" cy="838200"/>
          </a:xfrm>
          <a:prstGeom prst="rect">
            <a:avLst/>
          </a:prstGeom>
          <a:noFill/>
          <a:ln w="9525">
            <a:noFill/>
            <a:miter lim="800000"/>
            <a:headEnd/>
            <a:tailEnd/>
          </a:ln>
          <a:effectLst>
            <a:outerShdw blurRad="63500"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smtClean="0"/>
          </a:p>
        </p:txBody>
      </p:sp>
      <p:sp>
        <p:nvSpPr>
          <p:cNvPr id="13317" name="Rectangle 3"/>
          <p:cNvSpPr>
            <a:spLocks noGrp="1" noChangeArrowheads="1"/>
          </p:cNvSpPr>
          <p:nvPr>
            <p:ph type="body" idx="1"/>
          </p:nvPr>
        </p:nvSpPr>
        <p:spPr bwMode="auto">
          <a:xfrm>
            <a:off x="762000" y="2286000"/>
            <a:ext cx="7772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7" name="Line 13"/>
          <p:cNvSpPr>
            <a:spLocks noChangeShapeType="1"/>
          </p:cNvSpPr>
          <p:nvPr/>
        </p:nvSpPr>
        <p:spPr bwMode="auto">
          <a:xfrm>
            <a:off x="304800" y="6629400"/>
            <a:ext cx="8534400" cy="0"/>
          </a:xfrm>
          <a:prstGeom prst="line">
            <a:avLst/>
          </a:prstGeom>
          <a:noFill/>
          <a:ln w="9525">
            <a:solidFill>
              <a:schemeClr val="bg2"/>
            </a:solidFill>
            <a:round/>
            <a:headEnd/>
            <a:tailEnd/>
          </a:ln>
        </p:spPr>
        <p:txBody>
          <a:bodyPr/>
          <a:lstStyle/>
          <a:p>
            <a:pPr fontAlgn="auto">
              <a:spcBef>
                <a:spcPts val="0"/>
              </a:spcBef>
              <a:spcAft>
                <a:spcPts val="0"/>
              </a:spcAft>
              <a:defRPr/>
            </a:pPr>
            <a:endParaRPr lang="en-US" sz="1350">
              <a:latin typeface="+mn-lt"/>
            </a:endParaRPr>
          </a:p>
        </p:txBody>
      </p:sp>
      <p:pic>
        <p:nvPicPr>
          <p:cNvPr id="13319" name="Picture 14"/>
          <p:cNvPicPr>
            <a:picLocks noChangeAspect="1" noChangeArrowheads="1"/>
          </p:cNvPicPr>
          <p:nvPr/>
        </p:nvPicPr>
        <p:blipFill>
          <a:blip r:embed="rId14" cstate="print"/>
          <a:srcRect/>
          <a:stretch>
            <a:fillRect/>
          </a:stretch>
        </p:blipFill>
        <p:spPr bwMode="auto">
          <a:xfrm>
            <a:off x="7239001" y="6205540"/>
            <a:ext cx="1495425" cy="331787"/>
          </a:xfrm>
          <a:prstGeom prst="rect">
            <a:avLst/>
          </a:prstGeom>
          <a:noFill/>
          <a:ln w="9525">
            <a:noFill/>
            <a:miter lim="800000"/>
            <a:headEnd/>
            <a:tailEnd/>
          </a:ln>
        </p:spPr>
      </p:pic>
      <p:sp>
        <p:nvSpPr>
          <p:cNvPr id="1039" name="Line 15"/>
          <p:cNvSpPr>
            <a:spLocks noChangeShapeType="1"/>
          </p:cNvSpPr>
          <p:nvPr/>
        </p:nvSpPr>
        <p:spPr bwMode="auto">
          <a:xfrm>
            <a:off x="7239000" y="6129338"/>
            <a:ext cx="1600200" cy="0"/>
          </a:xfrm>
          <a:prstGeom prst="line">
            <a:avLst/>
          </a:prstGeom>
          <a:noFill/>
          <a:ln w="9525">
            <a:solidFill>
              <a:schemeClr val="bg2"/>
            </a:solidFill>
            <a:round/>
            <a:headEnd/>
            <a:tailEnd/>
          </a:ln>
        </p:spPr>
        <p:txBody>
          <a:bodyPr/>
          <a:lstStyle/>
          <a:p>
            <a:pPr fontAlgn="auto">
              <a:spcBef>
                <a:spcPts val="0"/>
              </a:spcBef>
              <a:spcAft>
                <a:spcPts val="0"/>
              </a:spcAft>
              <a:defRPr/>
            </a:pPr>
            <a:endParaRPr lang="en-US" sz="1350">
              <a:latin typeface="+mn-lt"/>
            </a:endParaRPr>
          </a:p>
        </p:txBody>
      </p:sp>
      <p:sp>
        <p:nvSpPr>
          <p:cNvPr id="1041" name="Rectangle 17"/>
          <p:cNvSpPr>
            <a:spLocks noGrp="1" noChangeArrowheads="1"/>
          </p:cNvSpPr>
          <p:nvPr>
            <p:ph type="sldNum" sz="quarter" idx="4"/>
          </p:nvPr>
        </p:nvSpPr>
        <p:spPr bwMode="auto">
          <a:xfrm>
            <a:off x="304800" y="6288088"/>
            <a:ext cx="914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750"/>
            </a:lvl1pPr>
          </a:lstStyle>
          <a:p>
            <a:fld id="{7248C18A-470E-486D-BB9F-5F27BEA09AB2}" type="slidenum">
              <a:rPr lang="en-US"/>
              <a:pPr/>
              <a:t>‹#›</a:t>
            </a:fld>
            <a:endParaRPr lang="en-US"/>
          </a:p>
        </p:txBody>
      </p:sp>
      <p:sp>
        <p:nvSpPr>
          <p:cNvPr id="1043" name="Line 19"/>
          <p:cNvSpPr>
            <a:spLocks noChangeShapeType="1"/>
          </p:cNvSpPr>
          <p:nvPr/>
        </p:nvSpPr>
        <p:spPr bwMode="auto">
          <a:xfrm flipV="1">
            <a:off x="8839200" y="6132513"/>
            <a:ext cx="0" cy="493712"/>
          </a:xfrm>
          <a:prstGeom prst="line">
            <a:avLst/>
          </a:prstGeom>
          <a:noFill/>
          <a:ln w="9525">
            <a:solidFill>
              <a:schemeClr val="bg2"/>
            </a:solidFill>
            <a:round/>
            <a:headEnd/>
            <a:tailEnd/>
          </a:ln>
        </p:spPr>
        <p:txBody>
          <a:bodyPr wrap="none" anchor="ctr"/>
          <a:lstStyle/>
          <a:p>
            <a:pPr fontAlgn="auto">
              <a:spcBef>
                <a:spcPts val="0"/>
              </a:spcBef>
              <a:spcAft>
                <a:spcPts val="0"/>
              </a:spcAft>
              <a:defRPr/>
            </a:pPr>
            <a:endParaRPr lang="en-US" sz="1350">
              <a:latin typeface="+mn-lt"/>
            </a:endParaRPr>
          </a:p>
        </p:txBody>
      </p:sp>
    </p:spTree>
    <p:extLst>
      <p:ext uri="{BB962C8B-B14F-4D97-AF65-F5344CB8AC3E}">
        <p14:creationId xmlns:p14="http://schemas.microsoft.com/office/powerpoint/2010/main" val="155389094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fade/>
  </p:transition>
  <p:hf hdr="0" ftr="0" dt="0"/>
  <p:txStyles>
    <p:titleStyle>
      <a:lvl1pPr algn="l" rtl="0" eaLnBrk="1" fontAlgn="base" hangingPunct="1">
        <a:spcBef>
          <a:spcPct val="0"/>
        </a:spcBef>
        <a:spcAft>
          <a:spcPct val="0"/>
        </a:spcAft>
        <a:defRPr sz="3300">
          <a:solidFill>
            <a:srgbClr val="691638"/>
          </a:solidFill>
          <a:latin typeface="+mj-lt"/>
          <a:ea typeface="+mj-ea"/>
          <a:cs typeface="+mj-cs"/>
        </a:defRPr>
      </a:lvl1pPr>
      <a:lvl2pPr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2pPr>
      <a:lvl3pPr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3pPr>
      <a:lvl4pPr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4pPr>
      <a:lvl5pPr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5pPr>
      <a:lvl6pPr marL="342900"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6pPr>
      <a:lvl7pPr marL="685800"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7pPr>
      <a:lvl8pPr marL="1028700"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8pPr>
      <a:lvl9pPr marL="1371600" algn="l" rtl="0" eaLnBrk="1" fontAlgn="base" hangingPunct="1">
        <a:spcBef>
          <a:spcPct val="0"/>
        </a:spcBef>
        <a:spcAft>
          <a:spcPct val="0"/>
        </a:spcAft>
        <a:defRPr sz="3300">
          <a:solidFill>
            <a:srgbClr val="691638"/>
          </a:solidFill>
          <a:latin typeface="Arial" charset="0"/>
          <a:ea typeface="ＭＳ Ｐゴシック" charset="-128"/>
          <a:cs typeface="ＭＳ Ｐゴシック" charset="-128"/>
        </a:defRPr>
      </a:lvl9pPr>
    </p:titleStyle>
    <p:bodyStyle>
      <a:lvl1pPr marL="257175" indent="-257175" algn="l" rtl="0" eaLnBrk="1" fontAlgn="base" hangingPunct="1">
        <a:spcBef>
          <a:spcPct val="20000"/>
        </a:spcBef>
        <a:spcAft>
          <a:spcPct val="0"/>
        </a:spcAft>
        <a:buClr>
          <a:srgbClr val="691638"/>
        </a:buClr>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rgbClr val="DC5A21"/>
        </a:buClr>
        <a:buFont typeface="Times" charset="0"/>
        <a:buChar char="•"/>
        <a:defRPr sz="2100">
          <a:solidFill>
            <a:schemeClr val="tx1"/>
          </a:solidFill>
          <a:latin typeface="+mn-lt"/>
          <a:ea typeface="+mn-ea"/>
        </a:defRPr>
      </a:lvl2pPr>
      <a:lvl3pPr marL="857250" indent="-171450" algn="l" rtl="0" eaLnBrk="1" fontAlgn="base" hangingPunct="1">
        <a:spcBef>
          <a:spcPct val="20000"/>
        </a:spcBef>
        <a:spcAft>
          <a:spcPct val="0"/>
        </a:spcAft>
        <a:buClr>
          <a:srgbClr val="87ADB0"/>
        </a:buClr>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5AC2F30-888B-D843-A79B-E1400407C269}" type="datetime1">
              <a:rPr lang="en-US" smtClean="0"/>
              <a:t>11/9/16</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CFCAACE-234D-5844-923E-E51D1C6591A8}" type="slidenum">
              <a:rPr lang="en-US" smtClean="0"/>
              <a:t>‹#›</a:t>
            </a:fld>
            <a:endParaRPr lang="en-US"/>
          </a:p>
        </p:txBody>
      </p:sp>
    </p:spTree>
    <p:extLst>
      <p:ext uri="{BB962C8B-B14F-4D97-AF65-F5344CB8AC3E}">
        <p14:creationId xmlns:p14="http://schemas.microsoft.com/office/powerpoint/2010/main" val="168044533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6.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7.png"/><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8.png"/><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png"/><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1.png"/><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2.png"/><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3.png"/><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4.png"/><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5.png"/><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Parameterizing Moving Target Defenses</a:t>
            </a:r>
            <a:endParaRPr lang="en-US" dirty="0"/>
          </a:p>
        </p:txBody>
      </p:sp>
      <p:sp>
        <p:nvSpPr>
          <p:cNvPr id="3" name="Subtitle 2"/>
          <p:cNvSpPr>
            <a:spLocks noGrp="1"/>
          </p:cNvSpPr>
          <p:nvPr>
            <p:ph type="subTitle" idx="1"/>
          </p:nvPr>
        </p:nvSpPr>
        <p:spPr/>
        <p:txBody>
          <a:bodyPr/>
          <a:lstStyle/>
          <a:p>
            <a:r>
              <a:rPr lang="en-US" dirty="0" smtClean="0"/>
              <a:t>Lei Zhang and Wei Wang</a:t>
            </a:r>
          </a:p>
          <a:p>
            <a:r>
              <a:rPr lang="en-US" dirty="0" smtClean="0"/>
              <a:t>Nov. 10</a:t>
            </a:r>
            <a:r>
              <a:rPr lang="en-US" baseline="30000" dirty="0" smtClean="0"/>
              <a:t>th</a:t>
            </a:r>
            <a:r>
              <a:rPr lang="en-US" dirty="0" smtClean="0"/>
              <a:t>, 2016</a:t>
            </a:r>
          </a:p>
          <a:p>
            <a:endParaRPr lang="en-US" dirty="0"/>
          </a:p>
        </p:txBody>
      </p:sp>
      <p:sp>
        <p:nvSpPr>
          <p:cNvPr id="7" name="Slide Number Placeholder 6"/>
          <p:cNvSpPr>
            <a:spLocks noGrp="1"/>
          </p:cNvSpPr>
          <p:nvPr>
            <p:ph type="sldNum" sz="quarter" idx="12"/>
          </p:nvPr>
        </p:nvSpPr>
        <p:spPr/>
        <p:txBody>
          <a:bodyPr/>
          <a:lstStyle/>
          <a:p>
            <a:fld id="{9CFCAACE-234D-5844-923E-E51D1C6591A8}" type="slidenum">
              <a:rPr lang="en-US" smtClean="0"/>
              <a:t>1</a:t>
            </a:fld>
            <a:endParaRPr lang="en-US"/>
          </a:p>
        </p:txBody>
      </p:sp>
    </p:spTree>
    <p:extLst>
      <p:ext uri="{BB962C8B-B14F-4D97-AF65-F5344CB8AC3E}">
        <p14:creationId xmlns:p14="http://schemas.microsoft.com/office/powerpoint/2010/main" val="19690902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mr-IN" dirty="0" smtClean="0"/>
              <a:t>–</a:t>
            </a:r>
            <a:r>
              <a:rPr lang="en-US" dirty="0" smtClean="0"/>
              <a:t> Attack sequence</a:t>
            </a:r>
            <a:endParaRPr lang="en-US" dirty="0"/>
          </a:p>
        </p:txBody>
      </p:sp>
      <p:sp>
        <p:nvSpPr>
          <p:cNvPr id="3" name="Content Placeholder 2"/>
          <p:cNvSpPr>
            <a:spLocks noGrp="1"/>
          </p:cNvSpPr>
          <p:nvPr>
            <p:ph idx="1"/>
          </p:nvPr>
        </p:nvSpPr>
        <p:spPr>
          <a:xfrm>
            <a:off x="628651" y="2226469"/>
            <a:ext cx="4997450" cy="3263504"/>
          </a:xfrm>
        </p:spPr>
        <p:txBody>
          <a:bodyPr>
            <a:normAutofit/>
          </a:bodyPr>
          <a:lstStyle/>
          <a:p>
            <a:pPr marL="0" indent="0">
              <a:buNone/>
            </a:pPr>
            <a:r>
              <a:rPr lang="en-US" b="1" dirty="0"/>
              <a:t>5. Damage/exfiltration</a:t>
            </a:r>
          </a:p>
          <a:p>
            <a:r>
              <a:rPr lang="en-US" dirty="0"/>
              <a:t>perform some application specific action to disrupt the defender’s core mission</a:t>
            </a:r>
          </a:p>
          <a:p>
            <a:r>
              <a:rPr lang="en-US" dirty="0"/>
              <a:t>transfer the defender’s critical data</a:t>
            </a:r>
          </a:p>
        </p:txBody>
      </p:sp>
      <p:pic>
        <p:nvPicPr>
          <p:cNvPr id="4" name="Picture 3"/>
          <p:cNvPicPr>
            <a:picLocks noChangeAspect="1"/>
          </p:cNvPicPr>
          <p:nvPr/>
        </p:nvPicPr>
        <p:blipFill>
          <a:blip r:embed="rId2"/>
          <a:stretch>
            <a:fillRect/>
          </a:stretch>
        </p:blipFill>
        <p:spPr>
          <a:xfrm>
            <a:off x="6172200" y="1690689"/>
            <a:ext cx="2971800" cy="4876800"/>
          </a:xfrm>
          <a:prstGeom prst="rect">
            <a:avLst/>
          </a:prstGeom>
        </p:spPr>
      </p:pic>
      <p:sp>
        <p:nvSpPr>
          <p:cNvPr id="5" name="Oval 4"/>
          <p:cNvSpPr/>
          <p:nvPr/>
        </p:nvSpPr>
        <p:spPr>
          <a:xfrm>
            <a:off x="6400802" y="4980782"/>
            <a:ext cx="660401" cy="47545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7366002" y="4980784"/>
            <a:ext cx="660401" cy="47545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6"/>
          <p:cNvSpPr>
            <a:spLocks noGrp="1"/>
          </p:cNvSpPr>
          <p:nvPr>
            <p:ph type="sldNum" sz="quarter" idx="12"/>
          </p:nvPr>
        </p:nvSpPr>
        <p:spPr/>
        <p:txBody>
          <a:bodyPr/>
          <a:lstStyle/>
          <a:p>
            <a:fld id="{9CFCAACE-234D-5844-923E-E51D1C6591A8}" type="slidenum">
              <a:rPr lang="en-US" smtClean="0"/>
              <a:t>10</a:t>
            </a:fld>
            <a:endParaRPr lang="en-US"/>
          </a:p>
        </p:txBody>
      </p:sp>
    </p:spTree>
    <p:extLst>
      <p:ext uri="{BB962C8B-B14F-4D97-AF65-F5344CB8AC3E}">
        <p14:creationId xmlns:p14="http://schemas.microsoft.com/office/powerpoint/2010/main" val="2376818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mr-IN" dirty="0" smtClean="0"/>
              <a:t>–</a:t>
            </a:r>
            <a:r>
              <a:rPr lang="en-US" dirty="0" smtClean="0"/>
              <a:t> Attack sequence</a:t>
            </a:r>
            <a:endParaRPr lang="en-US" dirty="0"/>
          </a:p>
        </p:txBody>
      </p:sp>
      <p:sp>
        <p:nvSpPr>
          <p:cNvPr id="3" name="Content Placeholder 2"/>
          <p:cNvSpPr>
            <a:spLocks noGrp="1"/>
          </p:cNvSpPr>
          <p:nvPr>
            <p:ph idx="1"/>
          </p:nvPr>
        </p:nvSpPr>
        <p:spPr>
          <a:xfrm>
            <a:off x="628650" y="2226469"/>
            <a:ext cx="5162550" cy="3263504"/>
          </a:xfrm>
        </p:spPr>
        <p:txBody>
          <a:bodyPr>
            <a:normAutofit/>
          </a:bodyPr>
          <a:lstStyle/>
          <a:p>
            <a:pPr marL="0" indent="0">
              <a:buNone/>
            </a:pPr>
            <a:r>
              <a:rPr lang="en-US" b="1" dirty="0"/>
              <a:t>6. Cleanup activities</a:t>
            </a:r>
          </a:p>
          <a:p>
            <a:pPr marL="0" indent="0">
              <a:buNone/>
            </a:pPr>
            <a:r>
              <a:rPr lang="en-US" dirty="0"/>
              <a:t>remove all artifacts from the attack (e.g., registry entries, covert file systems or tainted applications or libraries)</a:t>
            </a:r>
          </a:p>
        </p:txBody>
      </p:sp>
      <p:pic>
        <p:nvPicPr>
          <p:cNvPr id="4" name="Picture 3"/>
          <p:cNvPicPr>
            <a:picLocks noChangeAspect="1"/>
          </p:cNvPicPr>
          <p:nvPr/>
        </p:nvPicPr>
        <p:blipFill>
          <a:blip r:embed="rId2"/>
          <a:stretch>
            <a:fillRect/>
          </a:stretch>
        </p:blipFill>
        <p:spPr>
          <a:xfrm>
            <a:off x="6172200" y="1690689"/>
            <a:ext cx="2971800" cy="4876800"/>
          </a:xfrm>
          <a:prstGeom prst="rect">
            <a:avLst/>
          </a:prstGeom>
        </p:spPr>
      </p:pic>
      <p:sp>
        <p:nvSpPr>
          <p:cNvPr id="5" name="Oval 4"/>
          <p:cNvSpPr/>
          <p:nvPr/>
        </p:nvSpPr>
        <p:spPr>
          <a:xfrm>
            <a:off x="6883401" y="5780879"/>
            <a:ext cx="660401" cy="47545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p>
            <a:fld id="{9CFCAACE-234D-5844-923E-E51D1C6591A8}" type="slidenum">
              <a:rPr lang="en-US" smtClean="0"/>
              <a:t>11</a:t>
            </a:fld>
            <a:endParaRPr lang="en-US"/>
          </a:p>
        </p:txBody>
      </p:sp>
    </p:spTree>
    <p:extLst>
      <p:ext uri="{BB962C8B-B14F-4D97-AF65-F5344CB8AC3E}">
        <p14:creationId xmlns:p14="http://schemas.microsoft.com/office/powerpoint/2010/main" val="3999081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mr-IN" dirty="0" smtClean="0"/>
              <a:t>–</a:t>
            </a:r>
            <a:r>
              <a:rPr lang="en-US" dirty="0" smtClean="0"/>
              <a:t> MTD </a:t>
            </a:r>
            <a:endParaRPr lang="en-US" dirty="0"/>
          </a:p>
        </p:txBody>
      </p:sp>
      <p:sp>
        <p:nvSpPr>
          <p:cNvPr id="3" name="Content Placeholder 2"/>
          <p:cNvSpPr>
            <a:spLocks noGrp="1"/>
          </p:cNvSpPr>
          <p:nvPr>
            <p:ph idx="1"/>
          </p:nvPr>
        </p:nvSpPr>
        <p:spPr>
          <a:xfrm>
            <a:off x="628651" y="2226468"/>
            <a:ext cx="5302250" cy="3920331"/>
          </a:xfrm>
        </p:spPr>
        <p:txBody>
          <a:bodyPr>
            <a:noAutofit/>
          </a:bodyPr>
          <a:lstStyle/>
          <a:p>
            <a:pPr marL="0" indent="0">
              <a:buNone/>
            </a:pPr>
            <a:r>
              <a:rPr lang="en-US" altLang="zh-CN" b="1" dirty="0"/>
              <a:t>I</a:t>
            </a:r>
            <a:r>
              <a:rPr lang="en-US" b="1" dirty="0"/>
              <a:t>ntrusion prevention</a:t>
            </a:r>
            <a:r>
              <a:rPr lang="en-US" altLang="zh-CN" b="1" dirty="0"/>
              <a:t>s</a:t>
            </a:r>
            <a:r>
              <a:rPr lang="zh-CN" altLang="en-US" b="1" dirty="0"/>
              <a:t> </a:t>
            </a:r>
            <a:r>
              <a:rPr lang="en-US" b="1" dirty="0"/>
              <a:t>across Five stages:</a:t>
            </a:r>
          </a:p>
          <a:p>
            <a:pPr marL="0" indent="0">
              <a:buNone/>
            </a:pPr>
            <a:r>
              <a:rPr lang="en-US" b="1" dirty="0"/>
              <a:t>1. Survey phase</a:t>
            </a:r>
            <a:r>
              <a:rPr lang="en-US" dirty="0"/>
              <a:t>: distorts the adversary’s picture of the protected resource</a:t>
            </a:r>
          </a:p>
          <a:p>
            <a:pPr marL="0" indent="0">
              <a:buNone/>
            </a:pPr>
            <a:r>
              <a:rPr lang="en-US" b="1" dirty="0"/>
              <a:t>2. Tooling phase</a:t>
            </a:r>
            <a:r>
              <a:rPr lang="en-US" dirty="0"/>
              <a:t>: prompts the attacker to spend time and money developing exploits for multiple platforms</a:t>
            </a:r>
          </a:p>
        </p:txBody>
      </p:sp>
      <p:pic>
        <p:nvPicPr>
          <p:cNvPr id="4" name="Picture 3"/>
          <p:cNvPicPr>
            <a:picLocks noChangeAspect="1"/>
          </p:cNvPicPr>
          <p:nvPr/>
        </p:nvPicPr>
        <p:blipFill>
          <a:blip r:embed="rId3"/>
          <a:stretch>
            <a:fillRect/>
          </a:stretch>
        </p:blipFill>
        <p:spPr>
          <a:xfrm>
            <a:off x="6172200" y="1690689"/>
            <a:ext cx="2971800" cy="4876800"/>
          </a:xfrm>
          <a:prstGeom prst="rect">
            <a:avLst/>
          </a:prstGeom>
        </p:spPr>
      </p:pic>
      <p:sp>
        <p:nvSpPr>
          <p:cNvPr id="5" name="Oval 4"/>
          <p:cNvSpPr/>
          <p:nvPr/>
        </p:nvSpPr>
        <p:spPr>
          <a:xfrm>
            <a:off x="6883401" y="1780385"/>
            <a:ext cx="660401" cy="47545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6883403" y="2580485"/>
            <a:ext cx="660401" cy="47545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6"/>
          <p:cNvSpPr>
            <a:spLocks noGrp="1"/>
          </p:cNvSpPr>
          <p:nvPr>
            <p:ph type="sldNum" sz="quarter" idx="12"/>
          </p:nvPr>
        </p:nvSpPr>
        <p:spPr/>
        <p:txBody>
          <a:bodyPr/>
          <a:lstStyle/>
          <a:p>
            <a:fld id="{9CFCAACE-234D-5844-923E-E51D1C6591A8}" type="slidenum">
              <a:rPr lang="en-US" smtClean="0"/>
              <a:t>12</a:t>
            </a:fld>
            <a:endParaRPr lang="en-US"/>
          </a:p>
        </p:txBody>
      </p:sp>
    </p:spTree>
    <p:extLst>
      <p:ext uri="{BB962C8B-B14F-4D97-AF65-F5344CB8AC3E}">
        <p14:creationId xmlns:p14="http://schemas.microsoft.com/office/powerpoint/2010/main" val="17807187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mr-IN" dirty="0" smtClean="0"/>
              <a:t>–</a:t>
            </a:r>
            <a:r>
              <a:rPr lang="en-US" dirty="0" smtClean="0"/>
              <a:t> MTD </a:t>
            </a:r>
            <a:endParaRPr lang="en-US" dirty="0"/>
          </a:p>
        </p:txBody>
      </p:sp>
      <p:sp>
        <p:nvSpPr>
          <p:cNvPr id="3" name="Content Placeholder 2"/>
          <p:cNvSpPr>
            <a:spLocks noGrp="1"/>
          </p:cNvSpPr>
          <p:nvPr>
            <p:ph idx="1"/>
          </p:nvPr>
        </p:nvSpPr>
        <p:spPr>
          <a:xfrm>
            <a:off x="628650" y="2226469"/>
            <a:ext cx="5060950" cy="3263504"/>
          </a:xfrm>
        </p:spPr>
        <p:txBody>
          <a:bodyPr>
            <a:normAutofit/>
          </a:bodyPr>
          <a:lstStyle/>
          <a:p>
            <a:pPr marL="0" indent="0">
              <a:buNone/>
            </a:pPr>
            <a:r>
              <a:rPr lang="en-US" b="1" dirty="0"/>
              <a:t>3. Implant phase</a:t>
            </a:r>
            <a:r>
              <a:rPr lang="en-US" dirty="0"/>
              <a:t>: it stops the adversary from placing and persisting malware in the. </a:t>
            </a:r>
          </a:p>
          <a:p>
            <a:pPr marL="0" indent="0">
              <a:buNone/>
            </a:pPr>
            <a:r>
              <a:rPr lang="en-US" b="1" dirty="0"/>
              <a:t>4. Pivoting phase</a:t>
            </a:r>
            <a:r>
              <a:rPr lang="en-US" dirty="0"/>
              <a:t>: it obscures the identity of the true target. </a:t>
            </a:r>
          </a:p>
          <a:p>
            <a:pPr marL="0" indent="0">
              <a:buNone/>
            </a:pPr>
            <a:r>
              <a:rPr lang="en-US" b="1" dirty="0"/>
              <a:t>5. Exfiltration phases</a:t>
            </a:r>
            <a:r>
              <a:rPr lang="en-US" dirty="0"/>
              <a:t>, it complicates the damage and</a:t>
            </a:r>
          </a:p>
        </p:txBody>
      </p:sp>
      <p:pic>
        <p:nvPicPr>
          <p:cNvPr id="4" name="Picture 3"/>
          <p:cNvPicPr>
            <a:picLocks noChangeAspect="1"/>
          </p:cNvPicPr>
          <p:nvPr/>
        </p:nvPicPr>
        <p:blipFill>
          <a:blip r:embed="rId3"/>
          <a:stretch>
            <a:fillRect/>
          </a:stretch>
        </p:blipFill>
        <p:spPr>
          <a:xfrm>
            <a:off x="6172200" y="1690689"/>
            <a:ext cx="2971800" cy="4876800"/>
          </a:xfrm>
          <a:prstGeom prst="rect">
            <a:avLst/>
          </a:prstGeom>
        </p:spPr>
      </p:pic>
      <p:sp>
        <p:nvSpPr>
          <p:cNvPr id="5" name="Oval 4"/>
          <p:cNvSpPr/>
          <p:nvPr/>
        </p:nvSpPr>
        <p:spPr>
          <a:xfrm>
            <a:off x="6883403" y="3380583"/>
            <a:ext cx="660401" cy="47545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6883405" y="4180682"/>
            <a:ext cx="660401" cy="47545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7366001" y="4980785"/>
            <a:ext cx="660401" cy="47545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6400802" y="4980788"/>
            <a:ext cx="660401" cy="47545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8"/>
          <p:cNvSpPr>
            <a:spLocks noGrp="1"/>
          </p:cNvSpPr>
          <p:nvPr>
            <p:ph type="sldNum" sz="quarter" idx="12"/>
          </p:nvPr>
        </p:nvSpPr>
        <p:spPr/>
        <p:txBody>
          <a:bodyPr/>
          <a:lstStyle/>
          <a:p>
            <a:fld id="{9CFCAACE-234D-5844-923E-E51D1C6591A8}" type="slidenum">
              <a:rPr lang="en-US" smtClean="0"/>
              <a:t>13</a:t>
            </a:fld>
            <a:endParaRPr lang="en-US"/>
          </a:p>
        </p:txBody>
      </p:sp>
    </p:spTree>
    <p:extLst>
      <p:ext uri="{BB962C8B-B14F-4D97-AF65-F5344CB8AC3E}">
        <p14:creationId xmlns:p14="http://schemas.microsoft.com/office/powerpoint/2010/main" val="6163589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Search</a:t>
            </a:r>
            <a:endParaRPr lang="en-US" dirty="0"/>
          </a:p>
        </p:txBody>
      </p:sp>
      <p:sp>
        <p:nvSpPr>
          <p:cNvPr id="3" name="Content Placeholder 2"/>
          <p:cNvSpPr>
            <a:spLocks noGrp="1"/>
          </p:cNvSpPr>
          <p:nvPr>
            <p:ph idx="1"/>
          </p:nvPr>
        </p:nvSpPr>
        <p:spPr/>
        <p:txBody>
          <a:bodyPr>
            <a:normAutofit/>
          </a:bodyPr>
          <a:lstStyle/>
          <a:p>
            <a:pPr marL="0" indent="0">
              <a:buNone/>
            </a:pPr>
            <a:r>
              <a:rPr lang="en-US" dirty="0"/>
              <a:t>There is a </a:t>
            </a:r>
            <a:r>
              <a:rPr lang="en-US" b="1" dirty="0"/>
              <a:t>lack</a:t>
            </a:r>
            <a:r>
              <a:rPr lang="en-US" dirty="0"/>
              <a:t> of progress in MTD modeling and evaluation to test the effectiveness of MTD techniques.</a:t>
            </a:r>
          </a:p>
          <a:p>
            <a:pPr marL="0" indent="0">
              <a:buNone/>
            </a:pPr>
            <a:endParaRPr lang="en-US" dirty="0"/>
          </a:p>
          <a:p>
            <a:pPr marL="0" indent="0">
              <a:buNone/>
            </a:pPr>
            <a:r>
              <a:rPr lang="en-US" dirty="0"/>
              <a:t>There are still several papers tried to assess MTD (by </a:t>
            </a:r>
            <a:r>
              <a:rPr lang="en-US" b="1" dirty="0"/>
              <a:t>different definitions</a:t>
            </a:r>
            <a:r>
              <a:rPr lang="en-US" dirty="0"/>
              <a:t>) for </a:t>
            </a:r>
            <a:r>
              <a:rPr lang="en-US" b="1" dirty="0"/>
              <a:t>different aspects </a:t>
            </a:r>
            <a:r>
              <a:rPr lang="en-US" dirty="0"/>
              <a:t>using</a:t>
            </a:r>
            <a:r>
              <a:rPr lang="en-US" b="1" dirty="0"/>
              <a:t> different methods</a:t>
            </a:r>
            <a:r>
              <a:rPr lang="en-US" dirty="0"/>
              <a:t>.</a:t>
            </a:r>
          </a:p>
        </p:txBody>
      </p:sp>
      <p:sp>
        <p:nvSpPr>
          <p:cNvPr id="4" name="Slide Number Placeholder 3"/>
          <p:cNvSpPr>
            <a:spLocks noGrp="1"/>
          </p:cNvSpPr>
          <p:nvPr>
            <p:ph type="sldNum" sz="quarter" idx="12"/>
          </p:nvPr>
        </p:nvSpPr>
        <p:spPr/>
        <p:txBody>
          <a:bodyPr/>
          <a:lstStyle/>
          <a:p>
            <a:fld id="{9CFCAACE-234D-5844-923E-E51D1C6591A8}" type="slidenum">
              <a:rPr lang="en-US" smtClean="0"/>
              <a:t>14</a:t>
            </a:fld>
            <a:endParaRPr lang="en-US"/>
          </a:p>
        </p:txBody>
      </p:sp>
    </p:spTree>
    <p:extLst>
      <p:ext uri="{BB962C8B-B14F-4D97-AF65-F5344CB8AC3E}">
        <p14:creationId xmlns:p14="http://schemas.microsoft.com/office/powerpoint/2010/main" val="17210026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Search</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J. Hong and D. Kim, “Assessing the Effectiveness of Moving Target Defenses using Security Models,” IEEE Transactions on Dependable and Secure Computing, vol. PP, no. 99, pp. 1–1, 2015. </a:t>
            </a:r>
            <a:endParaRPr lang="en-US" dirty="0" smtClean="0"/>
          </a:p>
          <a:p>
            <a:pPr marL="0" indent="0">
              <a:buNone/>
            </a:pPr>
            <a:endParaRPr lang="en-US" dirty="0" smtClean="0"/>
          </a:p>
          <a:p>
            <a:r>
              <a:rPr lang="en-US" b="1" dirty="0"/>
              <a:t>Method</a:t>
            </a:r>
            <a:r>
              <a:rPr lang="en-US" dirty="0"/>
              <a:t>: Hierarchical Attack Representation Model (HARM) </a:t>
            </a:r>
            <a:endParaRPr lang="en-US" dirty="0" smtClean="0"/>
          </a:p>
          <a:p>
            <a:r>
              <a:rPr lang="en-US" b="1" dirty="0" smtClean="0"/>
              <a:t>Metrics</a:t>
            </a:r>
            <a:r>
              <a:rPr lang="en-US" dirty="0"/>
              <a:t>: risk (</a:t>
            </a:r>
            <a:r>
              <a:rPr lang="en-US" dirty="0" err="1"/>
              <a:t>unitless</a:t>
            </a:r>
            <a:r>
              <a:rPr lang="en-US" dirty="0"/>
              <a:t>), probability of attack success and reliability</a:t>
            </a:r>
            <a:endParaRPr lang="en-US" dirty="0" smtClean="0"/>
          </a:p>
          <a:p>
            <a:r>
              <a:rPr lang="en-US" b="1" dirty="0" smtClean="0"/>
              <a:t>Definition</a:t>
            </a:r>
            <a:r>
              <a:rPr lang="en-US" dirty="0" smtClean="0"/>
              <a:t>: </a:t>
            </a:r>
            <a:r>
              <a:rPr lang="en-US" dirty="0"/>
              <a:t>shuffling, diversity or redundancy</a:t>
            </a:r>
            <a:endParaRPr lang="en-US" dirty="0" smtClean="0"/>
          </a:p>
          <a:p>
            <a:r>
              <a:rPr lang="en-US" b="1" dirty="0" smtClean="0"/>
              <a:t>Comment</a:t>
            </a:r>
            <a:r>
              <a:rPr lang="en-US" dirty="0" smtClean="0"/>
              <a:t>: closed-form </a:t>
            </a:r>
            <a:r>
              <a:rPr lang="en-US" dirty="0"/>
              <a:t>mathematical model we propose is more intuitive</a:t>
            </a:r>
            <a:endParaRPr lang="en-US" dirty="0" smtClean="0"/>
          </a:p>
        </p:txBody>
      </p:sp>
      <p:sp>
        <p:nvSpPr>
          <p:cNvPr id="4" name="Slide Number Placeholder 3"/>
          <p:cNvSpPr>
            <a:spLocks noGrp="1"/>
          </p:cNvSpPr>
          <p:nvPr>
            <p:ph type="sldNum" sz="quarter" idx="12"/>
          </p:nvPr>
        </p:nvSpPr>
        <p:spPr/>
        <p:txBody>
          <a:bodyPr/>
          <a:lstStyle/>
          <a:p>
            <a:fld id="{9CFCAACE-234D-5844-923E-E51D1C6591A8}" type="slidenum">
              <a:rPr lang="en-US" smtClean="0"/>
              <a:t>15</a:t>
            </a:fld>
            <a:endParaRPr lang="en-US"/>
          </a:p>
        </p:txBody>
      </p:sp>
    </p:spTree>
    <p:extLst>
      <p:ext uri="{BB962C8B-B14F-4D97-AF65-F5344CB8AC3E}">
        <p14:creationId xmlns:p14="http://schemas.microsoft.com/office/powerpoint/2010/main" val="4339945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Search</a:t>
            </a:r>
          </a:p>
        </p:txBody>
      </p:sp>
      <p:sp>
        <p:nvSpPr>
          <p:cNvPr id="3" name="Content Placeholder 2"/>
          <p:cNvSpPr>
            <a:spLocks noGrp="1"/>
          </p:cNvSpPr>
          <p:nvPr>
            <p:ph idx="1"/>
          </p:nvPr>
        </p:nvSpPr>
        <p:spPr>
          <a:xfrm>
            <a:off x="628650" y="1690689"/>
            <a:ext cx="7886700" cy="5167311"/>
          </a:xfrm>
        </p:spPr>
        <p:txBody>
          <a:bodyPr>
            <a:noAutofit/>
          </a:bodyPr>
          <a:lstStyle/>
          <a:p>
            <a:pPr marL="0" indent="0">
              <a:buNone/>
            </a:pPr>
            <a:r>
              <a:rPr lang="en-US" dirty="0" smtClean="0"/>
              <a:t>M</a:t>
            </a:r>
            <a:r>
              <a:rPr lang="en-US" dirty="0"/>
              <a:t>. P. Collins, “A Cost-Based Mechanism for Evaluating the Effectiveness of Moving Target Defenses,” in Decision and Game Theory for Security, ser. Lecture Notes in Computer Science, J. </a:t>
            </a:r>
            <a:r>
              <a:rPr lang="en-US" dirty="0" err="1"/>
              <a:t>Grossklags</a:t>
            </a:r>
            <a:r>
              <a:rPr lang="en-US" dirty="0"/>
              <a:t> and J. </a:t>
            </a:r>
            <a:r>
              <a:rPr lang="en-US" dirty="0" err="1"/>
              <a:t>Walrand</a:t>
            </a:r>
            <a:r>
              <a:rPr lang="en-US" dirty="0"/>
              <a:t>, Eds., 2012, vol. 7638, pp. 221–233. </a:t>
            </a:r>
          </a:p>
          <a:p>
            <a:endParaRPr lang="en-US" dirty="0" smtClean="0"/>
          </a:p>
          <a:p>
            <a:r>
              <a:rPr lang="en-US" b="1" dirty="0" smtClean="0"/>
              <a:t>Method</a:t>
            </a:r>
            <a:r>
              <a:rPr lang="en-US" dirty="0" smtClean="0"/>
              <a:t>: </a:t>
            </a:r>
            <a:r>
              <a:rPr lang="en-US" dirty="0"/>
              <a:t>game theoretic </a:t>
            </a:r>
            <a:r>
              <a:rPr lang="en-US" dirty="0" smtClean="0"/>
              <a:t>analysis</a:t>
            </a:r>
          </a:p>
          <a:p>
            <a:r>
              <a:rPr lang="en-US" b="1" dirty="0" smtClean="0"/>
              <a:t>Definition</a:t>
            </a:r>
            <a:r>
              <a:rPr lang="en-US" dirty="0"/>
              <a:t>: permutation, </a:t>
            </a:r>
            <a:r>
              <a:rPr lang="en-US" dirty="0" err="1"/>
              <a:t>ephemeralization</a:t>
            </a:r>
            <a:r>
              <a:rPr lang="en-US" dirty="0"/>
              <a:t> and replication techniques</a:t>
            </a:r>
          </a:p>
          <a:p>
            <a:r>
              <a:rPr lang="en-US" b="1" dirty="0" smtClean="0"/>
              <a:t>Comment</a:t>
            </a:r>
            <a:r>
              <a:rPr lang="en-US" dirty="0" smtClean="0"/>
              <a:t>: while this </a:t>
            </a:r>
            <a:r>
              <a:rPr lang="en-US" dirty="0"/>
              <a:t>works well for network based MTDs, the model we propose can analyze both network based and host based MTDs</a:t>
            </a:r>
          </a:p>
        </p:txBody>
      </p:sp>
      <p:sp>
        <p:nvSpPr>
          <p:cNvPr id="4" name="Slide Number Placeholder 3"/>
          <p:cNvSpPr>
            <a:spLocks noGrp="1"/>
          </p:cNvSpPr>
          <p:nvPr>
            <p:ph type="sldNum" sz="quarter" idx="12"/>
          </p:nvPr>
        </p:nvSpPr>
        <p:spPr/>
        <p:txBody>
          <a:bodyPr/>
          <a:lstStyle/>
          <a:p>
            <a:fld id="{9CFCAACE-234D-5844-923E-E51D1C6591A8}" type="slidenum">
              <a:rPr lang="en-US" smtClean="0"/>
              <a:t>16</a:t>
            </a:fld>
            <a:endParaRPr lang="en-US"/>
          </a:p>
        </p:txBody>
      </p:sp>
    </p:spTree>
    <p:extLst>
      <p:ext uri="{BB962C8B-B14F-4D97-AF65-F5344CB8AC3E}">
        <p14:creationId xmlns:p14="http://schemas.microsoft.com/office/powerpoint/2010/main" val="12924576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Search</a:t>
            </a:r>
          </a:p>
        </p:txBody>
      </p:sp>
      <p:sp>
        <p:nvSpPr>
          <p:cNvPr id="3" name="Content Placeholder 2"/>
          <p:cNvSpPr>
            <a:spLocks noGrp="1"/>
          </p:cNvSpPr>
          <p:nvPr>
            <p:ph idx="1"/>
          </p:nvPr>
        </p:nvSpPr>
        <p:spPr/>
        <p:txBody>
          <a:bodyPr>
            <a:normAutofit/>
          </a:bodyPr>
          <a:lstStyle/>
          <a:p>
            <a:pPr marL="0" indent="0">
              <a:buNone/>
            </a:pPr>
            <a:r>
              <a:rPr lang="en-US" dirty="0" smtClean="0"/>
              <a:t>D</a:t>
            </a:r>
            <a:r>
              <a:rPr lang="en-US" dirty="0"/>
              <a:t>. Evans, A. Nguyen-</a:t>
            </a:r>
            <a:r>
              <a:rPr lang="en-US" dirty="0" err="1"/>
              <a:t>Tuong</a:t>
            </a:r>
            <a:r>
              <a:rPr lang="en-US" dirty="0"/>
              <a:t>, and J. Knight, “Effectiveness of Moving Target Defenses,” in Moving Target Defense, ser. Advances in Information Security, S. </a:t>
            </a:r>
            <a:r>
              <a:rPr lang="en-US" dirty="0" err="1"/>
              <a:t>Jajodia</a:t>
            </a:r>
            <a:r>
              <a:rPr lang="en-US" dirty="0"/>
              <a:t>, A. K. Ghosh, V. </a:t>
            </a:r>
            <a:r>
              <a:rPr lang="en-US" dirty="0" err="1"/>
              <a:t>Swarup</a:t>
            </a:r>
            <a:r>
              <a:rPr lang="en-US" dirty="0"/>
              <a:t>, C. Wang, and X. S. Wang, Eds., 2011, vol. 54, pp. 29–48. </a:t>
            </a:r>
          </a:p>
          <a:p>
            <a:endParaRPr lang="en-US" dirty="0" smtClean="0"/>
          </a:p>
          <a:p>
            <a:r>
              <a:rPr lang="en-US" b="1" dirty="0" smtClean="0"/>
              <a:t>Definition</a:t>
            </a:r>
            <a:r>
              <a:rPr lang="en-US" dirty="0"/>
              <a:t>: MTD utilized against various attack classes</a:t>
            </a:r>
            <a:r>
              <a:rPr lang="en-US" dirty="0" smtClean="0"/>
              <a:t>.</a:t>
            </a:r>
          </a:p>
          <a:p>
            <a:r>
              <a:rPr lang="en-US" b="1" dirty="0" smtClean="0"/>
              <a:t>Comment</a:t>
            </a:r>
            <a:r>
              <a:rPr lang="en-US" dirty="0" smtClean="0"/>
              <a:t>: While </a:t>
            </a:r>
            <a:r>
              <a:rPr lang="en-US" dirty="0"/>
              <a:t>their investigation focuses on evaluating </a:t>
            </a:r>
            <a:r>
              <a:rPr lang="en-US" b="1" dirty="0" smtClean="0"/>
              <a:t>dynamic runtime environment </a:t>
            </a:r>
            <a:r>
              <a:rPr lang="en-US" dirty="0" smtClean="0"/>
              <a:t>and </a:t>
            </a:r>
            <a:r>
              <a:rPr lang="en-US" b="1" dirty="0"/>
              <a:t>dynamic application code and data </a:t>
            </a:r>
            <a:r>
              <a:rPr lang="en-US" dirty="0"/>
              <a:t>based MTDs, our proposal in addition can analyze </a:t>
            </a:r>
            <a:r>
              <a:rPr lang="en-US" b="1" dirty="0"/>
              <a:t>dynamic platform </a:t>
            </a:r>
            <a:r>
              <a:rPr lang="en-US" dirty="0" smtClean="0"/>
              <a:t>MTDs</a:t>
            </a:r>
            <a:endParaRPr lang="en-US" dirty="0"/>
          </a:p>
        </p:txBody>
      </p:sp>
      <p:sp>
        <p:nvSpPr>
          <p:cNvPr id="4" name="Slide Number Placeholder 3"/>
          <p:cNvSpPr>
            <a:spLocks noGrp="1"/>
          </p:cNvSpPr>
          <p:nvPr>
            <p:ph type="sldNum" sz="quarter" idx="12"/>
          </p:nvPr>
        </p:nvSpPr>
        <p:spPr/>
        <p:txBody>
          <a:bodyPr/>
          <a:lstStyle/>
          <a:p>
            <a:fld id="{9CFCAACE-234D-5844-923E-E51D1C6591A8}" type="slidenum">
              <a:rPr lang="en-US" smtClean="0"/>
              <a:t>17</a:t>
            </a:fld>
            <a:endParaRPr lang="en-US"/>
          </a:p>
        </p:txBody>
      </p:sp>
    </p:spTree>
    <p:extLst>
      <p:ext uri="{BB962C8B-B14F-4D97-AF65-F5344CB8AC3E}">
        <p14:creationId xmlns:p14="http://schemas.microsoft.com/office/powerpoint/2010/main" val="5387181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Search</a:t>
            </a:r>
          </a:p>
        </p:txBody>
      </p:sp>
      <p:sp>
        <p:nvSpPr>
          <p:cNvPr id="3" name="Content Placeholder 2"/>
          <p:cNvSpPr>
            <a:spLocks noGrp="1"/>
          </p:cNvSpPr>
          <p:nvPr>
            <p:ph idx="1"/>
          </p:nvPr>
        </p:nvSpPr>
        <p:spPr>
          <a:xfrm>
            <a:off x="628649" y="1439334"/>
            <a:ext cx="8125883" cy="5418666"/>
          </a:xfrm>
        </p:spPr>
        <p:txBody>
          <a:bodyPr>
            <a:noAutofit/>
          </a:bodyPr>
          <a:lstStyle/>
          <a:p>
            <a:pPr marL="0" indent="0">
              <a:buNone/>
            </a:pPr>
            <a:r>
              <a:rPr lang="en-US" dirty="0" smtClean="0"/>
              <a:t>H</a:t>
            </a:r>
            <a:r>
              <a:rPr lang="en-US" dirty="0"/>
              <a:t>. </a:t>
            </a:r>
            <a:r>
              <a:rPr lang="en-US" dirty="0" err="1"/>
              <a:t>Okhravi</a:t>
            </a:r>
            <a:r>
              <a:rPr lang="en-US" dirty="0"/>
              <a:t>, </a:t>
            </a:r>
            <a:r>
              <a:rPr lang="en-US" dirty="0" smtClean="0"/>
              <a:t>et. al, </a:t>
            </a:r>
            <a:r>
              <a:rPr lang="en-US" dirty="0"/>
              <a:t>“Quantitative Evaluation of Dynamic Platform Techniques as a Defensive Mechanism,” in Research in Attacks, Intrusions and Defenses, ser. Lecture Notes in Computer Science, A. </a:t>
            </a:r>
            <a:r>
              <a:rPr lang="en-US" dirty="0" err="1"/>
              <a:t>Stavrou</a:t>
            </a:r>
            <a:r>
              <a:rPr lang="en-US" dirty="0"/>
              <a:t>, H. </a:t>
            </a:r>
            <a:r>
              <a:rPr lang="en-US" dirty="0" err="1"/>
              <a:t>Bos</a:t>
            </a:r>
            <a:r>
              <a:rPr lang="en-US" dirty="0"/>
              <a:t>, and G. </a:t>
            </a:r>
            <a:r>
              <a:rPr lang="en-US" dirty="0" err="1"/>
              <a:t>Portokalidis</a:t>
            </a:r>
            <a:r>
              <a:rPr lang="en-US" dirty="0"/>
              <a:t>, Eds., 2014, vol. 8688, pp. 405–425. </a:t>
            </a:r>
            <a:endParaRPr lang="en-US" dirty="0" smtClean="0"/>
          </a:p>
          <a:p>
            <a:endParaRPr lang="en-US" dirty="0" smtClean="0"/>
          </a:p>
          <a:p>
            <a:r>
              <a:rPr lang="en-US" b="1" dirty="0" smtClean="0"/>
              <a:t>Definition</a:t>
            </a:r>
            <a:r>
              <a:rPr lang="en-US" dirty="0" smtClean="0"/>
              <a:t>: DPT based MTD: Diversity, multi-instance, limited duration and cleanup</a:t>
            </a:r>
          </a:p>
          <a:p>
            <a:r>
              <a:rPr lang="en-US" b="1" dirty="0" smtClean="0"/>
              <a:t>Comment</a:t>
            </a:r>
            <a:r>
              <a:rPr lang="en-US" dirty="0" smtClean="0"/>
              <a:t>: parameterize the attacker based on how long they seek to disrupt the protected resource, we parameterize the attacker based on how long they seek to persist on the protected resource and how well skilled the attacker is</a:t>
            </a:r>
            <a:endParaRPr lang="en-US" dirty="0"/>
          </a:p>
        </p:txBody>
      </p:sp>
      <p:sp>
        <p:nvSpPr>
          <p:cNvPr id="4" name="Slide Number Placeholder 3"/>
          <p:cNvSpPr>
            <a:spLocks noGrp="1"/>
          </p:cNvSpPr>
          <p:nvPr>
            <p:ph type="sldNum" sz="quarter" idx="12"/>
          </p:nvPr>
        </p:nvSpPr>
        <p:spPr/>
        <p:txBody>
          <a:bodyPr/>
          <a:lstStyle/>
          <a:p>
            <a:fld id="{9CFCAACE-234D-5844-923E-E51D1C6591A8}" type="slidenum">
              <a:rPr lang="en-US" smtClean="0"/>
              <a:t>18</a:t>
            </a:fld>
            <a:endParaRPr lang="en-US"/>
          </a:p>
        </p:txBody>
      </p:sp>
    </p:spTree>
    <p:extLst>
      <p:ext uri="{BB962C8B-B14F-4D97-AF65-F5344CB8AC3E}">
        <p14:creationId xmlns:p14="http://schemas.microsoft.com/office/powerpoint/2010/main" val="44539550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Search</a:t>
            </a: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dirty="0"/>
              <a:t>K. </a:t>
            </a:r>
            <a:r>
              <a:rPr lang="en-US" dirty="0" err="1"/>
              <a:t>Zaffarano</a:t>
            </a:r>
            <a:r>
              <a:rPr lang="en-US" dirty="0"/>
              <a:t>, J. Taylor, and S. Hamilton, “A Quantitative Framework for Moving Target Defense Effectiveness Evaluation,” in Second ACM Workshop on Moving Target Defense, ser. MTD ’15, Denver, CO, USA, October 2015, pp. 3–10. </a:t>
            </a:r>
          </a:p>
          <a:p>
            <a:endParaRPr lang="en-US" dirty="0" smtClean="0"/>
          </a:p>
          <a:p>
            <a:r>
              <a:rPr lang="en-US" b="1" dirty="0"/>
              <a:t>Method</a:t>
            </a:r>
            <a:r>
              <a:rPr lang="en-US" dirty="0"/>
              <a:t>: Confidentiality, Integrity, Availability (CIA) model</a:t>
            </a:r>
          </a:p>
          <a:p>
            <a:r>
              <a:rPr lang="en-US" b="1" dirty="0"/>
              <a:t>Metrics</a:t>
            </a:r>
            <a:r>
              <a:rPr lang="en-US" dirty="0"/>
              <a:t>: productivity, success, confidentiality and </a:t>
            </a:r>
            <a:r>
              <a:rPr lang="en-US" dirty="0" smtClean="0"/>
              <a:t>integrity</a:t>
            </a:r>
            <a:endParaRPr lang="en-US" dirty="0"/>
          </a:p>
          <a:p>
            <a:r>
              <a:rPr lang="en-US" b="1" dirty="0"/>
              <a:t>Definition</a:t>
            </a:r>
            <a:r>
              <a:rPr lang="en-US" dirty="0"/>
              <a:t>: productivity, success, confidentiality and integrity</a:t>
            </a:r>
          </a:p>
          <a:p>
            <a:endParaRPr lang="en-US" dirty="0"/>
          </a:p>
          <a:p>
            <a:endParaRPr lang="en-US" dirty="0"/>
          </a:p>
        </p:txBody>
      </p:sp>
      <p:sp>
        <p:nvSpPr>
          <p:cNvPr id="4" name="Slide Number Placeholder 3"/>
          <p:cNvSpPr>
            <a:spLocks noGrp="1"/>
          </p:cNvSpPr>
          <p:nvPr>
            <p:ph type="sldNum" sz="quarter" idx="12"/>
          </p:nvPr>
        </p:nvSpPr>
        <p:spPr/>
        <p:txBody>
          <a:bodyPr/>
          <a:lstStyle/>
          <a:p>
            <a:fld id="{9CFCAACE-234D-5844-923E-E51D1C6591A8}" type="slidenum">
              <a:rPr lang="en-US" smtClean="0"/>
              <a:t>19</a:t>
            </a:fld>
            <a:endParaRPr lang="en-US"/>
          </a:p>
        </p:txBody>
      </p:sp>
    </p:spTree>
    <p:extLst>
      <p:ext uri="{BB962C8B-B14F-4D97-AF65-F5344CB8AC3E}">
        <p14:creationId xmlns:p14="http://schemas.microsoft.com/office/powerpoint/2010/main" val="17817931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628683"/>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9CFCAACE-234D-5844-923E-E51D1C6591A8}" type="slidenum">
              <a:rPr lang="en-US" smtClean="0"/>
              <a:t>2</a:t>
            </a:fld>
            <a:endParaRPr lang="en-US"/>
          </a:p>
        </p:txBody>
      </p:sp>
    </p:spTree>
    <p:extLst>
      <p:ext uri="{BB962C8B-B14F-4D97-AF65-F5344CB8AC3E}">
        <p14:creationId xmlns:p14="http://schemas.microsoft.com/office/powerpoint/2010/main" val="18339276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Search</a:t>
            </a:r>
          </a:p>
        </p:txBody>
      </p:sp>
      <p:sp>
        <p:nvSpPr>
          <p:cNvPr id="3" name="Content Placeholder 2"/>
          <p:cNvSpPr>
            <a:spLocks noGrp="1"/>
          </p:cNvSpPr>
          <p:nvPr>
            <p:ph idx="1"/>
          </p:nvPr>
        </p:nvSpPr>
        <p:spPr/>
        <p:txBody>
          <a:bodyPr>
            <a:normAutofit lnSpcReduction="10000"/>
          </a:bodyPr>
          <a:lstStyle/>
          <a:p>
            <a:pPr marL="0" indent="0">
              <a:buNone/>
            </a:pPr>
            <a:r>
              <a:rPr lang="en-US" dirty="0" smtClean="0"/>
              <a:t>M</a:t>
            </a:r>
            <a:r>
              <a:rPr lang="en-US" dirty="0"/>
              <a:t>. Crouse, B. Prosser, and E. W. </a:t>
            </a:r>
            <a:r>
              <a:rPr lang="en-US" dirty="0" err="1"/>
              <a:t>Fulp</a:t>
            </a:r>
            <a:r>
              <a:rPr lang="en-US" dirty="0"/>
              <a:t>, “Probabilistic Performance Analysis of Moving Target and Deception Reconnaissance Defenses,” in Second ACM Workshop on Moving Target Defense, ser. MTD ’15, Denver, CO, USA, October 2015, pp. 21–29. </a:t>
            </a:r>
          </a:p>
          <a:p>
            <a:pPr marL="0" indent="0">
              <a:buNone/>
            </a:pPr>
            <a:r>
              <a:rPr lang="en-US" dirty="0" smtClean="0"/>
              <a:t> </a:t>
            </a:r>
            <a:endParaRPr lang="en-US" dirty="0"/>
          </a:p>
          <a:p>
            <a:r>
              <a:rPr lang="en-US" b="1" dirty="0"/>
              <a:t>Metrics</a:t>
            </a:r>
            <a:r>
              <a:rPr lang="en-US" dirty="0"/>
              <a:t>: probability of success</a:t>
            </a:r>
          </a:p>
          <a:p>
            <a:r>
              <a:rPr lang="en-US" b="1" dirty="0"/>
              <a:t>Definition</a:t>
            </a:r>
            <a:r>
              <a:rPr lang="en-US" dirty="0"/>
              <a:t>: movement or deception</a:t>
            </a:r>
          </a:p>
          <a:p>
            <a:r>
              <a:rPr lang="en-US" b="1" dirty="0"/>
              <a:t>Comment</a:t>
            </a:r>
            <a:r>
              <a:rPr lang="en-US" dirty="0"/>
              <a:t>: The drawback is that good data for survey activity is hard to come by because of the large amount of noise from legitimate scanning and recreational hacking</a:t>
            </a:r>
          </a:p>
        </p:txBody>
      </p:sp>
      <p:sp>
        <p:nvSpPr>
          <p:cNvPr id="4" name="Slide Number Placeholder 3"/>
          <p:cNvSpPr>
            <a:spLocks noGrp="1"/>
          </p:cNvSpPr>
          <p:nvPr>
            <p:ph type="sldNum" sz="quarter" idx="12"/>
          </p:nvPr>
        </p:nvSpPr>
        <p:spPr/>
        <p:txBody>
          <a:bodyPr/>
          <a:lstStyle/>
          <a:p>
            <a:fld id="{9CFCAACE-234D-5844-923E-E51D1C6591A8}" type="slidenum">
              <a:rPr lang="en-US" smtClean="0"/>
              <a:t>20</a:t>
            </a:fld>
            <a:endParaRPr lang="en-US"/>
          </a:p>
        </p:txBody>
      </p:sp>
    </p:spTree>
    <p:extLst>
      <p:ext uri="{BB962C8B-B14F-4D97-AF65-F5344CB8AC3E}">
        <p14:creationId xmlns:p14="http://schemas.microsoft.com/office/powerpoint/2010/main" val="20856831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Search</a:t>
            </a:r>
          </a:p>
        </p:txBody>
      </p:sp>
      <p:sp>
        <p:nvSpPr>
          <p:cNvPr id="3" name="Content Placeholder 2"/>
          <p:cNvSpPr>
            <a:spLocks noGrp="1"/>
          </p:cNvSpPr>
          <p:nvPr>
            <p:ph idx="1"/>
          </p:nvPr>
        </p:nvSpPr>
        <p:spPr/>
        <p:txBody>
          <a:bodyPr>
            <a:normAutofit/>
          </a:bodyPr>
          <a:lstStyle/>
          <a:p>
            <a:pPr marL="0" indent="0">
              <a:buNone/>
            </a:pPr>
            <a:r>
              <a:rPr lang="en-US" dirty="0" smtClean="0"/>
              <a:t>R</a:t>
            </a:r>
            <a:r>
              <a:rPr lang="en-US" dirty="0"/>
              <a:t>. Zhuang, S. A. </a:t>
            </a:r>
            <a:r>
              <a:rPr lang="en-US" dirty="0" err="1"/>
              <a:t>DeLoach</a:t>
            </a:r>
            <a:r>
              <a:rPr lang="en-US" dirty="0"/>
              <a:t>, and X. </a:t>
            </a:r>
            <a:r>
              <a:rPr lang="en-US" dirty="0" err="1"/>
              <a:t>Ou</a:t>
            </a:r>
            <a:r>
              <a:rPr lang="en-US" dirty="0"/>
              <a:t>, “A Model for Analyzing the Effect of Moving Target Defenses on Enterprise Networks,” in 9th Annual Cyber and Information Security Research Conference, ser. CISR ’14, Oak Ridge, TN, USA, April 2014, pp. 73–76. </a:t>
            </a:r>
          </a:p>
          <a:p>
            <a:endParaRPr lang="en-US" dirty="0" smtClean="0"/>
          </a:p>
          <a:p>
            <a:r>
              <a:rPr lang="en-US" b="1" dirty="0"/>
              <a:t>Method</a:t>
            </a:r>
            <a:r>
              <a:rPr lang="en-US" dirty="0"/>
              <a:t>: Consider attack interval, adaptation interval, number of nodes, adaptations per adaptation interval and attack success likelihood</a:t>
            </a:r>
          </a:p>
          <a:p>
            <a:r>
              <a:rPr lang="en-US" b="1" dirty="0" smtClean="0"/>
              <a:t>Comment</a:t>
            </a:r>
            <a:r>
              <a:rPr lang="en-US" dirty="0"/>
              <a:t>: does not consider a persistent attacker. In contrast, our study focuses on the attacker who persists on the target system for a long time.</a:t>
            </a:r>
          </a:p>
          <a:p>
            <a:endParaRPr lang="en-US" dirty="0"/>
          </a:p>
        </p:txBody>
      </p:sp>
      <p:sp>
        <p:nvSpPr>
          <p:cNvPr id="4" name="Slide Number Placeholder 3"/>
          <p:cNvSpPr>
            <a:spLocks noGrp="1"/>
          </p:cNvSpPr>
          <p:nvPr>
            <p:ph type="sldNum" sz="quarter" idx="12"/>
          </p:nvPr>
        </p:nvSpPr>
        <p:spPr/>
        <p:txBody>
          <a:bodyPr/>
          <a:lstStyle/>
          <a:p>
            <a:fld id="{9CFCAACE-234D-5844-923E-E51D1C6591A8}" type="slidenum">
              <a:rPr lang="en-US" smtClean="0"/>
              <a:t>21</a:t>
            </a:fld>
            <a:endParaRPr lang="en-US"/>
          </a:p>
        </p:txBody>
      </p:sp>
    </p:spTree>
    <p:extLst>
      <p:ext uri="{BB962C8B-B14F-4D97-AF65-F5344CB8AC3E}">
        <p14:creationId xmlns:p14="http://schemas.microsoft.com/office/powerpoint/2010/main" val="7012833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Search</a:t>
            </a:r>
          </a:p>
        </p:txBody>
      </p:sp>
      <p:sp>
        <p:nvSpPr>
          <p:cNvPr id="3" name="Content Placeholder 2"/>
          <p:cNvSpPr>
            <a:spLocks noGrp="1"/>
          </p:cNvSpPr>
          <p:nvPr>
            <p:ph idx="1"/>
          </p:nvPr>
        </p:nvSpPr>
        <p:spPr/>
        <p:txBody>
          <a:bodyPr>
            <a:normAutofit fontScale="92500"/>
          </a:bodyPr>
          <a:lstStyle/>
          <a:p>
            <a:pPr marL="0" indent="0">
              <a:buNone/>
            </a:pPr>
            <a:r>
              <a:rPr lang="en-US" dirty="0" smtClean="0"/>
              <a:t>J</a:t>
            </a:r>
            <a:r>
              <a:rPr lang="en-US" dirty="0"/>
              <a:t>. Xu, P. </a:t>
            </a:r>
            <a:r>
              <a:rPr lang="en-US" dirty="0" err="1"/>
              <a:t>Guo</a:t>
            </a:r>
            <a:r>
              <a:rPr lang="en-US" dirty="0"/>
              <a:t>, M. Zhao, R. F. </a:t>
            </a:r>
            <a:r>
              <a:rPr lang="en-US" dirty="0" err="1"/>
              <a:t>Erbacher</a:t>
            </a:r>
            <a:r>
              <a:rPr lang="en-US" dirty="0"/>
              <a:t>, M. Zhu, and P. Liu, “Comparing Different Moving Target Defense Techniques,” in First ACM Workshop on Moving Target Defense, ser. MTD ’14, Scottsdale, AZ, USA, November 2014, pp. 97–107.</a:t>
            </a:r>
          </a:p>
          <a:p>
            <a:endParaRPr lang="en-US" dirty="0" smtClean="0"/>
          </a:p>
          <a:p>
            <a:r>
              <a:rPr lang="en-US" b="1" dirty="0"/>
              <a:t>Method</a:t>
            </a:r>
            <a:r>
              <a:rPr lang="en-US" dirty="0"/>
              <a:t>: attack based experiments, probability models, simulation based evaluation and hybrid approaches</a:t>
            </a:r>
          </a:p>
          <a:p>
            <a:r>
              <a:rPr lang="en-US" b="1" dirty="0" smtClean="0"/>
              <a:t>Definition</a:t>
            </a:r>
            <a:r>
              <a:rPr lang="en-US" dirty="0"/>
              <a:t>: software based diversification, runtime based diversification, communication diversification and </a:t>
            </a:r>
            <a:r>
              <a:rPr lang="en-US" dirty="0" smtClean="0"/>
              <a:t>DPTs</a:t>
            </a:r>
          </a:p>
          <a:p>
            <a:r>
              <a:rPr lang="en-US" b="1" dirty="0" smtClean="0"/>
              <a:t>Comment</a:t>
            </a:r>
            <a:r>
              <a:rPr lang="en-US" dirty="0" smtClean="0"/>
              <a:t>: different methods. We used two methods.</a:t>
            </a:r>
            <a:endParaRPr lang="en-US" dirty="0"/>
          </a:p>
        </p:txBody>
      </p:sp>
      <p:sp>
        <p:nvSpPr>
          <p:cNvPr id="4" name="Slide Number Placeholder 3"/>
          <p:cNvSpPr>
            <a:spLocks noGrp="1"/>
          </p:cNvSpPr>
          <p:nvPr>
            <p:ph type="sldNum" sz="quarter" idx="12"/>
          </p:nvPr>
        </p:nvSpPr>
        <p:spPr/>
        <p:txBody>
          <a:bodyPr/>
          <a:lstStyle/>
          <a:p>
            <a:fld id="{9CFCAACE-234D-5844-923E-E51D1C6591A8}" type="slidenum">
              <a:rPr lang="en-US" smtClean="0"/>
              <a:t>22</a:t>
            </a:fld>
            <a:endParaRPr lang="en-US"/>
          </a:p>
        </p:txBody>
      </p:sp>
    </p:spTree>
    <p:extLst>
      <p:ext uri="{BB962C8B-B14F-4D97-AF65-F5344CB8AC3E}">
        <p14:creationId xmlns:p14="http://schemas.microsoft.com/office/powerpoint/2010/main" val="10787061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a:t>
            </a:r>
          </a:p>
        </p:txBody>
      </p:sp>
      <p:sp>
        <p:nvSpPr>
          <p:cNvPr id="3" name="Content Placeholder 2"/>
          <p:cNvSpPr>
            <a:spLocks noGrp="1"/>
          </p:cNvSpPr>
          <p:nvPr>
            <p:ph idx="1"/>
          </p:nvPr>
        </p:nvSpPr>
        <p:spPr/>
        <p:txBody>
          <a:bodyPr>
            <a:normAutofit/>
          </a:bodyPr>
          <a:lstStyle/>
          <a:p>
            <a:r>
              <a:rPr lang="en-US" sz="2400" dirty="0"/>
              <a:t>Two DPT-based </a:t>
            </a:r>
            <a:r>
              <a:rPr lang="en-US" sz="2400" b="1" i="1" dirty="0"/>
              <a:t>MTD</a:t>
            </a:r>
            <a:r>
              <a:rPr lang="en-US" sz="2400" dirty="0"/>
              <a:t> Model</a:t>
            </a:r>
          </a:p>
          <a:p>
            <a:pPr marL="685800" lvl="1" indent="-342900">
              <a:buFont typeface="+mj-lt"/>
              <a:buAutoNum type="arabicPeriod"/>
            </a:pPr>
            <a:r>
              <a:rPr lang="en-US" sz="2000" dirty="0"/>
              <a:t>Closed-Form Mathematical Model</a:t>
            </a:r>
          </a:p>
          <a:p>
            <a:pPr marL="685800" lvl="1" indent="-342900">
              <a:buFont typeface="+mj-lt"/>
              <a:buAutoNum type="arabicPeriod"/>
            </a:pPr>
            <a:r>
              <a:rPr lang="en-US" sz="2000" dirty="0"/>
              <a:t>Stochastic Petri Net (SPN) Model</a:t>
            </a:r>
          </a:p>
          <a:p>
            <a:pPr marL="385763"/>
            <a:endParaRPr lang="en-US" sz="2400" dirty="0"/>
          </a:p>
          <a:p>
            <a:pPr marL="385763"/>
            <a:r>
              <a:rPr lang="en-US" sz="2400" dirty="0"/>
              <a:t>Modeling and Evaluation Two Model for the purpose of </a:t>
            </a:r>
            <a:r>
              <a:rPr lang="en-US" sz="2400" b="1" i="1" dirty="0"/>
              <a:t>Cross-Validation</a:t>
            </a:r>
          </a:p>
          <a:p>
            <a:pPr marL="385763"/>
            <a:endParaRPr lang="en-US" sz="2400" dirty="0"/>
          </a:p>
        </p:txBody>
      </p:sp>
      <p:sp>
        <p:nvSpPr>
          <p:cNvPr id="5" name="Slide Number Placeholder 4"/>
          <p:cNvSpPr>
            <a:spLocks noGrp="1"/>
          </p:cNvSpPr>
          <p:nvPr>
            <p:ph type="sldNum" sz="quarter" idx="12"/>
          </p:nvPr>
        </p:nvSpPr>
        <p:spPr/>
        <p:txBody>
          <a:bodyPr/>
          <a:lstStyle/>
          <a:p>
            <a:fld id="{9CFCAACE-234D-5844-923E-E51D1C6591A8}" type="slidenum">
              <a:rPr lang="en-US" smtClean="0"/>
              <a:t>23</a:t>
            </a:fld>
            <a:endParaRPr lang="en-US"/>
          </a:p>
        </p:txBody>
      </p:sp>
    </p:spTree>
    <p:extLst>
      <p:ext uri="{BB962C8B-B14F-4D97-AF65-F5344CB8AC3E}">
        <p14:creationId xmlns:p14="http://schemas.microsoft.com/office/powerpoint/2010/main" val="1569749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a:t>
            </a:r>
            <a:endParaRPr lang="en-US" dirty="0"/>
          </a:p>
        </p:txBody>
      </p:sp>
      <p:sp>
        <p:nvSpPr>
          <p:cNvPr id="3" name="Content Placeholder 2"/>
          <p:cNvSpPr>
            <a:spLocks noGrp="1"/>
          </p:cNvSpPr>
          <p:nvPr>
            <p:ph idx="1"/>
          </p:nvPr>
        </p:nvSpPr>
        <p:spPr/>
        <p:txBody>
          <a:bodyPr>
            <a:normAutofit/>
          </a:bodyPr>
          <a:lstStyle/>
          <a:p>
            <a:r>
              <a:rPr lang="en-US" sz="2400" dirty="0"/>
              <a:t>DPT-based MTD Models</a:t>
            </a:r>
          </a:p>
          <a:p>
            <a:endParaRPr lang="en-US" sz="2400" dirty="0" smtClean="0"/>
          </a:p>
          <a:p>
            <a:r>
              <a:rPr lang="en-US" sz="2400" dirty="0" smtClean="0"/>
              <a:t>DPT: Dynamic Platform Techniques</a:t>
            </a:r>
          </a:p>
          <a:p>
            <a:pPr lvl="1"/>
            <a:r>
              <a:rPr lang="en-US" sz="2000" dirty="0"/>
              <a:t>Techniques that change platform properties (e.g., </a:t>
            </a:r>
            <a:r>
              <a:rPr lang="en-US" sz="2000" dirty="0" smtClean="0"/>
              <a:t>CPU, </a:t>
            </a:r>
            <a:r>
              <a:rPr lang="en-US" sz="2000" dirty="0"/>
              <a:t>OS) dynamically. This can include the OS version, CPU architecture, </a:t>
            </a:r>
            <a:r>
              <a:rPr lang="en-US" sz="2000" dirty="0" smtClean="0"/>
              <a:t>OS instance, platform data format, etc.</a:t>
            </a:r>
          </a:p>
          <a:p>
            <a:endParaRPr lang="en-US" sz="2400" dirty="0"/>
          </a:p>
        </p:txBody>
      </p:sp>
      <p:sp>
        <p:nvSpPr>
          <p:cNvPr id="5" name="Slide Number Placeholder 4"/>
          <p:cNvSpPr>
            <a:spLocks noGrp="1"/>
          </p:cNvSpPr>
          <p:nvPr>
            <p:ph type="sldNum" sz="quarter" idx="12"/>
          </p:nvPr>
        </p:nvSpPr>
        <p:spPr/>
        <p:txBody>
          <a:bodyPr/>
          <a:lstStyle/>
          <a:p>
            <a:fld id="{9CFCAACE-234D-5844-923E-E51D1C6591A8}" type="slidenum">
              <a:rPr lang="en-US" smtClean="0"/>
              <a:t>24</a:t>
            </a:fld>
            <a:endParaRPr lang="en-US"/>
          </a:p>
        </p:txBody>
      </p:sp>
    </p:spTree>
    <p:extLst>
      <p:ext uri="{BB962C8B-B14F-4D97-AF65-F5344CB8AC3E}">
        <p14:creationId xmlns:p14="http://schemas.microsoft.com/office/powerpoint/2010/main" val="431250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 Assumption</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A persistent attack that takes a certain amount of time and can be resumed</a:t>
            </a:r>
          </a:p>
          <a:p>
            <a:pPr marL="457200" indent="-457200">
              <a:buFont typeface="+mj-lt"/>
              <a:buAutoNum type="arabicPeriod"/>
            </a:pPr>
            <a:r>
              <a:rPr lang="en-US" sz="2400" dirty="0" smtClean="0"/>
              <a:t>The attacker must implant some malware and persist on a targeted host</a:t>
            </a:r>
          </a:p>
          <a:p>
            <a:pPr marL="457200" indent="-457200">
              <a:buFont typeface="+mj-lt"/>
              <a:buAutoNum type="arabicPeriod"/>
            </a:pPr>
            <a:r>
              <a:rPr lang="en-US" sz="2400" dirty="0" smtClean="0"/>
              <a:t>Detecting and attributing an attacker will deter further efforts</a:t>
            </a:r>
          </a:p>
          <a:p>
            <a:pPr marL="457200" indent="-457200">
              <a:buFont typeface="+mj-lt"/>
              <a:buAutoNum type="arabicPeriod"/>
            </a:pPr>
            <a:r>
              <a:rPr lang="en-US" sz="2400" dirty="0" smtClean="0"/>
              <a:t>A nondeterministic implant detection process</a:t>
            </a:r>
            <a:endParaRPr lang="en-US" sz="2400" dirty="0"/>
          </a:p>
        </p:txBody>
      </p:sp>
      <p:sp>
        <p:nvSpPr>
          <p:cNvPr id="5" name="Slide Number Placeholder 4"/>
          <p:cNvSpPr>
            <a:spLocks noGrp="1"/>
          </p:cNvSpPr>
          <p:nvPr>
            <p:ph type="sldNum" sz="quarter" idx="12"/>
          </p:nvPr>
        </p:nvSpPr>
        <p:spPr/>
        <p:txBody>
          <a:bodyPr/>
          <a:lstStyle/>
          <a:p>
            <a:fld id="{9CFCAACE-234D-5844-923E-E51D1C6591A8}" type="slidenum">
              <a:rPr lang="en-US" smtClean="0"/>
              <a:t>25</a:t>
            </a:fld>
            <a:endParaRPr lang="en-US"/>
          </a:p>
        </p:txBody>
      </p:sp>
    </p:spTree>
    <p:extLst>
      <p:ext uri="{BB962C8B-B14F-4D97-AF65-F5344CB8AC3E}">
        <p14:creationId xmlns:p14="http://schemas.microsoft.com/office/powerpoint/2010/main" val="247257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7198799" cy="1280890"/>
          </a:xfrm>
        </p:spPr>
        <p:txBody>
          <a:bodyPr>
            <a:normAutofit/>
          </a:bodyPr>
          <a:lstStyle/>
          <a:p>
            <a:r>
              <a:rPr lang="en-US" altLang="zh-CN" dirty="0" smtClean="0"/>
              <a:t>Model 1: Closed-Form Model</a:t>
            </a:r>
            <a:endParaRPr lang="en-US" dirty="0"/>
          </a:p>
        </p:txBody>
      </p:sp>
      <p:sp>
        <p:nvSpPr>
          <p:cNvPr id="3" name="Content Placeholder 2"/>
          <p:cNvSpPr>
            <a:spLocks noGrp="1"/>
          </p:cNvSpPr>
          <p:nvPr>
            <p:ph idx="1"/>
          </p:nvPr>
        </p:nvSpPr>
        <p:spPr>
          <a:xfrm>
            <a:off x="1942415" y="2133600"/>
            <a:ext cx="6591985" cy="4724400"/>
          </a:xfrm>
        </p:spPr>
        <p:txBody>
          <a:bodyPr>
            <a:normAutofit/>
          </a:bodyPr>
          <a:lstStyle/>
          <a:p>
            <a:r>
              <a:rPr lang="en-US" altLang="zh-CN" dirty="0" smtClean="0"/>
              <a:t>Intuitively, the probability a cyber attack will succeed is the probability an exploit is available for the target (1</a:t>
            </a:r>
            <a:r>
              <a:rPr lang="en-US" altLang="zh-CN" baseline="30000" dirty="0" smtClean="0"/>
              <a:t>st</a:t>
            </a:r>
            <a:r>
              <a:rPr lang="en-US" altLang="zh-CN" dirty="0" smtClean="0"/>
              <a:t> term) multiplied by the likelihood the implemented technique is successful (2</a:t>
            </a:r>
            <a:r>
              <a:rPr lang="en-US" altLang="zh-CN" baseline="30000" dirty="0" smtClean="0"/>
              <a:t>nd</a:t>
            </a:r>
            <a:r>
              <a:rPr lang="en-US" altLang="zh-CN" dirty="0" smtClean="0"/>
              <a:t> term)</a:t>
            </a:r>
          </a:p>
          <a:p>
            <a:endParaRPr lang="en-US" dirty="0"/>
          </a:p>
          <a:p>
            <a:endParaRPr lang="en-US" dirty="0" smtClean="0"/>
          </a:p>
          <a:p>
            <a:endParaRPr lang="en-US" dirty="0"/>
          </a:p>
          <a:p>
            <a:endParaRPr lang="en-US" dirty="0" smtClean="0"/>
          </a:p>
          <a:p>
            <a:r>
              <a:rPr lang="en-US" dirty="0" smtClean="0"/>
              <a:t>Two simplifying assumption:</a:t>
            </a:r>
          </a:p>
          <a:p>
            <a:pPr marL="800100" lvl="1" indent="-342900">
              <a:buFont typeface="+mj-lt"/>
              <a:buAutoNum type="arabicPeriod"/>
            </a:pPr>
            <a:r>
              <a:rPr lang="en-US" dirty="0" smtClean="0"/>
              <a:t>The probability an exploit is available is the same for all configurations</a:t>
            </a:r>
          </a:p>
          <a:p>
            <a:pPr marL="800100" lvl="1" indent="-342900">
              <a:buFont typeface="+mj-lt"/>
              <a:buAutoNum type="arabicPeriod"/>
            </a:pPr>
            <a:r>
              <a:rPr lang="en-US" dirty="0" smtClean="0"/>
              <a:t>Configurations are distributed uniformly so the attacker will need to wait out half of the configurations on average</a:t>
            </a:r>
            <a:endParaRPr lang="en-US" dirty="0"/>
          </a:p>
        </p:txBody>
      </p:sp>
      <p:pic>
        <p:nvPicPr>
          <p:cNvPr id="4" name="Picture 3"/>
          <p:cNvPicPr>
            <a:picLocks noChangeAspect="1"/>
          </p:cNvPicPr>
          <p:nvPr/>
        </p:nvPicPr>
        <p:blipFill>
          <a:blip r:embed="rId3"/>
          <a:stretch>
            <a:fillRect/>
          </a:stretch>
        </p:blipFill>
        <p:spPr>
          <a:xfrm>
            <a:off x="2501557" y="3514411"/>
            <a:ext cx="5473700" cy="1016000"/>
          </a:xfrm>
          <a:prstGeom prst="rect">
            <a:avLst/>
          </a:prstGeom>
        </p:spPr>
      </p:pic>
      <p:sp>
        <p:nvSpPr>
          <p:cNvPr id="5" name="Rectangle 4"/>
          <p:cNvSpPr/>
          <p:nvPr/>
        </p:nvSpPr>
        <p:spPr>
          <a:xfrm>
            <a:off x="3158836" y="3554325"/>
            <a:ext cx="1721922" cy="388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0758" y="3554324"/>
            <a:ext cx="1021278" cy="388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9CFCAACE-234D-5844-923E-E51D1C6591A8}" type="slidenum">
              <a:rPr lang="en-US" smtClean="0"/>
              <a:t>26</a:t>
            </a:fld>
            <a:endParaRPr lang="en-US"/>
          </a:p>
        </p:txBody>
      </p:sp>
    </p:spTree>
    <p:extLst>
      <p:ext uri="{BB962C8B-B14F-4D97-AF65-F5344CB8AC3E}">
        <p14:creationId xmlns:p14="http://schemas.microsoft.com/office/powerpoint/2010/main" val="1578621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Model 1: Closed-Form Model</a:t>
            </a:r>
            <a:endParaRPr lang="en-US" dirty="0"/>
          </a:p>
        </p:txBody>
      </p:sp>
      <p:pic>
        <p:nvPicPr>
          <p:cNvPr id="4" name="Content Placeholder 3"/>
          <p:cNvPicPr>
            <a:picLocks noGrp="1" noChangeAspect="1"/>
          </p:cNvPicPr>
          <p:nvPr>
            <p:ph idx="1"/>
          </p:nvPr>
        </p:nvPicPr>
        <p:blipFill>
          <a:blip r:embed="rId2"/>
          <a:stretch>
            <a:fillRect/>
          </a:stretch>
        </p:blipFill>
        <p:spPr>
          <a:xfrm>
            <a:off x="2196497" y="3079750"/>
            <a:ext cx="6086605" cy="3778250"/>
          </a:xfrm>
          <a:prstGeom prst="rect">
            <a:avLst/>
          </a:prstGeom>
        </p:spPr>
      </p:pic>
      <p:pic>
        <p:nvPicPr>
          <p:cNvPr id="5" name="Picture 4"/>
          <p:cNvPicPr>
            <a:picLocks noChangeAspect="1"/>
          </p:cNvPicPr>
          <p:nvPr/>
        </p:nvPicPr>
        <p:blipFill>
          <a:blip r:embed="rId3"/>
          <a:stretch>
            <a:fillRect/>
          </a:stretch>
        </p:blipFill>
        <p:spPr>
          <a:xfrm>
            <a:off x="2502950" y="1905000"/>
            <a:ext cx="5473700" cy="1016000"/>
          </a:xfrm>
          <a:prstGeom prst="rect">
            <a:avLst/>
          </a:prstGeom>
        </p:spPr>
      </p:pic>
      <p:sp>
        <p:nvSpPr>
          <p:cNvPr id="7" name="Slide Number Placeholder 6"/>
          <p:cNvSpPr>
            <a:spLocks noGrp="1"/>
          </p:cNvSpPr>
          <p:nvPr>
            <p:ph type="sldNum" sz="quarter" idx="12"/>
          </p:nvPr>
        </p:nvSpPr>
        <p:spPr/>
        <p:txBody>
          <a:bodyPr/>
          <a:lstStyle/>
          <a:p>
            <a:fld id="{9CFCAACE-234D-5844-923E-E51D1C6591A8}" type="slidenum">
              <a:rPr lang="en-US" smtClean="0"/>
              <a:t>27</a:t>
            </a:fld>
            <a:endParaRPr lang="en-US"/>
          </a:p>
        </p:txBody>
      </p:sp>
    </p:spTree>
    <p:extLst>
      <p:ext uri="{BB962C8B-B14F-4D97-AF65-F5344CB8AC3E}">
        <p14:creationId xmlns:p14="http://schemas.microsoft.com/office/powerpoint/2010/main" val="1136809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2: SPN Model</a:t>
            </a:r>
            <a:endParaRPr lang="en-US" dirty="0"/>
          </a:p>
        </p:txBody>
      </p:sp>
      <p:pic>
        <p:nvPicPr>
          <p:cNvPr id="6" name="Content Placeholder 5"/>
          <p:cNvPicPr>
            <a:picLocks noGrp="1" noChangeAspect="1"/>
          </p:cNvPicPr>
          <p:nvPr>
            <p:ph sz="half" idx="1"/>
          </p:nvPr>
        </p:nvPicPr>
        <p:blipFill>
          <a:blip r:embed="rId2"/>
          <a:stretch>
            <a:fillRect/>
          </a:stretch>
        </p:blipFill>
        <p:spPr>
          <a:xfrm>
            <a:off x="1683832" y="2136706"/>
            <a:ext cx="3458594" cy="3767397"/>
          </a:xfrm>
          <a:prstGeom prst="rect">
            <a:avLst/>
          </a:prstGeom>
        </p:spPr>
      </p:pic>
      <p:sp>
        <p:nvSpPr>
          <p:cNvPr id="5" name="Content Placeholder 4"/>
          <p:cNvSpPr>
            <a:spLocks noGrp="1"/>
          </p:cNvSpPr>
          <p:nvPr>
            <p:ph sz="half" idx="2"/>
          </p:nvPr>
        </p:nvSpPr>
        <p:spPr>
          <a:xfrm>
            <a:off x="5337306" y="2136706"/>
            <a:ext cx="3806693" cy="3767397"/>
          </a:xfrm>
        </p:spPr>
        <p:txBody>
          <a:bodyPr>
            <a:normAutofit/>
          </a:bodyPr>
          <a:lstStyle/>
          <a:p>
            <a:r>
              <a:rPr lang="en-US" sz="1900" dirty="0" smtClean="0"/>
              <a:t>SPN Model</a:t>
            </a:r>
          </a:p>
          <a:p>
            <a:pPr lvl="1"/>
            <a:r>
              <a:rPr lang="en-US" sz="1700" dirty="0"/>
              <a:t>A continuous-time semi-Markov process with state PID, PSI1, PSI200, </a:t>
            </a:r>
            <a:r>
              <a:rPr lang="en-US" sz="1700" dirty="0" smtClean="0"/>
              <a:t>PCAS</a:t>
            </a:r>
          </a:p>
          <a:p>
            <a:r>
              <a:rPr lang="en-US" dirty="0"/>
              <a:t>PID – Binary</a:t>
            </a:r>
          </a:p>
          <a:p>
            <a:pPr lvl="1"/>
            <a:r>
              <a:rPr lang="en-US" dirty="0"/>
              <a:t>1: detected attacker</a:t>
            </a:r>
          </a:p>
          <a:p>
            <a:pPr lvl="1"/>
            <a:r>
              <a:rPr lang="en-US" dirty="0"/>
              <a:t>0: attacker is undetected</a:t>
            </a:r>
          </a:p>
          <a:p>
            <a:r>
              <a:rPr lang="en-US" dirty="0"/>
              <a:t>PCAS – Binary</a:t>
            </a:r>
          </a:p>
          <a:p>
            <a:pPr lvl="1"/>
            <a:r>
              <a:rPr lang="en-US" dirty="0"/>
              <a:t>1: cyber attack succeed</a:t>
            </a:r>
          </a:p>
          <a:p>
            <a:pPr lvl="1"/>
            <a:r>
              <a:rPr lang="en-US" dirty="0"/>
              <a:t>0: other</a:t>
            </a:r>
          </a:p>
          <a:p>
            <a:endParaRPr lang="en-US" sz="2400" dirty="0"/>
          </a:p>
        </p:txBody>
      </p:sp>
      <p:sp>
        <p:nvSpPr>
          <p:cNvPr id="8" name="Slide Number Placeholder 7"/>
          <p:cNvSpPr>
            <a:spLocks noGrp="1"/>
          </p:cNvSpPr>
          <p:nvPr>
            <p:ph type="sldNum" sz="quarter" idx="12"/>
          </p:nvPr>
        </p:nvSpPr>
        <p:spPr/>
        <p:txBody>
          <a:bodyPr/>
          <a:lstStyle/>
          <a:p>
            <a:fld id="{9CFCAACE-234D-5844-923E-E51D1C6591A8}" type="slidenum">
              <a:rPr lang="en-US" smtClean="0"/>
              <a:t>28</a:t>
            </a:fld>
            <a:endParaRPr lang="en-US"/>
          </a:p>
        </p:txBody>
      </p:sp>
    </p:spTree>
    <p:extLst>
      <p:ext uri="{BB962C8B-B14F-4D97-AF65-F5344CB8AC3E}">
        <p14:creationId xmlns:p14="http://schemas.microsoft.com/office/powerpoint/2010/main" val="4356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ssolve">
                                      <p:cBhvr>
                                        <p:cTn id="23" dur="500"/>
                                        <p:tgtEl>
                                          <p:spTgt spid="5">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dissolv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dissolve">
                                      <p:cBhvr>
                                        <p:cTn id="31" dur="500"/>
                                        <p:tgtEl>
                                          <p:spTgt spid="5">
                                            <p:txEl>
                                              <p:pRg st="5" end="5"/>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dissolve">
                                      <p:cBhvr>
                                        <p:cTn id="34" dur="500"/>
                                        <p:tgtEl>
                                          <p:spTgt spid="5">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dissolv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2: SPN Model</a:t>
            </a:r>
            <a:endParaRPr lang="en-US" dirty="0"/>
          </a:p>
        </p:txBody>
      </p:sp>
      <p:pic>
        <p:nvPicPr>
          <p:cNvPr id="6" name="Content Placeholder 5"/>
          <p:cNvPicPr>
            <a:picLocks noGrp="1" noChangeAspect="1"/>
          </p:cNvPicPr>
          <p:nvPr>
            <p:ph sz="half" idx="1"/>
          </p:nvPr>
        </p:nvPicPr>
        <p:blipFill>
          <a:blip r:embed="rId2"/>
          <a:stretch>
            <a:fillRect/>
          </a:stretch>
        </p:blipFill>
        <p:spPr>
          <a:xfrm>
            <a:off x="1683832" y="2136706"/>
            <a:ext cx="3458594" cy="3767397"/>
          </a:xfrm>
          <a:prstGeom prst="rect">
            <a:avLst/>
          </a:prstGeom>
        </p:spPr>
      </p:pic>
      <p:sp>
        <p:nvSpPr>
          <p:cNvPr id="5" name="Content Placeholder 4"/>
          <p:cNvSpPr>
            <a:spLocks noGrp="1"/>
          </p:cNvSpPr>
          <p:nvPr>
            <p:ph sz="half" idx="2"/>
          </p:nvPr>
        </p:nvSpPr>
        <p:spPr>
          <a:xfrm>
            <a:off x="5337306" y="2136706"/>
            <a:ext cx="3806693" cy="3767397"/>
          </a:xfrm>
        </p:spPr>
        <p:txBody>
          <a:bodyPr>
            <a:normAutofit/>
          </a:bodyPr>
          <a:lstStyle/>
          <a:p>
            <a:r>
              <a:rPr lang="en-US" dirty="0" smtClean="0"/>
              <a:t>PSI1 – No. of implanted malware</a:t>
            </a:r>
          </a:p>
          <a:p>
            <a:r>
              <a:rPr lang="en-US" dirty="0" smtClean="0"/>
              <a:t>PSI200 – No. of implanted malware divided by 200</a:t>
            </a:r>
          </a:p>
          <a:p>
            <a:r>
              <a:rPr lang="en-US" dirty="0" smtClean="0"/>
              <a:t>PID is absorbing state because attackers want to avoid cost, and will </a:t>
            </a:r>
            <a:r>
              <a:rPr lang="en-US" b="1" i="1" dirty="0" smtClean="0">
                <a:solidFill>
                  <a:srgbClr val="FF0000"/>
                </a:solidFill>
              </a:rPr>
              <a:t>abort</a:t>
            </a:r>
            <a:r>
              <a:rPr lang="en-US" dirty="0" smtClean="0"/>
              <a:t> attack after being detected</a:t>
            </a:r>
          </a:p>
          <a:p>
            <a:r>
              <a:rPr lang="en-US" dirty="0" smtClean="0"/>
              <a:t>PCAS is absorbing state because attackers will </a:t>
            </a:r>
            <a:r>
              <a:rPr lang="en-US" b="1" i="1" dirty="0" smtClean="0">
                <a:solidFill>
                  <a:srgbClr val="FF0000"/>
                </a:solidFill>
              </a:rPr>
              <a:t>end</a:t>
            </a:r>
            <a:r>
              <a:rPr lang="en-US" dirty="0" smtClean="0"/>
              <a:t> the mission </a:t>
            </a:r>
            <a:r>
              <a:rPr lang="en-US" altLang="zh-CN" dirty="0" smtClean="0"/>
              <a:t>once accomplish </a:t>
            </a:r>
            <a:r>
              <a:rPr lang="en-US" dirty="0" smtClean="0"/>
              <a:t>objectives</a:t>
            </a:r>
          </a:p>
          <a:p>
            <a:endParaRPr lang="en-US" dirty="0"/>
          </a:p>
        </p:txBody>
      </p:sp>
      <p:sp>
        <p:nvSpPr>
          <p:cNvPr id="4" name="Slide Number Placeholder 3"/>
          <p:cNvSpPr>
            <a:spLocks noGrp="1"/>
          </p:cNvSpPr>
          <p:nvPr>
            <p:ph type="sldNum" sz="quarter" idx="12"/>
          </p:nvPr>
        </p:nvSpPr>
        <p:spPr/>
        <p:txBody>
          <a:bodyPr/>
          <a:lstStyle/>
          <a:p>
            <a:fld id="{9CFCAACE-234D-5844-923E-E51D1C6591A8}" type="slidenum">
              <a:rPr lang="en-US" smtClean="0"/>
              <a:t>29</a:t>
            </a:fld>
            <a:endParaRPr lang="en-US"/>
          </a:p>
        </p:txBody>
      </p:sp>
    </p:spTree>
    <p:extLst>
      <p:ext uri="{BB962C8B-B14F-4D97-AF65-F5344CB8AC3E}">
        <p14:creationId xmlns:p14="http://schemas.microsoft.com/office/powerpoint/2010/main" val="290517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dissolv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pPr>
              <a:buFont typeface="Courier New" pitchFamily="49" charset="0"/>
              <a:buChar char="o"/>
            </a:pPr>
            <a:r>
              <a:rPr lang="en-US" sz="3200" dirty="0"/>
              <a:t>This paper proposes “MTD modeling and evaluation”</a:t>
            </a:r>
          </a:p>
          <a:p>
            <a:pPr>
              <a:buFont typeface="Courier New" pitchFamily="49" charset="0"/>
              <a:buChar char="o"/>
            </a:pPr>
            <a:r>
              <a:rPr lang="en-US" sz="3200" dirty="0" smtClean="0"/>
              <a:t>Two Methods</a:t>
            </a:r>
          </a:p>
          <a:p>
            <a:pPr lvl="1">
              <a:buFont typeface="Arial" pitchFamily="34" charset="0"/>
              <a:buChar char="•"/>
            </a:pPr>
            <a:r>
              <a:rPr lang="en-US" sz="2800" dirty="0" smtClean="0"/>
              <a:t>Closed-Form </a:t>
            </a:r>
            <a:r>
              <a:rPr lang="en-US" sz="2800" dirty="0"/>
              <a:t>Mathematical </a:t>
            </a:r>
            <a:r>
              <a:rPr lang="en-US" sz="2800" dirty="0" smtClean="0"/>
              <a:t>Model</a:t>
            </a:r>
          </a:p>
          <a:p>
            <a:pPr lvl="1">
              <a:buFont typeface="Arial" pitchFamily="34" charset="0"/>
              <a:buChar char="•"/>
            </a:pPr>
            <a:r>
              <a:rPr lang="en-US" sz="2800" dirty="0"/>
              <a:t>Stochastic Petri Net</a:t>
            </a:r>
            <a:endParaRPr lang="en-US" sz="2800" dirty="0" smtClean="0"/>
          </a:p>
          <a:p>
            <a:pPr>
              <a:buFont typeface="Courier New" pitchFamily="49" charset="0"/>
              <a:buChar char="o"/>
            </a:pPr>
            <a:r>
              <a:rPr lang="en-US" sz="3200" dirty="0" smtClean="0"/>
              <a:t>Some results</a:t>
            </a:r>
            <a:r>
              <a:rPr lang="zh-CN" altLang="en-US" sz="3200" dirty="0" smtClean="0"/>
              <a:t> </a:t>
            </a:r>
            <a:r>
              <a:rPr lang="en-US" altLang="zh-CN" sz="3200" dirty="0" smtClean="0"/>
              <a:t>(Cross-validation)</a:t>
            </a:r>
            <a:endParaRPr lang="en-US" sz="3200" dirty="0"/>
          </a:p>
        </p:txBody>
      </p:sp>
      <p:sp>
        <p:nvSpPr>
          <p:cNvPr id="7" name="Slide Number Placeholder 6"/>
          <p:cNvSpPr>
            <a:spLocks noGrp="1"/>
          </p:cNvSpPr>
          <p:nvPr>
            <p:ph type="sldNum" sz="quarter" idx="12"/>
          </p:nvPr>
        </p:nvSpPr>
        <p:spPr/>
        <p:txBody>
          <a:bodyPr/>
          <a:lstStyle/>
          <a:p>
            <a:fld id="{9CFCAACE-234D-5844-923E-E51D1C6591A8}" type="slidenum">
              <a:rPr lang="en-US" smtClean="0"/>
              <a:t>3</a:t>
            </a:fld>
            <a:endParaRPr lang="en-US"/>
          </a:p>
        </p:txBody>
      </p:sp>
    </p:spTree>
    <p:extLst>
      <p:ext uri="{BB962C8B-B14F-4D97-AF65-F5344CB8AC3E}">
        <p14:creationId xmlns:p14="http://schemas.microsoft.com/office/powerpoint/2010/main" val="7531618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2: SPN Model</a:t>
            </a:r>
            <a:endParaRPr lang="en-US" dirty="0"/>
          </a:p>
        </p:txBody>
      </p:sp>
      <p:pic>
        <p:nvPicPr>
          <p:cNvPr id="6" name="Content Placeholder 5"/>
          <p:cNvPicPr>
            <a:picLocks noGrp="1" noChangeAspect="1"/>
          </p:cNvPicPr>
          <p:nvPr>
            <p:ph sz="half" idx="1"/>
          </p:nvPr>
        </p:nvPicPr>
        <p:blipFill>
          <a:blip r:embed="rId2"/>
          <a:stretch>
            <a:fillRect/>
          </a:stretch>
        </p:blipFill>
        <p:spPr>
          <a:xfrm>
            <a:off x="1683832" y="2136706"/>
            <a:ext cx="3458594" cy="3767397"/>
          </a:xfrm>
          <a:prstGeom prst="rect">
            <a:avLst/>
          </a:prstGeom>
        </p:spPr>
      </p:pic>
      <p:sp>
        <p:nvSpPr>
          <p:cNvPr id="5" name="Content Placeholder 4"/>
          <p:cNvSpPr>
            <a:spLocks noGrp="1"/>
          </p:cNvSpPr>
          <p:nvPr>
            <p:ph sz="half" idx="2"/>
          </p:nvPr>
        </p:nvSpPr>
        <p:spPr>
          <a:xfrm>
            <a:off x="5337306" y="2136706"/>
            <a:ext cx="3806693" cy="3767397"/>
          </a:xfrm>
        </p:spPr>
        <p:txBody>
          <a:bodyPr>
            <a:normAutofit/>
          </a:bodyPr>
          <a:lstStyle/>
          <a:p>
            <a:r>
              <a:rPr lang="en-US" b="1" dirty="0" smtClean="0"/>
              <a:t>Initial state (0, 0, 0, 0)</a:t>
            </a:r>
          </a:p>
          <a:p>
            <a:r>
              <a:rPr lang="en-US" b="1" i="1" dirty="0" smtClean="0"/>
              <a:t>TCHURN</a:t>
            </a:r>
            <a:r>
              <a:rPr lang="en-US" dirty="0" smtClean="0"/>
              <a:t> models an MTD reconfiguration</a:t>
            </a:r>
          </a:p>
          <a:p>
            <a:r>
              <a:rPr lang="en-US" b="1" i="1" dirty="0" smtClean="0"/>
              <a:t>TDETECTION</a:t>
            </a:r>
            <a:r>
              <a:rPr lang="en-US" dirty="0" smtClean="0"/>
              <a:t> models the detecting of attacker</a:t>
            </a:r>
          </a:p>
          <a:p>
            <a:r>
              <a:rPr lang="en-US" b="1" i="1" dirty="0" smtClean="0"/>
              <a:t>TSUCCES</a:t>
            </a:r>
            <a:r>
              <a:rPr lang="en-US" dirty="0" smtClean="0"/>
              <a:t> models the attacker implanting malware</a:t>
            </a:r>
          </a:p>
          <a:p>
            <a:r>
              <a:rPr lang="en-US" b="1" i="1" dirty="0" smtClean="0"/>
              <a:t>TSUFFICIENT</a:t>
            </a:r>
            <a:r>
              <a:rPr lang="en-US" dirty="0" smtClean="0"/>
              <a:t> models the attacker persisting long enough to complete the attack</a:t>
            </a:r>
            <a:endParaRPr lang="en-US" dirty="0"/>
          </a:p>
        </p:txBody>
      </p:sp>
      <p:sp>
        <p:nvSpPr>
          <p:cNvPr id="4" name="Slide Number Placeholder 3"/>
          <p:cNvSpPr>
            <a:spLocks noGrp="1"/>
          </p:cNvSpPr>
          <p:nvPr>
            <p:ph type="sldNum" sz="quarter" idx="12"/>
          </p:nvPr>
        </p:nvSpPr>
        <p:spPr/>
        <p:txBody>
          <a:bodyPr/>
          <a:lstStyle/>
          <a:p>
            <a:fld id="{9CFCAACE-234D-5844-923E-E51D1C6591A8}" type="slidenum">
              <a:rPr lang="en-US" smtClean="0"/>
              <a:t>30</a:t>
            </a:fld>
            <a:endParaRPr lang="en-US"/>
          </a:p>
        </p:txBody>
      </p:sp>
    </p:spTree>
    <p:extLst>
      <p:ext uri="{BB962C8B-B14F-4D97-AF65-F5344CB8AC3E}">
        <p14:creationId xmlns:p14="http://schemas.microsoft.com/office/powerpoint/2010/main" val="2007757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ssolv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2: SPN Model</a:t>
            </a:r>
            <a:endParaRPr lang="en-US" dirty="0"/>
          </a:p>
        </p:txBody>
      </p:sp>
      <p:pic>
        <p:nvPicPr>
          <p:cNvPr id="6" name="Content Placeholder 5"/>
          <p:cNvPicPr>
            <a:picLocks noGrp="1" noChangeAspect="1"/>
          </p:cNvPicPr>
          <p:nvPr>
            <p:ph sz="half" idx="1"/>
          </p:nvPr>
        </p:nvPicPr>
        <p:blipFill>
          <a:blip r:embed="rId2"/>
          <a:stretch>
            <a:fillRect/>
          </a:stretch>
        </p:blipFill>
        <p:spPr>
          <a:xfrm>
            <a:off x="1683832" y="2136706"/>
            <a:ext cx="3458594" cy="3767397"/>
          </a:xfrm>
          <a:prstGeom prst="rect">
            <a:avLst/>
          </a:prstGeom>
        </p:spPr>
      </p:pic>
      <p:pic>
        <p:nvPicPr>
          <p:cNvPr id="7" name="Content Placeholder 6"/>
          <p:cNvPicPr>
            <a:picLocks noGrp="1" noChangeAspect="1"/>
          </p:cNvPicPr>
          <p:nvPr>
            <p:ph sz="half" idx="2"/>
          </p:nvPr>
        </p:nvPicPr>
        <p:blipFill>
          <a:blip r:embed="rId3"/>
          <a:stretch>
            <a:fillRect/>
          </a:stretch>
        </p:blipFill>
        <p:spPr>
          <a:xfrm>
            <a:off x="5239800" y="2943173"/>
            <a:ext cx="3806825" cy="2154462"/>
          </a:xfrm>
          <a:prstGeom prst="rect">
            <a:avLst/>
          </a:prstGeom>
        </p:spPr>
      </p:pic>
      <p:sp>
        <p:nvSpPr>
          <p:cNvPr id="8" name="Slide Number Placeholder 7"/>
          <p:cNvSpPr>
            <a:spLocks noGrp="1"/>
          </p:cNvSpPr>
          <p:nvPr>
            <p:ph type="sldNum" sz="quarter" idx="12"/>
          </p:nvPr>
        </p:nvSpPr>
        <p:spPr/>
        <p:txBody>
          <a:bodyPr/>
          <a:lstStyle/>
          <a:p>
            <a:fld id="{9CFCAACE-234D-5844-923E-E51D1C6591A8}" type="slidenum">
              <a:rPr lang="en-US" smtClean="0"/>
              <a:t>31</a:t>
            </a:fld>
            <a:endParaRPr lang="en-US"/>
          </a:p>
        </p:txBody>
      </p:sp>
    </p:spTree>
    <p:extLst>
      <p:ext uri="{BB962C8B-B14F-4D97-AF65-F5344CB8AC3E}">
        <p14:creationId xmlns:p14="http://schemas.microsoft.com/office/powerpoint/2010/main" val="115179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Result</a:t>
            </a:r>
            <a:r>
              <a:rPr lang="zh-CN" altLang="en-US" dirty="0" smtClean="0"/>
              <a:t> </a:t>
            </a:r>
            <a:r>
              <a:rPr lang="en-US" altLang="zh-CN" dirty="0" smtClean="0"/>
              <a:t>1: Closed-Form Model</a:t>
            </a:r>
            <a:endParaRPr lang="en-US" dirty="0"/>
          </a:p>
        </p:txBody>
      </p:sp>
      <p:pic>
        <p:nvPicPr>
          <p:cNvPr id="7" name="Content Placeholder 6"/>
          <p:cNvPicPr>
            <a:picLocks noGrp="1" noChangeAspect="1"/>
          </p:cNvPicPr>
          <p:nvPr>
            <p:ph sz="half" idx="1"/>
          </p:nvPr>
        </p:nvPicPr>
        <p:blipFill>
          <a:blip r:embed="rId2"/>
          <a:stretch>
            <a:fillRect/>
          </a:stretch>
        </p:blipFill>
        <p:spPr>
          <a:xfrm>
            <a:off x="193856" y="2136706"/>
            <a:ext cx="5143451" cy="3767397"/>
          </a:xfrm>
          <a:prstGeom prst="rect">
            <a:avLst/>
          </a:prstGeom>
        </p:spPr>
      </p:pic>
      <p:sp>
        <p:nvSpPr>
          <p:cNvPr id="5" name="Content Placeholder 4"/>
          <p:cNvSpPr>
            <a:spLocks noGrp="1"/>
          </p:cNvSpPr>
          <p:nvPr>
            <p:ph sz="half" idx="2"/>
          </p:nvPr>
        </p:nvSpPr>
        <p:spPr>
          <a:xfrm>
            <a:off x="5337307" y="2136706"/>
            <a:ext cx="3806693" cy="3767397"/>
          </a:xfrm>
        </p:spPr>
        <p:txBody>
          <a:bodyPr>
            <a:normAutofit/>
          </a:bodyPr>
          <a:lstStyle/>
          <a:p>
            <a:r>
              <a:rPr lang="en-US" altLang="zh-CN" dirty="0" smtClean="0"/>
              <a:t>Figure 3 plots the prob. of cyber attack success as a function of </a:t>
            </a:r>
            <a:r>
              <a:rPr lang="en-US" altLang="zh-CN" dirty="0" err="1" smtClean="0"/>
              <a:t>config</a:t>
            </a:r>
            <a:r>
              <a:rPr lang="en-US" altLang="zh-CN" dirty="0" smtClean="0"/>
              <a:t>. count for different attack length </a:t>
            </a:r>
          </a:p>
          <a:p>
            <a:endParaRPr lang="en-US" dirty="0"/>
          </a:p>
          <a:p>
            <a:endParaRPr lang="en-US" dirty="0" smtClean="0"/>
          </a:p>
          <a:p>
            <a:r>
              <a:rPr lang="en-US" b="1" i="1" dirty="0" smtClean="0">
                <a:solidFill>
                  <a:srgbClr val="FF0000"/>
                </a:solidFill>
              </a:rPr>
              <a:t>Shorter</a:t>
            </a:r>
            <a:r>
              <a:rPr lang="en-US" dirty="0" smtClean="0">
                <a:solidFill>
                  <a:srgbClr val="FF0000"/>
                </a:solidFill>
              </a:rPr>
              <a:t> </a:t>
            </a:r>
            <a:r>
              <a:rPr lang="en-US" dirty="0" smtClean="0"/>
              <a:t>cyber attacks are more likely to succeed</a:t>
            </a:r>
          </a:p>
          <a:p>
            <a:r>
              <a:rPr lang="en-US" dirty="0" smtClean="0"/>
              <a:t>Shorter cyber attacks require </a:t>
            </a:r>
            <a:r>
              <a:rPr lang="en-US" b="1" i="1" dirty="0" smtClean="0">
                <a:solidFill>
                  <a:srgbClr val="FF0000"/>
                </a:solidFill>
              </a:rPr>
              <a:t>fewer</a:t>
            </a:r>
            <a:r>
              <a:rPr lang="en-US" dirty="0" smtClean="0">
                <a:solidFill>
                  <a:srgbClr val="FF0000"/>
                </a:solidFill>
              </a:rPr>
              <a:t> </a:t>
            </a:r>
            <a:r>
              <a:rPr lang="en-US" dirty="0" smtClean="0"/>
              <a:t>implants</a:t>
            </a:r>
          </a:p>
          <a:p>
            <a:r>
              <a:rPr lang="en-US" b="1" i="1" dirty="0" smtClean="0">
                <a:solidFill>
                  <a:srgbClr val="FF0000"/>
                </a:solidFill>
              </a:rPr>
              <a:t>Less</a:t>
            </a:r>
            <a:r>
              <a:rPr lang="en-US" dirty="0" smtClean="0">
                <a:solidFill>
                  <a:srgbClr val="FF0000"/>
                </a:solidFill>
              </a:rPr>
              <a:t> </a:t>
            </a:r>
            <a:r>
              <a:rPr lang="en-US" dirty="0" smtClean="0"/>
              <a:t>prob. to be detected</a:t>
            </a:r>
            <a:endParaRPr lang="en-US" dirty="0"/>
          </a:p>
        </p:txBody>
      </p:sp>
      <p:pic>
        <p:nvPicPr>
          <p:cNvPr id="8" name="Picture 7"/>
          <p:cNvPicPr>
            <a:picLocks noChangeAspect="1"/>
          </p:cNvPicPr>
          <p:nvPr/>
        </p:nvPicPr>
        <p:blipFill>
          <a:blip r:embed="rId3"/>
          <a:stretch>
            <a:fillRect/>
          </a:stretch>
        </p:blipFill>
        <p:spPr>
          <a:xfrm>
            <a:off x="5337307" y="3313825"/>
            <a:ext cx="3806693" cy="706579"/>
          </a:xfrm>
          <a:prstGeom prst="rect">
            <a:avLst/>
          </a:prstGeom>
        </p:spPr>
      </p:pic>
      <p:sp>
        <p:nvSpPr>
          <p:cNvPr id="10" name="Slide Number Placeholder 9"/>
          <p:cNvSpPr>
            <a:spLocks noGrp="1"/>
          </p:cNvSpPr>
          <p:nvPr>
            <p:ph type="sldNum" sz="quarter" idx="12"/>
          </p:nvPr>
        </p:nvSpPr>
        <p:spPr/>
        <p:txBody>
          <a:bodyPr/>
          <a:lstStyle/>
          <a:p>
            <a:fld id="{9CFCAACE-234D-5844-923E-E51D1C6591A8}" type="slidenum">
              <a:rPr lang="en-US" smtClean="0"/>
              <a:t>32</a:t>
            </a:fld>
            <a:endParaRPr lang="en-US"/>
          </a:p>
        </p:txBody>
      </p:sp>
    </p:spTree>
    <p:extLst>
      <p:ext uri="{BB962C8B-B14F-4D97-AF65-F5344CB8AC3E}">
        <p14:creationId xmlns:p14="http://schemas.microsoft.com/office/powerpoint/2010/main" val="1528979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dissolve">
                                      <p:cBhvr>
                                        <p:cTn id="25" dur="500"/>
                                        <p:tgtEl>
                                          <p:spTgt spid="5">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dissolv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Result</a:t>
            </a:r>
            <a:r>
              <a:rPr lang="zh-CN" altLang="en-US" dirty="0" smtClean="0"/>
              <a:t> </a:t>
            </a:r>
            <a:r>
              <a:rPr lang="en-US" altLang="zh-CN" dirty="0" smtClean="0"/>
              <a:t>1: Closed-Form Model</a:t>
            </a:r>
            <a:endParaRPr lang="en-US" dirty="0"/>
          </a:p>
        </p:txBody>
      </p:sp>
      <p:sp>
        <p:nvSpPr>
          <p:cNvPr id="5" name="Content Placeholder 4"/>
          <p:cNvSpPr>
            <a:spLocks noGrp="1"/>
          </p:cNvSpPr>
          <p:nvPr>
            <p:ph sz="half" idx="2"/>
          </p:nvPr>
        </p:nvSpPr>
        <p:spPr>
          <a:xfrm>
            <a:off x="5337307" y="2136706"/>
            <a:ext cx="3806693" cy="3767397"/>
          </a:xfrm>
        </p:spPr>
        <p:txBody>
          <a:bodyPr/>
          <a:lstStyle/>
          <a:p>
            <a:r>
              <a:rPr lang="en-US" altLang="zh-CN" dirty="0"/>
              <a:t>Figure </a:t>
            </a:r>
            <a:r>
              <a:rPr lang="en-US" altLang="zh-CN" dirty="0" smtClean="0"/>
              <a:t>4 </a:t>
            </a:r>
            <a:r>
              <a:rPr lang="en-US" altLang="zh-CN" dirty="0"/>
              <a:t>plots the prob. of cyber attack success as a function of </a:t>
            </a:r>
            <a:r>
              <a:rPr lang="en-US" altLang="zh-CN" dirty="0" err="1"/>
              <a:t>config</a:t>
            </a:r>
            <a:r>
              <a:rPr lang="en-US" altLang="zh-CN" dirty="0"/>
              <a:t>. count for different </a:t>
            </a:r>
            <a:r>
              <a:rPr lang="en-US" altLang="zh-CN" dirty="0" smtClean="0"/>
              <a:t>exploit prob.</a:t>
            </a:r>
          </a:p>
          <a:p>
            <a:endParaRPr lang="en-US" altLang="zh-CN" dirty="0"/>
          </a:p>
          <a:p>
            <a:endParaRPr lang="en-US" altLang="zh-CN" dirty="0" smtClean="0"/>
          </a:p>
          <a:p>
            <a:r>
              <a:rPr lang="en-US" dirty="0" smtClean="0"/>
              <a:t>Cyber attacks are more likely to succeed if an exploit is more likely to be </a:t>
            </a:r>
            <a:r>
              <a:rPr lang="en-US" dirty="0" err="1" smtClean="0"/>
              <a:t>aviliable</a:t>
            </a:r>
            <a:endParaRPr lang="en-US" dirty="0" smtClean="0"/>
          </a:p>
          <a:p>
            <a:r>
              <a:rPr lang="en-US" i="1" dirty="0" smtClean="0">
                <a:solidFill>
                  <a:srgbClr val="FF0000"/>
                </a:solidFill>
              </a:rPr>
              <a:t>More</a:t>
            </a:r>
            <a:r>
              <a:rPr lang="en-US" dirty="0" smtClean="0"/>
              <a:t> </a:t>
            </a:r>
            <a:r>
              <a:rPr lang="en-US" dirty="0" err="1" smtClean="0"/>
              <a:t>config</a:t>
            </a:r>
            <a:r>
              <a:rPr lang="en-US" dirty="0" smtClean="0"/>
              <a:t>. are vulnerable to a piece of malware</a:t>
            </a:r>
            <a:endParaRPr lang="en-US" dirty="0"/>
          </a:p>
        </p:txBody>
      </p:sp>
      <p:pic>
        <p:nvPicPr>
          <p:cNvPr id="9" name="Content Placeholder 8"/>
          <p:cNvPicPr>
            <a:picLocks noGrp="1" noChangeAspect="1"/>
          </p:cNvPicPr>
          <p:nvPr>
            <p:ph sz="half" idx="1"/>
          </p:nvPr>
        </p:nvPicPr>
        <p:blipFill>
          <a:blip r:embed="rId2"/>
          <a:stretch>
            <a:fillRect/>
          </a:stretch>
        </p:blipFill>
        <p:spPr>
          <a:xfrm>
            <a:off x="239340" y="2136705"/>
            <a:ext cx="5097967" cy="3767397"/>
          </a:xfrm>
          <a:prstGeom prst="rect">
            <a:avLst/>
          </a:prstGeom>
        </p:spPr>
      </p:pic>
      <p:pic>
        <p:nvPicPr>
          <p:cNvPr id="10" name="Picture 9"/>
          <p:cNvPicPr>
            <a:picLocks noChangeAspect="1"/>
          </p:cNvPicPr>
          <p:nvPr/>
        </p:nvPicPr>
        <p:blipFill>
          <a:blip r:embed="rId3"/>
          <a:stretch>
            <a:fillRect/>
          </a:stretch>
        </p:blipFill>
        <p:spPr>
          <a:xfrm>
            <a:off x="5337307" y="3313825"/>
            <a:ext cx="3806693" cy="706579"/>
          </a:xfrm>
          <a:prstGeom prst="rect">
            <a:avLst/>
          </a:prstGeom>
        </p:spPr>
      </p:pic>
      <p:sp>
        <p:nvSpPr>
          <p:cNvPr id="12" name="Slide Number Placeholder 11"/>
          <p:cNvSpPr>
            <a:spLocks noGrp="1"/>
          </p:cNvSpPr>
          <p:nvPr>
            <p:ph type="sldNum" sz="quarter" idx="12"/>
          </p:nvPr>
        </p:nvSpPr>
        <p:spPr/>
        <p:txBody>
          <a:bodyPr/>
          <a:lstStyle/>
          <a:p>
            <a:fld id="{9CFCAACE-234D-5844-923E-E51D1C6591A8}" type="slidenum">
              <a:rPr lang="en-US" smtClean="0"/>
              <a:t>33</a:t>
            </a:fld>
            <a:endParaRPr lang="en-US"/>
          </a:p>
        </p:txBody>
      </p:sp>
    </p:spTree>
    <p:extLst>
      <p:ext uri="{BB962C8B-B14F-4D97-AF65-F5344CB8AC3E}">
        <p14:creationId xmlns:p14="http://schemas.microsoft.com/office/powerpoint/2010/main" val="774325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dissolv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Result</a:t>
            </a:r>
            <a:r>
              <a:rPr lang="zh-CN" altLang="en-US" dirty="0" smtClean="0"/>
              <a:t> </a:t>
            </a:r>
            <a:r>
              <a:rPr lang="en-US" altLang="zh-CN" dirty="0" smtClean="0"/>
              <a:t>1: Closed-Form Model</a:t>
            </a:r>
            <a:endParaRPr lang="en-US" dirty="0"/>
          </a:p>
        </p:txBody>
      </p:sp>
      <p:sp>
        <p:nvSpPr>
          <p:cNvPr id="5" name="Content Placeholder 4"/>
          <p:cNvSpPr>
            <a:spLocks noGrp="1"/>
          </p:cNvSpPr>
          <p:nvPr>
            <p:ph sz="half" idx="2"/>
          </p:nvPr>
        </p:nvSpPr>
        <p:spPr>
          <a:xfrm>
            <a:off x="5337307" y="2136706"/>
            <a:ext cx="3806693" cy="3767397"/>
          </a:xfrm>
        </p:spPr>
        <p:txBody>
          <a:bodyPr>
            <a:normAutofit/>
          </a:bodyPr>
          <a:lstStyle/>
          <a:p>
            <a:r>
              <a:rPr lang="en-US" altLang="zh-CN" dirty="0"/>
              <a:t>Figure </a:t>
            </a:r>
            <a:r>
              <a:rPr lang="en-US" altLang="zh-CN" dirty="0" smtClean="0"/>
              <a:t>5 </a:t>
            </a:r>
            <a:r>
              <a:rPr lang="en-US" altLang="zh-CN" dirty="0"/>
              <a:t>plots the prob. of cyber attack success as a function of </a:t>
            </a:r>
            <a:r>
              <a:rPr lang="en-US" altLang="zh-CN" dirty="0" err="1"/>
              <a:t>config</a:t>
            </a:r>
            <a:r>
              <a:rPr lang="en-US" altLang="zh-CN" dirty="0"/>
              <a:t>. count for different </a:t>
            </a:r>
            <a:r>
              <a:rPr lang="en-US" altLang="zh-CN" dirty="0" smtClean="0"/>
              <a:t>churn time</a:t>
            </a:r>
            <a:endParaRPr lang="en-US" altLang="zh-CN" dirty="0"/>
          </a:p>
          <a:p>
            <a:endParaRPr lang="en-US" altLang="zh-CN" dirty="0"/>
          </a:p>
          <a:p>
            <a:endParaRPr lang="en-US" altLang="zh-CN" dirty="0"/>
          </a:p>
          <a:p>
            <a:r>
              <a:rPr lang="en-US" dirty="0"/>
              <a:t>Cyber attacks are more likely to succeed </a:t>
            </a:r>
            <a:r>
              <a:rPr lang="en-US" dirty="0" smtClean="0"/>
              <a:t>for </a:t>
            </a:r>
            <a:r>
              <a:rPr lang="en-US" b="1" i="1" dirty="0" smtClean="0">
                <a:solidFill>
                  <a:srgbClr val="FF0000"/>
                </a:solidFill>
              </a:rPr>
              <a:t>higher</a:t>
            </a:r>
            <a:r>
              <a:rPr lang="en-US" dirty="0" smtClean="0"/>
              <a:t> churn time</a:t>
            </a:r>
            <a:endParaRPr lang="en-US" dirty="0"/>
          </a:p>
          <a:p>
            <a:r>
              <a:rPr lang="en-US" b="1" i="1" dirty="0" smtClean="0">
                <a:solidFill>
                  <a:srgbClr val="FF0000"/>
                </a:solidFill>
              </a:rPr>
              <a:t>Less</a:t>
            </a:r>
            <a:r>
              <a:rPr lang="en-US" dirty="0" smtClean="0">
                <a:solidFill>
                  <a:srgbClr val="FF0000"/>
                </a:solidFill>
              </a:rPr>
              <a:t> </a:t>
            </a:r>
            <a:r>
              <a:rPr lang="en-US" dirty="0" smtClean="0">
                <a:solidFill>
                  <a:schemeClr val="tx1"/>
                </a:solidFill>
              </a:rPr>
              <a:t>frequent churns will require </a:t>
            </a:r>
            <a:r>
              <a:rPr lang="en-US" b="1" i="1" dirty="0" smtClean="0">
                <a:solidFill>
                  <a:srgbClr val="FF0000"/>
                </a:solidFill>
              </a:rPr>
              <a:t>fewer</a:t>
            </a:r>
            <a:r>
              <a:rPr lang="en-US" dirty="0" smtClean="0">
                <a:solidFill>
                  <a:schemeClr val="tx1"/>
                </a:solidFill>
              </a:rPr>
              <a:t> implants</a:t>
            </a:r>
            <a:endParaRPr lang="en-US" dirty="0">
              <a:solidFill>
                <a:schemeClr val="tx1"/>
              </a:solidFill>
            </a:endParaRPr>
          </a:p>
        </p:txBody>
      </p:sp>
      <p:pic>
        <p:nvPicPr>
          <p:cNvPr id="4" name="Content Placeholder 3"/>
          <p:cNvPicPr>
            <a:picLocks noGrp="1" noChangeAspect="1"/>
          </p:cNvPicPr>
          <p:nvPr>
            <p:ph sz="half" idx="1"/>
          </p:nvPr>
        </p:nvPicPr>
        <p:blipFill>
          <a:blip r:embed="rId2"/>
          <a:stretch>
            <a:fillRect/>
          </a:stretch>
        </p:blipFill>
        <p:spPr>
          <a:xfrm>
            <a:off x="189214" y="2136706"/>
            <a:ext cx="5148094" cy="3767397"/>
          </a:xfrm>
          <a:prstGeom prst="rect">
            <a:avLst/>
          </a:prstGeom>
        </p:spPr>
      </p:pic>
      <p:pic>
        <p:nvPicPr>
          <p:cNvPr id="8" name="Picture 7"/>
          <p:cNvPicPr>
            <a:picLocks noChangeAspect="1"/>
          </p:cNvPicPr>
          <p:nvPr/>
        </p:nvPicPr>
        <p:blipFill>
          <a:blip r:embed="rId3"/>
          <a:stretch>
            <a:fillRect/>
          </a:stretch>
        </p:blipFill>
        <p:spPr>
          <a:xfrm>
            <a:off x="5337307" y="3313825"/>
            <a:ext cx="3806693" cy="706579"/>
          </a:xfrm>
          <a:prstGeom prst="rect">
            <a:avLst/>
          </a:prstGeom>
        </p:spPr>
      </p:pic>
      <p:sp>
        <p:nvSpPr>
          <p:cNvPr id="9" name="Slide Number Placeholder 8"/>
          <p:cNvSpPr>
            <a:spLocks noGrp="1"/>
          </p:cNvSpPr>
          <p:nvPr>
            <p:ph type="sldNum" sz="quarter" idx="12"/>
          </p:nvPr>
        </p:nvSpPr>
        <p:spPr/>
        <p:txBody>
          <a:bodyPr/>
          <a:lstStyle/>
          <a:p>
            <a:fld id="{9CFCAACE-234D-5844-923E-E51D1C6591A8}" type="slidenum">
              <a:rPr lang="en-US" smtClean="0"/>
              <a:t>34</a:t>
            </a:fld>
            <a:endParaRPr lang="en-US"/>
          </a:p>
        </p:txBody>
      </p:sp>
    </p:spTree>
    <p:extLst>
      <p:ext uri="{BB962C8B-B14F-4D97-AF65-F5344CB8AC3E}">
        <p14:creationId xmlns:p14="http://schemas.microsoft.com/office/powerpoint/2010/main" val="440601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dissolv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Result</a:t>
            </a:r>
            <a:r>
              <a:rPr lang="zh-CN" altLang="en-US" dirty="0" smtClean="0"/>
              <a:t> </a:t>
            </a:r>
            <a:r>
              <a:rPr lang="en-US" altLang="zh-CN" dirty="0" smtClean="0"/>
              <a:t>1: Closed-Form Model</a:t>
            </a:r>
            <a:endParaRPr lang="en-US" dirty="0"/>
          </a:p>
        </p:txBody>
      </p:sp>
      <p:sp>
        <p:nvSpPr>
          <p:cNvPr id="5" name="Content Placeholder 4"/>
          <p:cNvSpPr>
            <a:spLocks noGrp="1"/>
          </p:cNvSpPr>
          <p:nvPr>
            <p:ph sz="half" idx="2"/>
          </p:nvPr>
        </p:nvSpPr>
        <p:spPr>
          <a:xfrm>
            <a:off x="5337307" y="2136706"/>
            <a:ext cx="3806693" cy="3767397"/>
          </a:xfrm>
        </p:spPr>
        <p:txBody>
          <a:bodyPr>
            <a:normAutofit/>
          </a:bodyPr>
          <a:lstStyle/>
          <a:p>
            <a:r>
              <a:rPr lang="en-US" altLang="zh-CN" dirty="0"/>
              <a:t>Figure </a:t>
            </a:r>
            <a:r>
              <a:rPr lang="en-US" altLang="zh-CN" dirty="0" smtClean="0"/>
              <a:t>6 </a:t>
            </a:r>
            <a:r>
              <a:rPr lang="en-US" altLang="zh-CN" dirty="0"/>
              <a:t>plots the prob. of cyber attack success as a function of </a:t>
            </a:r>
            <a:r>
              <a:rPr lang="en-US" altLang="zh-CN" dirty="0" err="1"/>
              <a:t>config</a:t>
            </a:r>
            <a:r>
              <a:rPr lang="en-US" altLang="zh-CN" dirty="0"/>
              <a:t>. count for different </a:t>
            </a:r>
            <a:r>
              <a:rPr lang="en-US" altLang="zh-CN" dirty="0" smtClean="0"/>
              <a:t>detection prob.</a:t>
            </a:r>
            <a:endParaRPr lang="en-US" altLang="zh-CN" dirty="0"/>
          </a:p>
          <a:p>
            <a:endParaRPr lang="en-US" altLang="zh-CN" dirty="0" smtClean="0"/>
          </a:p>
          <a:p>
            <a:endParaRPr lang="en-US" altLang="zh-CN" dirty="0"/>
          </a:p>
          <a:p>
            <a:r>
              <a:rPr lang="en-US" dirty="0"/>
              <a:t>Cyber attacks are more likely to succeed </a:t>
            </a:r>
            <a:r>
              <a:rPr lang="en-US" altLang="zh-CN" dirty="0" smtClean="0"/>
              <a:t>if</a:t>
            </a:r>
            <a:r>
              <a:rPr lang="zh-CN" altLang="en-US" dirty="0" smtClean="0"/>
              <a:t> </a:t>
            </a:r>
            <a:r>
              <a:rPr lang="en-US" altLang="zh-CN" dirty="0" smtClean="0"/>
              <a:t>detection prob. Is </a:t>
            </a:r>
            <a:r>
              <a:rPr lang="en-US" altLang="zh-CN" b="1" i="1" dirty="0" smtClean="0">
                <a:solidFill>
                  <a:srgbClr val="FF0000"/>
                </a:solidFill>
              </a:rPr>
              <a:t>lower</a:t>
            </a:r>
          </a:p>
          <a:p>
            <a:r>
              <a:rPr lang="en-US" altLang="zh-CN" dirty="0" smtClean="0">
                <a:solidFill>
                  <a:schemeClr val="tx1"/>
                </a:solidFill>
              </a:rPr>
              <a:t>I</a:t>
            </a:r>
            <a:r>
              <a:rPr lang="en-US" dirty="0" smtClean="0">
                <a:solidFill>
                  <a:schemeClr val="tx1"/>
                </a:solidFill>
              </a:rPr>
              <a:t>mplants will be </a:t>
            </a:r>
            <a:r>
              <a:rPr lang="en-US" b="1" i="1" dirty="0" smtClean="0">
                <a:solidFill>
                  <a:srgbClr val="FF0000"/>
                </a:solidFill>
              </a:rPr>
              <a:t>less</a:t>
            </a:r>
            <a:r>
              <a:rPr lang="en-US" dirty="0" smtClean="0">
                <a:solidFill>
                  <a:srgbClr val="FF0000"/>
                </a:solidFill>
              </a:rPr>
              <a:t> </a:t>
            </a:r>
            <a:r>
              <a:rPr lang="en-US" dirty="0" smtClean="0">
                <a:solidFill>
                  <a:schemeClr val="tx1"/>
                </a:solidFill>
              </a:rPr>
              <a:t>likely to be detected</a:t>
            </a:r>
            <a:endParaRPr lang="en-US" dirty="0">
              <a:solidFill>
                <a:schemeClr val="tx1"/>
              </a:solidFill>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209600" y="2136706"/>
            <a:ext cx="5127708" cy="3767397"/>
          </a:xfrm>
          <a:prstGeom prst="rect">
            <a:avLst/>
          </a:prstGeom>
        </p:spPr>
      </p:pic>
      <p:pic>
        <p:nvPicPr>
          <p:cNvPr id="9" name="Picture 8"/>
          <p:cNvPicPr>
            <a:picLocks noChangeAspect="1"/>
          </p:cNvPicPr>
          <p:nvPr/>
        </p:nvPicPr>
        <p:blipFill>
          <a:blip r:embed="rId3"/>
          <a:stretch>
            <a:fillRect/>
          </a:stretch>
        </p:blipFill>
        <p:spPr>
          <a:xfrm>
            <a:off x="5337307" y="3313825"/>
            <a:ext cx="3806693" cy="706579"/>
          </a:xfrm>
          <a:prstGeom prst="rect">
            <a:avLst/>
          </a:prstGeom>
        </p:spPr>
      </p:pic>
      <p:sp>
        <p:nvSpPr>
          <p:cNvPr id="10" name="Slide Number Placeholder 9"/>
          <p:cNvSpPr>
            <a:spLocks noGrp="1"/>
          </p:cNvSpPr>
          <p:nvPr>
            <p:ph type="sldNum" sz="quarter" idx="12"/>
          </p:nvPr>
        </p:nvSpPr>
        <p:spPr/>
        <p:txBody>
          <a:bodyPr/>
          <a:lstStyle/>
          <a:p>
            <a:fld id="{9CFCAACE-234D-5844-923E-E51D1C6591A8}" type="slidenum">
              <a:rPr lang="en-US" smtClean="0"/>
              <a:t>35</a:t>
            </a:fld>
            <a:endParaRPr lang="en-US"/>
          </a:p>
        </p:txBody>
      </p:sp>
    </p:spTree>
    <p:extLst>
      <p:ext uri="{BB962C8B-B14F-4D97-AF65-F5344CB8AC3E}">
        <p14:creationId xmlns:p14="http://schemas.microsoft.com/office/powerpoint/2010/main" val="101144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dissolv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2: SPN Model</a:t>
            </a:r>
            <a:endParaRPr lang="en-US" dirty="0"/>
          </a:p>
        </p:txBody>
      </p:sp>
      <p:pic>
        <p:nvPicPr>
          <p:cNvPr id="10" name="Content Placeholder 2"/>
          <p:cNvPicPr>
            <a:picLocks noGrp="1" noChangeAspect="1"/>
          </p:cNvPicPr>
          <p:nvPr>
            <p:ph sz="half" idx="2"/>
          </p:nvPr>
        </p:nvPicPr>
        <p:blipFill>
          <a:blip r:embed="rId2"/>
          <a:stretch>
            <a:fillRect/>
          </a:stretch>
        </p:blipFill>
        <p:spPr>
          <a:xfrm>
            <a:off x="4697037" y="2371444"/>
            <a:ext cx="4446963" cy="3297797"/>
          </a:xfrm>
          <a:prstGeom prst="rect">
            <a:avLst/>
          </a:prstGeom>
        </p:spPr>
      </p:pic>
      <p:pic>
        <p:nvPicPr>
          <p:cNvPr id="12" name="Content Placeholder 5"/>
          <p:cNvPicPr>
            <a:picLocks noGrp="1" noChangeAspect="1"/>
          </p:cNvPicPr>
          <p:nvPr>
            <p:ph sz="half" idx="1"/>
          </p:nvPr>
        </p:nvPicPr>
        <p:blipFill>
          <a:blip r:embed="rId3"/>
          <a:stretch>
            <a:fillRect/>
          </a:stretch>
        </p:blipFill>
        <p:spPr>
          <a:xfrm>
            <a:off x="257356" y="2371444"/>
            <a:ext cx="4439681" cy="3297797"/>
          </a:xfrm>
          <a:prstGeom prst="rect">
            <a:avLst/>
          </a:prstGeom>
        </p:spPr>
      </p:pic>
      <p:sp>
        <p:nvSpPr>
          <p:cNvPr id="14" name="Slide Number Placeholder 13"/>
          <p:cNvSpPr>
            <a:spLocks noGrp="1"/>
          </p:cNvSpPr>
          <p:nvPr>
            <p:ph type="sldNum" sz="quarter" idx="12"/>
          </p:nvPr>
        </p:nvSpPr>
        <p:spPr/>
        <p:txBody>
          <a:bodyPr/>
          <a:lstStyle/>
          <a:p>
            <a:fld id="{9CFCAACE-234D-5844-923E-E51D1C6591A8}" type="slidenum">
              <a:rPr lang="en-US" smtClean="0"/>
              <a:t>36</a:t>
            </a:fld>
            <a:endParaRPr lang="en-US"/>
          </a:p>
        </p:txBody>
      </p:sp>
    </p:spTree>
    <p:extLst>
      <p:ext uri="{BB962C8B-B14F-4D97-AF65-F5344CB8AC3E}">
        <p14:creationId xmlns:p14="http://schemas.microsoft.com/office/powerpoint/2010/main" val="1937378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2: SPN Model</a:t>
            </a:r>
            <a:endParaRPr lang="en-US" dirty="0"/>
          </a:p>
        </p:txBody>
      </p:sp>
      <p:pic>
        <p:nvPicPr>
          <p:cNvPr id="6" name="Content Placeholder 5"/>
          <p:cNvPicPr>
            <a:picLocks noGrp="1" noChangeAspect="1"/>
          </p:cNvPicPr>
          <p:nvPr>
            <p:ph sz="half" idx="1"/>
          </p:nvPr>
        </p:nvPicPr>
        <p:blipFill>
          <a:blip r:embed="rId2"/>
          <a:stretch>
            <a:fillRect/>
          </a:stretch>
        </p:blipFill>
        <p:spPr>
          <a:xfrm>
            <a:off x="223573" y="2371444"/>
            <a:ext cx="4441781" cy="3299357"/>
          </a:xfrm>
          <a:prstGeom prst="rect">
            <a:avLst/>
          </a:prstGeom>
        </p:spPr>
      </p:pic>
      <p:pic>
        <p:nvPicPr>
          <p:cNvPr id="8" name="Content Placeholder 2"/>
          <p:cNvPicPr>
            <a:picLocks noGrp="1" noChangeAspect="1"/>
          </p:cNvPicPr>
          <p:nvPr>
            <p:ph sz="half" idx="2"/>
          </p:nvPr>
        </p:nvPicPr>
        <p:blipFill>
          <a:blip r:embed="rId3"/>
          <a:stretch>
            <a:fillRect/>
          </a:stretch>
        </p:blipFill>
        <p:spPr>
          <a:xfrm>
            <a:off x="4665354" y="2371444"/>
            <a:ext cx="4478646" cy="3299357"/>
          </a:xfrm>
          <a:prstGeom prst="rect">
            <a:avLst/>
          </a:prstGeom>
        </p:spPr>
      </p:pic>
      <p:sp>
        <p:nvSpPr>
          <p:cNvPr id="7" name="Slide Number Placeholder 6"/>
          <p:cNvSpPr>
            <a:spLocks noGrp="1"/>
          </p:cNvSpPr>
          <p:nvPr>
            <p:ph type="sldNum" sz="quarter" idx="12"/>
          </p:nvPr>
        </p:nvSpPr>
        <p:spPr/>
        <p:txBody>
          <a:bodyPr/>
          <a:lstStyle/>
          <a:p>
            <a:fld id="{9CFCAACE-234D-5844-923E-E51D1C6591A8}" type="slidenum">
              <a:rPr lang="en-US" smtClean="0"/>
              <a:t>37</a:t>
            </a:fld>
            <a:endParaRPr lang="en-US"/>
          </a:p>
        </p:txBody>
      </p:sp>
    </p:spTree>
    <p:extLst>
      <p:ext uri="{BB962C8B-B14F-4D97-AF65-F5344CB8AC3E}">
        <p14:creationId xmlns:p14="http://schemas.microsoft.com/office/powerpoint/2010/main" val="517910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An</a:t>
            </a:r>
            <a:r>
              <a:rPr lang="en-US" altLang="zh-CN" dirty="0" smtClean="0"/>
              <a:t>a</a:t>
            </a:r>
            <a:r>
              <a:rPr lang="en-US" dirty="0" smtClean="0"/>
              <a:t>lysis</a:t>
            </a:r>
            <a:endParaRPr lang="en-US" dirty="0"/>
          </a:p>
        </p:txBody>
      </p:sp>
      <p:sp>
        <p:nvSpPr>
          <p:cNvPr id="5" name="Content Placeholder 4"/>
          <p:cNvSpPr>
            <a:spLocks noGrp="1"/>
          </p:cNvSpPr>
          <p:nvPr>
            <p:ph sz="half" idx="2"/>
          </p:nvPr>
        </p:nvSpPr>
        <p:spPr>
          <a:xfrm>
            <a:off x="5337307" y="2136706"/>
            <a:ext cx="3806693" cy="3767397"/>
          </a:xfrm>
        </p:spPr>
        <p:txBody>
          <a:bodyPr/>
          <a:lstStyle/>
          <a:p>
            <a:r>
              <a:rPr lang="en-US" altLang="zh-CN" dirty="0" smtClean="0"/>
              <a:t>For all 8 results, we can see two interesting phenomena</a:t>
            </a:r>
          </a:p>
          <a:p>
            <a:pPr>
              <a:buFont typeface="+mj-lt"/>
              <a:buAutoNum type="arabicPeriod"/>
            </a:pPr>
            <a:r>
              <a:rPr lang="en-US" dirty="0" smtClean="0"/>
              <a:t>It is possible to make a system less secure if the parameterization is </a:t>
            </a:r>
            <a:r>
              <a:rPr lang="en-US" b="1" i="1" dirty="0" smtClean="0">
                <a:solidFill>
                  <a:srgbClr val="FF0000"/>
                </a:solidFill>
              </a:rPr>
              <a:t>unfavorable</a:t>
            </a:r>
            <a:r>
              <a:rPr lang="en-US" dirty="0" smtClean="0"/>
              <a:t>.</a:t>
            </a:r>
          </a:p>
          <a:p>
            <a:pPr>
              <a:buFont typeface="+mj-lt"/>
              <a:buAutoNum type="arabicPeriod"/>
            </a:pPr>
            <a:r>
              <a:rPr lang="en-US" altLang="zh-CN" dirty="0" smtClean="0"/>
              <a:t>DPT-based MTD is beneficial when the </a:t>
            </a:r>
            <a:r>
              <a:rPr lang="en-US" altLang="zh-CN" dirty="0" err="1" smtClean="0"/>
              <a:t>config</a:t>
            </a:r>
            <a:r>
              <a:rPr lang="en-US" altLang="zh-CN" dirty="0" smtClean="0"/>
              <a:t>. count is </a:t>
            </a:r>
            <a:r>
              <a:rPr lang="en-US" altLang="zh-CN" b="1" i="1" dirty="0" smtClean="0">
                <a:solidFill>
                  <a:srgbClr val="FF0000"/>
                </a:solidFill>
              </a:rPr>
              <a:t>above</a:t>
            </a:r>
            <a:r>
              <a:rPr lang="en-US" altLang="zh-CN" dirty="0" smtClean="0"/>
              <a:t> some breakeven point</a:t>
            </a:r>
          </a:p>
        </p:txBody>
      </p:sp>
      <p:pic>
        <p:nvPicPr>
          <p:cNvPr id="7" name="Content Placeholder 6"/>
          <p:cNvPicPr>
            <a:picLocks noGrp="1" noChangeAspect="1"/>
          </p:cNvPicPr>
          <p:nvPr>
            <p:ph sz="half" idx="1"/>
          </p:nvPr>
        </p:nvPicPr>
        <p:blipFill>
          <a:blip r:embed="rId2"/>
          <a:stretch>
            <a:fillRect/>
          </a:stretch>
        </p:blipFill>
        <p:spPr>
          <a:xfrm>
            <a:off x="193856" y="2136706"/>
            <a:ext cx="5143451" cy="3767397"/>
          </a:xfrm>
          <a:prstGeom prst="rect">
            <a:avLst/>
          </a:prstGeom>
        </p:spPr>
      </p:pic>
      <p:cxnSp>
        <p:nvCxnSpPr>
          <p:cNvPr id="10" name="Straight Connector 9"/>
          <p:cNvCxnSpPr/>
          <p:nvPr/>
        </p:nvCxnSpPr>
        <p:spPr>
          <a:xfrm>
            <a:off x="1270660" y="4904509"/>
            <a:ext cx="23394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9CFCAACE-234D-5844-923E-E51D1C6591A8}" type="slidenum">
              <a:rPr lang="en-US" smtClean="0"/>
              <a:t>38</a:t>
            </a:fld>
            <a:endParaRPr lang="en-US"/>
          </a:p>
        </p:txBody>
      </p:sp>
    </p:spTree>
    <p:extLst>
      <p:ext uri="{BB962C8B-B14F-4D97-AF65-F5344CB8AC3E}">
        <p14:creationId xmlns:p14="http://schemas.microsoft.com/office/powerpoint/2010/main" val="627794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Q&amp;A</a:t>
            </a:r>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1791432" y="2967335"/>
            <a:ext cx="5561139" cy="1323439"/>
          </a:xfrm>
          <a:prstGeom prst="rect">
            <a:avLst/>
          </a:prstGeom>
          <a:noFill/>
        </p:spPr>
        <p:txBody>
          <a:bodyPr wrap="none" lIns="91440" tIns="45720" rIns="91440" bIns="45720">
            <a:spAutoFit/>
          </a:bodyPr>
          <a:lstStyle/>
          <a:p>
            <a:pPr algn="ctr"/>
            <a:r>
              <a:rPr lang="en-US"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Slide Number Placeholder 6"/>
          <p:cNvSpPr>
            <a:spLocks noGrp="1"/>
          </p:cNvSpPr>
          <p:nvPr>
            <p:ph type="sldNum" sz="quarter" idx="12"/>
          </p:nvPr>
        </p:nvSpPr>
        <p:spPr/>
        <p:txBody>
          <a:bodyPr/>
          <a:lstStyle/>
          <a:p>
            <a:fld id="{9CFCAACE-234D-5844-923E-E51D1C6591A8}" type="slidenum">
              <a:rPr lang="en-US" smtClean="0"/>
              <a:t>39</a:t>
            </a:fld>
            <a:endParaRPr lang="en-US"/>
          </a:p>
        </p:txBody>
      </p:sp>
    </p:spTree>
    <p:extLst>
      <p:ext uri="{BB962C8B-B14F-4D97-AF65-F5344CB8AC3E}">
        <p14:creationId xmlns:p14="http://schemas.microsoft.com/office/powerpoint/2010/main" val="2032315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r>
              <a:rPr lang="zh-CN" altLang="en-US" dirty="0" smtClean="0"/>
              <a:t> </a:t>
            </a:r>
            <a:r>
              <a:rPr lang="en-US" altLang="zh-CN" dirty="0" smtClean="0"/>
              <a:t>-</a:t>
            </a:r>
            <a:r>
              <a:rPr lang="zh-CN" altLang="en-US" dirty="0" smtClean="0"/>
              <a:t> </a:t>
            </a:r>
            <a:r>
              <a:rPr lang="en-US" altLang="zh-CN" dirty="0" smtClean="0"/>
              <a:t>MTD</a:t>
            </a:r>
            <a:endParaRPr lang="en-US" dirty="0"/>
          </a:p>
        </p:txBody>
      </p:sp>
      <p:sp>
        <p:nvSpPr>
          <p:cNvPr id="3" name="Content Placeholder 2"/>
          <p:cNvSpPr>
            <a:spLocks noGrp="1"/>
          </p:cNvSpPr>
          <p:nvPr>
            <p:ph idx="1"/>
          </p:nvPr>
        </p:nvSpPr>
        <p:spPr/>
        <p:txBody>
          <a:bodyPr>
            <a:normAutofit/>
          </a:bodyPr>
          <a:lstStyle/>
          <a:p>
            <a:pPr marL="0" indent="0">
              <a:buNone/>
            </a:pPr>
            <a:r>
              <a:rPr lang="en-US" b="1" dirty="0"/>
              <a:t>MTD</a:t>
            </a:r>
            <a:r>
              <a:rPr lang="en-US" dirty="0"/>
              <a:t>: Moving Target Defense</a:t>
            </a:r>
          </a:p>
          <a:p>
            <a:r>
              <a:rPr lang="en-US" dirty="0"/>
              <a:t>A class of methods that </a:t>
            </a:r>
            <a:r>
              <a:rPr lang="en-US" b="1" dirty="0"/>
              <a:t>protect</a:t>
            </a:r>
            <a:r>
              <a:rPr lang="en-US" dirty="0"/>
              <a:t> web servers or operator workstations </a:t>
            </a:r>
            <a:r>
              <a:rPr lang="en-US" b="1" dirty="0"/>
              <a:t>from attacks </a:t>
            </a:r>
            <a:r>
              <a:rPr lang="en-US" dirty="0"/>
              <a:t>and probing</a:t>
            </a:r>
          </a:p>
        </p:txBody>
      </p:sp>
      <p:sp>
        <p:nvSpPr>
          <p:cNvPr id="4" name="Slide Number Placeholder 3"/>
          <p:cNvSpPr>
            <a:spLocks noGrp="1"/>
          </p:cNvSpPr>
          <p:nvPr>
            <p:ph type="sldNum" sz="quarter" idx="12"/>
          </p:nvPr>
        </p:nvSpPr>
        <p:spPr/>
        <p:txBody>
          <a:bodyPr/>
          <a:lstStyle/>
          <a:p>
            <a:fld id="{9CFCAACE-234D-5844-923E-E51D1C6591A8}" type="slidenum">
              <a:rPr lang="en-US" smtClean="0"/>
              <a:t>4</a:t>
            </a:fld>
            <a:endParaRPr lang="en-US"/>
          </a:p>
        </p:txBody>
      </p:sp>
    </p:spTree>
    <p:extLst>
      <p:ext uri="{BB962C8B-B14F-4D97-AF65-F5344CB8AC3E}">
        <p14:creationId xmlns:p14="http://schemas.microsoft.com/office/powerpoint/2010/main" val="11218580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zh-CN" altLang="en-US" dirty="0"/>
              <a:t> </a:t>
            </a:r>
            <a:r>
              <a:rPr lang="en-US" altLang="zh-CN" dirty="0"/>
              <a:t>-</a:t>
            </a:r>
            <a:r>
              <a:rPr lang="zh-CN" altLang="en-US" dirty="0"/>
              <a:t> </a:t>
            </a:r>
            <a:r>
              <a:rPr lang="en-US" altLang="zh-CN" dirty="0"/>
              <a:t>MTD</a:t>
            </a:r>
            <a:endParaRPr lang="en-US" dirty="0"/>
          </a:p>
        </p:txBody>
      </p:sp>
      <p:sp>
        <p:nvSpPr>
          <p:cNvPr id="3" name="Content Placeholder 2"/>
          <p:cNvSpPr>
            <a:spLocks noGrp="1"/>
          </p:cNvSpPr>
          <p:nvPr>
            <p:ph idx="1"/>
          </p:nvPr>
        </p:nvSpPr>
        <p:spPr/>
        <p:txBody>
          <a:bodyPr>
            <a:normAutofit/>
          </a:bodyPr>
          <a:lstStyle/>
          <a:p>
            <a:pPr marL="0" indent="0">
              <a:buNone/>
            </a:pPr>
            <a:r>
              <a:rPr lang="en-US" dirty="0"/>
              <a:t>Main idea: </a:t>
            </a:r>
          </a:p>
          <a:p>
            <a:r>
              <a:rPr lang="en-US" dirty="0"/>
              <a:t>Controlling</a:t>
            </a:r>
            <a:r>
              <a:rPr lang="zh-CN" altLang="en-US" dirty="0"/>
              <a:t> </a:t>
            </a:r>
            <a:r>
              <a:rPr lang="en-US" dirty="0"/>
              <a:t>change across multiple system dimensions in order to increase uncertainty and apparent complexity</a:t>
            </a:r>
          </a:p>
        </p:txBody>
      </p:sp>
      <p:sp>
        <p:nvSpPr>
          <p:cNvPr id="4" name="Slide Number Placeholder 3"/>
          <p:cNvSpPr>
            <a:spLocks noGrp="1"/>
          </p:cNvSpPr>
          <p:nvPr>
            <p:ph type="sldNum" sz="quarter" idx="12"/>
          </p:nvPr>
        </p:nvSpPr>
        <p:spPr/>
        <p:txBody>
          <a:bodyPr/>
          <a:lstStyle/>
          <a:p>
            <a:fld id="{9CFCAACE-234D-5844-923E-E51D1C6591A8}" type="slidenum">
              <a:rPr lang="en-US" smtClean="0"/>
              <a:t>5</a:t>
            </a:fld>
            <a:endParaRPr lang="en-US"/>
          </a:p>
        </p:txBody>
      </p:sp>
    </p:spTree>
    <p:extLst>
      <p:ext uri="{BB962C8B-B14F-4D97-AF65-F5344CB8AC3E}">
        <p14:creationId xmlns:p14="http://schemas.microsoft.com/office/powerpoint/2010/main" val="1613887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mr-IN" dirty="0" smtClean="0"/>
              <a:t>–</a:t>
            </a:r>
            <a:r>
              <a:rPr lang="en-US" dirty="0" smtClean="0"/>
              <a:t> Attack sequence</a:t>
            </a:r>
            <a:endParaRPr lang="en-US" dirty="0"/>
          </a:p>
        </p:txBody>
      </p:sp>
      <p:sp>
        <p:nvSpPr>
          <p:cNvPr id="3" name="Content Placeholder 2"/>
          <p:cNvSpPr>
            <a:spLocks noGrp="1"/>
          </p:cNvSpPr>
          <p:nvPr>
            <p:ph idx="1"/>
          </p:nvPr>
        </p:nvSpPr>
        <p:spPr>
          <a:xfrm>
            <a:off x="628651" y="2226470"/>
            <a:ext cx="5149850" cy="4341019"/>
          </a:xfrm>
        </p:spPr>
        <p:txBody>
          <a:bodyPr>
            <a:noAutofit/>
          </a:bodyPr>
          <a:lstStyle/>
          <a:p>
            <a:pPr marL="0" indent="0">
              <a:buNone/>
            </a:pPr>
            <a:r>
              <a:rPr lang="en-US" b="1" dirty="0"/>
              <a:t>1. Survey:</a:t>
            </a:r>
          </a:p>
          <a:p>
            <a:pPr marL="0" indent="0">
              <a:buNone/>
            </a:pPr>
            <a:r>
              <a:rPr lang="en-US" dirty="0"/>
              <a:t>identifies the key locations for the attack: </a:t>
            </a:r>
          </a:p>
          <a:p>
            <a:r>
              <a:rPr lang="en-US" dirty="0"/>
              <a:t>vulnerable node</a:t>
            </a:r>
          </a:p>
          <a:p>
            <a:r>
              <a:rPr lang="en-US" dirty="0"/>
              <a:t>critical nodes </a:t>
            </a:r>
          </a:p>
          <a:p>
            <a:r>
              <a:rPr lang="en-US" dirty="0"/>
              <a:t>intermediate nodes Survey data may include host name, subnet, network address, MAC address, operating system and security and application software</a:t>
            </a:r>
          </a:p>
        </p:txBody>
      </p:sp>
      <p:pic>
        <p:nvPicPr>
          <p:cNvPr id="4" name="Picture 3"/>
          <p:cNvPicPr>
            <a:picLocks noChangeAspect="1"/>
          </p:cNvPicPr>
          <p:nvPr/>
        </p:nvPicPr>
        <p:blipFill>
          <a:blip r:embed="rId2"/>
          <a:stretch>
            <a:fillRect/>
          </a:stretch>
        </p:blipFill>
        <p:spPr>
          <a:xfrm>
            <a:off x="6172200" y="1690689"/>
            <a:ext cx="2971800" cy="4876800"/>
          </a:xfrm>
          <a:prstGeom prst="rect">
            <a:avLst/>
          </a:prstGeom>
        </p:spPr>
      </p:pic>
      <p:sp>
        <p:nvSpPr>
          <p:cNvPr id="5" name="Oval 4"/>
          <p:cNvSpPr/>
          <p:nvPr/>
        </p:nvSpPr>
        <p:spPr>
          <a:xfrm>
            <a:off x="6883401" y="1780384"/>
            <a:ext cx="660401" cy="47545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p>
            <a:fld id="{9CFCAACE-234D-5844-923E-E51D1C6591A8}" type="slidenum">
              <a:rPr lang="en-US" smtClean="0"/>
              <a:t>6</a:t>
            </a:fld>
            <a:endParaRPr lang="en-US"/>
          </a:p>
        </p:txBody>
      </p:sp>
    </p:spTree>
    <p:extLst>
      <p:ext uri="{BB962C8B-B14F-4D97-AF65-F5344CB8AC3E}">
        <p14:creationId xmlns:p14="http://schemas.microsoft.com/office/powerpoint/2010/main" val="1881691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mr-IN" dirty="0" smtClean="0"/>
              <a:t>–</a:t>
            </a:r>
            <a:r>
              <a:rPr lang="en-US" dirty="0" smtClean="0"/>
              <a:t> Attack sequence</a:t>
            </a:r>
            <a:endParaRPr lang="en-US" dirty="0"/>
          </a:p>
        </p:txBody>
      </p:sp>
      <p:sp>
        <p:nvSpPr>
          <p:cNvPr id="3" name="Content Placeholder 2"/>
          <p:cNvSpPr>
            <a:spLocks noGrp="1"/>
          </p:cNvSpPr>
          <p:nvPr>
            <p:ph idx="1"/>
          </p:nvPr>
        </p:nvSpPr>
        <p:spPr>
          <a:xfrm>
            <a:off x="628650" y="2226469"/>
            <a:ext cx="4718050" cy="3263504"/>
          </a:xfrm>
        </p:spPr>
        <p:txBody>
          <a:bodyPr>
            <a:normAutofit/>
          </a:bodyPr>
          <a:lstStyle/>
          <a:p>
            <a:pPr marL="0" indent="0">
              <a:buNone/>
            </a:pPr>
            <a:r>
              <a:rPr lang="en-US" b="1" dirty="0"/>
              <a:t>2. Tool</a:t>
            </a:r>
          </a:p>
          <a:p>
            <a:r>
              <a:rPr lang="en-US" dirty="0"/>
              <a:t>configures existing attack tools </a:t>
            </a:r>
          </a:p>
          <a:p>
            <a:r>
              <a:rPr lang="en-US" dirty="0"/>
              <a:t>creates new tools</a:t>
            </a:r>
          </a:p>
        </p:txBody>
      </p:sp>
      <p:pic>
        <p:nvPicPr>
          <p:cNvPr id="4" name="Picture 3"/>
          <p:cNvPicPr>
            <a:picLocks noChangeAspect="1"/>
          </p:cNvPicPr>
          <p:nvPr/>
        </p:nvPicPr>
        <p:blipFill>
          <a:blip r:embed="rId2"/>
          <a:stretch>
            <a:fillRect/>
          </a:stretch>
        </p:blipFill>
        <p:spPr>
          <a:xfrm>
            <a:off x="6172200" y="1690689"/>
            <a:ext cx="2971800" cy="4876800"/>
          </a:xfrm>
          <a:prstGeom prst="rect">
            <a:avLst/>
          </a:prstGeom>
        </p:spPr>
      </p:pic>
      <p:sp>
        <p:nvSpPr>
          <p:cNvPr id="5" name="Oval 4"/>
          <p:cNvSpPr/>
          <p:nvPr/>
        </p:nvSpPr>
        <p:spPr>
          <a:xfrm>
            <a:off x="6883401" y="2580484"/>
            <a:ext cx="660401" cy="47545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p>
            <a:fld id="{9CFCAACE-234D-5844-923E-E51D1C6591A8}" type="slidenum">
              <a:rPr lang="en-US" smtClean="0"/>
              <a:t>7</a:t>
            </a:fld>
            <a:endParaRPr lang="en-US"/>
          </a:p>
        </p:txBody>
      </p:sp>
    </p:spTree>
    <p:extLst>
      <p:ext uri="{BB962C8B-B14F-4D97-AF65-F5344CB8AC3E}">
        <p14:creationId xmlns:p14="http://schemas.microsoft.com/office/powerpoint/2010/main" val="14637319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mr-IN" dirty="0" smtClean="0"/>
              <a:t>–</a:t>
            </a:r>
            <a:r>
              <a:rPr lang="en-US" dirty="0" smtClean="0"/>
              <a:t> Attack sequence</a:t>
            </a:r>
            <a:endParaRPr lang="en-US" dirty="0"/>
          </a:p>
        </p:txBody>
      </p:sp>
      <p:sp>
        <p:nvSpPr>
          <p:cNvPr id="3" name="Content Placeholder 2"/>
          <p:cNvSpPr>
            <a:spLocks noGrp="1"/>
          </p:cNvSpPr>
          <p:nvPr>
            <p:ph idx="1"/>
          </p:nvPr>
        </p:nvSpPr>
        <p:spPr>
          <a:xfrm>
            <a:off x="628650" y="2226469"/>
            <a:ext cx="5175250" cy="3263504"/>
          </a:xfrm>
        </p:spPr>
        <p:txBody>
          <a:bodyPr>
            <a:normAutofit/>
          </a:bodyPr>
          <a:lstStyle/>
          <a:p>
            <a:pPr marL="0" indent="0">
              <a:buNone/>
            </a:pPr>
            <a:r>
              <a:rPr lang="en-US" b="1" dirty="0"/>
              <a:t>3. Implant</a:t>
            </a:r>
          </a:p>
          <a:p>
            <a:pPr marL="0" indent="0">
              <a:buNone/>
            </a:pPr>
            <a:r>
              <a:rPr lang="en-US" dirty="0"/>
              <a:t>establishes a presence on the defender system. This could be from attacking a webserver, phishing a human operator or tasking an insider</a:t>
            </a:r>
          </a:p>
        </p:txBody>
      </p:sp>
      <p:pic>
        <p:nvPicPr>
          <p:cNvPr id="4" name="Picture 3"/>
          <p:cNvPicPr>
            <a:picLocks noChangeAspect="1"/>
          </p:cNvPicPr>
          <p:nvPr/>
        </p:nvPicPr>
        <p:blipFill>
          <a:blip r:embed="rId2"/>
          <a:stretch>
            <a:fillRect/>
          </a:stretch>
        </p:blipFill>
        <p:spPr>
          <a:xfrm>
            <a:off x="6172200" y="1690689"/>
            <a:ext cx="2971800" cy="4876800"/>
          </a:xfrm>
          <a:prstGeom prst="rect">
            <a:avLst/>
          </a:prstGeom>
        </p:spPr>
      </p:pic>
      <p:sp>
        <p:nvSpPr>
          <p:cNvPr id="5" name="Oval 4"/>
          <p:cNvSpPr/>
          <p:nvPr/>
        </p:nvSpPr>
        <p:spPr>
          <a:xfrm>
            <a:off x="6883401" y="3367884"/>
            <a:ext cx="660401" cy="47545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p>
            <a:fld id="{9CFCAACE-234D-5844-923E-E51D1C6591A8}" type="slidenum">
              <a:rPr lang="en-US" smtClean="0"/>
              <a:t>8</a:t>
            </a:fld>
            <a:endParaRPr lang="en-US"/>
          </a:p>
        </p:txBody>
      </p:sp>
    </p:spTree>
    <p:extLst>
      <p:ext uri="{BB962C8B-B14F-4D97-AF65-F5344CB8AC3E}">
        <p14:creationId xmlns:p14="http://schemas.microsoft.com/office/powerpoint/2010/main" val="15182282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mr-IN" dirty="0" smtClean="0"/>
              <a:t>–</a:t>
            </a:r>
            <a:r>
              <a:rPr lang="en-US" dirty="0" smtClean="0"/>
              <a:t> Attack sequence</a:t>
            </a:r>
            <a:endParaRPr lang="en-US" dirty="0"/>
          </a:p>
        </p:txBody>
      </p:sp>
      <p:sp>
        <p:nvSpPr>
          <p:cNvPr id="3" name="Content Placeholder 2"/>
          <p:cNvSpPr>
            <a:spLocks noGrp="1"/>
          </p:cNvSpPr>
          <p:nvPr>
            <p:ph idx="1"/>
          </p:nvPr>
        </p:nvSpPr>
        <p:spPr>
          <a:xfrm>
            <a:off x="628650" y="2226469"/>
            <a:ext cx="5200650" cy="3263504"/>
          </a:xfrm>
        </p:spPr>
        <p:txBody>
          <a:bodyPr>
            <a:normAutofit/>
          </a:bodyPr>
          <a:lstStyle/>
          <a:p>
            <a:pPr marL="0" indent="0">
              <a:buNone/>
            </a:pPr>
            <a:r>
              <a:rPr lang="en-US" b="1" dirty="0"/>
              <a:t>4. Pivot</a:t>
            </a:r>
          </a:p>
          <a:p>
            <a:pPr marL="0" indent="0">
              <a:buNone/>
            </a:pPr>
            <a:r>
              <a:rPr lang="en-US" dirty="0"/>
              <a:t>attacker will transition from the entry node to the critical node</a:t>
            </a:r>
          </a:p>
        </p:txBody>
      </p:sp>
      <p:pic>
        <p:nvPicPr>
          <p:cNvPr id="4" name="Picture 3"/>
          <p:cNvPicPr>
            <a:picLocks noChangeAspect="1"/>
          </p:cNvPicPr>
          <p:nvPr/>
        </p:nvPicPr>
        <p:blipFill>
          <a:blip r:embed="rId2"/>
          <a:stretch>
            <a:fillRect/>
          </a:stretch>
        </p:blipFill>
        <p:spPr>
          <a:xfrm>
            <a:off x="6172200" y="1690689"/>
            <a:ext cx="2971800" cy="4876800"/>
          </a:xfrm>
          <a:prstGeom prst="rect">
            <a:avLst/>
          </a:prstGeom>
        </p:spPr>
      </p:pic>
      <p:sp>
        <p:nvSpPr>
          <p:cNvPr id="5" name="Oval 4"/>
          <p:cNvSpPr/>
          <p:nvPr/>
        </p:nvSpPr>
        <p:spPr>
          <a:xfrm>
            <a:off x="6883401" y="4180684"/>
            <a:ext cx="660401" cy="47545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p>
            <a:fld id="{9CFCAACE-234D-5844-923E-E51D1C6591A8}" type="slidenum">
              <a:rPr lang="en-US" smtClean="0"/>
              <a:t>9</a:t>
            </a:fld>
            <a:endParaRPr lang="en-US"/>
          </a:p>
        </p:txBody>
      </p:sp>
    </p:spTree>
    <p:extLst>
      <p:ext uri="{BB962C8B-B14F-4D97-AF65-F5344CB8AC3E}">
        <p14:creationId xmlns:p14="http://schemas.microsoft.com/office/powerpoint/2010/main" val="4620419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VT">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T" id="{FD2C5125-5AE2-EC41-AF85-7FE14C480578}" vid="{18696BB7-268C-B445-8330-7E5E66045695}"/>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i_ShortCourse" id="{76C21B05-34AD-A149-B845-F51E2B9F9DE2}" vid="{F2FD06E3-DB88-A94C-A10E-AEBEF8360F79}"/>
    </a:ext>
  </a:extLst>
</a:theme>
</file>

<file path=ppt/theme/theme3.xml><?xml version="1.0" encoding="utf-8"?>
<a:theme xmlns:a="http://schemas.openxmlformats.org/drawingml/2006/main" name="1_VT">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T" id="{FD2C5125-5AE2-EC41-AF85-7FE14C480578}" vid="{18696BB7-268C-B445-8330-7E5E66045695}"/>
    </a:ext>
  </a:ext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i_ShortCourse" id="{76C21B05-34AD-A149-B845-F51E2B9F9DE2}" vid="{F2FD06E3-DB88-A94C-A10E-AEBEF8360F79}"/>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VT</Template>
  <TotalTime>1301</TotalTime>
  <Words>1798</Words>
  <Application>Microsoft Macintosh PowerPoint</Application>
  <PresentationFormat>On-screen Show (4:3)</PresentationFormat>
  <Paragraphs>229</Paragraphs>
  <Slides>39</Slides>
  <Notes>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39</vt:i4>
      </vt:variant>
    </vt:vector>
  </HeadingPairs>
  <TitlesOfParts>
    <vt:vector size="55" baseType="lpstr">
      <vt:lpstr>Arial Narrow</vt:lpstr>
      <vt:lpstr>Calibri</vt:lpstr>
      <vt:lpstr>Century Gothic</vt:lpstr>
      <vt:lpstr>Courier New</vt:lpstr>
      <vt:lpstr>Mangal</vt:lpstr>
      <vt:lpstr>ＭＳ Ｐゴシック</vt:lpstr>
      <vt:lpstr>Times</vt:lpstr>
      <vt:lpstr>Times New Roman</vt:lpstr>
      <vt:lpstr>Wingdings 3</vt:lpstr>
      <vt:lpstr>幼圆</vt:lpstr>
      <vt:lpstr>Arial</vt:lpstr>
      <vt:lpstr>VT</vt:lpstr>
      <vt:lpstr>Blank Presentation</vt:lpstr>
      <vt:lpstr>1_VT</vt:lpstr>
      <vt:lpstr>1_Blank Presentation</vt:lpstr>
      <vt:lpstr>Wisp</vt:lpstr>
      <vt:lpstr>Parameterizing Moving Target Defenses</vt:lpstr>
      <vt:lpstr>Content</vt:lpstr>
      <vt:lpstr>Introduction</vt:lpstr>
      <vt:lpstr>Introduction - MTD</vt:lpstr>
      <vt:lpstr>Introduction - MTD</vt:lpstr>
      <vt:lpstr>Introduction – Attack sequence</vt:lpstr>
      <vt:lpstr>Introduction – Attack sequence</vt:lpstr>
      <vt:lpstr>Introduction – Attack sequence</vt:lpstr>
      <vt:lpstr>Introduction – Attack sequence</vt:lpstr>
      <vt:lpstr>Introduction – Attack sequence</vt:lpstr>
      <vt:lpstr>Introduction – Attack sequence</vt:lpstr>
      <vt:lpstr>Introduction – MTD </vt:lpstr>
      <vt:lpstr>Introduction – MTD </vt:lpstr>
      <vt:lpstr>Literature Search</vt:lpstr>
      <vt:lpstr>Literature Search</vt:lpstr>
      <vt:lpstr>Literature Search</vt:lpstr>
      <vt:lpstr>Literature Search</vt:lpstr>
      <vt:lpstr>Literature Search</vt:lpstr>
      <vt:lpstr>Literature Search</vt:lpstr>
      <vt:lpstr>Literature Search</vt:lpstr>
      <vt:lpstr>Literature Search</vt:lpstr>
      <vt:lpstr>Literature Search</vt:lpstr>
      <vt:lpstr>Model</vt:lpstr>
      <vt:lpstr>Model</vt:lpstr>
      <vt:lpstr>Model - Assumption</vt:lpstr>
      <vt:lpstr>Model 1: Closed-Form Model</vt:lpstr>
      <vt:lpstr>Model 1: Closed-Form Model</vt:lpstr>
      <vt:lpstr>Model 2: SPN Model</vt:lpstr>
      <vt:lpstr>Model 2: SPN Model</vt:lpstr>
      <vt:lpstr>Model 2: SPN Model</vt:lpstr>
      <vt:lpstr>Model 2: SPN Model</vt:lpstr>
      <vt:lpstr>Result 1: Closed-Form Model</vt:lpstr>
      <vt:lpstr>Result 1: Closed-Form Model</vt:lpstr>
      <vt:lpstr>Result 1: Closed-Form Model</vt:lpstr>
      <vt:lpstr>Result 1: Closed-Form Model</vt:lpstr>
      <vt:lpstr>Result 2: SPN Model</vt:lpstr>
      <vt:lpstr>Result 2: SPN Model</vt:lpstr>
      <vt:lpstr>Result Analysis</vt:lpstr>
      <vt:lpstr>Q&amp;A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Parameterizing Moving Target Defenses</dc:title>
  <dc:creator>Wei Wang</dc:creator>
  <cp:lastModifiedBy>Wei Wang</cp:lastModifiedBy>
  <cp:revision>99</cp:revision>
  <dcterms:created xsi:type="dcterms:W3CDTF">2016-11-09T02:41:51Z</dcterms:created>
  <dcterms:modified xsi:type="dcterms:W3CDTF">2016-11-10T00:22:59Z</dcterms:modified>
</cp:coreProperties>
</file>