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13004800" cy="9753600"/>
  <p:notesSz cx="6858000" cy="9144000"/>
  <p:embeddedFontLst>
    <p:embeddedFont>
      <p:font typeface="Times" panose="02020603050405020304" pitchFamily="18" charset="0"/>
      <p:regular r:id="rId50"/>
      <p:bold r:id="rId51"/>
      <p:italic r:id="rId52"/>
      <p:boldItalic r:id="rId53"/>
    </p:embeddedFont>
    <p:embeddedFont>
      <p:font typeface="Old Standard TT" panose="020B0604020202020204" charset="0"/>
      <p:regular r:id="rId54"/>
      <p:bold r:id="rId55"/>
      <p:italic r:id="rId56"/>
    </p:embeddedFont>
    <p:embeddedFont>
      <p:font typeface="Helvetica Neue" panose="020B0604020202020204" charset="0"/>
      <p:regular r:id="rId57"/>
      <p:bold r:id="rId58"/>
      <p:italic r:id="rId59"/>
      <p:boldItalic r:id="rId60"/>
    </p:embeddedFont>
    <p:embeddedFont>
      <p:font typeface="Alegreya"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9" d="100"/>
          <a:sy n="59" d="100"/>
        </p:scale>
        <p:origin x="-792" y="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17999"/>
              </a:lnSpc>
              <a:spcBef>
                <a:spcPts val="0"/>
              </a:spcBef>
              <a:buNone/>
              <a:defRPr sz="2200" b="0" i="0" u="none" strike="noStrike" cap="none">
                <a:latin typeface="Helvetica Neue"/>
                <a:ea typeface="Helvetica Neue"/>
                <a:cs typeface="Helvetica Neue"/>
                <a:sym typeface="Helvetica Neue"/>
              </a:defRPr>
            </a:lvl1pPr>
            <a:lvl2pPr marL="457200" marR="0" lvl="1" indent="228600" algn="l" rtl="0">
              <a:lnSpc>
                <a:spcPct val="117999"/>
              </a:lnSpc>
              <a:spcBef>
                <a:spcPts val="0"/>
              </a:spcBef>
              <a:buNone/>
              <a:defRPr sz="2200" b="0" i="0" u="none" strike="noStrike" cap="none">
                <a:latin typeface="Helvetica Neue"/>
                <a:ea typeface="Helvetica Neue"/>
                <a:cs typeface="Helvetica Neue"/>
                <a:sym typeface="Helvetica Neue"/>
              </a:defRPr>
            </a:lvl2pPr>
            <a:lvl3pPr marL="914400" marR="0" lvl="2" indent="457200" algn="l" rtl="0">
              <a:lnSpc>
                <a:spcPct val="117999"/>
              </a:lnSpc>
              <a:spcBef>
                <a:spcPts val="0"/>
              </a:spcBef>
              <a:buNone/>
              <a:defRPr sz="2200" b="0" i="0" u="none" strike="noStrike" cap="none">
                <a:latin typeface="Helvetica Neue"/>
                <a:ea typeface="Helvetica Neue"/>
                <a:cs typeface="Helvetica Neue"/>
                <a:sym typeface="Helvetica Neue"/>
              </a:defRPr>
            </a:lvl3pPr>
            <a:lvl4pPr marL="1371600" marR="0" lvl="3" indent="685800" algn="l" rtl="0">
              <a:lnSpc>
                <a:spcPct val="117999"/>
              </a:lnSpc>
              <a:spcBef>
                <a:spcPts val="0"/>
              </a:spcBef>
              <a:buNone/>
              <a:defRPr sz="2200" b="0" i="0" u="none" strike="noStrike" cap="none">
                <a:latin typeface="Helvetica Neue"/>
                <a:ea typeface="Helvetica Neue"/>
                <a:cs typeface="Helvetica Neue"/>
                <a:sym typeface="Helvetica Neue"/>
              </a:defRPr>
            </a:lvl4pPr>
            <a:lvl5pPr marL="1828800" marR="0" lvl="4" indent="914400" algn="l" rtl="0">
              <a:lnSpc>
                <a:spcPct val="117999"/>
              </a:lnSpc>
              <a:spcBef>
                <a:spcPts val="0"/>
              </a:spcBef>
              <a:buNone/>
              <a:defRPr sz="2200" b="0" i="0" u="none" strike="noStrike" cap="none">
                <a:latin typeface="Helvetica Neue"/>
                <a:ea typeface="Helvetica Neue"/>
                <a:cs typeface="Helvetica Neue"/>
                <a:sym typeface="Helvetica Neue"/>
              </a:defRPr>
            </a:lvl5pPr>
            <a:lvl6pPr marL="2286000" marR="0" lvl="5" indent="1143000" algn="l" rtl="0">
              <a:lnSpc>
                <a:spcPct val="117999"/>
              </a:lnSpc>
              <a:spcBef>
                <a:spcPts val="0"/>
              </a:spcBef>
              <a:buNone/>
              <a:defRPr sz="2200" b="0" i="0" u="none" strike="noStrike" cap="none">
                <a:latin typeface="Helvetica Neue"/>
                <a:ea typeface="Helvetica Neue"/>
                <a:cs typeface="Helvetica Neue"/>
                <a:sym typeface="Helvetica Neue"/>
              </a:defRPr>
            </a:lvl6pPr>
            <a:lvl7pPr marL="2743200" marR="0" lvl="6" indent="1371600" algn="l" rtl="0">
              <a:lnSpc>
                <a:spcPct val="117999"/>
              </a:lnSpc>
              <a:spcBef>
                <a:spcPts val="0"/>
              </a:spcBef>
              <a:buNone/>
              <a:defRPr sz="2200" b="0" i="0" u="none" strike="noStrike" cap="none">
                <a:latin typeface="Helvetica Neue"/>
                <a:ea typeface="Helvetica Neue"/>
                <a:cs typeface="Helvetica Neue"/>
                <a:sym typeface="Helvetica Neue"/>
              </a:defRPr>
            </a:lvl7pPr>
            <a:lvl8pPr marL="3200400" marR="0" lvl="7" indent="1600200" algn="l" rtl="0">
              <a:lnSpc>
                <a:spcPct val="117999"/>
              </a:lnSpc>
              <a:spcBef>
                <a:spcPts val="0"/>
              </a:spcBef>
              <a:buNone/>
              <a:defRPr sz="2200" b="0" i="0" u="none" strike="noStrike" cap="none">
                <a:latin typeface="Helvetica Neue"/>
                <a:ea typeface="Helvetica Neue"/>
                <a:cs typeface="Helvetica Neue"/>
                <a:sym typeface="Helvetica Neue"/>
              </a:defRPr>
            </a:lvl8pPr>
            <a:lvl9pPr marL="3657600" marR="0" lvl="8" indent="1828800" algn="l" rtl="0">
              <a:lnSpc>
                <a:spcPct val="117999"/>
              </a:lnSpc>
              <a:spcBef>
                <a:spcPts val="0"/>
              </a:spcBef>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2838881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t_(r-c+k) starts from t_(t-c+c-r+1)=t_1</a:t>
            </a: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89"/>
            <a:ext cx="13004700" cy="3246000"/>
          </a:xfrm>
          <a:prstGeom prst="rect">
            <a:avLst/>
          </a:prstGeom>
          <a:solidFill>
            <a:schemeClr val="lt2"/>
          </a:solidFill>
          <a:ln>
            <a:noFill/>
          </a:ln>
        </p:spPr>
        <p:txBody>
          <a:bodyPr lIns="144475" tIns="144475" rIns="144475" bIns="144475" anchor="ctr" anchorCtr="0">
            <a:noAutofit/>
          </a:bodyPr>
          <a:lstStyle/>
          <a:p>
            <a:pPr lvl="0">
              <a:spcBef>
                <a:spcPts val="0"/>
              </a:spcBef>
              <a:buNone/>
            </a:pPr>
            <a:endParaRPr/>
          </a:p>
        </p:txBody>
      </p:sp>
      <p:cxnSp>
        <p:nvCxnSpPr>
          <p:cNvPr id="11" name="Shape 11"/>
          <p:cNvCxnSpPr/>
          <p:nvPr/>
        </p:nvCxnSpPr>
        <p:spPr>
          <a:xfrm>
            <a:off x="912973" y="6821925"/>
            <a:ext cx="555000"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729173" y="3590257"/>
            <a:ext cx="11546400" cy="2887800"/>
          </a:xfrm>
          <a:prstGeom prst="rect">
            <a:avLst/>
          </a:prstGeom>
        </p:spPr>
        <p:txBody>
          <a:bodyPr lIns="144475" tIns="144475" rIns="144475" bIns="144475" anchor="b" anchorCtr="0"/>
          <a:lstStyle>
            <a:lvl1pPr lvl="0">
              <a:spcBef>
                <a:spcPts val="0"/>
              </a:spcBef>
              <a:buClr>
                <a:schemeClr val="accent1"/>
              </a:buClr>
              <a:buSzPct val="100000"/>
              <a:defRPr sz="6600">
                <a:solidFill>
                  <a:schemeClr val="accent1"/>
                </a:solidFill>
              </a:defRPr>
            </a:lvl1pPr>
            <a:lvl2pPr lvl="1">
              <a:spcBef>
                <a:spcPts val="0"/>
              </a:spcBef>
              <a:buClr>
                <a:schemeClr val="accent1"/>
              </a:buClr>
              <a:buSzPct val="100000"/>
              <a:defRPr sz="6600">
                <a:solidFill>
                  <a:schemeClr val="accent1"/>
                </a:solidFill>
              </a:defRPr>
            </a:lvl2pPr>
            <a:lvl3pPr lvl="2">
              <a:spcBef>
                <a:spcPts val="0"/>
              </a:spcBef>
              <a:buClr>
                <a:schemeClr val="accent1"/>
              </a:buClr>
              <a:buSzPct val="100000"/>
              <a:defRPr sz="6600">
                <a:solidFill>
                  <a:schemeClr val="accent1"/>
                </a:solidFill>
              </a:defRPr>
            </a:lvl3pPr>
            <a:lvl4pPr lvl="3">
              <a:spcBef>
                <a:spcPts val="0"/>
              </a:spcBef>
              <a:buClr>
                <a:schemeClr val="accent1"/>
              </a:buClr>
              <a:buSzPct val="100000"/>
              <a:defRPr sz="6600">
                <a:solidFill>
                  <a:schemeClr val="accent1"/>
                </a:solidFill>
              </a:defRPr>
            </a:lvl4pPr>
            <a:lvl5pPr lvl="4">
              <a:spcBef>
                <a:spcPts val="0"/>
              </a:spcBef>
              <a:buClr>
                <a:schemeClr val="accent1"/>
              </a:buClr>
              <a:buSzPct val="100000"/>
              <a:defRPr sz="6600">
                <a:solidFill>
                  <a:schemeClr val="accent1"/>
                </a:solidFill>
              </a:defRPr>
            </a:lvl5pPr>
            <a:lvl6pPr lvl="5">
              <a:spcBef>
                <a:spcPts val="0"/>
              </a:spcBef>
              <a:buClr>
                <a:schemeClr val="accent1"/>
              </a:buClr>
              <a:buSzPct val="100000"/>
              <a:defRPr sz="6600">
                <a:solidFill>
                  <a:schemeClr val="accent1"/>
                </a:solidFill>
              </a:defRPr>
            </a:lvl6pPr>
            <a:lvl7pPr lvl="6">
              <a:spcBef>
                <a:spcPts val="0"/>
              </a:spcBef>
              <a:buClr>
                <a:schemeClr val="accent1"/>
              </a:buClr>
              <a:buSzPct val="100000"/>
              <a:defRPr sz="6600">
                <a:solidFill>
                  <a:schemeClr val="accent1"/>
                </a:solidFill>
              </a:defRPr>
            </a:lvl7pPr>
            <a:lvl8pPr lvl="7">
              <a:spcBef>
                <a:spcPts val="0"/>
              </a:spcBef>
              <a:buClr>
                <a:schemeClr val="accent1"/>
              </a:buClr>
              <a:buSzPct val="100000"/>
              <a:defRPr sz="6600">
                <a:solidFill>
                  <a:schemeClr val="accent1"/>
                </a:solidFill>
              </a:defRPr>
            </a:lvl8pPr>
            <a:lvl9pPr lvl="8">
              <a:spcBef>
                <a:spcPts val="0"/>
              </a:spcBef>
              <a:buClr>
                <a:schemeClr val="accent1"/>
              </a:buClr>
              <a:buSzPct val="100000"/>
              <a:defRPr sz="6600">
                <a:solidFill>
                  <a:schemeClr val="accent1"/>
                </a:solidFill>
              </a:defRPr>
            </a:lvl9pPr>
          </a:lstStyle>
          <a:p>
            <a:endParaRPr/>
          </a:p>
        </p:txBody>
      </p:sp>
      <p:sp>
        <p:nvSpPr>
          <p:cNvPr id="13" name="Shape 13"/>
          <p:cNvSpPr txBox="1">
            <a:spLocks noGrp="1"/>
          </p:cNvSpPr>
          <p:nvPr>
            <p:ph type="subTitle" idx="1"/>
          </p:nvPr>
        </p:nvSpPr>
        <p:spPr>
          <a:xfrm>
            <a:off x="729173" y="7282989"/>
            <a:ext cx="11546400" cy="1493400"/>
          </a:xfrm>
          <a:prstGeom prst="rect">
            <a:avLst/>
          </a:prstGeom>
        </p:spPr>
        <p:txBody>
          <a:bodyPr lIns="144475" tIns="144475" rIns="144475" bIns="144475" anchor="t" anchorCtr="0"/>
          <a:lstStyle>
            <a:lvl1pPr lvl="0">
              <a:lnSpc>
                <a:spcPct val="100000"/>
              </a:lnSpc>
              <a:spcBef>
                <a:spcPts val="0"/>
              </a:spcBef>
              <a:spcAft>
                <a:spcPts val="0"/>
              </a:spcAft>
              <a:buClr>
                <a:schemeClr val="accent2"/>
              </a:buClr>
              <a:buSzPct val="100000"/>
              <a:buNone/>
              <a:defRPr sz="3800">
                <a:solidFill>
                  <a:schemeClr val="accent2"/>
                </a:solidFill>
              </a:defRPr>
            </a:lvl1pPr>
            <a:lvl2pPr lvl="1">
              <a:lnSpc>
                <a:spcPct val="100000"/>
              </a:lnSpc>
              <a:spcBef>
                <a:spcPts val="0"/>
              </a:spcBef>
              <a:spcAft>
                <a:spcPts val="0"/>
              </a:spcAft>
              <a:buClr>
                <a:schemeClr val="accent2"/>
              </a:buClr>
              <a:buSzPct val="100000"/>
              <a:buNone/>
              <a:defRPr sz="3800">
                <a:solidFill>
                  <a:schemeClr val="accent2"/>
                </a:solidFill>
              </a:defRPr>
            </a:lvl2pPr>
            <a:lvl3pPr lvl="2">
              <a:lnSpc>
                <a:spcPct val="100000"/>
              </a:lnSpc>
              <a:spcBef>
                <a:spcPts val="0"/>
              </a:spcBef>
              <a:spcAft>
                <a:spcPts val="0"/>
              </a:spcAft>
              <a:buClr>
                <a:schemeClr val="accent2"/>
              </a:buClr>
              <a:buSzPct val="100000"/>
              <a:buNone/>
              <a:defRPr sz="3800">
                <a:solidFill>
                  <a:schemeClr val="accent2"/>
                </a:solidFill>
              </a:defRPr>
            </a:lvl3pPr>
            <a:lvl4pPr lvl="3">
              <a:lnSpc>
                <a:spcPct val="100000"/>
              </a:lnSpc>
              <a:spcBef>
                <a:spcPts val="0"/>
              </a:spcBef>
              <a:spcAft>
                <a:spcPts val="0"/>
              </a:spcAft>
              <a:buClr>
                <a:schemeClr val="accent2"/>
              </a:buClr>
              <a:buSzPct val="100000"/>
              <a:buNone/>
              <a:defRPr sz="3800">
                <a:solidFill>
                  <a:schemeClr val="accent2"/>
                </a:solidFill>
              </a:defRPr>
            </a:lvl4pPr>
            <a:lvl5pPr lvl="4">
              <a:lnSpc>
                <a:spcPct val="100000"/>
              </a:lnSpc>
              <a:spcBef>
                <a:spcPts val="0"/>
              </a:spcBef>
              <a:spcAft>
                <a:spcPts val="0"/>
              </a:spcAft>
              <a:buClr>
                <a:schemeClr val="accent2"/>
              </a:buClr>
              <a:buSzPct val="100000"/>
              <a:buNone/>
              <a:defRPr sz="3800">
                <a:solidFill>
                  <a:schemeClr val="accent2"/>
                </a:solidFill>
              </a:defRPr>
            </a:lvl5pPr>
            <a:lvl6pPr lvl="5">
              <a:lnSpc>
                <a:spcPct val="100000"/>
              </a:lnSpc>
              <a:spcBef>
                <a:spcPts val="0"/>
              </a:spcBef>
              <a:spcAft>
                <a:spcPts val="0"/>
              </a:spcAft>
              <a:buClr>
                <a:schemeClr val="accent2"/>
              </a:buClr>
              <a:buSzPct val="100000"/>
              <a:buNone/>
              <a:defRPr sz="3800">
                <a:solidFill>
                  <a:schemeClr val="accent2"/>
                </a:solidFill>
              </a:defRPr>
            </a:lvl6pPr>
            <a:lvl7pPr lvl="6">
              <a:lnSpc>
                <a:spcPct val="100000"/>
              </a:lnSpc>
              <a:spcBef>
                <a:spcPts val="0"/>
              </a:spcBef>
              <a:spcAft>
                <a:spcPts val="0"/>
              </a:spcAft>
              <a:buClr>
                <a:schemeClr val="accent2"/>
              </a:buClr>
              <a:buSzPct val="100000"/>
              <a:buNone/>
              <a:defRPr sz="3800">
                <a:solidFill>
                  <a:schemeClr val="accent2"/>
                </a:solidFill>
              </a:defRPr>
            </a:lvl7pPr>
            <a:lvl8pPr lvl="7">
              <a:lnSpc>
                <a:spcPct val="100000"/>
              </a:lnSpc>
              <a:spcBef>
                <a:spcPts val="0"/>
              </a:spcBef>
              <a:spcAft>
                <a:spcPts val="0"/>
              </a:spcAft>
              <a:buClr>
                <a:schemeClr val="accent2"/>
              </a:buClr>
              <a:buSzPct val="100000"/>
              <a:buNone/>
              <a:defRPr sz="3800">
                <a:solidFill>
                  <a:schemeClr val="accent2"/>
                </a:solidFill>
              </a:defRPr>
            </a:lvl8pPr>
            <a:lvl9pPr lvl="8">
              <a:lnSpc>
                <a:spcPct val="100000"/>
              </a:lnSpc>
              <a:spcBef>
                <a:spcPts val="0"/>
              </a:spcBef>
              <a:spcAft>
                <a:spcPts val="0"/>
              </a:spcAft>
              <a:buClr>
                <a:schemeClr val="accent2"/>
              </a:buClr>
              <a:buSzPct val="100000"/>
              <a:buNone/>
              <a:defRPr sz="3800">
                <a:solidFill>
                  <a:schemeClr val="accent2"/>
                </a:solidFill>
              </a:defRPr>
            </a:lvl9pPr>
          </a:lstStyle>
          <a:p>
            <a:endParaRPr/>
          </a:p>
        </p:txBody>
      </p:sp>
      <p:sp>
        <p:nvSpPr>
          <p:cNvPr id="14" name="Shape 14"/>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solidFill>
                  <a:schemeClr val="accent1"/>
                </a:solidFill>
              </a:rPr>
              <a:t>‹#›</a:t>
            </a:fld>
            <a:endParaRPr lang="en-US">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43306" y="1971484"/>
            <a:ext cx="12118199" cy="3994200"/>
          </a:xfrm>
          <a:prstGeom prst="rect">
            <a:avLst/>
          </a:prstGeom>
        </p:spPr>
        <p:txBody>
          <a:bodyPr lIns="144475" tIns="144475" rIns="144475" bIns="144475" anchor="b" anchorCtr="0"/>
          <a:lstStyle>
            <a:lvl1pPr lvl="0" algn="ctr">
              <a:spcBef>
                <a:spcPts val="0"/>
              </a:spcBef>
              <a:buSzPct val="100000"/>
              <a:defRPr sz="22100" b="1"/>
            </a:lvl1pPr>
            <a:lvl2pPr lvl="1" algn="ctr">
              <a:spcBef>
                <a:spcPts val="0"/>
              </a:spcBef>
              <a:buSzPct val="100000"/>
              <a:defRPr sz="22100" b="1"/>
            </a:lvl2pPr>
            <a:lvl3pPr lvl="2" algn="ctr">
              <a:spcBef>
                <a:spcPts val="0"/>
              </a:spcBef>
              <a:buSzPct val="100000"/>
              <a:defRPr sz="22100" b="1"/>
            </a:lvl3pPr>
            <a:lvl4pPr lvl="3" algn="ctr">
              <a:spcBef>
                <a:spcPts val="0"/>
              </a:spcBef>
              <a:buSzPct val="100000"/>
              <a:defRPr sz="22100" b="1"/>
            </a:lvl4pPr>
            <a:lvl5pPr lvl="4" algn="ctr">
              <a:spcBef>
                <a:spcPts val="0"/>
              </a:spcBef>
              <a:buSzPct val="100000"/>
              <a:defRPr sz="22100" b="1"/>
            </a:lvl5pPr>
            <a:lvl6pPr lvl="5" algn="ctr">
              <a:spcBef>
                <a:spcPts val="0"/>
              </a:spcBef>
              <a:buSzPct val="100000"/>
              <a:defRPr sz="22100" b="1"/>
            </a:lvl6pPr>
            <a:lvl7pPr lvl="6" algn="ctr">
              <a:spcBef>
                <a:spcPts val="0"/>
              </a:spcBef>
              <a:buSzPct val="100000"/>
              <a:defRPr sz="22100" b="1"/>
            </a:lvl7pPr>
            <a:lvl8pPr lvl="7" algn="ctr">
              <a:spcBef>
                <a:spcPts val="0"/>
              </a:spcBef>
              <a:buSzPct val="100000"/>
              <a:defRPr sz="22100" b="1"/>
            </a:lvl8pPr>
            <a:lvl9pPr lvl="8" algn="ctr">
              <a:spcBef>
                <a:spcPts val="0"/>
              </a:spcBef>
              <a:buSzPct val="100000"/>
              <a:defRPr sz="22100" b="1"/>
            </a:lvl9pPr>
          </a:lstStyle>
          <a:p>
            <a:endParaRPr/>
          </a:p>
        </p:txBody>
      </p:sp>
      <p:sp>
        <p:nvSpPr>
          <p:cNvPr id="51" name="Shape 51"/>
          <p:cNvSpPr txBox="1">
            <a:spLocks noGrp="1"/>
          </p:cNvSpPr>
          <p:nvPr>
            <p:ph type="body" idx="1"/>
          </p:nvPr>
        </p:nvSpPr>
        <p:spPr>
          <a:xfrm>
            <a:off x="443306" y="6122050"/>
            <a:ext cx="12118199" cy="2466600"/>
          </a:xfrm>
          <a:prstGeom prst="rect">
            <a:avLst/>
          </a:prstGeom>
        </p:spPr>
        <p:txBody>
          <a:bodyPr lIns="144475" tIns="144475" rIns="144475" bIns="14447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Subtitl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270000" y="1638300"/>
            <a:ext cx="10464900" cy="3302100"/>
          </a:xfrm>
          <a:prstGeom prst="rect">
            <a:avLst/>
          </a:prstGeom>
          <a:noFill/>
          <a:ln>
            <a:noFill/>
          </a:ln>
        </p:spPr>
        <p:txBody>
          <a:bodyPr lIns="144475" tIns="144475" rIns="144475" bIns="144475" anchor="b"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57" name="Shape 57"/>
          <p:cNvSpPr txBox="1">
            <a:spLocks noGrp="1"/>
          </p:cNvSpPr>
          <p:nvPr>
            <p:ph type="body" idx="1"/>
          </p:nvPr>
        </p:nvSpPr>
        <p:spPr>
          <a:xfrm>
            <a:off x="1270000" y="5029200"/>
            <a:ext cx="10464900" cy="1130400"/>
          </a:xfrm>
          <a:prstGeom prst="rect">
            <a:avLst/>
          </a:prstGeom>
          <a:noFill/>
          <a:ln>
            <a:noFill/>
          </a:ln>
        </p:spPr>
        <p:txBody>
          <a:bodyPr lIns="144475" tIns="144475" rIns="144475" bIns="144475" anchor="t" anchorCtr="0"/>
          <a:lstStyle>
            <a:lvl1pPr marL="0" marR="0" lvl="0" indent="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58" name="Shape 58"/>
          <p:cNvSpPr txBox="1">
            <a:spLocks noGrp="1"/>
          </p:cNvSpPr>
          <p:nvPr>
            <p:ph type="sldNum" idx="12"/>
          </p:nvPr>
        </p:nvSpPr>
        <p:spPr>
          <a:xfrm>
            <a:off x="6311798" y="9251950"/>
            <a:ext cx="368399"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mp; Subtitle">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270000" y="1638300"/>
            <a:ext cx="10464900" cy="33021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65" name="Shape 65"/>
          <p:cNvSpPr txBox="1">
            <a:spLocks noGrp="1"/>
          </p:cNvSpPr>
          <p:nvPr>
            <p:ph type="body" idx="1"/>
          </p:nvPr>
        </p:nvSpPr>
        <p:spPr>
          <a:xfrm>
            <a:off x="1270000" y="5029200"/>
            <a:ext cx="10464900" cy="1130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5pPr>
            <a:lvl6pPr marL="2667000" marR="0" lvl="5" indent="-1079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1079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1079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1079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66" name="Shape 66"/>
          <p:cNvSpPr txBox="1">
            <a:spLocks noGrp="1"/>
          </p:cNvSpPr>
          <p:nvPr>
            <p:ph type="sldNum" idx="12"/>
          </p:nvPr>
        </p:nvSpPr>
        <p:spPr>
          <a:xfrm>
            <a:off x="6311798" y="9251950"/>
            <a:ext cx="368398"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7"/>
        <p:cNvGrpSpPr/>
        <p:nvPr/>
      </p:nvGrpSpPr>
      <p:grpSpPr>
        <a:xfrm>
          <a:off x="0" y="0"/>
          <a:ext cx="0" cy="0"/>
          <a:chOff x="0" y="0"/>
          <a:chExt cx="0" cy="0"/>
        </a:xfrm>
      </p:grpSpPr>
      <p:sp>
        <p:nvSpPr>
          <p:cNvPr id="68" name="Shape 68"/>
          <p:cNvSpPr/>
          <p:nvPr/>
        </p:nvSpPr>
        <p:spPr>
          <a:xfrm>
            <a:off x="0" y="9568142"/>
            <a:ext cx="13004699" cy="185399"/>
          </a:xfrm>
          <a:prstGeom prst="rect">
            <a:avLst/>
          </a:prstGeom>
          <a:solidFill>
            <a:schemeClr val="lt2"/>
          </a:solid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9" name="Shape 69"/>
          <p:cNvSpPr txBox="1">
            <a:spLocks noGrp="1"/>
          </p:cNvSpPr>
          <p:nvPr>
            <p:ph type="title"/>
          </p:nvPr>
        </p:nvSpPr>
        <p:spPr>
          <a:xfrm>
            <a:off x="443306" y="843899"/>
            <a:ext cx="12118198" cy="1162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Old Standard TT"/>
              <a:buNone/>
              <a:defRPr sz="4700" b="0" i="0" u="none" strike="noStrike" cap="none">
                <a:solidFill>
                  <a:schemeClr val="dk1"/>
                </a:solidFill>
                <a:latin typeface="Old Standard TT"/>
                <a:ea typeface="Old Standard TT"/>
                <a:cs typeface="Old Standard TT"/>
                <a:sym typeface="Old Standard TT"/>
              </a:defRPr>
            </a:lvl1pPr>
            <a:lvl2pPr lvl="1"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2pPr>
            <a:lvl3pPr lvl="2"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3pPr>
            <a:lvl4pPr lvl="3"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4pPr>
            <a:lvl5pPr lvl="4"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5pPr>
            <a:lvl6pPr lvl="5"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6pPr>
            <a:lvl7pPr lvl="6"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7pPr>
            <a:lvl8pPr lvl="7"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8pPr>
            <a:lvl9pPr lvl="8"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9pPr>
          </a:lstStyle>
          <a:p>
            <a:endParaRPr/>
          </a:p>
        </p:txBody>
      </p:sp>
      <p:sp>
        <p:nvSpPr>
          <p:cNvPr id="70" name="Shape 70"/>
          <p:cNvSpPr txBox="1">
            <a:spLocks noGrp="1"/>
          </p:cNvSpPr>
          <p:nvPr>
            <p:ph type="body" idx="1"/>
          </p:nvPr>
        </p:nvSpPr>
        <p:spPr>
          <a:xfrm>
            <a:off x="443306" y="2221700"/>
            <a:ext cx="12118198" cy="6442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500"/>
              </a:spcAft>
              <a:buClr>
                <a:schemeClr val="dk1"/>
              </a:buClr>
              <a:buFont typeface="Old Standard TT"/>
              <a:buNone/>
              <a:defRPr sz="2800" b="0" i="0" u="none" strike="noStrike" cap="none">
                <a:solidFill>
                  <a:schemeClr val="dk1"/>
                </a:solidFill>
                <a:latin typeface="Old Standard TT"/>
                <a:ea typeface="Old Standard TT"/>
                <a:cs typeface="Old Standard TT"/>
                <a:sym typeface="Old Standard TT"/>
              </a:defRPr>
            </a:lvl1pPr>
            <a:lvl2pPr marL="457200" marR="0" lvl="1"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2pPr>
            <a:lvl3pPr marL="914400" marR="0" lvl="2"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3pPr>
            <a:lvl4pPr marL="1371600" marR="0" lvl="3"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4pPr>
            <a:lvl5pPr marL="1828800" marR="0" lvl="4"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5pPr>
            <a:lvl6pPr marL="2286000" marR="0" lvl="5"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6pPr>
            <a:lvl7pPr marL="2743200" marR="0" lvl="6"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7pPr>
            <a:lvl8pPr marL="3200400" marR="0" lvl="7"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8pPr>
            <a:lvl9pPr marL="3657600" marR="0" lvl="8"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9pPr>
          </a:lstStyle>
          <a:p>
            <a:endParaRPr/>
          </a:p>
        </p:txBody>
      </p:sp>
      <p:sp>
        <p:nvSpPr>
          <p:cNvPr id="71" name="Shape 71"/>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72"/>
        <p:cNvGrpSpPr/>
        <p:nvPr/>
      </p:nvGrpSpPr>
      <p:grpSpPr>
        <a:xfrm>
          <a:off x="0" y="0"/>
          <a:ext cx="0" cy="0"/>
          <a:chOff x="0" y="0"/>
          <a:chExt cx="0" cy="0"/>
        </a:xfrm>
      </p:grpSpPr>
      <p:sp>
        <p:nvSpPr>
          <p:cNvPr id="73" name="Shape 73"/>
          <p:cNvSpPr/>
          <p:nvPr/>
        </p:nvSpPr>
        <p:spPr>
          <a:xfrm>
            <a:off x="0" y="188"/>
            <a:ext cx="13004699" cy="3246000"/>
          </a:xfrm>
          <a:prstGeom prst="rect">
            <a:avLst/>
          </a:prstGeom>
          <a:solidFill>
            <a:schemeClr val="lt2"/>
          </a:solid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74" name="Shape 74"/>
          <p:cNvCxnSpPr/>
          <p:nvPr/>
        </p:nvCxnSpPr>
        <p:spPr>
          <a:xfrm>
            <a:off x="912973" y="6821925"/>
            <a:ext cx="555000" cy="0"/>
          </a:xfrm>
          <a:prstGeom prst="straightConnector1">
            <a:avLst/>
          </a:prstGeom>
          <a:noFill/>
          <a:ln w="28575" cap="flat" cmpd="sng">
            <a:solidFill>
              <a:schemeClr val="accent1"/>
            </a:solidFill>
            <a:prstDash val="solid"/>
            <a:round/>
            <a:headEnd type="none" w="med" len="med"/>
            <a:tailEnd type="none" w="med" len="med"/>
          </a:ln>
        </p:spPr>
      </p:cxnSp>
      <p:sp>
        <p:nvSpPr>
          <p:cNvPr id="75" name="Shape 75"/>
          <p:cNvSpPr txBox="1">
            <a:spLocks noGrp="1"/>
          </p:cNvSpPr>
          <p:nvPr>
            <p:ph type="ctrTitle"/>
          </p:nvPr>
        </p:nvSpPr>
        <p:spPr>
          <a:xfrm>
            <a:off x="729172" y="3590257"/>
            <a:ext cx="11546399" cy="2887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Old Standard TT"/>
              <a:buNone/>
              <a:defRPr sz="6600" b="0" i="0" u="none" strike="noStrike" cap="none">
                <a:solidFill>
                  <a:schemeClr val="accent1"/>
                </a:solidFill>
                <a:latin typeface="Old Standard TT"/>
                <a:ea typeface="Old Standard TT"/>
                <a:cs typeface="Old Standard TT"/>
                <a:sym typeface="Old Standard TT"/>
              </a:defRPr>
            </a:lvl1pPr>
            <a:lvl2pPr lvl="1" indent="0">
              <a:spcBef>
                <a:spcPts val="0"/>
              </a:spcBef>
              <a:buClr>
                <a:schemeClr val="accent1"/>
              </a:buClr>
              <a:buFont typeface="Old Standard TT"/>
              <a:buNone/>
              <a:defRPr sz="6600">
                <a:solidFill>
                  <a:schemeClr val="accent1"/>
                </a:solidFill>
                <a:latin typeface="Old Standard TT"/>
                <a:ea typeface="Old Standard TT"/>
                <a:cs typeface="Old Standard TT"/>
                <a:sym typeface="Old Standard TT"/>
              </a:defRPr>
            </a:lvl2pPr>
            <a:lvl3pPr lvl="2" indent="0">
              <a:spcBef>
                <a:spcPts val="0"/>
              </a:spcBef>
              <a:buClr>
                <a:schemeClr val="accent1"/>
              </a:buClr>
              <a:buFont typeface="Old Standard TT"/>
              <a:buNone/>
              <a:defRPr sz="6600">
                <a:solidFill>
                  <a:schemeClr val="accent1"/>
                </a:solidFill>
                <a:latin typeface="Old Standard TT"/>
                <a:ea typeface="Old Standard TT"/>
                <a:cs typeface="Old Standard TT"/>
                <a:sym typeface="Old Standard TT"/>
              </a:defRPr>
            </a:lvl3pPr>
            <a:lvl4pPr lvl="3" indent="0">
              <a:spcBef>
                <a:spcPts val="0"/>
              </a:spcBef>
              <a:buClr>
                <a:schemeClr val="accent1"/>
              </a:buClr>
              <a:buFont typeface="Old Standard TT"/>
              <a:buNone/>
              <a:defRPr sz="6600">
                <a:solidFill>
                  <a:schemeClr val="accent1"/>
                </a:solidFill>
                <a:latin typeface="Old Standard TT"/>
                <a:ea typeface="Old Standard TT"/>
                <a:cs typeface="Old Standard TT"/>
                <a:sym typeface="Old Standard TT"/>
              </a:defRPr>
            </a:lvl4pPr>
            <a:lvl5pPr lvl="4" indent="0">
              <a:spcBef>
                <a:spcPts val="0"/>
              </a:spcBef>
              <a:buClr>
                <a:schemeClr val="accent1"/>
              </a:buClr>
              <a:buFont typeface="Old Standard TT"/>
              <a:buNone/>
              <a:defRPr sz="6600">
                <a:solidFill>
                  <a:schemeClr val="accent1"/>
                </a:solidFill>
                <a:latin typeface="Old Standard TT"/>
                <a:ea typeface="Old Standard TT"/>
                <a:cs typeface="Old Standard TT"/>
                <a:sym typeface="Old Standard TT"/>
              </a:defRPr>
            </a:lvl5pPr>
            <a:lvl6pPr lvl="5" indent="0">
              <a:spcBef>
                <a:spcPts val="0"/>
              </a:spcBef>
              <a:buClr>
                <a:schemeClr val="accent1"/>
              </a:buClr>
              <a:buFont typeface="Old Standard TT"/>
              <a:buNone/>
              <a:defRPr sz="6600">
                <a:solidFill>
                  <a:schemeClr val="accent1"/>
                </a:solidFill>
                <a:latin typeface="Old Standard TT"/>
                <a:ea typeface="Old Standard TT"/>
                <a:cs typeface="Old Standard TT"/>
                <a:sym typeface="Old Standard TT"/>
              </a:defRPr>
            </a:lvl6pPr>
            <a:lvl7pPr lvl="6" indent="0">
              <a:spcBef>
                <a:spcPts val="0"/>
              </a:spcBef>
              <a:buClr>
                <a:schemeClr val="accent1"/>
              </a:buClr>
              <a:buFont typeface="Old Standard TT"/>
              <a:buNone/>
              <a:defRPr sz="6600">
                <a:solidFill>
                  <a:schemeClr val="accent1"/>
                </a:solidFill>
                <a:latin typeface="Old Standard TT"/>
                <a:ea typeface="Old Standard TT"/>
                <a:cs typeface="Old Standard TT"/>
                <a:sym typeface="Old Standard TT"/>
              </a:defRPr>
            </a:lvl7pPr>
            <a:lvl8pPr lvl="7" indent="0">
              <a:spcBef>
                <a:spcPts val="0"/>
              </a:spcBef>
              <a:buClr>
                <a:schemeClr val="accent1"/>
              </a:buClr>
              <a:buFont typeface="Old Standard TT"/>
              <a:buNone/>
              <a:defRPr sz="6600">
                <a:solidFill>
                  <a:schemeClr val="accent1"/>
                </a:solidFill>
                <a:latin typeface="Old Standard TT"/>
                <a:ea typeface="Old Standard TT"/>
                <a:cs typeface="Old Standard TT"/>
                <a:sym typeface="Old Standard TT"/>
              </a:defRPr>
            </a:lvl8pPr>
            <a:lvl9pPr lvl="8" indent="0">
              <a:spcBef>
                <a:spcPts val="0"/>
              </a:spcBef>
              <a:buClr>
                <a:schemeClr val="accent1"/>
              </a:buClr>
              <a:buFont typeface="Old Standard TT"/>
              <a:buNone/>
              <a:defRPr sz="6600">
                <a:solidFill>
                  <a:schemeClr val="accent1"/>
                </a:solidFill>
                <a:latin typeface="Old Standard TT"/>
                <a:ea typeface="Old Standard TT"/>
                <a:cs typeface="Old Standard TT"/>
                <a:sym typeface="Old Standard TT"/>
              </a:defRPr>
            </a:lvl9pPr>
          </a:lstStyle>
          <a:p>
            <a:endParaRPr/>
          </a:p>
        </p:txBody>
      </p:sp>
      <p:sp>
        <p:nvSpPr>
          <p:cNvPr id="76" name="Shape 76"/>
          <p:cNvSpPr txBox="1">
            <a:spLocks noGrp="1"/>
          </p:cNvSpPr>
          <p:nvPr>
            <p:ph type="subTitle" idx="1"/>
          </p:nvPr>
        </p:nvSpPr>
        <p:spPr>
          <a:xfrm>
            <a:off x="729172" y="7282989"/>
            <a:ext cx="11546399" cy="1493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2"/>
              </a:buClr>
              <a:buFont typeface="Old Standard TT"/>
              <a:buNone/>
              <a:defRPr sz="3800" b="0" i="0" u="none" strike="noStrike" cap="none">
                <a:solidFill>
                  <a:schemeClr val="accent2"/>
                </a:solidFill>
                <a:latin typeface="Old Standard TT"/>
                <a:ea typeface="Old Standard TT"/>
                <a:cs typeface="Old Standard TT"/>
                <a:sym typeface="Old Standard TT"/>
              </a:defRPr>
            </a:lvl1pPr>
            <a:lvl2pPr marL="457200" marR="0" lvl="1" indent="0" algn="l" rtl="0">
              <a:lnSpc>
                <a:spcPct val="100000"/>
              </a:lnSpc>
              <a:spcBef>
                <a:spcPts val="0"/>
              </a:spcBef>
              <a:spcAft>
                <a:spcPts val="0"/>
              </a:spcAft>
              <a:buClr>
                <a:schemeClr val="accent2"/>
              </a:buClr>
              <a:buFont typeface="Old Standard TT"/>
              <a:buNone/>
              <a:defRPr sz="3800" b="0" i="0" u="none" strike="noStrike" cap="none">
                <a:solidFill>
                  <a:schemeClr val="accent2"/>
                </a:solidFill>
                <a:latin typeface="Old Standard TT"/>
                <a:ea typeface="Old Standard TT"/>
                <a:cs typeface="Old Standard TT"/>
                <a:sym typeface="Old Standard TT"/>
              </a:defRPr>
            </a:lvl2pPr>
            <a:lvl3pPr marL="914400" marR="0" lvl="2" indent="0" algn="l" rtl="0">
              <a:lnSpc>
                <a:spcPct val="100000"/>
              </a:lnSpc>
              <a:spcBef>
                <a:spcPts val="0"/>
              </a:spcBef>
              <a:spcAft>
                <a:spcPts val="0"/>
              </a:spcAft>
              <a:buClr>
                <a:schemeClr val="accent2"/>
              </a:buClr>
              <a:buFont typeface="Old Standard TT"/>
              <a:buNone/>
              <a:defRPr sz="3800" b="0" i="0" u="none" strike="noStrike" cap="none">
                <a:solidFill>
                  <a:schemeClr val="accent2"/>
                </a:solidFill>
                <a:latin typeface="Old Standard TT"/>
                <a:ea typeface="Old Standard TT"/>
                <a:cs typeface="Old Standard TT"/>
                <a:sym typeface="Old Standard TT"/>
              </a:defRPr>
            </a:lvl3pPr>
            <a:lvl4pPr marL="1371600" marR="0" lvl="3" indent="0" algn="l" rtl="0">
              <a:lnSpc>
                <a:spcPct val="100000"/>
              </a:lnSpc>
              <a:spcBef>
                <a:spcPts val="0"/>
              </a:spcBef>
              <a:spcAft>
                <a:spcPts val="0"/>
              </a:spcAft>
              <a:buClr>
                <a:schemeClr val="accent2"/>
              </a:buClr>
              <a:buFont typeface="Old Standard TT"/>
              <a:buNone/>
              <a:defRPr sz="3800" b="0" i="0" u="none" strike="noStrike" cap="none">
                <a:solidFill>
                  <a:schemeClr val="accent2"/>
                </a:solidFill>
                <a:latin typeface="Old Standard TT"/>
                <a:ea typeface="Old Standard TT"/>
                <a:cs typeface="Old Standard TT"/>
                <a:sym typeface="Old Standard TT"/>
              </a:defRPr>
            </a:lvl4pPr>
            <a:lvl5pPr marL="1828800" marR="0" lvl="4" indent="0" algn="l" rtl="0">
              <a:lnSpc>
                <a:spcPct val="100000"/>
              </a:lnSpc>
              <a:spcBef>
                <a:spcPts val="0"/>
              </a:spcBef>
              <a:spcAft>
                <a:spcPts val="0"/>
              </a:spcAft>
              <a:buClr>
                <a:schemeClr val="accent2"/>
              </a:buClr>
              <a:buFont typeface="Old Standard TT"/>
              <a:buNone/>
              <a:defRPr sz="3800" b="0" i="0" u="none" strike="noStrike" cap="none">
                <a:solidFill>
                  <a:schemeClr val="accent2"/>
                </a:solidFill>
                <a:latin typeface="Old Standard TT"/>
                <a:ea typeface="Old Standard TT"/>
                <a:cs typeface="Old Standard TT"/>
                <a:sym typeface="Old Standard TT"/>
              </a:defRPr>
            </a:lvl5pPr>
            <a:lvl6pPr marL="2286000" marR="0" lvl="5" indent="0" algn="l" rtl="0">
              <a:lnSpc>
                <a:spcPct val="100000"/>
              </a:lnSpc>
              <a:spcBef>
                <a:spcPts val="0"/>
              </a:spcBef>
              <a:spcAft>
                <a:spcPts val="0"/>
              </a:spcAft>
              <a:buClr>
                <a:schemeClr val="accent2"/>
              </a:buClr>
              <a:buFont typeface="Old Standard TT"/>
              <a:buNone/>
              <a:defRPr sz="3800" b="0" i="0" u="none" strike="noStrike" cap="none">
                <a:solidFill>
                  <a:schemeClr val="accent2"/>
                </a:solidFill>
                <a:latin typeface="Old Standard TT"/>
                <a:ea typeface="Old Standard TT"/>
                <a:cs typeface="Old Standard TT"/>
                <a:sym typeface="Old Standard TT"/>
              </a:defRPr>
            </a:lvl6pPr>
            <a:lvl7pPr marL="2743200" marR="0" lvl="6" indent="0" algn="l" rtl="0">
              <a:lnSpc>
                <a:spcPct val="100000"/>
              </a:lnSpc>
              <a:spcBef>
                <a:spcPts val="0"/>
              </a:spcBef>
              <a:spcAft>
                <a:spcPts val="0"/>
              </a:spcAft>
              <a:buClr>
                <a:schemeClr val="accent2"/>
              </a:buClr>
              <a:buFont typeface="Old Standard TT"/>
              <a:buNone/>
              <a:defRPr sz="3800" b="0" i="0" u="none" strike="noStrike" cap="none">
                <a:solidFill>
                  <a:schemeClr val="accent2"/>
                </a:solidFill>
                <a:latin typeface="Old Standard TT"/>
                <a:ea typeface="Old Standard TT"/>
                <a:cs typeface="Old Standard TT"/>
                <a:sym typeface="Old Standard TT"/>
              </a:defRPr>
            </a:lvl7pPr>
            <a:lvl8pPr marL="3200400" marR="0" lvl="7" indent="0" algn="l" rtl="0">
              <a:lnSpc>
                <a:spcPct val="100000"/>
              </a:lnSpc>
              <a:spcBef>
                <a:spcPts val="0"/>
              </a:spcBef>
              <a:spcAft>
                <a:spcPts val="0"/>
              </a:spcAft>
              <a:buClr>
                <a:schemeClr val="accent2"/>
              </a:buClr>
              <a:buFont typeface="Old Standard TT"/>
              <a:buNone/>
              <a:defRPr sz="3800" b="0" i="0" u="none" strike="noStrike" cap="none">
                <a:solidFill>
                  <a:schemeClr val="accent2"/>
                </a:solidFill>
                <a:latin typeface="Old Standard TT"/>
                <a:ea typeface="Old Standard TT"/>
                <a:cs typeface="Old Standard TT"/>
                <a:sym typeface="Old Standard TT"/>
              </a:defRPr>
            </a:lvl8pPr>
            <a:lvl9pPr marL="3657600" marR="0" lvl="8" indent="0" algn="l" rtl="0">
              <a:lnSpc>
                <a:spcPct val="100000"/>
              </a:lnSpc>
              <a:spcBef>
                <a:spcPts val="0"/>
              </a:spcBef>
              <a:spcAft>
                <a:spcPts val="0"/>
              </a:spcAft>
              <a:buClr>
                <a:schemeClr val="accent2"/>
              </a:buClr>
              <a:buFont typeface="Old Standard TT"/>
              <a:buNone/>
              <a:defRPr sz="3800" b="0" i="0" u="none" strike="noStrike" cap="none">
                <a:solidFill>
                  <a:schemeClr val="accent2"/>
                </a:solidFill>
                <a:latin typeface="Old Standard TT"/>
                <a:ea typeface="Old Standard TT"/>
                <a:cs typeface="Old Standard TT"/>
                <a:sym typeface="Old Standard TT"/>
              </a:defRPr>
            </a:lvl9pPr>
          </a:lstStyle>
          <a:p>
            <a:endParaRPr/>
          </a:p>
        </p:txBody>
      </p:sp>
      <p:sp>
        <p:nvSpPr>
          <p:cNvPr id="77" name="Shape 77"/>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chemeClr val="accent1"/>
              </a:buClr>
              <a:buSzPct val="25000"/>
              <a:buFont typeface="Arial"/>
              <a:buNone/>
            </a:pPr>
            <a:fld id="{00000000-1234-1234-1234-123412341234}" type="slidenum">
              <a:rPr lang="en-US" sz="1400" b="0" i="0" u="none" strike="noStrike" cap="none">
                <a:solidFill>
                  <a:schemeClr val="accent1"/>
                </a:solidFill>
                <a:latin typeface="Arial"/>
                <a:ea typeface="Arial"/>
                <a:cs typeface="Arial"/>
                <a:sym typeface="Arial"/>
              </a:rPr>
              <a:t>‹#›</a:t>
            </a:fld>
            <a:endParaRPr lang="en-US" sz="14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78"/>
        <p:cNvGrpSpPr/>
        <p:nvPr/>
      </p:nvGrpSpPr>
      <p:grpSpPr>
        <a:xfrm>
          <a:off x="0" y="0"/>
          <a:ext cx="0" cy="0"/>
          <a:chOff x="0" y="0"/>
          <a:chExt cx="0" cy="0"/>
        </a:xfrm>
      </p:grpSpPr>
      <p:cxnSp>
        <p:nvCxnSpPr>
          <p:cNvPr id="79" name="Shape 79"/>
          <p:cNvCxnSpPr/>
          <p:nvPr/>
        </p:nvCxnSpPr>
        <p:spPr>
          <a:xfrm>
            <a:off x="912973" y="6821925"/>
            <a:ext cx="555000" cy="0"/>
          </a:xfrm>
          <a:prstGeom prst="straightConnector1">
            <a:avLst/>
          </a:prstGeom>
          <a:noFill/>
          <a:ln w="28575" cap="flat" cmpd="sng">
            <a:solidFill>
              <a:schemeClr val="lt2"/>
            </a:solidFill>
            <a:prstDash val="solid"/>
            <a:round/>
            <a:headEnd type="none" w="med" len="med"/>
            <a:tailEnd type="none" w="med" len="med"/>
          </a:ln>
        </p:spPr>
      </p:cxnSp>
      <p:sp>
        <p:nvSpPr>
          <p:cNvPr id="80" name="Shape 80"/>
          <p:cNvSpPr txBox="1">
            <a:spLocks noGrp="1"/>
          </p:cNvSpPr>
          <p:nvPr>
            <p:ph type="title"/>
          </p:nvPr>
        </p:nvSpPr>
        <p:spPr>
          <a:xfrm>
            <a:off x="729172" y="3590257"/>
            <a:ext cx="11546399" cy="2887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Old Standard TT"/>
              <a:buNone/>
              <a:defRPr sz="9500" b="0" i="0" u="none" strike="noStrike" cap="none">
                <a:solidFill>
                  <a:schemeClr val="accent1"/>
                </a:solidFill>
                <a:latin typeface="Old Standard TT"/>
                <a:ea typeface="Old Standard TT"/>
                <a:cs typeface="Old Standard TT"/>
                <a:sym typeface="Old Standard TT"/>
              </a:defRPr>
            </a:lvl1pPr>
            <a:lvl2pPr lvl="1" indent="0">
              <a:spcBef>
                <a:spcPts val="0"/>
              </a:spcBef>
              <a:buClr>
                <a:schemeClr val="accent1"/>
              </a:buClr>
              <a:buFont typeface="Old Standard TT"/>
              <a:buNone/>
              <a:defRPr sz="9500">
                <a:solidFill>
                  <a:schemeClr val="accent1"/>
                </a:solidFill>
                <a:latin typeface="Old Standard TT"/>
                <a:ea typeface="Old Standard TT"/>
                <a:cs typeface="Old Standard TT"/>
                <a:sym typeface="Old Standard TT"/>
              </a:defRPr>
            </a:lvl2pPr>
            <a:lvl3pPr lvl="2" indent="0">
              <a:spcBef>
                <a:spcPts val="0"/>
              </a:spcBef>
              <a:buClr>
                <a:schemeClr val="accent1"/>
              </a:buClr>
              <a:buFont typeface="Old Standard TT"/>
              <a:buNone/>
              <a:defRPr sz="9500">
                <a:solidFill>
                  <a:schemeClr val="accent1"/>
                </a:solidFill>
                <a:latin typeface="Old Standard TT"/>
                <a:ea typeface="Old Standard TT"/>
                <a:cs typeface="Old Standard TT"/>
                <a:sym typeface="Old Standard TT"/>
              </a:defRPr>
            </a:lvl3pPr>
            <a:lvl4pPr lvl="3" indent="0">
              <a:spcBef>
                <a:spcPts val="0"/>
              </a:spcBef>
              <a:buClr>
                <a:schemeClr val="accent1"/>
              </a:buClr>
              <a:buFont typeface="Old Standard TT"/>
              <a:buNone/>
              <a:defRPr sz="9500">
                <a:solidFill>
                  <a:schemeClr val="accent1"/>
                </a:solidFill>
                <a:latin typeface="Old Standard TT"/>
                <a:ea typeface="Old Standard TT"/>
                <a:cs typeface="Old Standard TT"/>
                <a:sym typeface="Old Standard TT"/>
              </a:defRPr>
            </a:lvl4pPr>
            <a:lvl5pPr lvl="4" indent="0">
              <a:spcBef>
                <a:spcPts val="0"/>
              </a:spcBef>
              <a:buClr>
                <a:schemeClr val="accent1"/>
              </a:buClr>
              <a:buFont typeface="Old Standard TT"/>
              <a:buNone/>
              <a:defRPr sz="9500">
                <a:solidFill>
                  <a:schemeClr val="accent1"/>
                </a:solidFill>
                <a:latin typeface="Old Standard TT"/>
                <a:ea typeface="Old Standard TT"/>
                <a:cs typeface="Old Standard TT"/>
                <a:sym typeface="Old Standard TT"/>
              </a:defRPr>
            </a:lvl5pPr>
            <a:lvl6pPr lvl="5" indent="0">
              <a:spcBef>
                <a:spcPts val="0"/>
              </a:spcBef>
              <a:buClr>
                <a:schemeClr val="accent1"/>
              </a:buClr>
              <a:buFont typeface="Old Standard TT"/>
              <a:buNone/>
              <a:defRPr sz="9500">
                <a:solidFill>
                  <a:schemeClr val="accent1"/>
                </a:solidFill>
                <a:latin typeface="Old Standard TT"/>
                <a:ea typeface="Old Standard TT"/>
                <a:cs typeface="Old Standard TT"/>
                <a:sym typeface="Old Standard TT"/>
              </a:defRPr>
            </a:lvl6pPr>
            <a:lvl7pPr lvl="6" indent="0">
              <a:spcBef>
                <a:spcPts val="0"/>
              </a:spcBef>
              <a:buClr>
                <a:schemeClr val="accent1"/>
              </a:buClr>
              <a:buFont typeface="Old Standard TT"/>
              <a:buNone/>
              <a:defRPr sz="9500">
                <a:solidFill>
                  <a:schemeClr val="accent1"/>
                </a:solidFill>
                <a:latin typeface="Old Standard TT"/>
                <a:ea typeface="Old Standard TT"/>
                <a:cs typeface="Old Standard TT"/>
                <a:sym typeface="Old Standard TT"/>
              </a:defRPr>
            </a:lvl7pPr>
            <a:lvl8pPr lvl="7" indent="0">
              <a:spcBef>
                <a:spcPts val="0"/>
              </a:spcBef>
              <a:buClr>
                <a:schemeClr val="accent1"/>
              </a:buClr>
              <a:buFont typeface="Old Standard TT"/>
              <a:buNone/>
              <a:defRPr sz="9500">
                <a:solidFill>
                  <a:schemeClr val="accent1"/>
                </a:solidFill>
                <a:latin typeface="Old Standard TT"/>
                <a:ea typeface="Old Standard TT"/>
                <a:cs typeface="Old Standard TT"/>
                <a:sym typeface="Old Standard TT"/>
              </a:defRPr>
            </a:lvl8pPr>
            <a:lvl9pPr lvl="8" indent="0">
              <a:spcBef>
                <a:spcPts val="0"/>
              </a:spcBef>
              <a:buClr>
                <a:schemeClr val="accent1"/>
              </a:buClr>
              <a:buFont typeface="Old Standard TT"/>
              <a:buNone/>
              <a:defRPr sz="9500">
                <a:solidFill>
                  <a:schemeClr val="accent1"/>
                </a:solidFill>
                <a:latin typeface="Old Standard TT"/>
                <a:ea typeface="Old Standard TT"/>
                <a:cs typeface="Old Standard TT"/>
                <a:sym typeface="Old Standard TT"/>
              </a:defRPr>
            </a:lvl9pPr>
          </a:lstStyle>
          <a:p>
            <a:endParaRPr/>
          </a:p>
        </p:txBody>
      </p:sp>
      <p:sp>
        <p:nvSpPr>
          <p:cNvPr id="81" name="Shape 81"/>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chemeClr val="accent1"/>
              </a:buClr>
              <a:buSzPct val="25000"/>
              <a:buFont typeface="Arial"/>
              <a:buNone/>
            </a:pPr>
            <a:fld id="{00000000-1234-1234-1234-123412341234}" type="slidenum">
              <a:rPr lang="en-US" sz="1400" b="0" i="0" u="none" strike="noStrike" cap="none">
                <a:solidFill>
                  <a:schemeClr val="accent1"/>
                </a:solidFill>
                <a:latin typeface="Arial"/>
                <a:ea typeface="Arial"/>
                <a:cs typeface="Arial"/>
                <a:sym typeface="Arial"/>
              </a:rPr>
              <a:t>‹#›</a:t>
            </a:fld>
            <a:endParaRPr lang="en-US" sz="14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43306" y="843899"/>
            <a:ext cx="12118198" cy="1162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Old Standard TT"/>
              <a:buNone/>
              <a:defRPr sz="4700" b="0" i="0" u="none" strike="noStrike" cap="none">
                <a:solidFill>
                  <a:schemeClr val="dk1"/>
                </a:solidFill>
                <a:latin typeface="Old Standard TT"/>
                <a:ea typeface="Old Standard TT"/>
                <a:cs typeface="Old Standard TT"/>
                <a:sym typeface="Old Standard TT"/>
              </a:defRPr>
            </a:lvl1pPr>
            <a:lvl2pPr lvl="1"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2pPr>
            <a:lvl3pPr lvl="2"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3pPr>
            <a:lvl4pPr lvl="3"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4pPr>
            <a:lvl5pPr lvl="4"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5pPr>
            <a:lvl6pPr lvl="5"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6pPr>
            <a:lvl7pPr lvl="6"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7pPr>
            <a:lvl8pPr lvl="7"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8pPr>
            <a:lvl9pPr lvl="8"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9pPr>
          </a:lstStyle>
          <a:p>
            <a:endParaRPr/>
          </a:p>
        </p:txBody>
      </p:sp>
      <p:sp>
        <p:nvSpPr>
          <p:cNvPr id="84" name="Shape 84"/>
          <p:cNvSpPr txBox="1">
            <a:spLocks noGrp="1"/>
          </p:cNvSpPr>
          <p:nvPr>
            <p:ph type="body" idx="1"/>
          </p:nvPr>
        </p:nvSpPr>
        <p:spPr>
          <a:xfrm>
            <a:off x="443306" y="2221841"/>
            <a:ext cx="5688599" cy="6442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1pPr>
            <a:lvl2pPr marL="457200" marR="0" lvl="1"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2pPr>
            <a:lvl3pPr marL="914400" marR="0" lvl="2"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3pPr>
            <a:lvl4pPr marL="1371600" marR="0" lvl="3"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4pPr>
            <a:lvl5pPr marL="1828800" marR="0" lvl="4"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5pPr>
            <a:lvl6pPr marL="2286000" marR="0" lvl="5"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6pPr>
            <a:lvl7pPr marL="2743200" marR="0" lvl="6"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7pPr>
            <a:lvl8pPr marL="3200400" marR="0" lvl="7"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8pPr>
            <a:lvl9pPr marL="3657600" marR="0" lvl="8"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9pPr>
          </a:lstStyle>
          <a:p>
            <a:endParaRPr/>
          </a:p>
        </p:txBody>
      </p:sp>
      <p:sp>
        <p:nvSpPr>
          <p:cNvPr id="85" name="Shape 85"/>
          <p:cNvSpPr txBox="1">
            <a:spLocks noGrp="1"/>
          </p:cNvSpPr>
          <p:nvPr>
            <p:ph type="body" idx="2"/>
          </p:nvPr>
        </p:nvSpPr>
        <p:spPr>
          <a:xfrm>
            <a:off x="6872746" y="2221841"/>
            <a:ext cx="5688599" cy="6442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1pPr>
            <a:lvl2pPr marL="457200" marR="0" lvl="1"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2pPr>
            <a:lvl3pPr marL="914400" marR="0" lvl="2"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3pPr>
            <a:lvl4pPr marL="1371600" marR="0" lvl="3"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4pPr>
            <a:lvl5pPr marL="1828800" marR="0" lvl="4"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5pPr>
            <a:lvl6pPr marL="2286000" marR="0" lvl="5"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6pPr>
            <a:lvl7pPr marL="2743200" marR="0" lvl="6"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7pPr>
            <a:lvl8pPr marL="3200400" marR="0" lvl="7"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8pPr>
            <a:lvl9pPr marL="3657600" marR="0" lvl="8"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9pPr>
          </a:lstStyle>
          <a:p>
            <a:endParaRPr/>
          </a:p>
        </p:txBody>
      </p:sp>
      <p:sp>
        <p:nvSpPr>
          <p:cNvPr id="86" name="Shape 86"/>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43306" y="843899"/>
            <a:ext cx="12118198" cy="1162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Old Standard TT"/>
              <a:buNone/>
              <a:defRPr sz="4700" b="0" i="0" u="none" strike="noStrike" cap="none">
                <a:solidFill>
                  <a:schemeClr val="dk1"/>
                </a:solidFill>
                <a:latin typeface="Old Standard TT"/>
                <a:ea typeface="Old Standard TT"/>
                <a:cs typeface="Old Standard TT"/>
                <a:sym typeface="Old Standard TT"/>
              </a:defRPr>
            </a:lvl1pPr>
            <a:lvl2pPr lvl="1"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2pPr>
            <a:lvl3pPr lvl="2"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3pPr>
            <a:lvl4pPr lvl="3"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4pPr>
            <a:lvl5pPr lvl="4"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5pPr>
            <a:lvl6pPr lvl="5"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6pPr>
            <a:lvl7pPr lvl="6"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7pPr>
            <a:lvl8pPr lvl="7"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8pPr>
            <a:lvl9pPr lvl="8"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9pPr>
          </a:lstStyle>
          <a:p>
            <a:endParaRPr/>
          </a:p>
        </p:txBody>
      </p:sp>
      <p:sp>
        <p:nvSpPr>
          <p:cNvPr id="89" name="Shape 89"/>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43306" y="1053582"/>
            <a:ext cx="3993600" cy="1433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Old Standard TT"/>
              <a:buNone/>
              <a:defRPr sz="3800" b="0" i="0" u="none" strike="noStrike" cap="none">
                <a:solidFill>
                  <a:schemeClr val="dk1"/>
                </a:solidFill>
                <a:latin typeface="Old Standard TT"/>
                <a:ea typeface="Old Standard TT"/>
                <a:cs typeface="Old Standard TT"/>
                <a:sym typeface="Old Standard TT"/>
              </a:defRPr>
            </a:lvl1pPr>
            <a:lvl2pPr lvl="1" indent="0">
              <a:spcBef>
                <a:spcPts val="0"/>
              </a:spcBef>
              <a:buClr>
                <a:schemeClr val="dk1"/>
              </a:buClr>
              <a:buFont typeface="Old Standard TT"/>
              <a:buNone/>
              <a:defRPr sz="3800">
                <a:solidFill>
                  <a:schemeClr val="dk1"/>
                </a:solidFill>
                <a:latin typeface="Old Standard TT"/>
                <a:ea typeface="Old Standard TT"/>
                <a:cs typeface="Old Standard TT"/>
                <a:sym typeface="Old Standard TT"/>
              </a:defRPr>
            </a:lvl2pPr>
            <a:lvl3pPr lvl="2" indent="0">
              <a:spcBef>
                <a:spcPts val="0"/>
              </a:spcBef>
              <a:buClr>
                <a:schemeClr val="dk1"/>
              </a:buClr>
              <a:buFont typeface="Old Standard TT"/>
              <a:buNone/>
              <a:defRPr sz="3800">
                <a:solidFill>
                  <a:schemeClr val="dk1"/>
                </a:solidFill>
                <a:latin typeface="Old Standard TT"/>
                <a:ea typeface="Old Standard TT"/>
                <a:cs typeface="Old Standard TT"/>
                <a:sym typeface="Old Standard TT"/>
              </a:defRPr>
            </a:lvl3pPr>
            <a:lvl4pPr lvl="3" indent="0">
              <a:spcBef>
                <a:spcPts val="0"/>
              </a:spcBef>
              <a:buClr>
                <a:schemeClr val="dk1"/>
              </a:buClr>
              <a:buFont typeface="Old Standard TT"/>
              <a:buNone/>
              <a:defRPr sz="3800">
                <a:solidFill>
                  <a:schemeClr val="dk1"/>
                </a:solidFill>
                <a:latin typeface="Old Standard TT"/>
                <a:ea typeface="Old Standard TT"/>
                <a:cs typeface="Old Standard TT"/>
                <a:sym typeface="Old Standard TT"/>
              </a:defRPr>
            </a:lvl4pPr>
            <a:lvl5pPr lvl="4" indent="0">
              <a:spcBef>
                <a:spcPts val="0"/>
              </a:spcBef>
              <a:buClr>
                <a:schemeClr val="dk1"/>
              </a:buClr>
              <a:buFont typeface="Old Standard TT"/>
              <a:buNone/>
              <a:defRPr sz="3800">
                <a:solidFill>
                  <a:schemeClr val="dk1"/>
                </a:solidFill>
                <a:latin typeface="Old Standard TT"/>
                <a:ea typeface="Old Standard TT"/>
                <a:cs typeface="Old Standard TT"/>
                <a:sym typeface="Old Standard TT"/>
              </a:defRPr>
            </a:lvl5pPr>
            <a:lvl6pPr lvl="5" indent="0">
              <a:spcBef>
                <a:spcPts val="0"/>
              </a:spcBef>
              <a:buClr>
                <a:schemeClr val="dk1"/>
              </a:buClr>
              <a:buFont typeface="Old Standard TT"/>
              <a:buNone/>
              <a:defRPr sz="3800">
                <a:solidFill>
                  <a:schemeClr val="dk1"/>
                </a:solidFill>
                <a:latin typeface="Old Standard TT"/>
                <a:ea typeface="Old Standard TT"/>
                <a:cs typeface="Old Standard TT"/>
                <a:sym typeface="Old Standard TT"/>
              </a:defRPr>
            </a:lvl6pPr>
            <a:lvl7pPr lvl="6" indent="0">
              <a:spcBef>
                <a:spcPts val="0"/>
              </a:spcBef>
              <a:buClr>
                <a:schemeClr val="dk1"/>
              </a:buClr>
              <a:buFont typeface="Old Standard TT"/>
              <a:buNone/>
              <a:defRPr sz="3800">
                <a:solidFill>
                  <a:schemeClr val="dk1"/>
                </a:solidFill>
                <a:latin typeface="Old Standard TT"/>
                <a:ea typeface="Old Standard TT"/>
                <a:cs typeface="Old Standard TT"/>
                <a:sym typeface="Old Standard TT"/>
              </a:defRPr>
            </a:lvl7pPr>
            <a:lvl8pPr lvl="7" indent="0">
              <a:spcBef>
                <a:spcPts val="0"/>
              </a:spcBef>
              <a:buClr>
                <a:schemeClr val="dk1"/>
              </a:buClr>
              <a:buFont typeface="Old Standard TT"/>
              <a:buNone/>
              <a:defRPr sz="3800">
                <a:solidFill>
                  <a:schemeClr val="dk1"/>
                </a:solidFill>
                <a:latin typeface="Old Standard TT"/>
                <a:ea typeface="Old Standard TT"/>
                <a:cs typeface="Old Standard TT"/>
                <a:sym typeface="Old Standard TT"/>
              </a:defRPr>
            </a:lvl8pPr>
            <a:lvl9pPr lvl="8" indent="0">
              <a:spcBef>
                <a:spcPts val="0"/>
              </a:spcBef>
              <a:buClr>
                <a:schemeClr val="dk1"/>
              </a:buClr>
              <a:buFont typeface="Old Standard TT"/>
              <a:buNone/>
              <a:defRPr sz="3800">
                <a:solidFill>
                  <a:schemeClr val="dk1"/>
                </a:solidFill>
                <a:latin typeface="Old Standard TT"/>
                <a:ea typeface="Old Standard TT"/>
                <a:cs typeface="Old Standard TT"/>
                <a:sym typeface="Old Standard TT"/>
              </a:defRPr>
            </a:lvl9pPr>
          </a:lstStyle>
          <a:p>
            <a:endParaRPr/>
          </a:p>
        </p:txBody>
      </p:sp>
      <p:sp>
        <p:nvSpPr>
          <p:cNvPr id="92" name="Shape 92"/>
          <p:cNvSpPr txBox="1">
            <a:spLocks noGrp="1"/>
          </p:cNvSpPr>
          <p:nvPr>
            <p:ph type="body" idx="1"/>
          </p:nvPr>
        </p:nvSpPr>
        <p:spPr>
          <a:xfrm>
            <a:off x="443306" y="2635092"/>
            <a:ext cx="3993600" cy="60291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1pPr>
            <a:lvl2pPr marL="457200" marR="0" lvl="1"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2pPr>
            <a:lvl3pPr marL="914400" marR="0" lvl="2"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3pPr>
            <a:lvl4pPr marL="1371600" marR="0" lvl="3"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4pPr>
            <a:lvl5pPr marL="1828800" marR="0" lvl="4"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5pPr>
            <a:lvl6pPr marL="2286000" marR="0" lvl="5"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6pPr>
            <a:lvl7pPr marL="2743200" marR="0" lvl="6"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7pPr>
            <a:lvl8pPr marL="3200400" marR="0" lvl="7"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8pPr>
            <a:lvl9pPr marL="3657600" marR="0" lvl="8" indent="0" algn="l" rtl="0">
              <a:lnSpc>
                <a:spcPct val="115000"/>
              </a:lnSpc>
              <a:spcBef>
                <a:spcPts val="0"/>
              </a:spcBef>
              <a:spcAft>
                <a:spcPts val="2500"/>
              </a:spcAft>
              <a:buClr>
                <a:schemeClr val="dk1"/>
              </a:buClr>
              <a:buFont typeface="Old Standard TT"/>
              <a:buNone/>
              <a:defRPr sz="1900" b="0" i="0" u="none" strike="noStrike" cap="none">
                <a:solidFill>
                  <a:schemeClr val="dk1"/>
                </a:solidFill>
                <a:latin typeface="Old Standard TT"/>
                <a:ea typeface="Old Standard TT"/>
                <a:cs typeface="Old Standard TT"/>
                <a:sym typeface="Old Standard TT"/>
              </a:defRPr>
            </a:lvl9pPr>
          </a:lstStyle>
          <a:p>
            <a:endParaRPr/>
          </a:p>
        </p:txBody>
      </p:sp>
      <p:sp>
        <p:nvSpPr>
          <p:cNvPr id="93" name="Shape 93"/>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912973" y="6821925"/>
            <a:ext cx="555000"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729173" y="3590257"/>
            <a:ext cx="11546400" cy="2887800"/>
          </a:xfrm>
          <a:prstGeom prst="rect">
            <a:avLst/>
          </a:prstGeom>
        </p:spPr>
        <p:txBody>
          <a:bodyPr lIns="144475" tIns="144475" rIns="144475" bIns="144475" anchor="b" anchorCtr="0"/>
          <a:lstStyle>
            <a:lvl1pPr lvl="0">
              <a:spcBef>
                <a:spcPts val="0"/>
              </a:spcBef>
              <a:buClr>
                <a:schemeClr val="accent1"/>
              </a:buClr>
              <a:buSzPct val="100000"/>
              <a:defRPr sz="9500">
                <a:solidFill>
                  <a:schemeClr val="accent1"/>
                </a:solidFill>
              </a:defRPr>
            </a:lvl1pPr>
            <a:lvl2pPr lvl="1">
              <a:spcBef>
                <a:spcPts val="0"/>
              </a:spcBef>
              <a:buClr>
                <a:schemeClr val="accent1"/>
              </a:buClr>
              <a:buSzPct val="100000"/>
              <a:defRPr sz="9500">
                <a:solidFill>
                  <a:schemeClr val="accent1"/>
                </a:solidFill>
              </a:defRPr>
            </a:lvl2pPr>
            <a:lvl3pPr lvl="2">
              <a:spcBef>
                <a:spcPts val="0"/>
              </a:spcBef>
              <a:buClr>
                <a:schemeClr val="accent1"/>
              </a:buClr>
              <a:buSzPct val="100000"/>
              <a:defRPr sz="9500">
                <a:solidFill>
                  <a:schemeClr val="accent1"/>
                </a:solidFill>
              </a:defRPr>
            </a:lvl3pPr>
            <a:lvl4pPr lvl="3">
              <a:spcBef>
                <a:spcPts val="0"/>
              </a:spcBef>
              <a:buClr>
                <a:schemeClr val="accent1"/>
              </a:buClr>
              <a:buSzPct val="100000"/>
              <a:defRPr sz="9500">
                <a:solidFill>
                  <a:schemeClr val="accent1"/>
                </a:solidFill>
              </a:defRPr>
            </a:lvl4pPr>
            <a:lvl5pPr lvl="4">
              <a:spcBef>
                <a:spcPts val="0"/>
              </a:spcBef>
              <a:buClr>
                <a:schemeClr val="accent1"/>
              </a:buClr>
              <a:buSzPct val="100000"/>
              <a:defRPr sz="9500">
                <a:solidFill>
                  <a:schemeClr val="accent1"/>
                </a:solidFill>
              </a:defRPr>
            </a:lvl5pPr>
            <a:lvl6pPr lvl="5">
              <a:spcBef>
                <a:spcPts val="0"/>
              </a:spcBef>
              <a:buClr>
                <a:schemeClr val="accent1"/>
              </a:buClr>
              <a:buSzPct val="100000"/>
              <a:defRPr sz="9500">
                <a:solidFill>
                  <a:schemeClr val="accent1"/>
                </a:solidFill>
              </a:defRPr>
            </a:lvl6pPr>
            <a:lvl7pPr lvl="6">
              <a:spcBef>
                <a:spcPts val="0"/>
              </a:spcBef>
              <a:buClr>
                <a:schemeClr val="accent1"/>
              </a:buClr>
              <a:buSzPct val="100000"/>
              <a:defRPr sz="9500">
                <a:solidFill>
                  <a:schemeClr val="accent1"/>
                </a:solidFill>
              </a:defRPr>
            </a:lvl7pPr>
            <a:lvl8pPr lvl="7">
              <a:spcBef>
                <a:spcPts val="0"/>
              </a:spcBef>
              <a:buClr>
                <a:schemeClr val="accent1"/>
              </a:buClr>
              <a:buSzPct val="100000"/>
              <a:defRPr sz="9500">
                <a:solidFill>
                  <a:schemeClr val="accent1"/>
                </a:solidFill>
              </a:defRPr>
            </a:lvl8pPr>
            <a:lvl9pPr lvl="8">
              <a:spcBef>
                <a:spcPts val="0"/>
              </a:spcBef>
              <a:buClr>
                <a:schemeClr val="accent1"/>
              </a:buClr>
              <a:buSzPct val="100000"/>
              <a:defRPr sz="9500">
                <a:solidFill>
                  <a:schemeClr val="accent1"/>
                </a:solidFill>
              </a:defRPr>
            </a:lvl9pPr>
          </a:lstStyle>
          <a:p>
            <a:endParaRPr/>
          </a:p>
        </p:txBody>
      </p:sp>
      <p:sp>
        <p:nvSpPr>
          <p:cNvPr id="18" name="Shape 18"/>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solidFill>
                  <a:schemeClr val="accent1"/>
                </a:solidFill>
              </a:rPr>
              <a:t>‹#›</a:t>
            </a:fld>
            <a:endParaRPr lang="en-US">
              <a:solidFill>
                <a:schemeClr val="accen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97243" y="998115"/>
            <a:ext cx="7970099" cy="7757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Old Standard TT"/>
              <a:buNone/>
              <a:defRPr sz="8500" b="0" i="0" u="none" strike="noStrike" cap="none">
                <a:solidFill>
                  <a:schemeClr val="accent1"/>
                </a:solidFill>
                <a:latin typeface="Old Standard TT"/>
                <a:ea typeface="Old Standard TT"/>
                <a:cs typeface="Old Standard TT"/>
                <a:sym typeface="Old Standard TT"/>
              </a:defRPr>
            </a:lvl1pPr>
            <a:lvl2pPr lvl="1" indent="0">
              <a:spcBef>
                <a:spcPts val="0"/>
              </a:spcBef>
              <a:buClr>
                <a:schemeClr val="accent1"/>
              </a:buClr>
              <a:buFont typeface="Old Standard TT"/>
              <a:buNone/>
              <a:defRPr sz="8500">
                <a:solidFill>
                  <a:schemeClr val="accent1"/>
                </a:solidFill>
                <a:latin typeface="Old Standard TT"/>
                <a:ea typeface="Old Standard TT"/>
                <a:cs typeface="Old Standard TT"/>
                <a:sym typeface="Old Standard TT"/>
              </a:defRPr>
            </a:lvl2pPr>
            <a:lvl3pPr lvl="2" indent="0">
              <a:spcBef>
                <a:spcPts val="0"/>
              </a:spcBef>
              <a:buClr>
                <a:schemeClr val="accent1"/>
              </a:buClr>
              <a:buFont typeface="Old Standard TT"/>
              <a:buNone/>
              <a:defRPr sz="8500">
                <a:solidFill>
                  <a:schemeClr val="accent1"/>
                </a:solidFill>
                <a:latin typeface="Old Standard TT"/>
                <a:ea typeface="Old Standard TT"/>
                <a:cs typeface="Old Standard TT"/>
                <a:sym typeface="Old Standard TT"/>
              </a:defRPr>
            </a:lvl3pPr>
            <a:lvl4pPr lvl="3" indent="0">
              <a:spcBef>
                <a:spcPts val="0"/>
              </a:spcBef>
              <a:buClr>
                <a:schemeClr val="accent1"/>
              </a:buClr>
              <a:buFont typeface="Old Standard TT"/>
              <a:buNone/>
              <a:defRPr sz="8500">
                <a:solidFill>
                  <a:schemeClr val="accent1"/>
                </a:solidFill>
                <a:latin typeface="Old Standard TT"/>
                <a:ea typeface="Old Standard TT"/>
                <a:cs typeface="Old Standard TT"/>
                <a:sym typeface="Old Standard TT"/>
              </a:defRPr>
            </a:lvl4pPr>
            <a:lvl5pPr lvl="4" indent="0">
              <a:spcBef>
                <a:spcPts val="0"/>
              </a:spcBef>
              <a:buClr>
                <a:schemeClr val="accent1"/>
              </a:buClr>
              <a:buFont typeface="Old Standard TT"/>
              <a:buNone/>
              <a:defRPr sz="8500">
                <a:solidFill>
                  <a:schemeClr val="accent1"/>
                </a:solidFill>
                <a:latin typeface="Old Standard TT"/>
                <a:ea typeface="Old Standard TT"/>
                <a:cs typeface="Old Standard TT"/>
                <a:sym typeface="Old Standard TT"/>
              </a:defRPr>
            </a:lvl5pPr>
            <a:lvl6pPr lvl="5" indent="0">
              <a:spcBef>
                <a:spcPts val="0"/>
              </a:spcBef>
              <a:buClr>
                <a:schemeClr val="accent1"/>
              </a:buClr>
              <a:buFont typeface="Old Standard TT"/>
              <a:buNone/>
              <a:defRPr sz="8500">
                <a:solidFill>
                  <a:schemeClr val="accent1"/>
                </a:solidFill>
                <a:latin typeface="Old Standard TT"/>
                <a:ea typeface="Old Standard TT"/>
                <a:cs typeface="Old Standard TT"/>
                <a:sym typeface="Old Standard TT"/>
              </a:defRPr>
            </a:lvl6pPr>
            <a:lvl7pPr lvl="6" indent="0">
              <a:spcBef>
                <a:spcPts val="0"/>
              </a:spcBef>
              <a:buClr>
                <a:schemeClr val="accent1"/>
              </a:buClr>
              <a:buFont typeface="Old Standard TT"/>
              <a:buNone/>
              <a:defRPr sz="8500">
                <a:solidFill>
                  <a:schemeClr val="accent1"/>
                </a:solidFill>
                <a:latin typeface="Old Standard TT"/>
                <a:ea typeface="Old Standard TT"/>
                <a:cs typeface="Old Standard TT"/>
                <a:sym typeface="Old Standard TT"/>
              </a:defRPr>
            </a:lvl7pPr>
            <a:lvl8pPr lvl="7" indent="0">
              <a:spcBef>
                <a:spcPts val="0"/>
              </a:spcBef>
              <a:buClr>
                <a:schemeClr val="accent1"/>
              </a:buClr>
              <a:buFont typeface="Old Standard TT"/>
              <a:buNone/>
              <a:defRPr sz="8500">
                <a:solidFill>
                  <a:schemeClr val="accent1"/>
                </a:solidFill>
                <a:latin typeface="Old Standard TT"/>
                <a:ea typeface="Old Standard TT"/>
                <a:cs typeface="Old Standard TT"/>
                <a:sym typeface="Old Standard TT"/>
              </a:defRPr>
            </a:lvl8pPr>
            <a:lvl9pPr lvl="8" indent="0">
              <a:spcBef>
                <a:spcPts val="0"/>
              </a:spcBef>
              <a:buClr>
                <a:schemeClr val="accent1"/>
              </a:buClr>
              <a:buFont typeface="Old Standard TT"/>
              <a:buNone/>
              <a:defRPr sz="8500">
                <a:solidFill>
                  <a:schemeClr val="accent1"/>
                </a:solidFill>
                <a:latin typeface="Old Standard TT"/>
                <a:ea typeface="Old Standard TT"/>
                <a:cs typeface="Old Standard TT"/>
                <a:sym typeface="Old Standard TT"/>
              </a:defRPr>
            </a:lvl9pPr>
          </a:lstStyle>
          <a:p>
            <a:endParaRPr/>
          </a:p>
        </p:txBody>
      </p:sp>
      <p:sp>
        <p:nvSpPr>
          <p:cNvPr id="96" name="Shape 96"/>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chemeClr val="accent1"/>
              </a:buClr>
              <a:buSzPct val="25000"/>
              <a:buFont typeface="Arial"/>
              <a:buNone/>
            </a:pPr>
            <a:fld id="{00000000-1234-1234-1234-123412341234}" type="slidenum">
              <a:rPr lang="en-US" sz="1400" b="0" i="0" u="none" strike="noStrike" cap="none">
                <a:solidFill>
                  <a:schemeClr val="accent1"/>
                </a:solidFill>
                <a:latin typeface="Arial"/>
                <a:ea typeface="Arial"/>
                <a:cs typeface="Arial"/>
                <a:sym typeface="Arial"/>
              </a:rPr>
              <a:t>‹#›</a:t>
            </a:fld>
            <a:endParaRPr lang="en-US" sz="14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7"/>
        <p:cNvGrpSpPr/>
        <p:nvPr/>
      </p:nvGrpSpPr>
      <p:grpSpPr>
        <a:xfrm>
          <a:off x="0" y="0"/>
          <a:ext cx="0" cy="0"/>
          <a:chOff x="0" y="0"/>
          <a:chExt cx="0" cy="0"/>
        </a:xfrm>
      </p:grpSpPr>
      <p:sp>
        <p:nvSpPr>
          <p:cNvPr id="98" name="Shape 98"/>
          <p:cNvSpPr/>
          <p:nvPr/>
        </p:nvSpPr>
        <p:spPr>
          <a:xfrm>
            <a:off x="6502400" y="-46"/>
            <a:ext cx="6502500" cy="9753599"/>
          </a:xfrm>
          <a:prstGeom prst="rect">
            <a:avLst/>
          </a:prstGeom>
          <a:solidFill>
            <a:schemeClr val="dk1"/>
          </a:solid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99" name="Shape 99"/>
          <p:cNvCxnSpPr/>
          <p:nvPr/>
        </p:nvCxnSpPr>
        <p:spPr>
          <a:xfrm>
            <a:off x="7153314" y="8524800"/>
            <a:ext cx="976199" cy="0"/>
          </a:xfrm>
          <a:prstGeom prst="straightConnector1">
            <a:avLst/>
          </a:prstGeom>
          <a:noFill/>
          <a:ln w="19050" cap="flat" cmpd="sng">
            <a:solidFill>
              <a:schemeClr val="lt2"/>
            </a:solidFill>
            <a:prstDash val="solid"/>
            <a:round/>
            <a:headEnd type="none" w="med" len="med"/>
            <a:tailEnd type="none" w="med" len="med"/>
          </a:ln>
        </p:spPr>
      </p:cxnSp>
      <p:sp>
        <p:nvSpPr>
          <p:cNvPr id="100" name="Shape 100"/>
          <p:cNvSpPr txBox="1">
            <a:spLocks noGrp="1"/>
          </p:cNvSpPr>
          <p:nvPr>
            <p:ph type="title"/>
          </p:nvPr>
        </p:nvSpPr>
        <p:spPr>
          <a:xfrm>
            <a:off x="377600" y="2621344"/>
            <a:ext cx="5753100" cy="252809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2"/>
              </a:buClr>
              <a:buFont typeface="Old Standard TT"/>
              <a:buNone/>
              <a:defRPr sz="6600" b="0" i="0" u="none" strike="noStrike" cap="none">
                <a:solidFill>
                  <a:schemeClr val="lt2"/>
                </a:solidFill>
                <a:latin typeface="Old Standard TT"/>
                <a:ea typeface="Old Standard TT"/>
                <a:cs typeface="Old Standard TT"/>
                <a:sym typeface="Old Standard TT"/>
              </a:defRPr>
            </a:lvl1pPr>
            <a:lvl2pPr lvl="1" indent="0" algn="ctr">
              <a:spcBef>
                <a:spcPts val="0"/>
              </a:spcBef>
              <a:buClr>
                <a:schemeClr val="lt2"/>
              </a:buClr>
              <a:buFont typeface="Old Standard TT"/>
              <a:buNone/>
              <a:defRPr sz="6600">
                <a:solidFill>
                  <a:schemeClr val="lt2"/>
                </a:solidFill>
                <a:latin typeface="Old Standard TT"/>
                <a:ea typeface="Old Standard TT"/>
                <a:cs typeface="Old Standard TT"/>
                <a:sym typeface="Old Standard TT"/>
              </a:defRPr>
            </a:lvl2pPr>
            <a:lvl3pPr lvl="2" indent="0" algn="ctr">
              <a:spcBef>
                <a:spcPts val="0"/>
              </a:spcBef>
              <a:buClr>
                <a:schemeClr val="lt2"/>
              </a:buClr>
              <a:buFont typeface="Old Standard TT"/>
              <a:buNone/>
              <a:defRPr sz="6600">
                <a:solidFill>
                  <a:schemeClr val="lt2"/>
                </a:solidFill>
                <a:latin typeface="Old Standard TT"/>
                <a:ea typeface="Old Standard TT"/>
                <a:cs typeface="Old Standard TT"/>
                <a:sym typeface="Old Standard TT"/>
              </a:defRPr>
            </a:lvl3pPr>
            <a:lvl4pPr lvl="3" indent="0" algn="ctr">
              <a:spcBef>
                <a:spcPts val="0"/>
              </a:spcBef>
              <a:buClr>
                <a:schemeClr val="lt2"/>
              </a:buClr>
              <a:buFont typeface="Old Standard TT"/>
              <a:buNone/>
              <a:defRPr sz="6600">
                <a:solidFill>
                  <a:schemeClr val="lt2"/>
                </a:solidFill>
                <a:latin typeface="Old Standard TT"/>
                <a:ea typeface="Old Standard TT"/>
                <a:cs typeface="Old Standard TT"/>
                <a:sym typeface="Old Standard TT"/>
              </a:defRPr>
            </a:lvl4pPr>
            <a:lvl5pPr lvl="4" indent="0" algn="ctr">
              <a:spcBef>
                <a:spcPts val="0"/>
              </a:spcBef>
              <a:buClr>
                <a:schemeClr val="lt2"/>
              </a:buClr>
              <a:buFont typeface="Old Standard TT"/>
              <a:buNone/>
              <a:defRPr sz="6600">
                <a:solidFill>
                  <a:schemeClr val="lt2"/>
                </a:solidFill>
                <a:latin typeface="Old Standard TT"/>
                <a:ea typeface="Old Standard TT"/>
                <a:cs typeface="Old Standard TT"/>
                <a:sym typeface="Old Standard TT"/>
              </a:defRPr>
            </a:lvl5pPr>
            <a:lvl6pPr lvl="5" indent="0" algn="ctr">
              <a:spcBef>
                <a:spcPts val="0"/>
              </a:spcBef>
              <a:buClr>
                <a:schemeClr val="lt2"/>
              </a:buClr>
              <a:buFont typeface="Old Standard TT"/>
              <a:buNone/>
              <a:defRPr sz="6600">
                <a:solidFill>
                  <a:schemeClr val="lt2"/>
                </a:solidFill>
                <a:latin typeface="Old Standard TT"/>
                <a:ea typeface="Old Standard TT"/>
                <a:cs typeface="Old Standard TT"/>
                <a:sym typeface="Old Standard TT"/>
              </a:defRPr>
            </a:lvl6pPr>
            <a:lvl7pPr lvl="6" indent="0" algn="ctr">
              <a:spcBef>
                <a:spcPts val="0"/>
              </a:spcBef>
              <a:buClr>
                <a:schemeClr val="lt2"/>
              </a:buClr>
              <a:buFont typeface="Old Standard TT"/>
              <a:buNone/>
              <a:defRPr sz="6600">
                <a:solidFill>
                  <a:schemeClr val="lt2"/>
                </a:solidFill>
                <a:latin typeface="Old Standard TT"/>
                <a:ea typeface="Old Standard TT"/>
                <a:cs typeface="Old Standard TT"/>
                <a:sym typeface="Old Standard TT"/>
              </a:defRPr>
            </a:lvl7pPr>
            <a:lvl8pPr lvl="7" indent="0" algn="ctr">
              <a:spcBef>
                <a:spcPts val="0"/>
              </a:spcBef>
              <a:buClr>
                <a:schemeClr val="lt2"/>
              </a:buClr>
              <a:buFont typeface="Old Standard TT"/>
              <a:buNone/>
              <a:defRPr sz="6600">
                <a:solidFill>
                  <a:schemeClr val="lt2"/>
                </a:solidFill>
                <a:latin typeface="Old Standard TT"/>
                <a:ea typeface="Old Standard TT"/>
                <a:cs typeface="Old Standard TT"/>
                <a:sym typeface="Old Standard TT"/>
              </a:defRPr>
            </a:lvl8pPr>
            <a:lvl9pPr lvl="8" indent="0" algn="ctr">
              <a:spcBef>
                <a:spcPts val="0"/>
              </a:spcBef>
              <a:buClr>
                <a:schemeClr val="lt2"/>
              </a:buClr>
              <a:buFont typeface="Old Standard TT"/>
              <a:buNone/>
              <a:defRPr sz="6600">
                <a:solidFill>
                  <a:schemeClr val="lt2"/>
                </a:solidFill>
                <a:latin typeface="Old Standard TT"/>
                <a:ea typeface="Old Standard TT"/>
                <a:cs typeface="Old Standard TT"/>
                <a:sym typeface="Old Standard TT"/>
              </a:defRPr>
            </a:lvl9pPr>
          </a:lstStyle>
          <a:p>
            <a:endParaRPr/>
          </a:p>
        </p:txBody>
      </p:sp>
      <p:sp>
        <p:nvSpPr>
          <p:cNvPr id="101" name="Shape 101"/>
          <p:cNvSpPr txBox="1">
            <a:spLocks noGrp="1"/>
          </p:cNvSpPr>
          <p:nvPr>
            <p:ph type="subTitle" idx="1"/>
          </p:nvPr>
        </p:nvSpPr>
        <p:spPr>
          <a:xfrm>
            <a:off x="377600" y="5250844"/>
            <a:ext cx="5753100" cy="25514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Old Standard TT"/>
              <a:buNone/>
              <a:defRPr sz="3300" b="0" i="0" u="none" strike="noStrike" cap="none">
                <a:solidFill>
                  <a:schemeClr val="dk1"/>
                </a:solidFill>
                <a:latin typeface="Old Standard TT"/>
                <a:ea typeface="Old Standard TT"/>
                <a:cs typeface="Old Standard TT"/>
                <a:sym typeface="Old Standard TT"/>
              </a:defRPr>
            </a:lvl1pPr>
            <a:lvl2pPr marL="457200" marR="0" lvl="1" indent="0" algn="ctr" rtl="0">
              <a:lnSpc>
                <a:spcPct val="100000"/>
              </a:lnSpc>
              <a:spcBef>
                <a:spcPts val="0"/>
              </a:spcBef>
              <a:spcAft>
                <a:spcPts val="0"/>
              </a:spcAft>
              <a:buClr>
                <a:schemeClr val="dk1"/>
              </a:buClr>
              <a:buFont typeface="Old Standard TT"/>
              <a:buNone/>
              <a:defRPr sz="3300" b="0" i="0" u="none" strike="noStrike" cap="none">
                <a:solidFill>
                  <a:schemeClr val="dk1"/>
                </a:solidFill>
                <a:latin typeface="Old Standard TT"/>
                <a:ea typeface="Old Standard TT"/>
                <a:cs typeface="Old Standard TT"/>
                <a:sym typeface="Old Standard TT"/>
              </a:defRPr>
            </a:lvl2pPr>
            <a:lvl3pPr marL="914400" marR="0" lvl="2" indent="0" algn="ctr" rtl="0">
              <a:lnSpc>
                <a:spcPct val="100000"/>
              </a:lnSpc>
              <a:spcBef>
                <a:spcPts val="0"/>
              </a:spcBef>
              <a:spcAft>
                <a:spcPts val="0"/>
              </a:spcAft>
              <a:buClr>
                <a:schemeClr val="dk1"/>
              </a:buClr>
              <a:buFont typeface="Old Standard TT"/>
              <a:buNone/>
              <a:defRPr sz="3300" b="0" i="0" u="none" strike="noStrike" cap="none">
                <a:solidFill>
                  <a:schemeClr val="dk1"/>
                </a:solidFill>
                <a:latin typeface="Old Standard TT"/>
                <a:ea typeface="Old Standard TT"/>
                <a:cs typeface="Old Standard TT"/>
                <a:sym typeface="Old Standard TT"/>
              </a:defRPr>
            </a:lvl3pPr>
            <a:lvl4pPr marL="1371600" marR="0" lvl="3" indent="0" algn="ctr" rtl="0">
              <a:lnSpc>
                <a:spcPct val="100000"/>
              </a:lnSpc>
              <a:spcBef>
                <a:spcPts val="0"/>
              </a:spcBef>
              <a:spcAft>
                <a:spcPts val="0"/>
              </a:spcAft>
              <a:buClr>
                <a:schemeClr val="dk1"/>
              </a:buClr>
              <a:buFont typeface="Old Standard TT"/>
              <a:buNone/>
              <a:defRPr sz="3300" b="0" i="0" u="none" strike="noStrike" cap="none">
                <a:solidFill>
                  <a:schemeClr val="dk1"/>
                </a:solidFill>
                <a:latin typeface="Old Standard TT"/>
                <a:ea typeface="Old Standard TT"/>
                <a:cs typeface="Old Standard TT"/>
                <a:sym typeface="Old Standard TT"/>
              </a:defRPr>
            </a:lvl4pPr>
            <a:lvl5pPr marL="1828800" marR="0" lvl="4" indent="0" algn="ctr" rtl="0">
              <a:lnSpc>
                <a:spcPct val="100000"/>
              </a:lnSpc>
              <a:spcBef>
                <a:spcPts val="0"/>
              </a:spcBef>
              <a:spcAft>
                <a:spcPts val="0"/>
              </a:spcAft>
              <a:buClr>
                <a:schemeClr val="dk1"/>
              </a:buClr>
              <a:buFont typeface="Old Standard TT"/>
              <a:buNone/>
              <a:defRPr sz="3300" b="0" i="0" u="none" strike="noStrike" cap="none">
                <a:solidFill>
                  <a:schemeClr val="dk1"/>
                </a:solidFill>
                <a:latin typeface="Old Standard TT"/>
                <a:ea typeface="Old Standard TT"/>
                <a:cs typeface="Old Standard TT"/>
                <a:sym typeface="Old Standard TT"/>
              </a:defRPr>
            </a:lvl5pPr>
            <a:lvl6pPr marL="2286000" marR="0" lvl="5" indent="0" algn="ctr" rtl="0">
              <a:lnSpc>
                <a:spcPct val="100000"/>
              </a:lnSpc>
              <a:spcBef>
                <a:spcPts val="0"/>
              </a:spcBef>
              <a:spcAft>
                <a:spcPts val="0"/>
              </a:spcAft>
              <a:buClr>
                <a:schemeClr val="dk1"/>
              </a:buClr>
              <a:buFont typeface="Old Standard TT"/>
              <a:buNone/>
              <a:defRPr sz="3300" b="0" i="0" u="none" strike="noStrike" cap="none">
                <a:solidFill>
                  <a:schemeClr val="dk1"/>
                </a:solidFill>
                <a:latin typeface="Old Standard TT"/>
                <a:ea typeface="Old Standard TT"/>
                <a:cs typeface="Old Standard TT"/>
                <a:sym typeface="Old Standard TT"/>
              </a:defRPr>
            </a:lvl6pPr>
            <a:lvl7pPr marL="2743200" marR="0" lvl="6" indent="0" algn="ctr" rtl="0">
              <a:lnSpc>
                <a:spcPct val="100000"/>
              </a:lnSpc>
              <a:spcBef>
                <a:spcPts val="0"/>
              </a:spcBef>
              <a:spcAft>
                <a:spcPts val="0"/>
              </a:spcAft>
              <a:buClr>
                <a:schemeClr val="dk1"/>
              </a:buClr>
              <a:buFont typeface="Old Standard TT"/>
              <a:buNone/>
              <a:defRPr sz="3300" b="0" i="0" u="none" strike="noStrike" cap="none">
                <a:solidFill>
                  <a:schemeClr val="dk1"/>
                </a:solidFill>
                <a:latin typeface="Old Standard TT"/>
                <a:ea typeface="Old Standard TT"/>
                <a:cs typeface="Old Standard TT"/>
                <a:sym typeface="Old Standard TT"/>
              </a:defRPr>
            </a:lvl7pPr>
            <a:lvl8pPr marL="3200400" marR="0" lvl="7" indent="0" algn="ctr" rtl="0">
              <a:lnSpc>
                <a:spcPct val="100000"/>
              </a:lnSpc>
              <a:spcBef>
                <a:spcPts val="0"/>
              </a:spcBef>
              <a:spcAft>
                <a:spcPts val="0"/>
              </a:spcAft>
              <a:buClr>
                <a:schemeClr val="dk1"/>
              </a:buClr>
              <a:buFont typeface="Old Standard TT"/>
              <a:buNone/>
              <a:defRPr sz="3300" b="0" i="0" u="none" strike="noStrike" cap="none">
                <a:solidFill>
                  <a:schemeClr val="dk1"/>
                </a:solidFill>
                <a:latin typeface="Old Standard TT"/>
                <a:ea typeface="Old Standard TT"/>
                <a:cs typeface="Old Standard TT"/>
                <a:sym typeface="Old Standard TT"/>
              </a:defRPr>
            </a:lvl8pPr>
            <a:lvl9pPr marL="3657600" marR="0" lvl="8" indent="0" algn="ctr" rtl="0">
              <a:lnSpc>
                <a:spcPct val="100000"/>
              </a:lnSpc>
              <a:spcBef>
                <a:spcPts val="0"/>
              </a:spcBef>
              <a:spcAft>
                <a:spcPts val="0"/>
              </a:spcAft>
              <a:buClr>
                <a:schemeClr val="dk1"/>
              </a:buClr>
              <a:buFont typeface="Old Standard TT"/>
              <a:buNone/>
              <a:defRPr sz="3300" b="0" i="0" u="none" strike="noStrike" cap="none">
                <a:solidFill>
                  <a:schemeClr val="dk1"/>
                </a:solidFill>
                <a:latin typeface="Old Standard TT"/>
                <a:ea typeface="Old Standard TT"/>
                <a:cs typeface="Old Standard TT"/>
                <a:sym typeface="Old Standard TT"/>
              </a:defRPr>
            </a:lvl9pPr>
          </a:lstStyle>
          <a:p>
            <a:endParaRPr/>
          </a:p>
        </p:txBody>
      </p:sp>
      <p:sp>
        <p:nvSpPr>
          <p:cNvPr id="102" name="Shape 102"/>
          <p:cNvSpPr txBox="1">
            <a:spLocks noGrp="1"/>
          </p:cNvSpPr>
          <p:nvPr>
            <p:ph type="body" idx="2"/>
          </p:nvPr>
        </p:nvSpPr>
        <p:spPr>
          <a:xfrm>
            <a:off x="7025065" y="1373296"/>
            <a:ext cx="5457000" cy="70071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2500"/>
              </a:spcAft>
              <a:buClr>
                <a:schemeClr val="accent1"/>
              </a:buClr>
              <a:buFont typeface="Old Standard TT"/>
              <a:buNone/>
              <a:defRPr sz="2800" b="0" i="0" u="none" strike="noStrike" cap="none">
                <a:solidFill>
                  <a:schemeClr val="accent1"/>
                </a:solidFill>
                <a:latin typeface="Old Standard TT"/>
                <a:ea typeface="Old Standard TT"/>
                <a:cs typeface="Old Standard TT"/>
                <a:sym typeface="Old Standard TT"/>
              </a:defRPr>
            </a:lvl1pPr>
            <a:lvl2pPr marL="457200" marR="0" lvl="1" indent="0" algn="l" rtl="0">
              <a:lnSpc>
                <a:spcPct val="115000"/>
              </a:lnSpc>
              <a:spcBef>
                <a:spcPts val="0"/>
              </a:spcBef>
              <a:spcAft>
                <a:spcPts val="2500"/>
              </a:spcAft>
              <a:buClr>
                <a:schemeClr val="accent1"/>
              </a:buClr>
              <a:buFont typeface="Old Standard TT"/>
              <a:buNone/>
              <a:defRPr sz="2200" b="0" i="0" u="none" strike="noStrike" cap="none">
                <a:solidFill>
                  <a:schemeClr val="accent1"/>
                </a:solidFill>
                <a:latin typeface="Old Standard TT"/>
                <a:ea typeface="Old Standard TT"/>
                <a:cs typeface="Old Standard TT"/>
                <a:sym typeface="Old Standard TT"/>
              </a:defRPr>
            </a:lvl2pPr>
            <a:lvl3pPr marL="914400" marR="0" lvl="2" indent="0" algn="l" rtl="0">
              <a:lnSpc>
                <a:spcPct val="115000"/>
              </a:lnSpc>
              <a:spcBef>
                <a:spcPts val="0"/>
              </a:spcBef>
              <a:spcAft>
                <a:spcPts val="2500"/>
              </a:spcAft>
              <a:buClr>
                <a:schemeClr val="accent1"/>
              </a:buClr>
              <a:buFont typeface="Old Standard TT"/>
              <a:buNone/>
              <a:defRPr sz="2200" b="0" i="0" u="none" strike="noStrike" cap="none">
                <a:solidFill>
                  <a:schemeClr val="accent1"/>
                </a:solidFill>
                <a:latin typeface="Old Standard TT"/>
                <a:ea typeface="Old Standard TT"/>
                <a:cs typeface="Old Standard TT"/>
                <a:sym typeface="Old Standard TT"/>
              </a:defRPr>
            </a:lvl3pPr>
            <a:lvl4pPr marL="1371600" marR="0" lvl="3" indent="0" algn="l" rtl="0">
              <a:lnSpc>
                <a:spcPct val="115000"/>
              </a:lnSpc>
              <a:spcBef>
                <a:spcPts val="0"/>
              </a:spcBef>
              <a:spcAft>
                <a:spcPts val="2500"/>
              </a:spcAft>
              <a:buClr>
                <a:schemeClr val="accent1"/>
              </a:buClr>
              <a:buFont typeface="Old Standard TT"/>
              <a:buNone/>
              <a:defRPr sz="2200" b="0" i="0" u="none" strike="noStrike" cap="none">
                <a:solidFill>
                  <a:schemeClr val="accent1"/>
                </a:solidFill>
                <a:latin typeface="Old Standard TT"/>
                <a:ea typeface="Old Standard TT"/>
                <a:cs typeface="Old Standard TT"/>
                <a:sym typeface="Old Standard TT"/>
              </a:defRPr>
            </a:lvl4pPr>
            <a:lvl5pPr marL="1828800" marR="0" lvl="4" indent="0" algn="l" rtl="0">
              <a:lnSpc>
                <a:spcPct val="115000"/>
              </a:lnSpc>
              <a:spcBef>
                <a:spcPts val="0"/>
              </a:spcBef>
              <a:spcAft>
                <a:spcPts val="2500"/>
              </a:spcAft>
              <a:buClr>
                <a:schemeClr val="accent1"/>
              </a:buClr>
              <a:buFont typeface="Old Standard TT"/>
              <a:buNone/>
              <a:defRPr sz="2200" b="0" i="0" u="none" strike="noStrike" cap="none">
                <a:solidFill>
                  <a:schemeClr val="accent1"/>
                </a:solidFill>
                <a:latin typeface="Old Standard TT"/>
                <a:ea typeface="Old Standard TT"/>
                <a:cs typeface="Old Standard TT"/>
                <a:sym typeface="Old Standard TT"/>
              </a:defRPr>
            </a:lvl5pPr>
            <a:lvl6pPr marL="2286000" marR="0" lvl="5" indent="0" algn="l" rtl="0">
              <a:lnSpc>
                <a:spcPct val="115000"/>
              </a:lnSpc>
              <a:spcBef>
                <a:spcPts val="0"/>
              </a:spcBef>
              <a:spcAft>
                <a:spcPts val="2500"/>
              </a:spcAft>
              <a:buClr>
                <a:schemeClr val="accent1"/>
              </a:buClr>
              <a:buFont typeface="Old Standard TT"/>
              <a:buNone/>
              <a:defRPr sz="2200" b="0" i="0" u="none" strike="noStrike" cap="none">
                <a:solidFill>
                  <a:schemeClr val="accent1"/>
                </a:solidFill>
                <a:latin typeface="Old Standard TT"/>
                <a:ea typeface="Old Standard TT"/>
                <a:cs typeface="Old Standard TT"/>
                <a:sym typeface="Old Standard TT"/>
              </a:defRPr>
            </a:lvl6pPr>
            <a:lvl7pPr marL="2743200" marR="0" lvl="6" indent="0" algn="l" rtl="0">
              <a:lnSpc>
                <a:spcPct val="115000"/>
              </a:lnSpc>
              <a:spcBef>
                <a:spcPts val="0"/>
              </a:spcBef>
              <a:spcAft>
                <a:spcPts val="2500"/>
              </a:spcAft>
              <a:buClr>
                <a:schemeClr val="accent1"/>
              </a:buClr>
              <a:buFont typeface="Old Standard TT"/>
              <a:buNone/>
              <a:defRPr sz="2200" b="0" i="0" u="none" strike="noStrike" cap="none">
                <a:solidFill>
                  <a:schemeClr val="accent1"/>
                </a:solidFill>
                <a:latin typeface="Old Standard TT"/>
                <a:ea typeface="Old Standard TT"/>
                <a:cs typeface="Old Standard TT"/>
                <a:sym typeface="Old Standard TT"/>
              </a:defRPr>
            </a:lvl7pPr>
            <a:lvl8pPr marL="3200400" marR="0" lvl="7" indent="0" algn="l" rtl="0">
              <a:lnSpc>
                <a:spcPct val="115000"/>
              </a:lnSpc>
              <a:spcBef>
                <a:spcPts val="0"/>
              </a:spcBef>
              <a:spcAft>
                <a:spcPts val="2500"/>
              </a:spcAft>
              <a:buClr>
                <a:schemeClr val="accent1"/>
              </a:buClr>
              <a:buFont typeface="Old Standard TT"/>
              <a:buNone/>
              <a:defRPr sz="2200" b="0" i="0" u="none" strike="noStrike" cap="none">
                <a:solidFill>
                  <a:schemeClr val="accent1"/>
                </a:solidFill>
                <a:latin typeface="Old Standard TT"/>
                <a:ea typeface="Old Standard TT"/>
                <a:cs typeface="Old Standard TT"/>
                <a:sym typeface="Old Standard TT"/>
              </a:defRPr>
            </a:lvl8pPr>
            <a:lvl9pPr marL="3657600" marR="0" lvl="8" indent="0" algn="l" rtl="0">
              <a:lnSpc>
                <a:spcPct val="115000"/>
              </a:lnSpc>
              <a:spcBef>
                <a:spcPts val="0"/>
              </a:spcBef>
              <a:spcAft>
                <a:spcPts val="2500"/>
              </a:spcAft>
              <a:buClr>
                <a:schemeClr val="accent1"/>
              </a:buClr>
              <a:buFont typeface="Old Standard TT"/>
              <a:buNone/>
              <a:defRPr sz="2200" b="0" i="0" u="none" strike="noStrike" cap="none">
                <a:solidFill>
                  <a:schemeClr val="accent1"/>
                </a:solidFill>
                <a:latin typeface="Old Standard TT"/>
                <a:ea typeface="Old Standard TT"/>
                <a:cs typeface="Old Standard TT"/>
                <a:sym typeface="Old Standard TT"/>
              </a:defRPr>
            </a:lvl9pPr>
          </a:lstStyle>
          <a:p>
            <a:endParaRPr/>
          </a:p>
        </p:txBody>
      </p:sp>
      <p:sp>
        <p:nvSpPr>
          <p:cNvPr id="103" name="Shape 103"/>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chemeClr val="accent1"/>
              </a:buClr>
              <a:buSzPct val="25000"/>
              <a:buFont typeface="Arial"/>
              <a:buNone/>
            </a:pPr>
            <a:fld id="{00000000-1234-1234-1234-123412341234}" type="slidenum">
              <a:rPr lang="en-US" sz="1400" b="0" i="0" u="none" strike="noStrike" cap="none">
                <a:solidFill>
                  <a:schemeClr val="accent1"/>
                </a:solidFill>
                <a:latin typeface="Arial"/>
                <a:ea typeface="Arial"/>
                <a:cs typeface="Arial"/>
                <a:sym typeface="Arial"/>
              </a:rPr>
              <a:t>‹#›</a:t>
            </a:fld>
            <a:endParaRPr lang="en-US" sz="14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43306" y="8022422"/>
            <a:ext cx="8531699" cy="1147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Old Standard TT"/>
              <a:buNone/>
              <a:defRPr sz="2800" b="0" i="0" u="none" strike="noStrike" cap="none">
                <a:solidFill>
                  <a:schemeClr val="dk1"/>
                </a:solidFill>
                <a:latin typeface="Old Standard TT"/>
                <a:ea typeface="Old Standard TT"/>
                <a:cs typeface="Old Standard TT"/>
                <a:sym typeface="Old Standard TT"/>
              </a:defRPr>
            </a:lvl1pPr>
            <a:lvl2pPr marL="457200" marR="0" lvl="1"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2pPr>
            <a:lvl3pPr marL="914400" marR="0" lvl="2"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3pPr>
            <a:lvl4pPr marL="1371600" marR="0" lvl="3"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4pPr>
            <a:lvl5pPr marL="1828800" marR="0" lvl="4"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5pPr>
            <a:lvl6pPr marL="2286000" marR="0" lvl="5"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6pPr>
            <a:lvl7pPr marL="2743200" marR="0" lvl="6"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7pPr>
            <a:lvl8pPr marL="3200400" marR="0" lvl="7"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8pPr>
            <a:lvl9pPr marL="3657600" marR="0" lvl="8"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9pPr>
          </a:lstStyle>
          <a:p>
            <a:endParaRPr/>
          </a:p>
        </p:txBody>
      </p:sp>
      <p:sp>
        <p:nvSpPr>
          <p:cNvPr id="106" name="Shape 106"/>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ig number">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43306" y="1971483"/>
            <a:ext cx="12118198" cy="3994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Old Standard TT"/>
              <a:buNone/>
              <a:defRPr sz="22100" b="1" i="0" u="none" strike="noStrike" cap="none">
                <a:solidFill>
                  <a:schemeClr val="dk1"/>
                </a:solidFill>
                <a:latin typeface="Old Standard TT"/>
                <a:ea typeface="Old Standard TT"/>
                <a:cs typeface="Old Standard TT"/>
                <a:sym typeface="Old Standard TT"/>
              </a:defRPr>
            </a:lvl1pPr>
            <a:lvl2pPr lvl="1" indent="0" algn="ctr">
              <a:spcBef>
                <a:spcPts val="0"/>
              </a:spcBef>
              <a:buClr>
                <a:schemeClr val="dk1"/>
              </a:buClr>
              <a:buFont typeface="Old Standard TT"/>
              <a:buNone/>
              <a:defRPr sz="22100" b="1">
                <a:solidFill>
                  <a:schemeClr val="dk1"/>
                </a:solidFill>
                <a:latin typeface="Old Standard TT"/>
                <a:ea typeface="Old Standard TT"/>
                <a:cs typeface="Old Standard TT"/>
                <a:sym typeface="Old Standard TT"/>
              </a:defRPr>
            </a:lvl2pPr>
            <a:lvl3pPr lvl="2" indent="0" algn="ctr">
              <a:spcBef>
                <a:spcPts val="0"/>
              </a:spcBef>
              <a:buClr>
                <a:schemeClr val="dk1"/>
              </a:buClr>
              <a:buFont typeface="Old Standard TT"/>
              <a:buNone/>
              <a:defRPr sz="22100" b="1">
                <a:solidFill>
                  <a:schemeClr val="dk1"/>
                </a:solidFill>
                <a:latin typeface="Old Standard TT"/>
                <a:ea typeface="Old Standard TT"/>
                <a:cs typeface="Old Standard TT"/>
                <a:sym typeface="Old Standard TT"/>
              </a:defRPr>
            </a:lvl3pPr>
            <a:lvl4pPr lvl="3" indent="0" algn="ctr">
              <a:spcBef>
                <a:spcPts val="0"/>
              </a:spcBef>
              <a:buClr>
                <a:schemeClr val="dk1"/>
              </a:buClr>
              <a:buFont typeface="Old Standard TT"/>
              <a:buNone/>
              <a:defRPr sz="22100" b="1">
                <a:solidFill>
                  <a:schemeClr val="dk1"/>
                </a:solidFill>
                <a:latin typeface="Old Standard TT"/>
                <a:ea typeface="Old Standard TT"/>
                <a:cs typeface="Old Standard TT"/>
                <a:sym typeface="Old Standard TT"/>
              </a:defRPr>
            </a:lvl4pPr>
            <a:lvl5pPr lvl="4" indent="0" algn="ctr">
              <a:spcBef>
                <a:spcPts val="0"/>
              </a:spcBef>
              <a:buClr>
                <a:schemeClr val="dk1"/>
              </a:buClr>
              <a:buFont typeface="Old Standard TT"/>
              <a:buNone/>
              <a:defRPr sz="22100" b="1">
                <a:solidFill>
                  <a:schemeClr val="dk1"/>
                </a:solidFill>
                <a:latin typeface="Old Standard TT"/>
                <a:ea typeface="Old Standard TT"/>
                <a:cs typeface="Old Standard TT"/>
                <a:sym typeface="Old Standard TT"/>
              </a:defRPr>
            </a:lvl5pPr>
            <a:lvl6pPr lvl="5" indent="0" algn="ctr">
              <a:spcBef>
                <a:spcPts val="0"/>
              </a:spcBef>
              <a:buClr>
                <a:schemeClr val="dk1"/>
              </a:buClr>
              <a:buFont typeface="Old Standard TT"/>
              <a:buNone/>
              <a:defRPr sz="22100" b="1">
                <a:solidFill>
                  <a:schemeClr val="dk1"/>
                </a:solidFill>
                <a:latin typeface="Old Standard TT"/>
                <a:ea typeface="Old Standard TT"/>
                <a:cs typeface="Old Standard TT"/>
                <a:sym typeface="Old Standard TT"/>
              </a:defRPr>
            </a:lvl6pPr>
            <a:lvl7pPr lvl="6" indent="0" algn="ctr">
              <a:spcBef>
                <a:spcPts val="0"/>
              </a:spcBef>
              <a:buClr>
                <a:schemeClr val="dk1"/>
              </a:buClr>
              <a:buFont typeface="Old Standard TT"/>
              <a:buNone/>
              <a:defRPr sz="22100" b="1">
                <a:solidFill>
                  <a:schemeClr val="dk1"/>
                </a:solidFill>
                <a:latin typeface="Old Standard TT"/>
                <a:ea typeface="Old Standard TT"/>
                <a:cs typeface="Old Standard TT"/>
                <a:sym typeface="Old Standard TT"/>
              </a:defRPr>
            </a:lvl7pPr>
            <a:lvl8pPr lvl="7" indent="0" algn="ctr">
              <a:spcBef>
                <a:spcPts val="0"/>
              </a:spcBef>
              <a:buClr>
                <a:schemeClr val="dk1"/>
              </a:buClr>
              <a:buFont typeface="Old Standard TT"/>
              <a:buNone/>
              <a:defRPr sz="22100" b="1">
                <a:solidFill>
                  <a:schemeClr val="dk1"/>
                </a:solidFill>
                <a:latin typeface="Old Standard TT"/>
                <a:ea typeface="Old Standard TT"/>
                <a:cs typeface="Old Standard TT"/>
                <a:sym typeface="Old Standard TT"/>
              </a:defRPr>
            </a:lvl8pPr>
            <a:lvl9pPr lvl="8" indent="0" algn="ctr">
              <a:spcBef>
                <a:spcPts val="0"/>
              </a:spcBef>
              <a:buClr>
                <a:schemeClr val="dk1"/>
              </a:buClr>
              <a:buFont typeface="Old Standard TT"/>
              <a:buNone/>
              <a:defRPr sz="22100" b="1">
                <a:solidFill>
                  <a:schemeClr val="dk1"/>
                </a:solidFill>
                <a:latin typeface="Old Standard TT"/>
                <a:ea typeface="Old Standard TT"/>
                <a:cs typeface="Old Standard TT"/>
                <a:sym typeface="Old Standard TT"/>
              </a:defRPr>
            </a:lvl9pPr>
          </a:lstStyle>
          <a:p>
            <a:endParaRPr/>
          </a:p>
        </p:txBody>
      </p:sp>
      <p:sp>
        <p:nvSpPr>
          <p:cNvPr id="109" name="Shape 109"/>
          <p:cNvSpPr txBox="1">
            <a:spLocks noGrp="1"/>
          </p:cNvSpPr>
          <p:nvPr>
            <p:ph type="body" idx="1"/>
          </p:nvPr>
        </p:nvSpPr>
        <p:spPr>
          <a:xfrm>
            <a:off x="443306" y="6122050"/>
            <a:ext cx="12118198" cy="2466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2500"/>
              </a:spcAft>
              <a:buClr>
                <a:schemeClr val="dk1"/>
              </a:buClr>
              <a:buFont typeface="Old Standard TT"/>
              <a:buNone/>
              <a:defRPr sz="2800" b="0" i="0" u="none" strike="noStrike" cap="none">
                <a:solidFill>
                  <a:schemeClr val="dk1"/>
                </a:solidFill>
                <a:latin typeface="Old Standard TT"/>
                <a:ea typeface="Old Standard TT"/>
                <a:cs typeface="Old Standard TT"/>
                <a:sym typeface="Old Standard TT"/>
              </a:defRPr>
            </a:lvl1pPr>
            <a:lvl2pPr marL="457200" marR="0" lvl="1" indent="0" algn="ctr"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2pPr>
            <a:lvl3pPr marL="914400" marR="0" lvl="2" indent="0" algn="ctr"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3pPr>
            <a:lvl4pPr marL="1371600" marR="0" lvl="3" indent="0" algn="ctr"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4pPr>
            <a:lvl5pPr marL="1828800" marR="0" lvl="4" indent="0" algn="ctr"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5pPr>
            <a:lvl6pPr marL="2286000" marR="0" lvl="5" indent="0" algn="ctr"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6pPr>
            <a:lvl7pPr marL="2743200" marR="0" lvl="6" indent="0" algn="ctr"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7pPr>
            <a:lvl8pPr marL="3200400" marR="0" lvl="7" indent="0" algn="ctr"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8pPr>
            <a:lvl9pPr marL="3657600" marR="0" lvl="8" indent="0" algn="ctr"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9pPr>
          </a:lstStyle>
          <a:p>
            <a:endParaRPr/>
          </a:p>
        </p:txBody>
      </p:sp>
      <p:sp>
        <p:nvSpPr>
          <p:cNvPr id="110" name="Shape 110"/>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1"/>
        <p:cNvGrpSpPr/>
        <p:nvPr/>
      </p:nvGrpSpPr>
      <p:grpSpPr>
        <a:xfrm>
          <a:off x="0" y="0"/>
          <a:ext cx="0" cy="0"/>
          <a:chOff x="0" y="0"/>
          <a:chExt cx="0" cy="0"/>
        </a:xfrm>
      </p:grpSpPr>
      <p:sp>
        <p:nvSpPr>
          <p:cNvPr id="112" name="Shape 112"/>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9568142"/>
            <a:ext cx="13004700" cy="185400"/>
          </a:xfrm>
          <a:prstGeom prst="rect">
            <a:avLst/>
          </a:prstGeom>
          <a:solidFill>
            <a:schemeClr val="lt2"/>
          </a:solidFill>
          <a:ln>
            <a:noFill/>
          </a:ln>
        </p:spPr>
        <p:txBody>
          <a:bodyPr lIns="144475" tIns="144475" rIns="144475" bIns="144475" anchor="ctr" anchorCtr="0">
            <a:noAutofit/>
          </a:bodyPr>
          <a:lstStyle/>
          <a:p>
            <a:pPr lvl="0">
              <a:spcBef>
                <a:spcPts val="0"/>
              </a:spcBef>
              <a:buNone/>
            </a:pPr>
            <a:endParaRPr/>
          </a:p>
        </p:txBody>
      </p:sp>
      <p:sp>
        <p:nvSpPr>
          <p:cNvPr id="21" name="Shape 21"/>
          <p:cNvSpPr txBox="1">
            <a:spLocks noGrp="1"/>
          </p:cNvSpPr>
          <p:nvPr>
            <p:ph type="title"/>
          </p:nvPr>
        </p:nvSpPr>
        <p:spPr>
          <a:xfrm>
            <a:off x="443306" y="843899"/>
            <a:ext cx="12118199" cy="1162799"/>
          </a:xfrm>
          <a:prstGeom prst="rect">
            <a:avLst/>
          </a:prstGeom>
        </p:spPr>
        <p:txBody>
          <a:bodyPr lIns="144475" tIns="144475" rIns="144475" bIns="1444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43306" y="2221700"/>
            <a:ext cx="12118199" cy="6442200"/>
          </a:xfrm>
          <a:prstGeom prst="rect">
            <a:avLst/>
          </a:prstGeom>
        </p:spPr>
        <p:txBody>
          <a:bodyPr lIns="144475" tIns="144475" rIns="144475" bIns="1444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43306" y="843899"/>
            <a:ext cx="12118199" cy="1162799"/>
          </a:xfrm>
          <a:prstGeom prst="rect">
            <a:avLst/>
          </a:prstGeom>
        </p:spPr>
        <p:txBody>
          <a:bodyPr lIns="144475" tIns="144475" rIns="144475" bIns="1444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443306" y="2221842"/>
            <a:ext cx="5688600" cy="6442200"/>
          </a:xfrm>
          <a:prstGeom prst="rect">
            <a:avLst/>
          </a:prstGeom>
        </p:spPr>
        <p:txBody>
          <a:bodyPr lIns="144475" tIns="144475" rIns="144475" bIns="144475" anchor="t" anchorCtr="0"/>
          <a:lstStyle>
            <a:lvl1pPr lvl="0">
              <a:spcBef>
                <a:spcPts val="0"/>
              </a:spcBef>
              <a:buSzPct val="100000"/>
              <a:defRPr sz="2200"/>
            </a:lvl1pPr>
            <a:lvl2pPr lvl="1">
              <a:spcBef>
                <a:spcPts val="0"/>
              </a:spcBef>
              <a:buSzPct val="100000"/>
              <a:defRPr sz="1900"/>
            </a:lvl2pPr>
            <a:lvl3pPr lvl="2">
              <a:spcBef>
                <a:spcPts val="0"/>
              </a:spcBef>
              <a:buSzPct val="100000"/>
              <a:defRPr sz="1900"/>
            </a:lvl3pPr>
            <a:lvl4pPr lvl="3">
              <a:spcBef>
                <a:spcPts val="0"/>
              </a:spcBef>
              <a:buSzPct val="100000"/>
              <a:defRPr sz="1900"/>
            </a:lvl4pPr>
            <a:lvl5pPr lvl="4">
              <a:spcBef>
                <a:spcPts val="0"/>
              </a:spcBef>
              <a:buSzPct val="100000"/>
              <a:defRPr sz="1900"/>
            </a:lvl5pPr>
            <a:lvl6pPr lvl="5">
              <a:spcBef>
                <a:spcPts val="0"/>
              </a:spcBef>
              <a:buSzPct val="100000"/>
              <a:defRPr sz="1900"/>
            </a:lvl6pPr>
            <a:lvl7pPr lvl="6">
              <a:spcBef>
                <a:spcPts val="0"/>
              </a:spcBef>
              <a:buSzPct val="100000"/>
              <a:defRPr sz="1900"/>
            </a:lvl7pPr>
            <a:lvl8pPr lvl="7">
              <a:spcBef>
                <a:spcPts val="0"/>
              </a:spcBef>
              <a:buSzPct val="100000"/>
              <a:defRPr sz="1900"/>
            </a:lvl8pPr>
            <a:lvl9pPr lvl="8">
              <a:spcBef>
                <a:spcPts val="0"/>
              </a:spcBef>
              <a:buSzPct val="100000"/>
              <a:defRPr sz="1900"/>
            </a:lvl9pPr>
          </a:lstStyle>
          <a:p>
            <a:endParaRPr/>
          </a:p>
        </p:txBody>
      </p:sp>
      <p:sp>
        <p:nvSpPr>
          <p:cNvPr id="27" name="Shape 27"/>
          <p:cNvSpPr txBox="1">
            <a:spLocks noGrp="1"/>
          </p:cNvSpPr>
          <p:nvPr>
            <p:ph type="body" idx="2"/>
          </p:nvPr>
        </p:nvSpPr>
        <p:spPr>
          <a:xfrm>
            <a:off x="6872746" y="2221842"/>
            <a:ext cx="5688600" cy="6442200"/>
          </a:xfrm>
          <a:prstGeom prst="rect">
            <a:avLst/>
          </a:prstGeom>
        </p:spPr>
        <p:txBody>
          <a:bodyPr lIns="144475" tIns="144475" rIns="144475" bIns="144475" anchor="t" anchorCtr="0"/>
          <a:lstStyle>
            <a:lvl1pPr lvl="0">
              <a:spcBef>
                <a:spcPts val="0"/>
              </a:spcBef>
              <a:buSzPct val="100000"/>
              <a:defRPr sz="2200"/>
            </a:lvl1pPr>
            <a:lvl2pPr lvl="1">
              <a:spcBef>
                <a:spcPts val="0"/>
              </a:spcBef>
              <a:buSzPct val="100000"/>
              <a:defRPr sz="1900"/>
            </a:lvl2pPr>
            <a:lvl3pPr lvl="2">
              <a:spcBef>
                <a:spcPts val="0"/>
              </a:spcBef>
              <a:buSzPct val="100000"/>
              <a:defRPr sz="1900"/>
            </a:lvl3pPr>
            <a:lvl4pPr lvl="3">
              <a:spcBef>
                <a:spcPts val="0"/>
              </a:spcBef>
              <a:buSzPct val="100000"/>
              <a:defRPr sz="1900"/>
            </a:lvl4pPr>
            <a:lvl5pPr lvl="4">
              <a:spcBef>
                <a:spcPts val="0"/>
              </a:spcBef>
              <a:buSzPct val="100000"/>
              <a:defRPr sz="1900"/>
            </a:lvl5pPr>
            <a:lvl6pPr lvl="5">
              <a:spcBef>
                <a:spcPts val="0"/>
              </a:spcBef>
              <a:buSzPct val="100000"/>
              <a:defRPr sz="1900"/>
            </a:lvl6pPr>
            <a:lvl7pPr lvl="6">
              <a:spcBef>
                <a:spcPts val="0"/>
              </a:spcBef>
              <a:buSzPct val="100000"/>
              <a:defRPr sz="1900"/>
            </a:lvl7pPr>
            <a:lvl8pPr lvl="7">
              <a:spcBef>
                <a:spcPts val="0"/>
              </a:spcBef>
              <a:buSzPct val="100000"/>
              <a:defRPr sz="1900"/>
            </a:lvl8pPr>
            <a:lvl9pPr lvl="8">
              <a:spcBef>
                <a:spcPts val="0"/>
              </a:spcBef>
              <a:buSzPct val="100000"/>
              <a:defRPr sz="1900"/>
            </a:lvl9pPr>
          </a:lstStyle>
          <a:p>
            <a:endParaRPr/>
          </a:p>
        </p:txBody>
      </p:sp>
      <p:sp>
        <p:nvSpPr>
          <p:cNvPr id="28" name="Shape 28"/>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43306" y="843899"/>
            <a:ext cx="12118199" cy="1162799"/>
          </a:xfrm>
          <a:prstGeom prst="rect">
            <a:avLst/>
          </a:prstGeom>
        </p:spPr>
        <p:txBody>
          <a:bodyPr lIns="144475" tIns="144475" rIns="144475" bIns="1444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43306" y="1053582"/>
            <a:ext cx="3993600" cy="1433100"/>
          </a:xfrm>
          <a:prstGeom prst="rect">
            <a:avLst/>
          </a:prstGeom>
        </p:spPr>
        <p:txBody>
          <a:bodyPr lIns="144475" tIns="144475" rIns="144475" bIns="144475" anchor="b" anchorCtr="0"/>
          <a:lstStyle>
            <a:lvl1pPr lvl="0">
              <a:spcBef>
                <a:spcPts val="0"/>
              </a:spcBef>
              <a:buSzPct val="100000"/>
              <a:defRPr sz="3800"/>
            </a:lvl1pPr>
            <a:lvl2pPr lvl="1">
              <a:spcBef>
                <a:spcPts val="0"/>
              </a:spcBef>
              <a:buSzPct val="100000"/>
              <a:defRPr sz="3800"/>
            </a:lvl2pPr>
            <a:lvl3pPr lvl="2">
              <a:spcBef>
                <a:spcPts val="0"/>
              </a:spcBef>
              <a:buSzPct val="100000"/>
              <a:defRPr sz="3800"/>
            </a:lvl3pPr>
            <a:lvl4pPr lvl="3">
              <a:spcBef>
                <a:spcPts val="0"/>
              </a:spcBef>
              <a:buSzPct val="100000"/>
              <a:defRPr sz="3800"/>
            </a:lvl4pPr>
            <a:lvl5pPr lvl="4">
              <a:spcBef>
                <a:spcPts val="0"/>
              </a:spcBef>
              <a:buSzPct val="100000"/>
              <a:defRPr sz="3800"/>
            </a:lvl5pPr>
            <a:lvl6pPr lvl="5">
              <a:spcBef>
                <a:spcPts val="0"/>
              </a:spcBef>
              <a:buSzPct val="100000"/>
              <a:defRPr sz="3800"/>
            </a:lvl6pPr>
            <a:lvl7pPr lvl="6">
              <a:spcBef>
                <a:spcPts val="0"/>
              </a:spcBef>
              <a:buSzPct val="100000"/>
              <a:defRPr sz="3800"/>
            </a:lvl7pPr>
            <a:lvl8pPr lvl="7">
              <a:spcBef>
                <a:spcPts val="0"/>
              </a:spcBef>
              <a:buSzPct val="100000"/>
              <a:defRPr sz="3800"/>
            </a:lvl8pPr>
            <a:lvl9pPr lvl="8">
              <a:spcBef>
                <a:spcPts val="0"/>
              </a:spcBef>
              <a:buSzPct val="100000"/>
              <a:defRPr sz="3800"/>
            </a:lvl9pPr>
          </a:lstStyle>
          <a:p>
            <a:endParaRPr/>
          </a:p>
        </p:txBody>
      </p:sp>
      <p:sp>
        <p:nvSpPr>
          <p:cNvPr id="34" name="Shape 34"/>
          <p:cNvSpPr txBox="1">
            <a:spLocks noGrp="1"/>
          </p:cNvSpPr>
          <p:nvPr>
            <p:ph type="body" idx="1"/>
          </p:nvPr>
        </p:nvSpPr>
        <p:spPr>
          <a:xfrm>
            <a:off x="443306" y="2635093"/>
            <a:ext cx="3993600" cy="6029100"/>
          </a:xfrm>
          <a:prstGeom prst="rect">
            <a:avLst/>
          </a:prstGeom>
        </p:spPr>
        <p:txBody>
          <a:bodyPr lIns="144475" tIns="144475" rIns="144475" bIns="144475" anchor="t" anchorCtr="0"/>
          <a:lstStyle>
            <a:lvl1pPr lvl="0">
              <a:spcBef>
                <a:spcPts val="0"/>
              </a:spcBef>
              <a:buSzPct val="100000"/>
              <a:defRPr sz="1900"/>
            </a:lvl1pPr>
            <a:lvl2pPr lvl="1">
              <a:spcBef>
                <a:spcPts val="0"/>
              </a:spcBef>
              <a:buSzPct val="100000"/>
              <a:defRPr sz="1900"/>
            </a:lvl2pPr>
            <a:lvl3pPr lvl="2">
              <a:spcBef>
                <a:spcPts val="0"/>
              </a:spcBef>
              <a:buSzPct val="100000"/>
              <a:defRPr sz="1900"/>
            </a:lvl3pPr>
            <a:lvl4pPr lvl="3">
              <a:spcBef>
                <a:spcPts val="0"/>
              </a:spcBef>
              <a:buSzPct val="100000"/>
              <a:defRPr sz="1900"/>
            </a:lvl4pPr>
            <a:lvl5pPr lvl="4">
              <a:spcBef>
                <a:spcPts val="0"/>
              </a:spcBef>
              <a:buSzPct val="100000"/>
              <a:defRPr sz="1900"/>
            </a:lvl5pPr>
            <a:lvl6pPr lvl="5">
              <a:spcBef>
                <a:spcPts val="0"/>
              </a:spcBef>
              <a:buSzPct val="100000"/>
              <a:defRPr sz="1900"/>
            </a:lvl6pPr>
            <a:lvl7pPr lvl="6">
              <a:spcBef>
                <a:spcPts val="0"/>
              </a:spcBef>
              <a:buSzPct val="100000"/>
              <a:defRPr sz="1900"/>
            </a:lvl7pPr>
            <a:lvl8pPr lvl="7">
              <a:spcBef>
                <a:spcPts val="0"/>
              </a:spcBef>
              <a:buSzPct val="100000"/>
              <a:defRPr sz="1900"/>
            </a:lvl8pPr>
            <a:lvl9pPr lvl="8">
              <a:spcBef>
                <a:spcPts val="0"/>
              </a:spcBef>
              <a:buSzPct val="100000"/>
              <a:defRPr sz="1900"/>
            </a:lvl9pPr>
          </a:lstStyle>
          <a:p>
            <a:endParaRPr/>
          </a:p>
        </p:txBody>
      </p:sp>
      <p:sp>
        <p:nvSpPr>
          <p:cNvPr id="35" name="Shape 35"/>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97244" y="998115"/>
            <a:ext cx="7970100" cy="7757400"/>
          </a:xfrm>
          <a:prstGeom prst="rect">
            <a:avLst/>
          </a:prstGeom>
        </p:spPr>
        <p:txBody>
          <a:bodyPr lIns="144475" tIns="144475" rIns="144475" bIns="144475" anchor="ctr" anchorCtr="0"/>
          <a:lstStyle>
            <a:lvl1pPr lvl="0">
              <a:spcBef>
                <a:spcPts val="0"/>
              </a:spcBef>
              <a:buClr>
                <a:schemeClr val="accent1"/>
              </a:buClr>
              <a:buSzPct val="100000"/>
              <a:defRPr sz="8500">
                <a:solidFill>
                  <a:schemeClr val="accent1"/>
                </a:solidFill>
              </a:defRPr>
            </a:lvl1pPr>
            <a:lvl2pPr lvl="1">
              <a:spcBef>
                <a:spcPts val="0"/>
              </a:spcBef>
              <a:buClr>
                <a:schemeClr val="accent1"/>
              </a:buClr>
              <a:buSzPct val="100000"/>
              <a:defRPr sz="8500">
                <a:solidFill>
                  <a:schemeClr val="accent1"/>
                </a:solidFill>
              </a:defRPr>
            </a:lvl2pPr>
            <a:lvl3pPr lvl="2">
              <a:spcBef>
                <a:spcPts val="0"/>
              </a:spcBef>
              <a:buClr>
                <a:schemeClr val="accent1"/>
              </a:buClr>
              <a:buSzPct val="100000"/>
              <a:defRPr sz="8500">
                <a:solidFill>
                  <a:schemeClr val="accent1"/>
                </a:solidFill>
              </a:defRPr>
            </a:lvl3pPr>
            <a:lvl4pPr lvl="3">
              <a:spcBef>
                <a:spcPts val="0"/>
              </a:spcBef>
              <a:buClr>
                <a:schemeClr val="accent1"/>
              </a:buClr>
              <a:buSzPct val="100000"/>
              <a:defRPr sz="8500">
                <a:solidFill>
                  <a:schemeClr val="accent1"/>
                </a:solidFill>
              </a:defRPr>
            </a:lvl4pPr>
            <a:lvl5pPr lvl="4">
              <a:spcBef>
                <a:spcPts val="0"/>
              </a:spcBef>
              <a:buClr>
                <a:schemeClr val="accent1"/>
              </a:buClr>
              <a:buSzPct val="100000"/>
              <a:defRPr sz="8500">
                <a:solidFill>
                  <a:schemeClr val="accent1"/>
                </a:solidFill>
              </a:defRPr>
            </a:lvl5pPr>
            <a:lvl6pPr lvl="5">
              <a:spcBef>
                <a:spcPts val="0"/>
              </a:spcBef>
              <a:buClr>
                <a:schemeClr val="accent1"/>
              </a:buClr>
              <a:buSzPct val="100000"/>
              <a:defRPr sz="8500">
                <a:solidFill>
                  <a:schemeClr val="accent1"/>
                </a:solidFill>
              </a:defRPr>
            </a:lvl6pPr>
            <a:lvl7pPr lvl="6">
              <a:spcBef>
                <a:spcPts val="0"/>
              </a:spcBef>
              <a:buClr>
                <a:schemeClr val="accent1"/>
              </a:buClr>
              <a:buSzPct val="100000"/>
              <a:defRPr sz="8500">
                <a:solidFill>
                  <a:schemeClr val="accent1"/>
                </a:solidFill>
              </a:defRPr>
            </a:lvl7pPr>
            <a:lvl8pPr lvl="7">
              <a:spcBef>
                <a:spcPts val="0"/>
              </a:spcBef>
              <a:buClr>
                <a:schemeClr val="accent1"/>
              </a:buClr>
              <a:buSzPct val="100000"/>
              <a:defRPr sz="8500">
                <a:solidFill>
                  <a:schemeClr val="accent1"/>
                </a:solidFill>
              </a:defRPr>
            </a:lvl8pPr>
            <a:lvl9pPr lvl="8">
              <a:spcBef>
                <a:spcPts val="0"/>
              </a:spcBef>
              <a:buClr>
                <a:schemeClr val="accent1"/>
              </a:buClr>
              <a:buSzPct val="100000"/>
              <a:defRPr sz="8500">
                <a:solidFill>
                  <a:schemeClr val="accent1"/>
                </a:solidFill>
              </a:defRPr>
            </a:lvl9pPr>
          </a:lstStyle>
          <a:p>
            <a:endParaRPr/>
          </a:p>
        </p:txBody>
      </p:sp>
      <p:sp>
        <p:nvSpPr>
          <p:cNvPr id="38" name="Shape 38"/>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solidFill>
                  <a:schemeClr val="accent1"/>
                </a:solidFill>
              </a:rPr>
              <a:t>‹#›</a:t>
            </a:fld>
            <a:endParaRPr lang="en-US">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6502400" y="-47"/>
            <a:ext cx="6502500" cy="9753600"/>
          </a:xfrm>
          <a:prstGeom prst="rect">
            <a:avLst/>
          </a:prstGeom>
          <a:solidFill>
            <a:schemeClr val="dk1"/>
          </a:solidFill>
          <a:ln>
            <a:noFill/>
          </a:ln>
        </p:spPr>
        <p:txBody>
          <a:bodyPr lIns="144475" tIns="144475" rIns="144475" bIns="144475" anchor="ctr" anchorCtr="0">
            <a:noAutofit/>
          </a:bodyPr>
          <a:lstStyle/>
          <a:p>
            <a:pPr lvl="0">
              <a:spcBef>
                <a:spcPts val="0"/>
              </a:spcBef>
              <a:buNone/>
            </a:pPr>
            <a:endParaRPr/>
          </a:p>
        </p:txBody>
      </p:sp>
      <p:cxnSp>
        <p:nvCxnSpPr>
          <p:cNvPr id="41" name="Shape 41"/>
          <p:cNvCxnSpPr/>
          <p:nvPr/>
        </p:nvCxnSpPr>
        <p:spPr>
          <a:xfrm>
            <a:off x="7153315" y="8524800"/>
            <a:ext cx="9762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377600" y="2621345"/>
            <a:ext cx="5753100" cy="2528099"/>
          </a:xfrm>
          <a:prstGeom prst="rect">
            <a:avLst/>
          </a:prstGeom>
        </p:spPr>
        <p:txBody>
          <a:bodyPr lIns="144475" tIns="144475" rIns="144475" bIns="144475" anchor="b" anchorCtr="0"/>
          <a:lstStyle>
            <a:lvl1pPr lvl="0" algn="ctr">
              <a:spcBef>
                <a:spcPts val="0"/>
              </a:spcBef>
              <a:buClr>
                <a:schemeClr val="lt2"/>
              </a:buClr>
              <a:buSzPct val="100000"/>
              <a:defRPr sz="6600">
                <a:solidFill>
                  <a:schemeClr val="lt2"/>
                </a:solidFill>
              </a:defRPr>
            </a:lvl1pPr>
            <a:lvl2pPr lvl="1" algn="ctr">
              <a:spcBef>
                <a:spcPts val="0"/>
              </a:spcBef>
              <a:buClr>
                <a:schemeClr val="lt2"/>
              </a:buClr>
              <a:buSzPct val="100000"/>
              <a:defRPr sz="6600">
                <a:solidFill>
                  <a:schemeClr val="lt2"/>
                </a:solidFill>
              </a:defRPr>
            </a:lvl2pPr>
            <a:lvl3pPr lvl="2" algn="ctr">
              <a:spcBef>
                <a:spcPts val="0"/>
              </a:spcBef>
              <a:buClr>
                <a:schemeClr val="lt2"/>
              </a:buClr>
              <a:buSzPct val="100000"/>
              <a:defRPr sz="6600">
                <a:solidFill>
                  <a:schemeClr val="lt2"/>
                </a:solidFill>
              </a:defRPr>
            </a:lvl3pPr>
            <a:lvl4pPr lvl="3" algn="ctr">
              <a:spcBef>
                <a:spcPts val="0"/>
              </a:spcBef>
              <a:buClr>
                <a:schemeClr val="lt2"/>
              </a:buClr>
              <a:buSzPct val="100000"/>
              <a:defRPr sz="6600">
                <a:solidFill>
                  <a:schemeClr val="lt2"/>
                </a:solidFill>
              </a:defRPr>
            </a:lvl4pPr>
            <a:lvl5pPr lvl="4" algn="ctr">
              <a:spcBef>
                <a:spcPts val="0"/>
              </a:spcBef>
              <a:buClr>
                <a:schemeClr val="lt2"/>
              </a:buClr>
              <a:buSzPct val="100000"/>
              <a:defRPr sz="6600">
                <a:solidFill>
                  <a:schemeClr val="lt2"/>
                </a:solidFill>
              </a:defRPr>
            </a:lvl5pPr>
            <a:lvl6pPr lvl="5" algn="ctr">
              <a:spcBef>
                <a:spcPts val="0"/>
              </a:spcBef>
              <a:buClr>
                <a:schemeClr val="lt2"/>
              </a:buClr>
              <a:buSzPct val="100000"/>
              <a:defRPr sz="6600">
                <a:solidFill>
                  <a:schemeClr val="lt2"/>
                </a:solidFill>
              </a:defRPr>
            </a:lvl6pPr>
            <a:lvl7pPr lvl="6" algn="ctr">
              <a:spcBef>
                <a:spcPts val="0"/>
              </a:spcBef>
              <a:buClr>
                <a:schemeClr val="lt2"/>
              </a:buClr>
              <a:buSzPct val="100000"/>
              <a:defRPr sz="6600">
                <a:solidFill>
                  <a:schemeClr val="lt2"/>
                </a:solidFill>
              </a:defRPr>
            </a:lvl7pPr>
            <a:lvl8pPr lvl="7" algn="ctr">
              <a:spcBef>
                <a:spcPts val="0"/>
              </a:spcBef>
              <a:buClr>
                <a:schemeClr val="lt2"/>
              </a:buClr>
              <a:buSzPct val="100000"/>
              <a:defRPr sz="6600">
                <a:solidFill>
                  <a:schemeClr val="lt2"/>
                </a:solidFill>
              </a:defRPr>
            </a:lvl8pPr>
            <a:lvl9pPr lvl="8" algn="ctr">
              <a:spcBef>
                <a:spcPts val="0"/>
              </a:spcBef>
              <a:buClr>
                <a:schemeClr val="lt2"/>
              </a:buClr>
              <a:buSzPct val="100000"/>
              <a:defRPr sz="6600">
                <a:solidFill>
                  <a:schemeClr val="lt2"/>
                </a:solidFill>
              </a:defRPr>
            </a:lvl9pPr>
          </a:lstStyle>
          <a:p>
            <a:endParaRPr/>
          </a:p>
        </p:txBody>
      </p:sp>
      <p:sp>
        <p:nvSpPr>
          <p:cNvPr id="43" name="Shape 43"/>
          <p:cNvSpPr txBox="1">
            <a:spLocks noGrp="1"/>
          </p:cNvSpPr>
          <p:nvPr>
            <p:ph type="subTitle" idx="1"/>
          </p:nvPr>
        </p:nvSpPr>
        <p:spPr>
          <a:xfrm>
            <a:off x="377600" y="5250845"/>
            <a:ext cx="5753100" cy="2551500"/>
          </a:xfrm>
          <a:prstGeom prst="rect">
            <a:avLst/>
          </a:prstGeom>
        </p:spPr>
        <p:txBody>
          <a:bodyPr lIns="144475" tIns="144475" rIns="144475" bIns="144475" anchor="t" anchorCtr="0"/>
          <a:lstStyle>
            <a:lvl1pPr lvl="0" algn="ctr">
              <a:lnSpc>
                <a:spcPct val="100000"/>
              </a:lnSpc>
              <a:spcBef>
                <a:spcPts val="0"/>
              </a:spcBef>
              <a:spcAft>
                <a:spcPts val="0"/>
              </a:spcAft>
              <a:buSzPct val="100000"/>
              <a:buNone/>
              <a:defRPr sz="3300"/>
            </a:lvl1pPr>
            <a:lvl2pPr lvl="1" algn="ctr">
              <a:lnSpc>
                <a:spcPct val="100000"/>
              </a:lnSpc>
              <a:spcBef>
                <a:spcPts val="0"/>
              </a:spcBef>
              <a:spcAft>
                <a:spcPts val="0"/>
              </a:spcAft>
              <a:buSzPct val="100000"/>
              <a:buNone/>
              <a:defRPr sz="3300"/>
            </a:lvl2pPr>
            <a:lvl3pPr lvl="2" algn="ctr">
              <a:lnSpc>
                <a:spcPct val="100000"/>
              </a:lnSpc>
              <a:spcBef>
                <a:spcPts val="0"/>
              </a:spcBef>
              <a:spcAft>
                <a:spcPts val="0"/>
              </a:spcAft>
              <a:buSzPct val="100000"/>
              <a:buNone/>
              <a:defRPr sz="3300"/>
            </a:lvl3pPr>
            <a:lvl4pPr lvl="3" algn="ctr">
              <a:lnSpc>
                <a:spcPct val="100000"/>
              </a:lnSpc>
              <a:spcBef>
                <a:spcPts val="0"/>
              </a:spcBef>
              <a:spcAft>
                <a:spcPts val="0"/>
              </a:spcAft>
              <a:buSzPct val="100000"/>
              <a:buNone/>
              <a:defRPr sz="3300"/>
            </a:lvl4pPr>
            <a:lvl5pPr lvl="4" algn="ctr">
              <a:lnSpc>
                <a:spcPct val="100000"/>
              </a:lnSpc>
              <a:spcBef>
                <a:spcPts val="0"/>
              </a:spcBef>
              <a:spcAft>
                <a:spcPts val="0"/>
              </a:spcAft>
              <a:buSzPct val="100000"/>
              <a:buNone/>
              <a:defRPr sz="3300"/>
            </a:lvl5pPr>
            <a:lvl6pPr lvl="5" algn="ctr">
              <a:lnSpc>
                <a:spcPct val="100000"/>
              </a:lnSpc>
              <a:spcBef>
                <a:spcPts val="0"/>
              </a:spcBef>
              <a:spcAft>
                <a:spcPts val="0"/>
              </a:spcAft>
              <a:buSzPct val="100000"/>
              <a:buNone/>
              <a:defRPr sz="3300"/>
            </a:lvl6pPr>
            <a:lvl7pPr lvl="6" algn="ctr">
              <a:lnSpc>
                <a:spcPct val="100000"/>
              </a:lnSpc>
              <a:spcBef>
                <a:spcPts val="0"/>
              </a:spcBef>
              <a:spcAft>
                <a:spcPts val="0"/>
              </a:spcAft>
              <a:buSzPct val="100000"/>
              <a:buNone/>
              <a:defRPr sz="3300"/>
            </a:lvl7pPr>
            <a:lvl8pPr lvl="7" algn="ctr">
              <a:lnSpc>
                <a:spcPct val="100000"/>
              </a:lnSpc>
              <a:spcBef>
                <a:spcPts val="0"/>
              </a:spcBef>
              <a:spcAft>
                <a:spcPts val="0"/>
              </a:spcAft>
              <a:buSzPct val="100000"/>
              <a:buNone/>
              <a:defRPr sz="3300"/>
            </a:lvl8pPr>
            <a:lvl9pPr lvl="8" algn="ctr">
              <a:lnSpc>
                <a:spcPct val="100000"/>
              </a:lnSpc>
              <a:spcBef>
                <a:spcPts val="0"/>
              </a:spcBef>
              <a:spcAft>
                <a:spcPts val="0"/>
              </a:spcAft>
              <a:buSzPct val="100000"/>
              <a:buNone/>
              <a:defRPr sz="3300"/>
            </a:lvl9pPr>
          </a:lstStyle>
          <a:p>
            <a:endParaRPr/>
          </a:p>
        </p:txBody>
      </p:sp>
      <p:sp>
        <p:nvSpPr>
          <p:cNvPr id="44" name="Shape 44"/>
          <p:cNvSpPr txBox="1">
            <a:spLocks noGrp="1"/>
          </p:cNvSpPr>
          <p:nvPr>
            <p:ph type="body" idx="2"/>
          </p:nvPr>
        </p:nvSpPr>
        <p:spPr>
          <a:xfrm>
            <a:off x="7025066" y="1373297"/>
            <a:ext cx="5457000" cy="7007100"/>
          </a:xfrm>
          <a:prstGeom prst="rect">
            <a:avLst/>
          </a:prstGeom>
        </p:spPr>
        <p:txBody>
          <a:bodyPr lIns="144475" tIns="144475" rIns="144475" bIns="14447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solidFill>
                  <a:schemeClr val="accent1"/>
                </a:solidFill>
              </a:rPr>
              <a:t>‹#›</a:t>
            </a:fld>
            <a:endParaRPr lang="en-US">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43306" y="8022423"/>
            <a:ext cx="8531700" cy="1147500"/>
          </a:xfrm>
          <a:prstGeom prst="rect">
            <a:avLst/>
          </a:prstGeom>
        </p:spPr>
        <p:txBody>
          <a:bodyPr lIns="144475" tIns="144475" rIns="144475" bIns="14447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12049717" y="8842840"/>
            <a:ext cx="780300" cy="746400"/>
          </a:xfrm>
          <a:prstGeom prst="rect">
            <a:avLst/>
          </a:prstGeom>
        </p:spPr>
        <p:txBody>
          <a:bodyPr lIns="144475" tIns="144475" rIns="144475" bIns="14447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43306" y="843899"/>
            <a:ext cx="12118199" cy="1162799"/>
          </a:xfrm>
          <a:prstGeom prst="rect">
            <a:avLst/>
          </a:prstGeom>
          <a:noFill/>
          <a:ln>
            <a:noFill/>
          </a:ln>
        </p:spPr>
        <p:txBody>
          <a:bodyPr lIns="144475" tIns="144475" rIns="144475" bIns="144475" anchor="t" anchorCtr="0"/>
          <a:lstStyle>
            <a:lvl1pPr lvl="0">
              <a:spcBef>
                <a:spcPts val="0"/>
              </a:spcBef>
              <a:buClr>
                <a:schemeClr val="dk1"/>
              </a:buClr>
              <a:buSzPct val="100000"/>
              <a:buFont typeface="Old Standard TT"/>
              <a:buNone/>
              <a:defRPr sz="47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47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47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47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47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47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47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47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47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443306" y="2221700"/>
            <a:ext cx="12118199" cy="6442200"/>
          </a:xfrm>
          <a:prstGeom prst="rect">
            <a:avLst/>
          </a:prstGeom>
          <a:noFill/>
          <a:ln>
            <a:noFill/>
          </a:ln>
        </p:spPr>
        <p:txBody>
          <a:bodyPr lIns="144475" tIns="144475" rIns="144475" bIns="144475" anchor="t" anchorCtr="0"/>
          <a:lstStyle>
            <a:lvl1pPr lvl="0">
              <a:lnSpc>
                <a:spcPct val="115000"/>
              </a:lnSpc>
              <a:spcBef>
                <a:spcPts val="0"/>
              </a:spcBef>
              <a:spcAft>
                <a:spcPts val="2500"/>
              </a:spcAft>
              <a:buClr>
                <a:schemeClr val="dk1"/>
              </a:buClr>
              <a:buSzPct val="100000"/>
              <a:buFont typeface="Old Standard TT"/>
              <a:defRPr sz="2800">
                <a:solidFill>
                  <a:schemeClr val="dk1"/>
                </a:solidFill>
                <a:latin typeface="Old Standard TT"/>
                <a:ea typeface="Old Standard TT"/>
                <a:cs typeface="Old Standard TT"/>
                <a:sym typeface="Old Standard TT"/>
              </a:defRPr>
            </a:lvl1pPr>
            <a:lvl2pPr lvl="1">
              <a:lnSpc>
                <a:spcPct val="115000"/>
              </a:lnSpc>
              <a:spcBef>
                <a:spcPts val="0"/>
              </a:spcBef>
              <a:spcAft>
                <a:spcPts val="2500"/>
              </a:spcAft>
              <a:buClr>
                <a:schemeClr val="dk1"/>
              </a:buClr>
              <a:buSzPct val="100000"/>
              <a:buFont typeface="Old Standard TT"/>
              <a:defRPr sz="2200">
                <a:solidFill>
                  <a:schemeClr val="dk1"/>
                </a:solidFill>
                <a:latin typeface="Old Standard TT"/>
                <a:ea typeface="Old Standard TT"/>
                <a:cs typeface="Old Standard TT"/>
                <a:sym typeface="Old Standard TT"/>
              </a:defRPr>
            </a:lvl2pPr>
            <a:lvl3pPr lvl="2">
              <a:lnSpc>
                <a:spcPct val="115000"/>
              </a:lnSpc>
              <a:spcBef>
                <a:spcPts val="0"/>
              </a:spcBef>
              <a:spcAft>
                <a:spcPts val="2500"/>
              </a:spcAft>
              <a:buClr>
                <a:schemeClr val="dk1"/>
              </a:buClr>
              <a:buSzPct val="100000"/>
              <a:buFont typeface="Old Standard TT"/>
              <a:defRPr sz="2200">
                <a:solidFill>
                  <a:schemeClr val="dk1"/>
                </a:solidFill>
                <a:latin typeface="Old Standard TT"/>
                <a:ea typeface="Old Standard TT"/>
                <a:cs typeface="Old Standard TT"/>
                <a:sym typeface="Old Standard TT"/>
              </a:defRPr>
            </a:lvl3pPr>
            <a:lvl4pPr lvl="3">
              <a:lnSpc>
                <a:spcPct val="115000"/>
              </a:lnSpc>
              <a:spcBef>
                <a:spcPts val="0"/>
              </a:spcBef>
              <a:spcAft>
                <a:spcPts val="2500"/>
              </a:spcAft>
              <a:buClr>
                <a:schemeClr val="dk1"/>
              </a:buClr>
              <a:buSzPct val="100000"/>
              <a:buFont typeface="Old Standard TT"/>
              <a:defRPr sz="2200">
                <a:solidFill>
                  <a:schemeClr val="dk1"/>
                </a:solidFill>
                <a:latin typeface="Old Standard TT"/>
                <a:ea typeface="Old Standard TT"/>
                <a:cs typeface="Old Standard TT"/>
                <a:sym typeface="Old Standard TT"/>
              </a:defRPr>
            </a:lvl4pPr>
            <a:lvl5pPr lvl="4">
              <a:lnSpc>
                <a:spcPct val="115000"/>
              </a:lnSpc>
              <a:spcBef>
                <a:spcPts val="0"/>
              </a:spcBef>
              <a:spcAft>
                <a:spcPts val="2500"/>
              </a:spcAft>
              <a:buClr>
                <a:schemeClr val="dk1"/>
              </a:buClr>
              <a:buSzPct val="100000"/>
              <a:buFont typeface="Old Standard TT"/>
              <a:defRPr sz="2200">
                <a:solidFill>
                  <a:schemeClr val="dk1"/>
                </a:solidFill>
                <a:latin typeface="Old Standard TT"/>
                <a:ea typeface="Old Standard TT"/>
                <a:cs typeface="Old Standard TT"/>
                <a:sym typeface="Old Standard TT"/>
              </a:defRPr>
            </a:lvl5pPr>
            <a:lvl6pPr lvl="5">
              <a:lnSpc>
                <a:spcPct val="115000"/>
              </a:lnSpc>
              <a:spcBef>
                <a:spcPts val="0"/>
              </a:spcBef>
              <a:spcAft>
                <a:spcPts val="2500"/>
              </a:spcAft>
              <a:buClr>
                <a:schemeClr val="dk1"/>
              </a:buClr>
              <a:buSzPct val="100000"/>
              <a:buFont typeface="Old Standard TT"/>
              <a:defRPr sz="2200">
                <a:solidFill>
                  <a:schemeClr val="dk1"/>
                </a:solidFill>
                <a:latin typeface="Old Standard TT"/>
                <a:ea typeface="Old Standard TT"/>
                <a:cs typeface="Old Standard TT"/>
                <a:sym typeface="Old Standard TT"/>
              </a:defRPr>
            </a:lvl6pPr>
            <a:lvl7pPr lvl="6">
              <a:lnSpc>
                <a:spcPct val="115000"/>
              </a:lnSpc>
              <a:spcBef>
                <a:spcPts val="0"/>
              </a:spcBef>
              <a:spcAft>
                <a:spcPts val="2500"/>
              </a:spcAft>
              <a:buClr>
                <a:schemeClr val="dk1"/>
              </a:buClr>
              <a:buSzPct val="100000"/>
              <a:buFont typeface="Old Standard TT"/>
              <a:defRPr sz="2200">
                <a:solidFill>
                  <a:schemeClr val="dk1"/>
                </a:solidFill>
                <a:latin typeface="Old Standard TT"/>
                <a:ea typeface="Old Standard TT"/>
                <a:cs typeface="Old Standard TT"/>
                <a:sym typeface="Old Standard TT"/>
              </a:defRPr>
            </a:lvl7pPr>
            <a:lvl8pPr lvl="7">
              <a:lnSpc>
                <a:spcPct val="115000"/>
              </a:lnSpc>
              <a:spcBef>
                <a:spcPts val="0"/>
              </a:spcBef>
              <a:spcAft>
                <a:spcPts val="2500"/>
              </a:spcAft>
              <a:buClr>
                <a:schemeClr val="dk1"/>
              </a:buClr>
              <a:buSzPct val="100000"/>
              <a:buFont typeface="Old Standard TT"/>
              <a:defRPr sz="2200">
                <a:solidFill>
                  <a:schemeClr val="dk1"/>
                </a:solidFill>
                <a:latin typeface="Old Standard TT"/>
                <a:ea typeface="Old Standard TT"/>
                <a:cs typeface="Old Standard TT"/>
                <a:sym typeface="Old Standard TT"/>
              </a:defRPr>
            </a:lvl8pPr>
            <a:lvl9pPr lvl="8">
              <a:lnSpc>
                <a:spcPct val="115000"/>
              </a:lnSpc>
              <a:spcBef>
                <a:spcPts val="0"/>
              </a:spcBef>
              <a:spcAft>
                <a:spcPts val="2500"/>
              </a:spcAft>
              <a:buClr>
                <a:schemeClr val="dk1"/>
              </a:buClr>
              <a:buSzPct val="100000"/>
              <a:buFont typeface="Old Standard TT"/>
              <a:defRPr sz="2200">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12049717" y="8842840"/>
            <a:ext cx="780300" cy="746400"/>
          </a:xfrm>
          <a:prstGeom prst="rect">
            <a:avLst/>
          </a:prstGeom>
          <a:noFill/>
          <a:ln>
            <a:noFill/>
          </a:ln>
        </p:spPr>
        <p:txBody>
          <a:bodyPr lIns="144475" tIns="144475" rIns="144475" bIns="144475" anchor="ctr" anchorCtr="0">
            <a:noAutofit/>
          </a:bodyPr>
          <a:lstStyle/>
          <a:p>
            <a:pPr lvl="0" algn="r">
              <a:spcBef>
                <a:spcPts val="0"/>
              </a:spcBef>
              <a:buNone/>
            </a:pPr>
            <a:fld id="{00000000-1234-1234-1234-123412341234}" type="slidenum">
              <a:rPr lang="en-US" sz="1600">
                <a:solidFill>
                  <a:schemeClr val="dk1"/>
                </a:solidFill>
                <a:latin typeface="Old Standard TT"/>
                <a:ea typeface="Old Standard TT"/>
                <a:cs typeface="Old Standard TT"/>
                <a:sym typeface="Old Standard TT"/>
              </a:rPr>
              <a:t>‹#›</a:t>
            </a:fld>
            <a:endParaRPr lang="en-US" sz="16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43306" y="843899"/>
            <a:ext cx="12118198" cy="1162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Old Standard TT"/>
              <a:buNone/>
              <a:defRPr sz="4700" b="0" i="0" u="none" strike="noStrike" cap="none">
                <a:solidFill>
                  <a:schemeClr val="dk1"/>
                </a:solidFill>
                <a:latin typeface="Old Standard TT"/>
                <a:ea typeface="Old Standard TT"/>
                <a:cs typeface="Old Standard TT"/>
                <a:sym typeface="Old Standard TT"/>
              </a:defRPr>
            </a:lvl1pPr>
            <a:lvl2pPr lvl="1"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2pPr>
            <a:lvl3pPr lvl="2"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3pPr>
            <a:lvl4pPr lvl="3"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4pPr>
            <a:lvl5pPr lvl="4"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5pPr>
            <a:lvl6pPr lvl="5"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6pPr>
            <a:lvl7pPr lvl="6"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7pPr>
            <a:lvl8pPr lvl="7"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8pPr>
            <a:lvl9pPr lvl="8" indent="0">
              <a:spcBef>
                <a:spcPts val="0"/>
              </a:spcBef>
              <a:buClr>
                <a:schemeClr val="dk1"/>
              </a:buClr>
              <a:buFont typeface="Old Standard TT"/>
              <a:buNone/>
              <a:defRPr sz="4700">
                <a:solidFill>
                  <a:schemeClr val="dk1"/>
                </a:solidFill>
                <a:latin typeface="Old Standard TT"/>
                <a:ea typeface="Old Standard TT"/>
                <a:cs typeface="Old Standard TT"/>
                <a:sym typeface="Old Standard TT"/>
              </a:defRPr>
            </a:lvl9pPr>
          </a:lstStyle>
          <a:p>
            <a:endParaRPr/>
          </a:p>
        </p:txBody>
      </p:sp>
      <p:sp>
        <p:nvSpPr>
          <p:cNvPr id="61" name="Shape 61"/>
          <p:cNvSpPr txBox="1">
            <a:spLocks noGrp="1"/>
          </p:cNvSpPr>
          <p:nvPr>
            <p:ph type="body" idx="1"/>
          </p:nvPr>
        </p:nvSpPr>
        <p:spPr>
          <a:xfrm>
            <a:off x="443306" y="2221700"/>
            <a:ext cx="12118198" cy="6442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500"/>
              </a:spcAft>
              <a:buClr>
                <a:schemeClr val="dk1"/>
              </a:buClr>
              <a:buFont typeface="Old Standard TT"/>
              <a:buNone/>
              <a:defRPr sz="2800" b="0" i="0" u="none" strike="noStrike" cap="none">
                <a:solidFill>
                  <a:schemeClr val="dk1"/>
                </a:solidFill>
                <a:latin typeface="Old Standard TT"/>
                <a:ea typeface="Old Standard TT"/>
                <a:cs typeface="Old Standard TT"/>
                <a:sym typeface="Old Standard TT"/>
              </a:defRPr>
            </a:lvl1pPr>
            <a:lvl2pPr marL="457200" marR="0" lvl="1"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2pPr>
            <a:lvl3pPr marL="914400" marR="0" lvl="2"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3pPr>
            <a:lvl4pPr marL="1371600" marR="0" lvl="3"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4pPr>
            <a:lvl5pPr marL="1828800" marR="0" lvl="4"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5pPr>
            <a:lvl6pPr marL="2286000" marR="0" lvl="5"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6pPr>
            <a:lvl7pPr marL="2743200" marR="0" lvl="6"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7pPr>
            <a:lvl8pPr marL="3200400" marR="0" lvl="7"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8pPr>
            <a:lvl9pPr marL="3657600" marR="0" lvl="8" indent="0" algn="l" rtl="0">
              <a:lnSpc>
                <a:spcPct val="115000"/>
              </a:lnSpc>
              <a:spcBef>
                <a:spcPts val="0"/>
              </a:spcBef>
              <a:spcAft>
                <a:spcPts val="2500"/>
              </a:spcAft>
              <a:buClr>
                <a:schemeClr val="dk1"/>
              </a:buClr>
              <a:buFont typeface="Old Standard TT"/>
              <a:buNone/>
              <a:defRPr sz="2200" b="0" i="0" u="none" strike="noStrike" cap="none">
                <a:solidFill>
                  <a:schemeClr val="dk1"/>
                </a:solidFill>
                <a:latin typeface="Old Standard TT"/>
                <a:ea typeface="Old Standard TT"/>
                <a:cs typeface="Old Standard TT"/>
                <a:sym typeface="Old Standard TT"/>
              </a:defRPr>
            </a:lvl9pPr>
          </a:lstStyle>
          <a:p>
            <a:endParaRPr/>
          </a:p>
        </p:txBody>
      </p:sp>
      <p:sp>
        <p:nvSpPr>
          <p:cNvPr id="62" name="Shape 62"/>
          <p:cNvSpPr txBox="1">
            <a:spLocks noGrp="1"/>
          </p:cNvSpPr>
          <p:nvPr>
            <p:ph type="sldNum" idx="12"/>
          </p:nvPr>
        </p:nvSpPr>
        <p:spPr>
          <a:xfrm>
            <a:off x="12049717" y="8842839"/>
            <a:ext cx="780300" cy="746399"/>
          </a:xfrm>
          <a:prstGeom prst="rect">
            <a:avLst/>
          </a:prstGeom>
          <a:noFill/>
          <a:ln>
            <a:noFill/>
          </a:ln>
        </p:spPr>
        <p:txBody>
          <a:bodyPr lIns="144475" tIns="144475" rIns="144475" bIns="144475" anchor="ctr" anchorCtr="0">
            <a:noAutofit/>
          </a:bodyPr>
          <a:lstStyle/>
          <a:p>
            <a:pPr marL="0" marR="0" lvl="0" indent="0" algn="r" rtl="0">
              <a:lnSpc>
                <a:spcPct val="100000"/>
              </a:lnSpc>
              <a:spcBef>
                <a:spcPts val="0"/>
              </a:spcBef>
              <a:spcAft>
                <a:spcPts val="0"/>
              </a:spcAft>
              <a:buClr>
                <a:schemeClr val="dk1"/>
              </a:buClr>
              <a:buSzPct val="25000"/>
              <a:buFont typeface="Old Standard TT"/>
              <a:buNone/>
            </a:pPr>
            <a:fld id="{00000000-1234-1234-1234-123412341234}" type="slidenum">
              <a:rPr lang="en-US" sz="1600" b="0" i="0" u="none" strike="noStrike" cap="none">
                <a:solidFill>
                  <a:schemeClr val="dk1"/>
                </a:solidFill>
                <a:latin typeface="Old Standard TT"/>
                <a:ea typeface="Old Standard TT"/>
                <a:cs typeface="Old Standard TT"/>
                <a:sym typeface="Old Standard TT"/>
              </a:rPr>
              <a:t>‹#›</a:t>
            </a:fld>
            <a:endParaRPr lang="en-US" sz="1600" b="0" i="0" u="none" strike="noStrike" cap="none">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ctrTitle" idx="4294967295"/>
          </p:nvPr>
        </p:nvSpPr>
        <p:spPr>
          <a:xfrm>
            <a:off x="1270000" y="1638300"/>
            <a:ext cx="10464800" cy="3301999"/>
          </a:xfrm>
          <a:prstGeom prst="rect">
            <a:avLst/>
          </a:prstGeom>
          <a:noFill/>
          <a:ln>
            <a:noFill/>
          </a:ln>
        </p:spPr>
        <p:txBody>
          <a:bodyPr lIns="50800" tIns="50800" rIns="50800" bIns="50800" anchor="b"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5200" b="1" i="0" u="none" strike="noStrike" cap="none">
                <a:solidFill>
                  <a:srgbClr val="000000"/>
                </a:solidFill>
                <a:latin typeface="Alegreya"/>
                <a:ea typeface="Alegreya"/>
                <a:cs typeface="Alegreya"/>
                <a:sym typeface="Alegreya"/>
              </a:rPr>
              <a:t>A Trust-Aware System for Personalized User</a:t>
            </a:r>
          </a:p>
          <a:p>
            <a:pPr marL="0" marR="0" lvl="0" indent="0" algn="ctr" rtl="0">
              <a:lnSpc>
                <a:spcPct val="100000"/>
              </a:lnSpc>
              <a:spcBef>
                <a:spcPts val="0"/>
              </a:spcBef>
              <a:spcAft>
                <a:spcPts val="0"/>
              </a:spcAft>
              <a:buClr>
                <a:srgbClr val="000000"/>
              </a:buClr>
              <a:buSzPct val="25000"/>
              <a:buFont typeface="Helvetica Neue"/>
              <a:buNone/>
            </a:pPr>
            <a:r>
              <a:rPr lang="en-US" sz="5200" b="1" i="0" u="none" strike="noStrike" cap="none">
                <a:solidFill>
                  <a:srgbClr val="000000"/>
                </a:solidFill>
                <a:latin typeface="Alegreya"/>
                <a:ea typeface="Alegreya"/>
                <a:cs typeface="Alegreya"/>
                <a:sym typeface="Alegreya"/>
              </a:rPr>
              <a:t>Recommendations in Social Networks</a:t>
            </a:r>
          </a:p>
        </p:txBody>
      </p:sp>
      <p:sp>
        <p:nvSpPr>
          <p:cNvPr id="118" name="Shape 118"/>
          <p:cNvSpPr txBox="1">
            <a:spLocks noGrp="1"/>
          </p:cNvSpPr>
          <p:nvPr>
            <p:ph type="subTitle" idx="4294967295"/>
          </p:nvPr>
        </p:nvSpPr>
        <p:spPr>
          <a:xfrm>
            <a:off x="1270000" y="5029200"/>
            <a:ext cx="10464800" cy="1130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2048" b="0" i="0" u="none" strike="noStrike" cap="none">
                <a:solidFill>
                  <a:srgbClr val="000000"/>
                </a:solidFill>
                <a:latin typeface="Helvetica Neue"/>
                <a:ea typeface="Helvetica Neue"/>
                <a:cs typeface="Helvetica Neue"/>
                <a:sym typeface="Helvetica Neue"/>
              </a:rPr>
              <a:t>Magdalini Eirinaki, Malamati D. Louta, Member, IEEE, and Iraklis Varlamis, Member, IEEE</a:t>
            </a:r>
          </a:p>
          <a:p>
            <a:pPr marL="0" marR="0" lvl="0" indent="0" algn="ctr" rtl="0">
              <a:lnSpc>
                <a:spcPct val="100000"/>
              </a:lnSpc>
              <a:spcBef>
                <a:spcPts val="0"/>
              </a:spcBef>
              <a:spcAft>
                <a:spcPts val="0"/>
              </a:spcAft>
              <a:buClr>
                <a:srgbClr val="000000"/>
              </a:buClr>
              <a:buSzPct val="25000"/>
              <a:buFont typeface="Helvetica Neue"/>
              <a:buNone/>
            </a:pPr>
            <a:endParaRPr sz="2048"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ct val="25000"/>
              <a:buFont typeface="Helvetica Neue"/>
              <a:buNone/>
            </a:pPr>
            <a:r>
              <a:rPr lang="en-US" sz="2048" b="0" i="0" u="none" strike="noStrike" cap="none">
                <a:solidFill>
                  <a:srgbClr val="000000"/>
                </a:solidFill>
                <a:latin typeface="Helvetica Neue"/>
                <a:ea typeface="Helvetica Neue"/>
                <a:cs typeface="Helvetica Neue"/>
                <a:sym typeface="Helvetica Neue"/>
              </a:rPr>
              <a:t>Presented by Zhiqian Chen, Jia Guo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System Workflow</a:t>
            </a:r>
          </a:p>
        </p:txBody>
      </p:sp>
      <p:sp>
        <p:nvSpPr>
          <p:cNvPr id="186" name="Shape 186"/>
          <p:cNvSpPr txBox="1">
            <a:spLocks noGrp="1"/>
          </p:cNvSpPr>
          <p:nvPr>
            <p:ph type="body" idx="1"/>
          </p:nvPr>
        </p:nvSpPr>
        <p:spPr>
          <a:xfrm>
            <a:off x="952500" y="2603500"/>
            <a:ext cx="11679584" cy="6286499"/>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2) Phase 2: Reputation Rating Estimation. (cont.)</a:t>
            </a:r>
          </a:p>
          <a:p>
            <a:pPr marL="0" marR="0" lvl="0" indent="0" algn="l" rtl="0">
              <a:lnSpc>
                <a:spcPct val="100000"/>
              </a:lnSpc>
              <a:spcBef>
                <a:spcPts val="0"/>
              </a:spcBef>
              <a:spcAft>
                <a:spcPts val="0"/>
              </a:spcAft>
              <a:buClr>
                <a:srgbClr val="000000"/>
              </a:buClr>
              <a:buSzPct val="25000"/>
              <a:buFont typeface="Times"/>
              <a:buNone/>
            </a:pPr>
            <a:endParaRPr sz="2400" b="1">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r>
              <a:rPr lang="en-US" sz="2400" b="1">
                <a:solidFill>
                  <a:srgbClr val="000000"/>
                </a:solidFill>
                <a:latin typeface="Times"/>
                <a:ea typeface="Times"/>
                <a:cs typeface="Times"/>
                <a:sym typeface="Times"/>
              </a:rPr>
              <a:t>Time Factor</a:t>
            </a:r>
          </a:p>
          <a:p>
            <a:pPr marL="0" marR="0" lvl="0" indent="0" algn="l" rtl="0">
              <a:lnSpc>
                <a:spcPct val="100000"/>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The proposed reputation rating mechanism captures the</a:t>
            </a:r>
            <a:r>
              <a:rPr lang="en-US" sz="2400" b="1" i="0" u="none" strike="noStrike" cap="none">
                <a:solidFill>
                  <a:srgbClr val="000000"/>
                </a:solidFill>
                <a:latin typeface="Times"/>
                <a:ea typeface="Times"/>
                <a:cs typeface="Times"/>
                <a:sym typeface="Times"/>
              </a:rPr>
              <a:t> effect of time</a:t>
            </a:r>
            <a:r>
              <a:rPr lang="en-US" sz="2400" b="0" i="0" u="none" strike="noStrike" cap="none">
                <a:solidFill>
                  <a:srgbClr val="000000"/>
                </a:solidFill>
                <a:latin typeface="Times"/>
                <a:ea typeface="Times"/>
                <a:cs typeface="Times"/>
                <a:sym typeface="Times"/>
              </a:rPr>
              <a:t> (e.g., freshness of links) by modeling the fact that </a:t>
            </a:r>
            <a:r>
              <a:rPr lang="en-US" sz="2400" b="1" i="0" u="sng" strike="noStrike" cap="none">
                <a:solidFill>
                  <a:srgbClr val="000000"/>
                </a:solidFill>
                <a:latin typeface="Times"/>
                <a:ea typeface="Times"/>
                <a:cs typeface="Times"/>
                <a:sym typeface="Times"/>
              </a:rPr>
              <a:t>more recent events should weigh more</a:t>
            </a:r>
            <a:r>
              <a:rPr lang="en-US" sz="2400" b="0" i="0" u="none" strike="noStrike" cap="none">
                <a:solidFill>
                  <a:srgbClr val="000000"/>
                </a:solidFill>
                <a:latin typeface="Times"/>
                <a:ea typeface="Times"/>
                <a:cs typeface="Times"/>
                <a:sym typeface="Times"/>
              </a:rPr>
              <a:t> </a:t>
            </a:r>
          </a:p>
          <a:p>
            <a:pPr marL="0" marR="0" lvl="0" indent="0" algn="l" rtl="0">
              <a:lnSpc>
                <a:spcPct val="100000"/>
              </a:lnSpc>
              <a:spcBef>
                <a:spcPts val="0"/>
              </a:spcBef>
              <a:spcAft>
                <a:spcPts val="0"/>
              </a:spcAft>
              <a:buClr>
                <a:srgbClr val="000000"/>
              </a:buClr>
              <a:buSzPct val="25000"/>
              <a:buFont typeface="Times"/>
              <a:buNone/>
            </a:pPr>
            <a:endParaRPr sz="2400">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The use of time information allows us to distinguish between </a:t>
            </a:r>
          </a:p>
          <a:p>
            <a:pPr marL="423332" marR="0" lvl="0" indent="-423332" algn="l" rtl="0">
              <a:lnSpc>
                <a:spcPct val="100000"/>
              </a:lnSpc>
              <a:spcBef>
                <a:spcPts val="0"/>
              </a:spcBef>
              <a:spcAft>
                <a:spcPts val="0"/>
              </a:spcAft>
              <a:buClr>
                <a:srgbClr val="000000"/>
              </a:buClr>
              <a:buSzPct val="100000"/>
              <a:buFont typeface="Times"/>
              <a:buAutoNum type="arabicPeriod"/>
            </a:pPr>
            <a:r>
              <a:rPr lang="en-US" sz="2400" b="0" i="0" u="none" strike="noStrike" cap="none">
                <a:solidFill>
                  <a:srgbClr val="000000"/>
                </a:solidFill>
                <a:latin typeface="Times"/>
                <a:ea typeface="Times"/>
                <a:cs typeface="Times"/>
                <a:sym typeface="Times"/>
              </a:rPr>
              <a:t>users who attain a high reputation for </a:t>
            </a:r>
            <a:r>
              <a:rPr lang="en-US" sz="2400" b="1" i="0" u="none" strike="noStrike" cap="none">
                <a:solidFill>
                  <a:srgbClr val="000000"/>
                </a:solidFill>
                <a:latin typeface="Times"/>
                <a:ea typeface="Times"/>
                <a:cs typeface="Times"/>
                <a:sym typeface="Times"/>
              </a:rPr>
              <a:t>a short time period</a:t>
            </a:r>
            <a:r>
              <a:rPr lang="en-US" sz="2400" b="0" i="0" u="none" strike="noStrike" cap="none">
                <a:solidFill>
                  <a:srgbClr val="000000"/>
                </a:solidFill>
                <a:latin typeface="Times"/>
                <a:ea typeface="Times"/>
                <a:cs typeface="Times"/>
                <a:sym typeface="Times"/>
              </a:rPr>
              <a:t> and </a:t>
            </a:r>
          </a:p>
          <a:p>
            <a:pPr marL="423332" marR="0" lvl="0" indent="-423332" algn="l" rtl="0">
              <a:lnSpc>
                <a:spcPct val="100000"/>
              </a:lnSpc>
              <a:spcBef>
                <a:spcPts val="0"/>
              </a:spcBef>
              <a:spcAft>
                <a:spcPts val="0"/>
              </a:spcAft>
              <a:buClr>
                <a:srgbClr val="000000"/>
              </a:buClr>
              <a:buSzPct val="100000"/>
              <a:buFont typeface="Times"/>
              <a:buAutoNum type="arabicPeriod"/>
            </a:pPr>
            <a:r>
              <a:rPr lang="en-US" sz="2400" b="0" i="0" u="none" strike="noStrike" cap="none">
                <a:solidFill>
                  <a:srgbClr val="000000"/>
                </a:solidFill>
                <a:latin typeface="Times"/>
                <a:ea typeface="Times"/>
                <a:cs typeface="Times"/>
                <a:sym typeface="Times"/>
              </a:rPr>
              <a:t>users who manage to maintain their reputation at a </a:t>
            </a:r>
            <a:r>
              <a:rPr lang="en-US" sz="2400" b="1" i="0" u="none" strike="noStrike" cap="none">
                <a:solidFill>
                  <a:srgbClr val="000000"/>
                </a:solidFill>
                <a:latin typeface="Times"/>
                <a:ea typeface="Times"/>
                <a:cs typeface="Times"/>
                <a:sym typeface="Times"/>
              </a:rPr>
              <a:t>constantly high level</a:t>
            </a:r>
            <a:r>
              <a:rPr lang="en-US" sz="2400" b="0" i="0" u="none" strike="noStrike" cap="none">
                <a:solidFill>
                  <a:srgbClr val="000000"/>
                </a:solidFill>
                <a:latin typeface="Times"/>
                <a:ea typeface="Times"/>
                <a:cs typeface="Times"/>
                <a:sym typeface="Times"/>
              </a:rPr>
              <a:t>. </a:t>
            </a:r>
          </a:p>
          <a:p>
            <a:pPr marL="0" marR="0" lvl="0" indent="0" algn="l" rtl="0">
              <a:lnSpc>
                <a:spcPct val="100000"/>
              </a:lnSpc>
              <a:spcBef>
                <a:spcPts val="0"/>
              </a:spcBef>
              <a:spcAft>
                <a:spcPts val="0"/>
              </a:spcAft>
              <a:buClr>
                <a:srgbClr val="000000"/>
              </a:buClr>
              <a:buSzPct val="25000"/>
              <a:buFont typeface="Times"/>
              <a:buNone/>
            </a:pPr>
            <a:endParaRPr sz="2400">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Thus, the social network’s dynamic aspect is taken into account and is effectively addressed.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System Workflow</a:t>
            </a:r>
          </a:p>
        </p:txBody>
      </p:sp>
      <p:sp>
        <p:nvSpPr>
          <p:cNvPr id="192" name="Shape 192"/>
          <p:cNvSpPr txBox="1">
            <a:spLocks noGrp="1"/>
          </p:cNvSpPr>
          <p:nvPr>
            <p:ph type="body" idx="1"/>
          </p:nvPr>
        </p:nvSpPr>
        <p:spPr>
          <a:xfrm>
            <a:off x="443306" y="2221700"/>
            <a:ext cx="12118199" cy="64422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3) Phase 3: Recommendations Generation.</a:t>
            </a:r>
          </a:p>
          <a:p>
            <a:pPr marL="0" marR="0" lvl="0" indent="0" algn="l" rtl="0">
              <a:lnSpc>
                <a:spcPct val="100000"/>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Based on the overall reputation ratings, the proposed system generates personalized positive and/or negative user recommendations, which can be used to </a:t>
            </a:r>
            <a:r>
              <a:rPr lang="en-US" sz="2400" b="1" i="0" u="none" strike="noStrike" cap="none">
                <a:solidFill>
                  <a:srgbClr val="000000"/>
                </a:solidFill>
                <a:latin typeface="Times"/>
                <a:ea typeface="Times"/>
                <a:cs typeface="Times"/>
                <a:sym typeface="Times"/>
              </a:rPr>
              <a:t>form new trust and/or distrust connections</a:t>
            </a:r>
            <a:r>
              <a:rPr lang="en-US" sz="2400" b="0" i="0" u="none" strike="noStrike" cap="none">
                <a:solidFill>
                  <a:srgbClr val="000000"/>
                </a:solidFill>
                <a:latin typeface="Times"/>
                <a:ea typeface="Times"/>
                <a:cs typeface="Times"/>
                <a:sym typeface="Times"/>
              </a:rPr>
              <a:t>. </a:t>
            </a:r>
          </a:p>
          <a:p>
            <a:pPr marL="0" marR="0" lvl="0" indent="0" algn="l" rtl="0">
              <a:lnSpc>
                <a:spcPct val="100000"/>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423332" marR="0" lvl="0" indent="-423332" algn="l" rtl="0">
              <a:lnSpc>
                <a:spcPct val="100000"/>
              </a:lnSpc>
              <a:spcBef>
                <a:spcPts val="0"/>
              </a:spcBef>
              <a:spcAft>
                <a:spcPts val="0"/>
              </a:spcAft>
              <a:buClr>
                <a:srgbClr val="000000"/>
              </a:buClr>
              <a:buSzPct val="100000"/>
              <a:buFont typeface="Times"/>
              <a:buAutoNum type="arabicPeriod"/>
            </a:pPr>
            <a:r>
              <a:rPr lang="en-US" sz="2400" b="1" i="0" u="none" strike="noStrike" cap="none">
                <a:solidFill>
                  <a:srgbClr val="000000"/>
                </a:solidFill>
                <a:latin typeface="Times"/>
                <a:ea typeface="Times"/>
                <a:cs typeface="Times"/>
                <a:sym typeface="Times"/>
              </a:rPr>
              <a:t>Positive recommendations</a:t>
            </a:r>
            <a:r>
              <a:rPr lang="en-US" sz="2400" b="0" i="0" u="none" strike="noStrike" cap="none">
                <a:solidFill>
                  <a:srgbClr val="000000"/>
                </a:solidFill>
                <a:latin typeface="Times"/>
                <a:ea typeface="Times"/>
                <a:cs typeface="Times"/>
                <a:sym typeface="Times"/>
              </a:rPr>
              <a:t> </a:t>
            </a:r>
          </a:p>
          <a:p>
            <a:pPr marL="1447800" marR="0" lvl="1" indent="-520700" algn="l"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connect to new people (in social networking sites)</a:t>
            </a:r>
          </a:p>
          <a:p>
            <a:pPr marL="1447800" marR="0" lvl="1" indent="-520700" algn="l" rtl="0">
              <a:lnSpc>
                <a:spcPct val="100000"/>
              </a:lnSpc>
              <a:spcBef>
                <a:spcPts val="0"/>
              </a:spcBef>
              <a:spcAft>
                <a:spcPts val="0"/>
              </a:spcAft>
              <a:buClr>
                <a:srgbClr val="000000"/>
              </a:buClr>
              <a:buSzPct val="100000"/>
              <a:buFont typeface="Times"/>
            </a:pPr>
            <a:r>
              <a:rPr lang="en-US" sz="2400">
                <a:solidFill>
                  <a:srgbClr val="000000"/>
                </a:solidFill>
                <a:latin typeface="Times"/>
                <a:ea typeface="Times"/>
                <a:cs typeface="Times"/>
                <a:sym typeface="Times"/>
              </a:rPr>
              <a:t>s</a:t>
            </a:r>
            <a:r>
              <a:rPr lang="en-US" sz="2400" b="0" i="0" u="none" strike="noStrike" cap="none">
                <a:solidFill>
                  <a:srgbClr val="000000"/>
                </a:solidFill>
                <a:latin typeface="Times"/>
                <a:ea typeface="Times"/>
                <a:cs typeface="Times"/>
                <a:sym typeface="Times"/>
              </a:rPr>
              <a:t>ubscribe to new blogs (in the blogosphere), </a:t>
            </a:r>
          </a:p>
          <a:p>
            <a:pPr marL="1447800" marR="0" lvl="1" indent="-520700" algn="l"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share resources (in social bookmarking applications)</a:t>
            </a:r>
          </a:p>
          <a:p>
            <a:pPr marL="457200" marR="0" lvl="0" indent="0" algn="l" rtl="0">
              <a:lnSpc>
                <a:spcPct val="100000"/>
              </a:lnSpc>
              <a:spcBef>
                <a:spcPts val="0"/>
              </a:spcBef>
              <a:spcAft>
                <a:spcPts val="0"/>
              </a:spcAft>
              <a:buNone/>
            </a:pPr>
            <a:endParaRPr sz="2400">
              <a:solidFill>
                <a:srgbClr val="000000"/>
              </a:solidFill>
              <a:latin typeface="Times"/>
              <a:ea typeface="Times"/>
              <a:cs typeface="Times"/>
              <a:sym typeface="Times"/>
            </a:endParaRPr>
          </a:p>
          <a:p>
            <a:pPr marL="423332" marR="0" lvl="0" indent="-423332" algn="l" rtl="0">
              <a:lnSpc>
                <a:spcPct val="100000"/>
              </a:lnSpc>
              <a:spcBef>
                <a:spcPts val="0"/>
              </a:spcBef>
              <a:spcAft>
                <a:spcPts val="0"/>
              </a:spcAft>
              <a:buClr>
                <a:srgbClr val="000000"/>
              </a:buClr>
              <a:buSzPct val="100000"/>
              <a:buFont typeface="Times"/>
              <a:buAutoNum type="arabicPeriod"/>
            </a:pPr>
            <a:r>
              <a:rPr lang="en-US" sz="2400" b="1" i="0" u="none" strike="noStrike" cap="none">
                <a:solidFill>
                  <a:srgbClr val="000000"/>
                </a:solidFill>
                <a:latin typeface="Times"/>
                <a:ea typeface="Times"/>
                <a:cs typeface="Times"/>
                <a:sym typeface="Times"/>
              </a:rPr>
              <a:t>Negative recommendations</a:t>
            </a:r>
            <a:r>
              <a:rPr lang="en-US" sz="2400" b="0" i="0" u="none" strike="noStrike" cap="none">
                <a:solidFill>
                  <a:srgbClr val="000000"/>
                </a:solidFill>
                <a:latin typeface="Times"/>
                <a:ea typeface="Times"/>
                <a:cs typeface="Times"/>
                <a:sym typeface="Times"/>
              </a:rPr>
              <a:t> </a:t>
            </a:r>
          </a:p>
          <a:p>
            <a:pPr marL="1447800" marR="0" lvl="1" indent="-520700" algn="l" rtl="0">
              <a:lnSpc>
                <a:spcPct val="100000"/>
              </a:lnSpc>
              <a:spcBef>
                <a:spcPts val="0"/>
              </a:spcBef>
              <a:spcAft>
                <a:spcPts val="0"/>
              </a:spcAft>
              <a:buClr>
                <a:srgbClr val="000000"/>
              </a:buClr>
              <a:buSzPct val="100000"/>
              <a:buFont typeface="Times"/>
            </a:pPr>
            <a:r>
              <a:rPr lang="en-US" sz="2400" b="1" i="0" u="none" strike="noStrike" cap="none">
                <a:solidFill>
                  <a:srgbClr val="000000"/>
                </a:solidFill>
                <a:latin typeface="Times"/>
                <a:ea typeface="Times"/>
                <a:cs typeface="Times"/>
                <a:sym typeface="Times"/>
              </a:rPr>
              <a:t>alert</a:t>
            </a:r>
            <a:r>
              <a:rPr lang="en-US" sz="2400" b="0" i="0" u="none" strike="noStrike" cap="none">
                <a:solidFill>
                  <a:srgbClr val="000000"/>
                </a:solidFill>
                <a:latin typeface="Times"/>
                <a:ea typeface="Times"/>
                <a:cs typeface="Times"/>
                <a:sym typeface="Times"/>
              </a:rPr>
              <a:t> </a:t>
            </a:r>
            <a:r>
              <a:rPr lang="en-US" sz="2400" b="1" i="0" u="none" strike="noStrike" cap="none">
                <a:solidFill>
                  <a:srgbClr val="000000"/>
                </a:solidFill>
                <a:latin typeface="Times"/>
                <a:ea typeface="Times"/>
                <a:cs typeface="Times"/>
                <a:sym typeface="Times"/>
              </a:rPr>
              <a:t>users</a:t>
            </a:r>
            <a:r>
              <a:rPr lang="en-US" sz="2400" b="0" i="0" u="none" strike="noStrike" cap="none">
                <a:solidFill>
                  <a:srgbClr val="000000"/>
                </a:solidFill>
                <a:latin typeface="Times"/>
                <a:ea typeface="Times"/>
                <a:cs typeface="Times"/>
                <a:sym typeface="Times"/>
              </a:rPr>
              <a:t> when content items are published from such </a:t>
            </a:r>
            <a:r>
              <a:rPr lang="en-US" sz="2400">
                <a:solidFill>
                  <a:srgbClr val="000000"/>
                </a:solidFill>
                <a:latin typeface="Times"/>
                <a:ea typeface="Times"/>
                <a:cs typeface="Times"/>
                <a:sym typeface="Times"/>
              </a:rPr>
              <a:t>negative </a:t>
            </a:r>
            <a:r>
              <a:rPr lang="en-US" sz="2400" b="0" i="0" u="none" strike="noStrike" cap="none">
                <a:solidFill>
                  <a:srgbClr val="000000"/>
                </a:solidFill>
                <a:latin typeface="Times"/>
                <a:ea typeface="Times"/>
                <a:cs typeface="Times"/>
                <a:sym typeface="Times"/>
              </a:rPr>
              <a:t>users </a:t>
            </a:r>
          </a:p>
          <a:p>
            <a:pPr marL="1447800" marR="0" lvl="1" indent="-520700" algn="l"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discourage them from linking or browsing such content, </a:t>
            </a:r>
          </a:p>
          <a:p>
            <a:pPr marL="1447800" marR="0" lvl="1" indent="-520700" algn="l"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ﬁlter it out from their content feed. </a:t>
            </a:r>
          </a:p>
          <a:p>
            <a:pPr marL="0" marR="0" lvl="0" indent="0" algn="l" rtl="0">
              <a:lnSpc>
                <a:spcPct val="100000"/>
              </a:lnSpc>
              <a:spcBef>
                <a:spcPts val="0"/>
              </a:spcBef>
              <a:spcAft>
                <a:spcPts val="0"/>
              </a:spcAft>
              <a:buClr>
                <a:srgbClr val="000000"/>
              </a:buClr>
              <a:buSzPct val="25000"/>
              <a:buFont typeface="Times"/>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endParaRPr sz="8000" b="0" i="0" u="none" strike="noStrike" cap="none">
              <a:solidFill>
                <a:srgbClr val="000000"/>
              </a:solidFill>
              <a:latin typeface="Helvetica Neue"/>
              <a:ea typeface="Helvetica Neue"/>
              <a:cs typeface="Helvetica Neue"/>
              <a:sym typeface="Helvetica Neue"/>
            </a:endParaRPr>
          </a:p>
        </p:txBody>
      </p:sp>
      <p:sp>
        <p:nvSpPr>
          <p:cNvPr id="198" name="Shape 198"/>
          <p:cNvSpPr txBox="1">
            <a:spLocks noGrp="1"/>
          </p:cNvSpPr>
          <p:nvPr>
            <p:ph type="body" idx="1"/>
          </p:nvPr>
        </p:nvSpPr>
        <p:spPr>
          <a:xfrm>
            <a:off x="443306" y="2221700"/>
            <a:ext cx="12118199" cy="6442200"/>
          </a:xfrm>
          <a:prstGeom prst="rect">
            <a:avLst/>
          </a:prstGeom>
          <a:noFill/>
          <a:ln>
            <a:noFill/>
          </a:ln>
        </p:spPr>
        <p:txBody>
          <a:bodyPr lIns="50800" tIns="50800" rIns="50800" bIns="50800" anchor="ctr" anchorCtr="0">
            <a:noAutofit/>
          </a:bodyPr>
          <a:lstStyle/>
          <a:p>
            <a:pPr marL="444500" marR="0" lvl="0" indent="-444500" algn="l" rtl="0">
              <a:lnSpc>
                <a:spcPct val="100000"/>
              </a:lnSpc>
              <a:spcBef>
                <a:spcPts val="0"/>
              </a:spcBef>
              <a:spcAft>
                <a:spcPts val="0"/>
              </a:spcAft>
              <a:buClr>
                <a:srgbClr val="000000"/>
              </a:buClr>
              <a:buSzPct val="75000"/>
              <a:buFont typeface="Helvetica Neue"/>
              <a:buNone/>
            </a:pPr>
            <a:endParaRPr sz="3600" b="0" i="0" u="none" strike="noStrike" cap="none">
              <a:solidFill>
                <a:srgbClr val="000000"/>
              </a:solidFill>
              <a:latin typeface="Helvetica Neue"/>
              <a:ea typeface="Helvetica Neue"/>
              <a:cs typeface="Helvetica Neue"/>
              <a:sym typeface="Helvetica Neue"/>
            </a:endParaRPr>
          </a:p>
        </p:txBody>
      </p:sp>
      <p:pic>
        <p:nvPicPr>
          <p:cNvPr id="199" name="Shape 199"/>
          <p:cNvPicPr preferRelativeResize="0"/>
          <p:nvPr/>
        </p:nvPicPr>
        <p:blipFill rotWithShape="1">
          <a:blip r:embed="rId3">
            <a:alphaModFix/>
          </a:blip>
          <a:srcRect/>
          <a:stretch/>
        </p:blipFill>
        <p:spPr>
          <a:xfrm>
            <a:off x="-736600" y="10733"/>
            <a:ext cx="15696032" cy="9753453"/>
          </a:xfrm>
          <a:prstGeom prst="rect">
            <a:avLst/>
          </a:prstGeom>
          <a:noFill/>
          <a:ln>
            <a:noFill/>
          </a:ln>
        </p:spPr>
      </p:pic>
      <p:sp>
        <p:nvSpPr>
          <p:cNvPr id="200" name="Shape 200"/>
          <p:cNvSpPr/>
          <p:nvPr/>
        </p:nvSpPr>
        <p:spPr>
          <a:xfrm>
            <a:off x="1282700" y="8064500"/>
            <a:ext cx="1270000" cy="1270000"/>
          </a:xfrm>
          <a:prstGeom prst="rightArrow">
            <a:avLst>
              <a:gd name="adj1" fmla="val 32000"/>
              <a:gd name="adj2" fmla="val 64000"/>
            </a:avLst>
          </a:prstGeom>
          <a:blipFill rotWithShape="1">
            <a:blip r:embed="rId4">
              <a:alphaModFix/>
            </a:blip>
            <a:stretch>
              <a:fillRect/>
            </a:stretch>
          </a:blip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24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Reputation Rating </a:t>
            </a:r>
          </a:p>
        </p:txBody>
      </p:sp>
      <p:sp>
        <p:nvSpPr>
          <p:cNvPr id="206" name="Shape 206"/>
          <p:cNvSpPr txBox="1">
            <a:spLocks noGrp="1"/>
          </p:cNvSpPr>
          <p:nvPr>
            <p:ph type="body" idx="1"/>
          </p:nvPr>
        </p:nvSpPr>
        <p:spPr>
          <a:xfrm>
            <a:off x="443306" y="2221700"/>
            <a:ext cx="12118199" cy="6442200"/>
          </a:xfrm>
          <a:prstGeom prst="rect">
            <a:avLst/>
          </a:prstGeom>
          <a:noFill/>
          <a:ln>
            <a:noFill/>
          </a:ln>
        </p:spPr>
        <p:txBody>
          <a:bodyPr lIns="50800" tIns="50800" rIns="50800" bIns="50800" anchor="t" anchorCtr="0">
            <a:noAutofit/>
          </a:bodyPr>
          <a:lstStyle/>
          <a:p>
            <a:pPr marL="0" marR="0" lvl="0" indent="0" algn="l" rtl="0">
              <a:lnSpc>
                <a:spcPct val="120000"/>
              </a:lnSpc>
              <a:spcBef>
                <a:spcPts val="0"/>
              </a:spcBef>
              <a:spcAft>
                <a:spcPts val="0"/>
              </a:spcAft>
              <a:buClr>
                <a:srgbClr val="000000"/>
              </a:buClr>
              <a:buSzPct val="25000"/>
              <a:buFont typeface="Times"/>
              <a:buNone/>
            </a:pPr>
            <a:r>
              <a:rPr lang="en-US" sz="2400" b="1">
                <a:solidFill>
                  <a:srgbClr val="000000"/>
                </a:solidFill>
                <a:latin typeface="Times"/>
                <a:ea typeface="Times"/>
                <a:cs typeface="Times"/>
                <a:sym typeface="Times"/>
              </a:rPr>
              <a:t>Basic Assumption</a:t>
            </a:r>
          </a:p>
          <a:p>
            <a:pPr marL="457200" marR="0" lvl="0" indent="-381000" algn="l" rtl="0">
              <a:lnSpc>
                <a:spcPct val="120000"/>
              </a:lnSpc>
              <a:spcBef>
                <a:spcPts val="0"/>
              </a:spcBef>
              <a:spcAft>
                <a:spcPts val="0"/>
              </a:spcAft>
              <a:buClr>
                <a:srgbClr val="000000"/>
              </a:buClr>
              <a:buSzPct val="100000"/>
            </a:pPr>
            <a:r>
              <a:rPr lang="en-US" sz="2400" b="0" i="0" u="none" strike="noStrike" cap="none">
                <a:solidFill>
                  <a:srgbClr val="000000"/>
                </a:solidFill>
                <a:latin typeface="Times"/>
                <a:ea typeface="Times"/>
                <a:cs typeface="Times"/>
                <a:sym typeface="Times"/>
              </a:rPr>
              <a:t>the presence of </a:t>
            </a:r>
            <a:r>
              <a:rPr lang="en-US" sz="2400" b="1" i="1" u="none" strike="noStrike" cap="none">
                <a:solidFill>
                  <a:srgbClr val="000000"/>
                </a:solidFill>
                <a:latin typeface="Times New Roman"/>
                <a:ea typeface="Times New Roman"/>
                <a:cs typeface="Times New Roman"/>
                <a:sym typeface="Times New Roman"/>
              </a:rPr>
              <a:t>N </a:t>
            </a:r>
            <a:r>
              <a:rPr lang="en-US" sz="2400" b="1" i="0" u="none" strike="noStrike" cap="none">
                <a:solidFill>
                  <a:srgbClr val="000000"/>
                </a:solidFill>
                <a:latin typeface="Times"/>
                <a:ea typeface="Times"/>
                <a:cs typeface="Times"/>
                <a:sym typeface="Times"/>
              </a:rPr>
              <a:t>users</a:t>
            </a:r>
            <a:r>
              <a:rPr lang="en-US" sz="2400" b="0" i="0" u="none" strike="noStrike" cap="none">
                <a:solidFill>
                  <a:srgbClr val="000000"/>
                </a:solidFill>
                <a:latin typeface="Times"/>
                <a:ea typeface="Times"/>
                <a:cs typeface="Times"/>
                <a:sym typeface="Times"/>
              </a:rPr>
              <a:t> </a:t>
            </a:r>
            <a:r>
              <a:rPr lang="en-US" sz="2400" b="0" i="1" u="none" strike="noStrike" cap="none">
                <a:solidFill>
                  <a:srgbClr val="000000"/>
                </a:solidFill>
                <a:latin typeface="Times New Roman"/>
                <a:ea typeface="Times New Roman"/>
                <a:cs typeface="Times New Roman"/>
                <a:sym typeface="Times New Roman"/>
              </a:rPr>
              <a:t>U </a:t>
            </a:r>
            <a:r>
              <a:rPr lang="en-US" sz="2400" b="0" i="0" u="none" strike="noStrike" cap="none">
                <a:solidFill>
                  <a:srgbClr val="000000"/>
                </a:solidFill>
                <a:latin typeface="Times"/>
                <a:ea typeface="Times"/>
                <a:cs typeface="Times"/>
                <a:sym typeface="Times"/>
              </a:rPr>
              <a:t>= </a:t>
            </a:r>
            <a:r>
              <a:rPr lang="en-US" sz="2400" b="0" i="0" u="none" strike="noStrike" cap="none">
                <a:solidFill>
                  <a:srgbClr val="000000"/>
                </a:solidFill>
                <a:latin typeface="Helvetica Neue"/>
                <a:ea typeface="Helvetica Neue"/>
                <a:cs typeface="Helvetica Neue"/>
                <a:sym typeface="Helvetica Neue"/>
              </a:rPr>
              <a:t>{</a:t>
            </a:r>
            <a:r>
              <a:rPr lang="en-US" sz="2400" b="0" i="1" u="none" strike="noStrike" cap="none">
                <a:solidFill>
                  <a:srgbClr val="000000"/>
                </a:solidFill>
                <a:latin typeface="Times New Roman"/>
                <a:ea typeface="Times New Roman"/>
                <a:cs typeface="Times New Roman"/>
                <a:sym typeface="Times New Roman"/>
              </a:rPr>
              <a:t>u_</a:t>
            </a:r>
            <a:r>
              <a:rPr lang="en-US" sz="2400" b="0" i="0" u="none" strike="noStrike" cap="none">
                <a:solidFill>
                  <a:srgbClr val="000000"/>
                </a:solidFill>
                <a:latin typeface="Times"/>
                <a:ea typeface="Times"/>
                <a:cs typeface="Times"/>
                <a:sym typeface="Times"/>
              </a:rPr>
              <a:t>1 </a:t>
            </a:r>
            <a:r>
              <a:rPr lang="en-US" sz="2400" b="0" i="1" u="none" strike="noStrike" cap="none">
                <a:solidFill>
                  <a:srgbClr val="000000"/>
                </a:solidFill>
                <a:latin typeface="Times New Roman"/>
                <a:ea typeface="Times New Roman"/>
                <a:cs typeface="Times New Roman"/>
                <a:sym typeface="Times New Roman"/>
              </a:rPr>
              <a:t>, u_</a:t>
            </a:r>
            <a:r>
              <a:rPr lang="en-US" sz="2400" b="0" i="0" u="none" strike="noStrike" cap="none">
                <a:solidFill>
                  <a:srgbClr val="000000"/>
                </a:solidFill>
                <a:latin typeface="Times"/>
                <a:ea typeface="Times"/>
                <a:cs typeface="Times"/>
                <a:sym typeface="Times"/>
              </a:rPr>
              <a:t>2 </a:t>
            </a:r>
            <a:r>
              <a:rPr lang="en-US" sz="2400" b="0" i="1" u="none" strike="noStrike" cap="none">
                <a:solidFill>
                  <a:srgbClr val="000000"/>
                </a:solidFill>
                <a:latin typeface="Times New Roman"/>
                <a:ea typeface="Times New Roman"/>
                <a:cs typeface="Times New Roman"/>
                <a:sym typeface="Times New Roman"/>
              </a:rPr>
              <a:t>, ..., u_N </a:t>
            </a:r>
            <a:r>
              <a:rPr lang="en-US" sz="2400" b="0" i="0" u="none" strike="noStrike" cap="none">
                <a:solidFill>
                  <a:srgbClr val="000000"/>
                </a:solidFill>
                <a:latin typeface="Helvetica Neue"/>
                <a:ea typeface="Helvetica Neue"/>
                <a:cs typeface="Helvetica Neue"/>
                <a:sym typeface="Helvetica Neue"/>
              </a:rPr>
              <a:t>} </a:t>
            </a:r>
            <a:r>
              <a:rPr lang="en-US" sz="2400" b="0" i="0" u="none" strike="noStrike" cap="none">
                <a:solidFill>
                  <a:srgbClr val="000000"/>
                </a:solidFill>
                <a:latin typeface="Times"/>
                <a:ea typeface="Times"/>
                <a:cs typeface="Times"/>
                <a:sym typeface="Times"/>
              </a:rPr>
              <a:t>in a social network. </a:t>
            </a:r>
          </a:p>
          <a:p>
            <a:pPr marL="457200" marR="0" lvl="0" indent="-381000" algn="l" rtl="0">
              <a:lnSpc>
                <a:spcPct val="120000"/>
              </a:lnSpc>
              <a:spcBef>
                <a:spcPts val="0"/>
              </a:spcBef>
              <a:spcAft>
                <a:spcPts val="0"/>
              </a:spcAft>
              <a:buClr>
                <a:srgbClr val="000000"/>
              </a:buClr>
              <a:buSzPct val="100000"/>
            </a:pPr>
            <a:r>
              <a:rPr lang="en-US" sz="2400" b="1" i="0" u="none" strike="noStrike" cap="none">
                <a:solidFill>
                  <a:srgbClr val="000000"/>
                </a:solidFill>
                <a:latin typeface="Times"/>
                <a:ea typeface="Times"/>
                <a:cs typeface="Times"/>
                <a:sym typeface="Times"/>
              </a:rPr>
              <a:t>Every member </a:t>
            </a:r>
            <a:r>
              <a:rPr lang="en-US" sz="2400" b="0" i="1" u="none" strike="noStrike" cap="none">
                <a:solidFill>
                  <a:srgbClr val="000000"/>
                </a:solidFill>
                <a:latin typeface="Times New Roman"/>
                <a:ea typeface="Times New Roman"/>
                <a:cs typeface="Times New Roman"/>
                <a:sym typeface="Times New Roman"/>
              </a:rPr>
              <a:t>u_j </a:t>
            </a:r>
            <a:r>
              <a:rPr lang="en-US" sz="2400" b="0" i="0" u="none" strike="noStrike" cap="none">
                <a:solidFill>
                  <a:srgbClr val="000000"/>
                </a:solidFill>
                <a:latin typeface="Noto Sans Symbols"/>
                <a:ea typeface="Noto Sans Symbols"/>
                <a:cs typeface="Noto Sans Symbols"/>
                <a:sym typeface="Noto Sans Symbols"/>
              </a:rPr>
              <a:t>∈</a:t>
            </a:r>
            <a:r>
              <a:rPr lang="en-US" sz="2400" b="0" i="0" u="none" strike="noStrike" cap="none">
                <a:solidFill>
                  <a:srgbClr val="000000"/>
                </a:solidFill>
                <a:latin typeface="Helvetica Neue"/>
                <a:ea typeface="Helvetica Neue"/>
                <a:cs typeface="Helvetica Neue"/>
                <a:sym typeface="Helvetica Neue"/>
              </a:rPr>
              <a:t> </a:t>
            </a:r>
            <a:r>
              <a:rPr lang="en-US" sz="2400" b="0" i="1" u="none" strike="noStrike" cap="none">
                <a:solidFill>
                  <a:srgbClr val="000000"/>
                </a:solidFill>
                <a:latin typeface="Times New Roman"/>
                <a:ea typeface="Times New Roman"/>
                <a:cs typeface="Times New Roman"/>
                <a:sym typeface="Times New Roman"/>
              </a:rPr>
              <a:t>U</a:t>
            </a:r>
            <a:r>
              <a:rPr lang="en-US" sz="2400">
                <a:solidFill>
                  <a:srgbClr val="000000"/>
                </a:solidFill>
                <a:latin typeface="Times"/>
                <a:ea typeface="Times"/>
                <a:cs typeface="Times"/>
                <a:sym typeface="Times"/>
              </a:rPr>
              <a:t> </a:t>
            </a:r>
            <a:r>
              <a:rPr lang="en-US" sz="2400" b="1" i="0" u="none" strike="noStrike" cap="none">
                <a:solidFill>
                  <a:srgbClr val="000000"/>
                </a:solidFill>
                <a:latin typeface="Times"/>
                <a:ea typeface="Times"/>
                <a:cs typeface="Times"/>
                <a:sym typeface="Times"/>
              </a:rPr>
              <a:t>publishes several content items</a:t>
            </a:r>
          </a:p>
          <a:p>
            <a:pPr marL="457200" marR="0" lvl="0" indent="-381000" algn="l" rtl="0">
              <a:lnSpc>
                <a:spcPct val="120000"/>
              </a:lnSpc>
              <a:spcBef>
                <a:spcPts val="0"/>
              </a:spcBef>
              <a:spcAft>
                <a:spcPts val="0"/>
              </a:spcAft>
              <a:buClr>
                <a:srgbClr val="000000"/>
              </a:buClr>
              <a:buSzPct val="100000"/>
            </a:pPr>
            <a:r>
              <a:rPr lang="en-US" sz="2400" b="0" i="1" u="none" strike="noStrike" cap="none">
                <a:solidFill>
                  <a:srgbClr val="000000"/>
                </a:solidFill>
                <a:latin typeface="Times New Roman"/>
                <a:ea typeface="Times New Roman"/>
                <a:cs typeface="Times New Roman"/>
                <a:sym typeface="Times New Roman"/>
              </a:rPr>
              <a:t>F</a:t>
            </a:r>
            <a:r>
              <a:rPr lang="en-US" sz="2400" b="0" i="0" u="none" strike="noStrike" cap="none">
                <a:solidFill>
                  <a:srgbClr val="000000"/>
                </a:solidFill>
                <a:latin typeface="Times"/>
                <a:ea typeface="Times"/>
                <a:cs typeface="Times"/>
                <a:sym typeface="Times"/>
              </a:rPr>
              <a:t>(</a:t>
            </a:r>
            <a:r>
              <a:rPr lang="en-US" sz="2400" b="0" i="1" u="none" strike="noStrike" cap="none">
                <a:solidFill>
                  <a:srgbClr val="000000"/>
                </a:solidFill>
                <a:latin typeface="Times New Roman"/>
                <a:ea typeface="Times New Roman"/>
                <a:cs typeface="Times New Roman"/>
                <a:sym typeface="Times New Roman"/>
              </a:rPr>
              <a:t>u_j </a:t>
            </a:r>
            <a:r>
              <a:rPr lang="en-US" sz="2400" b="0" i="0" u="none" strike="noStrike" cap="none">
                <a:solidFill>
                  <a:srgbClr val="000000"/>
                </a:solidFill>
                <a:latin typeface="Times"/>
                <a:ea typeface="Times"/>
                <a:cs typeface="Times"/>
                <a:sym typeface="Times"/>
              </a:rPr>
              <a:t>) and </a:t>
            </a:r>
            <a:r>
              <a:rPr lang="en-US" sz="2400" b="0" i="1" u="none" strike="noStrike" cap="none">
                <a:solidFill>
                  <a:srgbClr val="000000"/>
                </a:solidFill>
                <a:latin typeface="Times New Roman"/>
                <a:ea typeface="Times New Roman"/>
                <a:cs typeface="Times New Roman"/>
                <a:sym typeface="Times New Roman"/>
              </a:rPr>
              <a:t>E</a:t>
            </a:r>
            <a:r>
              <a:rPr lang="en-US" sz="2400" b="0" i="0" u="none" strike="noStrike" cap="none">
                <a:solidFill>
                  <a:srgbClr val="000000"/>
                </a:solidFill>
                <a:latin typeface="Times"/>
                <a:ea typeface="Times"/>
                <a:cs typeface="Times"/>
                <a:sym typeface="Times"/>
              </a:rPr>
              <a:t>(</a:t>
            </a:r>
            <a:r>
              <a:rPr lang="en-US" sz="2400" b="0" i="1" u="none" strike="noStrike" cap="none">
                <a:solidFill>
                  <a:srgbClr val="000000"/>
                </a:solidFill>
                <a:latin typeface="Times New Roman"/>
                <a:ea typeface="Times New Roman"/>
                <a:cs typeface="Times New Roman"/>
                <a:sym typeface="Times New Roman"/>
              </a:rPr>
              <a:t>u_j </a:t>
            </a:r>
            <a:r>
              <a:rPr lang="en-US" sz="2400" b="0" i="0" u="none" strike="noStrike" cap="none">
                <a:solidFill>
                  <a:srgbClr val="000000"/>
                </a:solidFill>
                <a:latin typeface="Times"/>
                <a:ea typeface="Times"/>
                <a:cs typeface="Times"/>
                <a:sym typeface="Times"/>
              </a:rPr>
              <a:t>) denote the friend list and the enemy list maintained by user </a:t>
            </a:r>
            <a:r>
              <a:rPr lang="en-US" sz="2400" b="0" i="1" u="none" strike="noStrike" cap="none">
                <a:solidFill>
                  <a:srgbClr val="000000"/>
                </a:solidFill>
                <a:latin typeface="Times New Roman"/>
                <a:ea typeface="Times New Roman"/>
                <a:cs typeface="Times New Roman"/>
                <a:sym typeface="Times New Roman"/>
              </a:rPr>
              <a:t>u_j</a:t>
            </a:r>
            <a:r>
              <a:rPr lang="en-US" sz="2400" b="0" i="0" u="none" strike="noStrike" cap="none">
                <a:solidFill>
                  <a:srgbClr val="000000"/>
                </a:solidFill>
                <a:latin typeface="Times"/>
                <a:ea typeface="Times"/>
                <a:cs typeface="Times"/>
                <a:sym typeface="Times"/>
              </a:rPr>
              <a:t>.</a:t>
            </a:r>
          </a:p>
          <a:p>
            <a:pPr marL="0" marR="0" lvl="0" indent="0" algn="l" rtl="0">
              <a:lnSpc>
                <a:spcPct val="120000"/>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12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A. Local Rating</a:t>
            </a:r>
          </a:p>
          <a:p>
            <a:pPr marL="0" marR="0" lvl="0" indent="0" algn="l" rtl="0">
              <a:lnSpc>
                <a:spcPct val="12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B. Collaborative Rating</a:t>
            </a:r>
          </a:p>
          <a:p>
            <a:pPr marL="0" marR="0" lvl="0" indent="0" algn="l" rtl="0">
              <a:lnSpc>
                <a:spcPct val="12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C. Transitivity of Trust</a:t>
            </a:r>
          </a:p>
          <a:p>
            <a:pPr marL="0" marR="0" lvl="0" indent="0" algn="l" rtl="0">
              <a:lnSpc>
                <a:spcPct val="12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D. Trust-Aware Personalized Recommendations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Reputation Rating </a:t>
            </a:r>
          </a:p>
        </p:txBody>
      </p:sp>
      <p:sp>
        <p:nvSpPr>
          <p:cNvPr id="212" name="Shape 212"/>
          <p:cNvSpPr txBox="1">
            <a:spLocks noGrp="1"/>
          </p:cNvSpPr>
          <p:nvPr>
            <p:ph type="body" idx="1"/>
          </p:nvPr>
        </p:nvSpPr>
        <p:spPr>
          <a:xfrm>
            <a:off x="557350" y="2603500"/>
            <a:ext cx="12212400" cy="6286500"/>
          </a:xfrm>
          <a:prstGeom prst="rect">
            <a:avLst/>
          </a:prstGeom>
          <a:noFill/>
          <a:ln w="9525" cap="flat" cmpd="sng">
            <a:solidFill>
              <a:srgbClr val="D9D9D9"/>
            </a:solidFill>
            <a:prstDash val="solid"/>
            <a:round/>
            <a:headEnd type="none" w="med" len="med"/>
            <a:tailEnd type="none" w="med" len="med"/>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3000" b="1" i="1" strike="noStrike" cap="none">
                <a:solidFill>
                  <a:srgbClr val="000000"/>
                </a:solidFill>
                <a:latin typeface="Times"/>
                <a:ea typeface="Times"/>
                <a:cs typeface="Times"/>
                <a:sym typeface="Times"/>
              </a:rPr>
              <a:t>A. Local Rating</a:t>
            </a:r>
          </a:p>
          <a:p>
            <a:pPr marL="0" marR="0" lvl="0" indent="0" algn="l" rtl="0">
              <a:lnSpc>
                <a:spcPct val="100000"/>
              </a:lnSpc>
              <a:spcBef>
                <a:spcPts val="0"/>
              </a:spcBef>
              <a:spcAft>
                <a:spcPts val="0"/>
              </a:spcAft>
              <a:buClr>
                <a:srgbClr val="000000"/>
              </a:buClr>
              <a:buSzPct val="25000"/>
              <a:buFont typeface="Times New Roman"/>
              <a:buNone/>
            </a:pPr>
            <a:endParaRPr sz="2400" b="1">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Times New Roman"/>
              <a:buNone/>
            </a:pPr>
            <a:r>
              <a:rPr lang="en-US" sz="2400">
                <a:solidFill>
                  <a:srgbClr val="000000"/>
                </a:solidFill>
                <a:latin typeface="Times New Roman"/>
                <a:ea typeface="Times New Roman"/>
                <a:cs typeface="Times New Roman"/>
                <a:sym typeface="Times New Roman"/>
              </a:rPr>
              <a:t>Rating of </a:t>
            </a:r>
            <a:r>
              <a:rPr lang="en-US" sz="2400" b="1" u="none" strike="noStrike" cap="none">
                <a:solidFill>
                  <a:srgbClr val="000000"/>
                </a:solidFill>
                <a:latin typeface="Times New Roman"/>
                <a:ea typeface="Times New Roman"/>
                <a:cs typeface="Times New Roman"/>
                <a:sym typeface="Times New Roman"/>
              </a:rPr>
              <a:t>u_i(target user)</a:t>
            </a:r>
            <a:r>
              <a:rPr lang="en-US" sz="2400" u="none" strike="noStrike" cap="none">
                <a:solidFill>
                  <a:srgbClr val="000000"/>
                </a:solidFill>
                <a:latin typeface="Times New Roman"/>
                <a:ea typeface="Times New Roman"/>
                <a:cs typeface="Times New Roman"/>
                <a:sym typeface="Times New Roman"/>
              </a:rPr>
              <a:t> from </a:t>
            </a:r>
            <a:r>
              <a:rPr lang="en-US" sz="2400" b="1" u="none" strike="noStrike" cap="none">
                <a:solidFill>
                  <a:srgbClr val="000000"/>
                </a:solidFill>
                <a:latin typeface="Times New Roman"/>
                <a:ea typeface="Times New Roman"/>
                <a:cs typeface="Times New Roman"/>
                <a:sym typeface="Times New Roman"/>
              </a:rPr>
              <a:t>u_j(eval</a:t>
            </a:r>
            <a:r>
              <a:rPr lang="en-US" sz="2400" b="1">
                <a:solidFill>
                  <a:srgbClr val="000000"/>
                </a:solidFill>
                <a:latin typeface="Times New Roman"/>
                <a:ea typeface="Times New Roman"/>
                <a:cs typeface="Times New Roman"/>
                <a:sym typeface="Times New Roman"/>
              </a:rPr>
              <a:t>uator</a:t>
            </a:r>
            <a:r>
              <a:rPr lang="en-US" sz="2400" b="1" u="none" strike="noStrike" cap="none">
                <a:solidFill>
                  <a:srgbClr val="000000"/>
                </a:solidFill>
                <a:latin typeface="Times New Roman"/>
                <a:ea typeface="Times New Roman"/>
                <a:cs typeface="Times New Roman"/>
                <a:sym typeface="Times New Roman"/>
              </a:rPr>
              <a:t>)</a:t>
            </a:r>
            <a:r>
              <a:rPr lang="en-US" sz="2400" u="none" strike="noStrike" cap="none">
                <a:solidFill>
                  <a:srgbClr val="000000"/>
                </a:solidFill>
                <a:latin typeface="Times New Roman"/>
                <a:ea typeface="Times New Roman"/>
                <a:cs typeface="Times New Roman"/>
                <a:sym typeface="Times New Roman"/>
              </a:rPr>
              <a:t> at time period </a:t>
            </a:r>
            <a:r>
              <a:rPr lang="en-US" sz="2400" b="1" u="none" strike="noStrike" cap="none">
                <a:solidFill>
                  <a:srgbClr val="000000"/>
                </a:solidFill>
                <a:latin typeface="Times New Roman"/>
                <a:ea typeface="Times New Roman"/>
                <a:cs typeface="Times New Roman"/>
                <a:sym typeface="Times New Roman"/>
              </a:rPr>
              <a:t>t_k</a:t>
            </a:r>
          </a:p>
          <a:p>
            <a:pPr marL="0" marR="0" lvl="8" indent="0" algn="l" rtl="0">
              <a:lnSpc>
                <a:spcPct val="100000"/>
              </a:lnSpc>
              <a:spcBef>
                <a:spcPts val="0"/>
              </a:spcBef>
              <a:spcAft>
                <a:spcPts val="0"/>
              </a:spcAft>
              <a:buClr>
                <a:srgbClr val="000000"/>
              </a:buClr>
              <a:buSzPct val="25000"/>
              <a:buFont typeface="Times New Roman"/>
              <a:buNone/>
            </a:pPr>
            <a:endParaRPr sz="2400">
              <a:solidFill>
                <a:srgbClr val="000000"/>
              </a:solidFill>
              <a:latin typeface="Times New Roman"/>
              <a:ea typeface="Times New Roman"/>
              <a:cs typeface="Times New Roman"/>
              <a:sym typeface="Times New Roman"/>
            </a:endParaRPr>
          </a:p>
          <a:p>
            <a:pPr marL="0" marR="0" lvl="8" indent="0" algn="l" rtl="0">
              <a:lnSpc>
                <a:spcPct val="100000"/>
              </a:lnSpc>
              <a:spcBef>
                <a:spcPts val="0"/>
              </a:spcBef>
              <a:spcAft>
                <a:spcPts val="0"/>
              </a:spcAft>
              <a:buClr>
                <a:srgbClr val="000000"/>
              </a:buClr>
              <a:buSzPct val="25000"/>
              <a:buFont typeface="Times New Roman"/>
              <a:buNone/>
            </a:pPr>
            <a:r>
              <a:rPr lang="en-US" sz="2400">
                <a:latin typeface="Times New Roman"/>
                <a:ea typeface="Times New Roman"/>
                <a:cs typeface="Times New Roman"/>
                <a:sym typeface="Times New Roman"/>
              </a:rPr>
              <a:t>Rating(u_j → u_i , t_k ) is weighted combination of three factors:</a:t>
            </a:r>
          </a:p>
          <a:p>
            <a:pPr marL="457200" marR="0" lvl="0" indent="-381000" algn="l" rtl="0">
              <a:lnSpc>
                <a:spcPct val="100000"/>
              </a:lnSpc>
              <a:spcBef>
                <a:spcPts val="0"/>
              </a:spcBef>
              <a:spcAft>
                <a:spcPts val="0"/>
              </a:spcAft>
              <a:buClr>
                <a:srgbClr val="000000"/>
              </a:buClr>
              <a:buSzPct val="100000"/>
              <a:buFont typeface="Alegreya"/>
              <a:buAutoNum type="arabicPeriod"/>
            </a:pPr>
            <a:r>
              <a:rPr lang="en-US" sz="2400" b="1" u="none" strike="noStrike" cap="none">
                <a:solidFill>
                  <a:srgbClr val="000000"/>
                </a:solidFill>
                <a:latin typeface="Alegreya"/>
                <a:ea typeface="Alegreya"/>
                <a:cs typeface="Alegreya"/>
                <a:sym typeface="Alegreya"/>
              </a:rPr>
              <a:t>w_user · UserConn(u_j → u_i , t_k ) + </a:t>
            </a:r>
          </a:p>
          <a:p>
            <a:pPr marL="457200" marR="0" lvl="0" indent="-381000" algn="l" rtl="0">
              <a:lnSpc>
                <a:spcPct val="100000"/>
              </a:lnSpc>
              <a:spcBef>
                <a:spcPts val="0"/>
              </a:spcBef>
              <a:spcAft>
                <a:spcPts val="0"/>
              </a:spcAft>
              <a:buClr>
                <a:srgbClr val="000000"/>
              </a:buClr>
              <a:buSzPct val="100000"/>
              <a:buFont typeface="Alegreya"/>
              <a:buAutoNum type="arabicPeriod"/>
            </a:pPr>
            <a:r>
              <a:rPr lang="en-US" sz="2400" b="1" u="none" strike="noStrike" cap="none">
                <a:solidFill>
                  <a:srgbClr val="000000"/>
                </a:solidFill>
                <a:latin typeface="Alegreya"/>
                <a:ea typeface="Alegreya"/>
                <a:cs typeface="Alegreya"/>
                <a:sym typeface="Alegreya"/>
              </a:rPr>
              <a:t>w_expl · ExplConn(u</a:t>
            </a:r>
            <a:r>
              <a:rPr lang="en-US" sz="2400" b="1">
                <a:solidFill>
                  <a:srgbClr val="000000"/>
                </a:solidFill>
                <a:latin typeface="Alegreya"/>
                <a:ea typeface="Alegreya"/>
                <a:cs typeface="Alegreya"/>
                <a:sym typeface="Alegreya"/>
              </a:rPr>
              <a:t>_</a:t>
            </a:r>
            <a:r>
              <a:rPr lang="en-US" sz="2400" b="1" u="none" strike="noStrike" cap="none">
                <a:solidFill>
                  <a:srgbClr val="000000"/>
                </a:solidFill>
                <a:latin typeface="Alegreya"/>
                <a:ea typeface="Alegreya"/>
                <a:cs typeface="Alegreya"/>
                <a:sym typeface="Alegreya"/>
              </a:rPr>
              <a:t>j → u i , t k ) + </a:t>
            </a:r>
          </a:p>
          <a:p>
            <a:pPr marL="457200" marR="0" lvl="0" indent="-381000" algn="l" rtl="0">
              <a:lnSpc>
                <a:spcPct val="100000"/>
              </a:lnSpc>
              <a:spcBef>
                <a:spcPts val="0"/>
              </a:spcBef>
              <a:spcAft>
                <a:spcPts val="0"/>
              </a:spcAft>
              <a:buSzPct val="100000"/>
              <a:buFont typeface="Alegreya"/>
              <a:buAutoNum type="arabicPeriod"/>
            </a:pPr>
            <a:r>
              <a:rPr lang="en-US" sz="2400" b="1" u="none" strike="noStrike" cap="none">
                <a:solidFill>
                  <a:srgbClr val="000000"/>
                </a:solidFill>
                <a:latin typeface="Alegreya"/>
                <a:ea typeface="Alegreya"/>
                <a:cs typeface="Alegreya"/>
                <a:sym typeface="Alegreya"/>
              </a:rPr>
              <a:t>w_impl· ImplConn(u</a:t>
            </a:r>
            <a:r>
              <a:rPr lang="en-US" sz="2400" b="1">
                <a:solidFill>
                  <a:srgbClr val="000000"/>
                </a:solidFill>
                <a:latin typeface="Alegreya"/>
                <a:ea typeface="Alegreya"/>
                <a:cs typeface="Alegreya"/>
                <a:sym typeface="Alegreya"/>
              </a:rPr>
              <a:t>_</a:t>
            </a:r>
            <a:r>
              <a:rPr lang="en-US" sz="2400" b="1" u="none" strike="noStrike" cap="none">
                <a:solidFill>
                  <a:srgbClr val="000000"/>
                </a:solidFill>
                <a:latin typeface="Alegreya"/>
                <a:ea typeface="Alegreya"/>
                <a:cs typeface="Alegreya"/>
                <a:sym typeface="Alegreya"/>
              </a:rPr>
              <a:t>j → u i , t k )</a:t>
            </a:r>
            <a:r>
              <a:rPr lang="en-US" sz="2400">
                <a:latin typeface="Alegreya"/>
                <a:ea typeface="Alegreya"/>
                <a:cs typeface="Alegreya"/>
                <a:sym typeface="Alegreya"/>
              </a:rPr>
              <a:t> ,    </a:t>
            </a:r>
            <a:r>
              <a:rPr lang="en-US" sz="2400"/>
              <a:t>                </a:t>
            </a:r>
          </a:p>
          <a:p>
            <a:pPr marL="0" marR="0" lvl="0" indent="0" algn="l" rtl="0">
              <a:lnSpc>
                <a:spcPct val="100000"/>
              </a:lnSpc>
              <a:spcBef>
                <a:spcPts val="0"/>
              </a:spcBef>
              <a:spcAft>
                <a:spcPts val="0"/>
              </a:spcAft>
              <a:buNone/>
            </a:pPr>
            <a:endParaRPr sz="2400"/>
          </a:p>
          <a:p>
            <a:pPr marL="0" marR="0" lvl="0" indent="0" algn="l" rtl="0">
              <a:lnSpc>
                <a:spcPct val="100000"/>
              </a:lnSpc>
              <a:spcBef>
                <a:spcPts val="0"/>
              </a:spcBef>
              <a:spcAft>
                <a:spcPts val="0"/>
              </a:spcAft>
              <a:buNone/>
            </a:pPr>
            <a:r>
              <a:rPr lang="en-US" sz="2400">
                <a:solidFill>
                  <a:srgbClr val="B7B7B7"/>
                </a:solidFill>
              </a:rPr>
              <a:t> (</a:t>
            </a:r>
            <a:r>
              <a:rPr lang="en-US" sz="2400" b="0" i="0" u="none" strike="noStrike" cap="none">
                <a:solidFill>
                  <a:srgbClr val="B7B7B7"/>
                </a:solidFill>
                <a:latin typeface="Times New Roman"/>
                <a:ea typeface="Times New Roman"/>
                <a:cs typeface="Times New Roman"/>
                <a:sym typeface="Times New Roman"/>
              </a:rPr>
              <a:t>where where w user + w expl + w impl =1)</a:t>
            </a:r>
          </a:p>
          <a:p>
            <a:pPr marL="0" marR="0" lvl="0" indent="0" algn="l" rtl="0">
              <a:lnSpc>
                <a:spcPct val="100000"/>
              </a:lnSpc>
              <a:spcBef>
                <a:spcPts val="0"/>
              </a:spcBef>
              <a:spcAft>
                <a:spcPts val="0"/>
              </a:spcAft>
              <a:buClr>
                <a:srgbClr val="000000"/>
              </a:buClr>
              <a:buSzPct val="25000"/>
              <a:buFont typeface="Times New Roman"/>
              <a:buNone/>
            </a:pPr>
            <a:endParaRPr sz="24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ct val="25000"/>
              <a:buFont typeface="Times"/>
              <a:buNone/>
            </a:pPr>
            <a:r>
              <a:rPr lang="en-US" sz="2400" b="1" i="0" u="sng" strike="noStrike" cap="none">
                <a:solidFill>
                  <a:srgbClr val="000000"/>
                </a:solidFill>
                <a:latin typeface="Times"/>
                <a:ea typeface="Times"/>
                <a:cs typeface="Times"/>
                <a:sym typeface="Times"/>
              </a:rPr>
              <a:t>The</a:t>
            </a:r>
            <a:r>
              <a:rPr lang="en-US" sz="2400" b="0" i="0" u="sng" strike="noStrike" cap="none">
                <a:solidFill>
                  <a:srgbClr val="000000"/>
                </a:solidFill>
                <a:latin typeface="Times"/>
                <a:ea typeface="Times"/>
                <a:cs typeface="Times"/>
                <a:sym typeface="Times"/>
              </a:rPr>
              <a:t> </a:t>
            </a:r>
            <a:r>
              <a:rPr lang="en-US" sz="2400" b="1" u="sng">
                <a:solidFill>
                  <a:srgbClr val="000000"/>
                </a:solidFill>
                <a:latin typeface="Times"/>
                <a:ea typeface="Times"/>
                <a:cs typeface="Times"/>
                <a:sym typeface="Times"/>
              </a:rPr>
              <a:t>1st</a:t>
            </a:r>
            <a:r>
              <a:rPr lang="en-US" sz="2400" b="1" i="0" u="sng" strike="noStrike" cap="none">
                <a:solidFill>
                  <a:srgbClr val="000000"/>
                </a:solidFill>
                <a:latin typeface="Times"/>
                <a:ea typeface="Times"/>
                <a:cs typeface="Times"/>
                <a:sym typeface="Times"/>
              </a:rPr>
              <a:t> factor</a:t>
            </a:r>
            <a:r>
              <a:rPr lang="en-US" sz="2400" b="0" i="0" u="sng" strike="noStrike" cap="none">
                <a:solidFill>
                  <a:srgbClr val="000000"/>
                </a:solidFill>
                <a:latin typeface="Times"/>
                <a:ea typeface="Times"/>
                <a:cs typeface="Times"/>
                <a:sym typeface="Times"/>
              </a:rPr>
              <a:t> </a:t>
            </a:r>
            <a:r>
              <a:rPr lang="en-US" sz="2400" b="0" i="0" u="none" strike="noStrike" cap="none">
                <a:solidFill>
                  <a:srgbClr val="000000"/>
                </a:solidFill>
                <a:latin typeface="Times"/>
                <a:ea typeface="Times"/>
                <a:cs typeface="Times"/>
                <a:sym typeface="Times"/>
              </a:rPr>
              <a:t>corresponds to the </a:t>
            </a:r>
            <a:r>
              <a:rPr lang="en-US" sz="2400" b="1" i="0" u="none" strike="noStrike" cap="none">
                <a:solidFill>
                  <a:srgbClr val="000000"/>
                </a:solidFill>
                <a:latin typeface="Times"/>
                <a:ea typeface="Times"/>
                <a:cs typeface="Times"/>
                <a:sym typeface="Times"/>
              </a:rPr>
              <a:t>explicit user-to-user connections</a:t>
            </a:r>
          </a:p>
          <a:p>
            <a:pPr marL="457200" marR="0" lvl="0" indent="-381000" algn="just"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can be modeled as a binary decision variable taking values 1(fri</a:t>
            </a:r>
            <a:r>
              <a:rPr lang="en-US" sz="2400">
                <a:solidFill>
                  <a:srgbClr val="000000"/>
                </a:solidFill>
                <a:latin typeface="Times"/>
                <a:ea typeface="Times"/>
                <a:cs typeface="Times"/>
                <a:sym typeface="Times"/>
              </a:rPr>
              <a:t>end</a:t>
            </a:r>
            <a:r>
              <a:rPr lang="en-US" sz="2400" b="0" i="0" u="none" strike="noStrike" cap="none">
                <a:solidFill>
                  <a:srgbClr val="000000"/>
                </a:solidFill>
                <a:latin typeface="Times"/>
                <a:ea typeface="Times"/>
                <a:cs typeface="Times"/>
                <a:sym typeface="Times"/>
              </a:rPr>
              <a:t>) or −1</a:t>
            </a:r>
            <a:r>
              <a:rPr lang="en-US" sz="2400">
                <a:solidFill>
                  <a:srgbClr val="000000"/>
                </a:solidFill>
                <a:latin typeface="Times"/>
                <a:ea typeface="Times"/>
                <a:cs typeface="Times"/>
                <a:sym typeface="Times"/>
              </a:rPr>
              <a:t>(enemy)</a:t>
            </a:r>
          </a:p>
          <a:p>
            <a:pPr marL="457200" marR="0" lvl="0" indent="-381000" algn="just"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or take any value in the [−1, 1] range </a:t>
            </a:r>
          </a:p>
          <a:p>
            <a:pPr marL="0" marR="0" lvl="0" indent="0" algn="just" rtl="0">
              <a:lnSpc>
                <a:spcPct val="100000"/>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r>
              <a:rPr lang="en-US" sz="2400" b="1" i="0" u="sng" strike="noStrike" cap="none">
                <a:solidFill>
                  <a:srgbClr val="000000"/>
                </a:solidFill>
                <a:latin typeface="Times"/>
                <a:ea typeface="Times"/>
                <a:cs typeface="Times"/>
                <a:sym typeface="Times"/>
              </a:rPr>
              <a:t>The </a:t>
            </a:r>
            <a:r>
              <a:rPr lang="en-US" sz="2400" b="1" u="sng">
                <a:solidFill>
                  <a:srgbClr val="000000"/>
                </a:solidFill>
                <a:latin typeface="Times"/>
                <a:ea typeface="Times"/>
                <a:cs typeface="Times"/>
                <a:sym typeface="Times"/>
              </a:rPr>
              <a:t>2nd </a:t>
            </a:r>
            <a:r>
              <a:rPr lang="en-US" sz="2400" b="1" i="0" u="sng" strike="noStrike" cap="none">
                <a:solidFill>
                  <a:srgbClr val="000000"/>
                </a:solidFill>
                <a:latin typeface="Times"/>
                <a:ea typeface="Times"/>
                <a:cs typeface="Times"/>
                <a:sym typeface="Times"/>
              </a:rPr>
              <a:t> factor</a:t>
            </a:r>
            <a:r>
              <a:rPr lang="en-US" sz="2400" b="0" i="0" u="none" strike="noStrike" cap="none">
                <a:solidFill>
                  <a:srgbClr val="000000"/>
                </a:solidFill>
                <a:latin typeface="Times"/>
                <a:ea typeface="Times"/>
                <a:cs typeface="Times"/>
                <a:sym typeface="Times"/>
              </a:rPr>
              <a:t> corresponds to the </a:t>
            </a:r>
            <a:r>
              <a:rPr lang="en-US" sz="2400" b="1" i="0" u="none" strike="noStrike" cap="none">
                <a:solidFill>
                  <a:srgbClr val="000000"/>
                </a:solidFill>
                <a:latin typeface="Times"/>
                <a:ea typeface="Times"/>
                <a:cs typeface="Times"/>
                <a:sym typeface="Times"/>
              </a:rPr>
              <a:t>explicit user-to-item connections</a:t>
            </a:r>
            <a:r>
              <a:rPr lang="en-US" sz="2400" b="0" i="0" u="none" strike="noStrike" cap="none">
                <a:solidFill>
                  <a:srgbClr val="000000"/>
                </a:solidFill>
                <a:latin typeface="Times"/>
                <a:ea typeface="Times"/>
                <a:cs typeface="Times"/>
                <a:sym typeface="Times"/>
              </a:rPr>
              <a:t> </a:t>
            </a:r>
          </a:p>
          <a:p>
            <a:pPr marL="457200" marR="0" lvl="0" indent="-381000" algn="just"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as expressed by comments of user u j to content items published by u i at time period t_k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Reputation Rating </a:t>
            </a:r>
          </a:p>
        </p:txBody>
      </p:sp>
      <p:sp>
        <p:nvSpPr>
          <p:cNvPr id="218" name="Shape 218"/>
          <p:cNvSpPr txBox="1">
            <a:spLocks noGrp="1"/>
          </p:cNvSpPr>
          <p:nvPr>
            <p:ph type="body" idx="1"/>
          </p:nvPr>
        </p:nvSpPr>
        <p:spPr>
          <a:xfrm>
            <a:off x="952500" y="2603500"/>
            <a:ext cx="11779500" cy="62865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A. Local Rating (cont.)</a:t>
            </a:r>
          </a:p>
          <a:p>
            <a:pPr marL="0" marR="0" lvl="0" indent="0" algn="l" rtl="0">
              <a:lnSpc>
                <a:spcPct val="100000"/>
              </a:lnSpc>
              <a:spcBef>
                <a:spcPts val="0"/>
              </a:spcBef>
              <a:spcAft>
                <a:spcPts val="0"/>
              </a:spcAft>
              <a:buClr>
                <a:srgbClr val="000000"/>
              </a:buClr>
              <a:buSzPct val="25000"/>
              <a:buFont typeface="Times"/>
              <a:buNone/>
            </a:pPr>
            <a:endParaRPr sz="2159" b="1" i="1"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endParaRPr sz="2159" b="1" i="1"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endParaRPr sz="2159" b="1" i="1"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endParaRPr sz="2159" b="1" i="1"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r>
              <a:rPr lang="en-US" sz="2159" b="1">
                <a:solidFill>
                  <a:srgbClr val="000000"/>
                </a:solidFill>
                <a:latin typeface="Times"/>
                <a:ea typeface="Times"/>
                <a:cs typeface="Times"/>
                <a:sym typeface="Times"/>
              </a:rPr>
              <a:t>Numerator</a:t>
            </a:r>
            <a:r>
              <a:rPr lang="en-US" sz="2159" b="0" i="0" u="none" strike="noStrike" cap="none">
                <a:solidFill>
                  <a:srgbClr val="000000"/>
                </a:solidFill>
                <a:latin typeface="Times"/>
                <a:ea typeface="Times"/>
                <a:cs typeface="Times"/>
                <a:sym typeface="Times"/>
              </a:rPr>
              <a:t>: the number of positive and negative user-to-item explicit opinions, as expressed by user u</a:t>
            </a:r>
            <a:r>
              <a:rPr lang="en-US" sz="2159">
                <a:solidFill>
                  <a:srgbClr val="000000"/>
                </a:solidFill>
                <a:latin typeface="Times"/>
                <a:ea typeface="Times"/>
                <a:cs typeface="Times"/>
                <a:sym typeface="Times"/>
              </a:rPr>
              <a:t>_</a:t>
            </a:r>
            <a:r>
              <a:rPr lang="en-US" sz="2159" b="0" i="0" u="none" strike="noStrike" cap="none">
                <a:solidFill>
                  <a:srgbClr val="000000"/>
                </a:solidFill>
                <a:latin typeface="Times"/>
                <a:ea typeface="Times"/>
                <a:cs typeface="Times"/>
                <a:sym typeface="Times"/>
              </a:rPr>
              <a:t>j , at time period t</a:t>
            </a:r>
            <a:r>
              <a:rPr lang="en-US" sz="2159">
                <a:solidFill>
                  <a:srgbClr val="000000"/>
                </a:solidFill>
                <a:latin typeface="Times"/>
                <a:ea typeface="Times"/>
                <a:cs typeface="Times"/>
                <a:sym typeface="Times"/>
              </a:rPr>
              <a:t>_</a:t>
            </a:r>
            <a:r>
              <a:rPr lang="en-US" sz="2159" b="0" i="0" u="none" strike="noStrike" cap="none">
                <a:solidFill>
                  <a:srgbClr val="000000"/>
                </a:solidFill>
                <a:latin typeface="Times"/>
                <a:ea typeface="Times"/>
                <a:cs typeface="Times"/>
                <a:sym typeface="Times"/>
              </a:rPr>
              <a:t>k , on the content items published by user u</a:t>
            </a:r>
            <a:r>
              <a:rPr lang="en-US" sz="2159">
                <a:solidFill>
                  <a:srgbClr val="000000"/>
                </a:solidFill>
                <a:latin typeface="Times"/>
                <a:ea typeface="Times"/>
                <a:cs typeface="Times"/>
                <a:sym typeface="Times"/>
              </a:rPr>
              <a:t>_</a:t>
            </a:r>
            <a:r>
              <a:rPr lang="en-US" sz="2159" b="0" i="0" u="none" strike="noStrike" cap="none">
                <a:solidFill>
                  <a:srgbClr val="000000"/>
                </a:solidFill>
                <a:latin typeface="Times"/>
                <a:ea typeface="Times"/>
                <a:cs typeface="Times"/>
                <a:sym typeface="Times"/>
              </a:rPr>
              <a:t>i , </a:t>
            </a:r>
          </a:p>
          <a:p>
            <a:pPr marL="0" marR="0" lvl="0" indent="0" algn="l" rtl="0">
              <a:lnSpc>
                <a:spcPct val="100000"/>
              </a:lnSpc>
              <a:spcBef>
                <a:spcPts val="0"/>
              </a:spcBef>
              <a:spcAft>
                <a:spcPts val="0"/>
              </a:spcAft>
              <a:buClr>
                <a:srgbClr val="000000"/>
              </a:buClr>
              <a:buSzPct val="25000"/>
              <a:buFont typeface="Times"/>
              <a:buNone/>
            </a:pPr>
            <a:r>
              <a:rPr lang="en-US" sz="2159" b="1">
                <a:solidFill>
                  <a:srgbClr val="000000"/>
                </a:solidFill>
                <a:latin typeface="Times"/>
                <a:ea typeface="Times"/>
                <a:cs typeface="Times"/>
                <a:sym typeface="Times"/>
              </a:rPr>
              <a:t>Denominator</a:t>
            </a:r>
            <a:r>
              <a:rPr lang="en-US" sz="2159" b="0" i="0" u="none" strike="noStrike" cap="none">
                <a:solidFill>
                  <a:srgbClr val="000000"/>
                </a:solidFill>
                <a:latin typeface="Times"/>
                <a:ea typeface="Times"/>
                <a:cs typeface="Times"/>
                <a:sym typeface="Times"/>
              </a:rPr>
              <a:t>: the total number of opinions expressed by user u</a:t>
            </a:r>
            <a:r>
              <a:rPr lang="en-US" sz="2159">
                <a:solidFill>
                  <a:srgbClr val="000000"/>
                </a:solidFill>
                <a:latin typeface="Times"/>
                <a:ea typeface="Times"/>
                <a:cs typeface="Times"/>
                <a:sym typeface="Times"/>
              </a:rPr>
              <a:t>_</a:t>
            </a:r>
            <a:r>
              <a:rPr lang="en-US" sz="2159" b="0" i="0" u="none" strike="noStrike" cap="none">
                <a:solidFill>
                  <a:srgbClr val="000000"/>
                </a:solidFill>
                <a:latin typeface="Times"/>
                <a:ea typeface="Times"/>
                <a:cs typeface="Times"/>
                <a:sym typeface="Times"/>
              </a:rPr>
              <a:t>j in time period t</a:t>
            </a:r>
            <a:r>
              <a:rPr lang="en-US" sz="2159">
                <a:solidFill>
                  <a:srgbClr val="000000"/>
                </a:solidFill>
                <a:latin typeface="Times"/>
                <a:ea typeface="Times"/>
                <a:cs typeface="Times"/>
                <a:sym typeface="Times"/>
              </a:rPr>
              <a:t>_</a:t>
            </a:r>
            <a:r>
              <a:rPr lang="en-US" sz="2159" b="0" i="0" u="none" strike="noStrike" cap="none">
                <a:solidFill>
                  <a:srgbClr val="000000"/>
                </a:solidFill>
                <a:latin typeface="Times"/>
                <a:ea typeface="Times"/>
                <a:cs typeface="Times"/>
                <a:sym typeface="Times"/>
              </a:rPr>
              <a:t>k on any published content item.</a:t>
            </a:r>
          </a:p>
          <a:p>
            <a:pPr marL="0" marR="0" lvl="0" indent="0" algn="l" rtl="0">
              <a:lnSpc>
                <a:spcPct val="100000"/>
              </a:lnSpc>
              <a:spcBef>
                <a:spcPts val="0"/>
              </a:spcBef>
              <a:spcAft>
                <a:spcPts val="0"/>
              </a:spcAft>
              <a:buClr>
                <a:srgbClr val="000000"/>
              </a:buClr>
              <a:buSzPct val="25000"/>
              <a:buFont typeface="Times"/>
              <a:buNone/>
            </a:pPr>
            <a:endParaRPr sz="2159"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r>
              <a:rPr lang="en-US" sz="2159" b="1" i="0" u="sng" strike="noStrike" cap="none">
                <a:solidFill>
                  <a:srgbClr val="000000"/>
                </a:solidFill>
                <a:latin typeface="Times"/>
                <a:ea typeface="Times"/>
                <a:cs typeface="Times"/>
                <a:sym typeface="Times"/>
              </a:rPr>
              <a:t>The </a:t>
            </a:r>
            <a:r>
              <a:rPr lang="en-US" sz="2159" b="1" u="sng">
                <a:solidFill>
                  <a:srgbClr val="000000"/>
                </a:solidFill>
                <a:latin typeface="Times"/>
                <a:ea typeface="Times"/>
                <a:cs typeface="Times"/>
                <a:sym typeface="Times"/>
              </a:rPr>
              <a:t>3rd</a:t>
            </a:r>
            <a:r>
              <a:rPr lang="en-US" sz="2159" b="1" i="0" u="sng" strike="noStrike" cap="none">
                <a:solidFill>
                  <a:srgbClr val="000000"/>
                </a:solidFill>
                <a:latin typeface="Times"/>
                <a:ea typeface="Times"/>
                <a:cs typeface="Times"/>
                <a:sym typeface="Times"/>
              </a:rPr>
              <a:t> factor</a:t>
            </a:r>
            <a:r>
              <a:rPr lang="en-US" sz="2159" b="0" i="0" u="none" strike="noStrike" cap="none">
                <a:solidFill>
                  <a:srgbClr val="000000"/>
                </a:solidFill>
                <a:latin typeface="Times"/>
                <a:ea typeface="Times"/>
                <a:cs typeface="Times"/>
                <a:sym typeface="Times"/>
              </a:rPr>
              <a:t> :</a:t>
            </a:r>
            <a:r>
              <a:rPr lang="en-US" sz="2159" b="1" i="0" u="none" strike="noStrike" cap="none">
                <a:solidFill>
                  <a:srgbClr val="000000"/>
                </a:solidFill>
                <a:latin typeface="Times"/>
                <a:ea typeface="Times"/>
                <a:cs typeface="Times"/>
                <a:sym typeface="Times"/>
              </a:rPr>
              <a:t> implicit user-to-item connections</a:t>
            </a:r>
          </a:p>
          <a:p>
            <a:pPr marL="0" marR="0" lvl="0" indent="0" algn="l" rtl="0">
              <a:lnSpc>
                <a:spcPct val="100000"/>
              </a:lnSpc>
              <a:spcBef>
                <a:spcPts val="0"/>
              </a:spcBef>
              <a:spcAft>
                <a:spcPts val="0"/>
              </a:spcAft>
              <a:buClr>
                <a:srgbClr val="000000"/>
              </a:buClr>
              <a:buSzPct val="25000"/>
              <a:buFont typeface="Times"/>
              <a:buNone/>
            </a:pPr>
            <a:endParaRPr sz="2159"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endParaRPr sz="2159"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endParaRPr sz="2159"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r>
              <a:rPr lang="en-US" sz="2159" b="1">
                <a:latin typeface="Times"/>
                <a:ea typeface="Times"/>
                <a:cs typeface="Times"/>
                <a:sym typeface="Times"/>
              </a:rPr>
              <a:t>Numerator</a:t>
            </a:r>
            <a:r>
              <a:rPr lang="en-US" sz="2159" b="0" i="0" u="none" strike="noStrike" cap="none">
                <a:solidFill>
                  <a:srgbClr val="000000"/>
                </a:solidFill>
                <a:latin typeface="Times"/>
                <a:ea typeface="Times"/>
                <a:cs typeface="Times"/>
                <a:sym typeface="Times"/>
              </a:rPr>
              <a:t>: the number of positive and negative user-to-item implicit connections, as expressed by links from the content items published by user u</a:t>
            </a:r>
            <a:r>
              <a:rPr lang="en-US" sz="2159">
                <a:solidFill>
                  <a:srgbClr val="000000"/>
                </a:solidFill>
                <a:latin typeface="Times"/>
                <a:ea typeface="Times"/>
                <a:cs typeface="Times"/>
                <a:sym typeface="Times"/>
              </a:rPr>
              <a:t>_</a:t>
            </a:r>
            <a:r>
              <a:rPr lang="en-US" sz="2159" b="0" i="0" u="none" strike="noStrike" cap="none">
                <a:solidFill>
                  <a:srgbClr val="000000"/>
                </a:solidFill>
                <a:latin typeface="Times"/>
                <a:ea typeface="Times"/>
                <a:cs typeface="Times"/>
                <a:sym typeface="Times"/>
              </a:rPr>
              <a:t>j at time period t</a:t>
            </a:r>
            <a:r>
              <a:rPr lang="en-US" sz="2159">
                <a:solidFill>
                  <a:srgbClr val="000000"/>
                </a:solidFill>
                <a:latin typeface="Times"/>
                <a:ea typeface="Times"/>
                <a:cs typeface="Times"/>
                <a:sym typeface="Times"/>
              </a:rPr>
              <a:t>_</a:t>
            </a:r>
            <a:r>
              <a:rPr lang="en-US" sz="2159" b="0" i="0" u="none" strike="noStrike" cap="none">
                <a:solidFill>
                  <a:srgbClr val="000000"/>
                </a:solidFill>
                <a:latin typeface="Times"/>
                <a:ea typeface="Times"/>
                <a:cs typeface="Times"/>
                <a:sym typeface="Times"/>
              </a:rPr>
              <a:t>k on the content items published by user u</a:t>
            </a:r>
            <a:r>
              <a:rPr lang="en-US" sz="2159">
                <a:solidFill>
                  <a:srgbClr val="000000"/>
                </a:solidFill>
                <a:latin typeface="Times"/>
                <a:ea typeface="Times"/>
                <a:cs typeface="Times"/>
                <a:sym typeface="Times"/>
              </a:rPr>
              <a:t>_</a:t>
            </a:r>
            <a:r>
              <a:rPr lang="en-US" sz="2159" b="0" i="0" u="none" strike="noStrike" cap="none">
                <a:solidFill>
                  <a:srgbClr val="000000"/>
                </a:solidFill>
                <a:latin typeface="Times"/>
                <a:ea typeface="Times"/>
                <a:cs typeface="Times"/>
                <a:sym typeface="Times"/>
              </a:rPr>
              <a:t>i , respectively, </a:t>
            </a:r>
          </a:p>
          <a:p>
            <a:pPr marL="0" marR="0" lvl="0" indent="0" algn="l" rtl="0">
              <a:lnSpc>
                <a:spcPct val="100000"/>
              </a:lnSpc>
              <a:spcBef>
                <a:spcPts val="0"/>
              </a:spcBef>
              <a:spcAft>
                <a:spcPts val="0"/>
              </a:spcAft>
              <a:buClr>
                <a:srgbClr val="000000"/>
              </a:buClr>
              <a:buSzPct val="25000"/>
              <a:buFont typeface="Times"/>
              <a:buNone/>
            </a:pPr>
            <a:r>
              <a:rPr lang="en-US" sz="2150" b="1">
                <a:latin typeface="Times"/>
                <a:ea typeface="Times"/>
                <a:cs typeface="Times"/>
                <a:sym typeface="Times"/>
              </a:rPr>
              <a:t>Denominator</a:t>
            </a:r>
            <a:r>
              <a:rPr lang="en-US" sz="2159" b="0" i="0" u="none" strike="noStrike" cap="none">
                <a:solidFill>
                  <a:srgbClr val="000000"/>
                </a:solidFill>
                <a:latin typeface="Times"/>
                <a:ea typeface="Times"/>
                <a:cs typeface="Times"/>
                <a:sym typeface="Times"/>
              </a:rPr>
              <a:t> : the total number of links (expressing both positive and negative interest) from the content items published by user u j in time period t k on any published content item.</a:t>
            </a:r>
          </a:p>
        </p:txBody>
      </p:sp>
      <p:pic>
        <p:nvPicPr>
          <p:cNvPr id="219" name="Shape 219"/>
          <p:cNvPicPr preferRelativeResize="0"/>
          <p:nvPr/>
        </p:nvPicPr>
        <p:blipFill rotWithShape="1">
          <a:blip r:embed="rId3">
            <a:alphaModFix/>
          </a:blip>
          <a:srcRect/>
          <a:stretch/>
        </p:blipFill>
        <p:spPr>
          <a:xfrm>
            <a:off x="3116725" y="3291241"/>
            <a:ext cx="5497200" cy="1086600"/>
          </a:xfrm>
          <a:prstGeom prst="rect">
            <a:avLst/>
          </a:prstGeom>
          <a:noFill/>
          <a:ln>
            <a:noFill/>
          </a:ln>
        </p:spPr>
      </p:pic>
      <p:pic>
        <p:nvPicPr>
          <p:cNvPr id="220" name="Shape 220"/>
          <p:cNvPicPr preferRelativeResize="0"/>
          <p:nvPr/>
        </p:nvPicPr>
        <p:blipFill rotWithShape="1">
          <a:blip r:embed="rId4">
            <a:alphaModFix/>
          </a:blip>
          <a:srcRect/>
          <a:stretch/>
        </p:blipFill>
        <p:spPr>
          <a:xfrm>
            <a:off x="3400825" y="6460075"/>
            <a:ext cx="5213100" cy="1001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Reputation Rating </a:t>
            </a:r>
          </a:p>
        </p:txBody>
      </p:sp>
      <p:sp>
        <p:nvSpPr>
          <p:cNvPr id="226" name="Shape 226"/>
          <p:cNvSpPr txBox="1">
            <a:spLocks noGrp="1"/>
          </p:cNvSpPr>
          <p:nvPr>
            <p:ph type="body" idx="1"/>
          </p:nvPr>
        </p:nvSpPr>
        <p:spPr>
          <a:xfrm>
            <a:off x="443306" y="2221700"/>
            <a:ext cx="12118199" cy="64422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A. Local Rating (cont.)</a:t>
            </a:r>
          </a:p>
          <a:p>
            <a:pPr marL="0" marR="0" lvl="0" indent="0" algn="l" rtl="0">
              <a:lnSpc>
                <a:spcPct val="100000"/>
              </a:lnSpc>
              <a:spcBef>
                <a:spcPts val="0"/>
              </a:spcBef>
              <a:spcAft>
                <a:spcPts val="0"/>
              </a:spcAft>
              <a:buClr>
                <a:srgbClr val="000000"/>
              </a:buClr>
              <a:buSzPct val="25000"/>
              <a:buFont typeface="Times"/>
              <a:buNone/>
            </a:pPr>
            <a:endParaRPr sz="2400" b="1" i="1">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The evaluator considers only the </a:t>
            </a:r>
            <a:r>
              <a:rPr lang="en-US" sz="2400" b="1" i="0" u="none" strike="noStrike" cap="none">
                <a:solidFill>
                  <a:srgbClr val="000000"/>
                </a:solidFill>
                <a:latin typeface="Times"/>
                <a:ea typeface="Times"/>
                <a:cs typeface="Times"/>
                <a:sym typeface="Times"/>
              </a:rPr>
              <a:t>r</a:t>
            </a:r>
            <a:r>
              <a:rPr lang="en-US" sz="2400" b="1">
                <a:solidFill>
                  <a:srgbClr val="000000"/>
                </a:solidFill>
                <a:latin typeface="Times"/>
                <a:ea typeface="Times"/>
                <a:cs typeface="Times"/>
                <a:sym typeface="Times"/>
              </a:rPr>
              <a:t> </a:t>
            </a:r>
            <a:r>
              <a:rPr lang="en-US" sz="2400" b="1" i="0" u="none" strike="noStrike" cap="none">
                <a:solidFill>
                  <a:srgbClr val="000000"/>
                </a:solidFill>
                <a:latin typeface="Times"/>
                <a:ea typeface="Times"/>
                <a:cs typeface="Times"/>
                <a:sym typeface="Times"/>
              </a:rPr>
              <a:t>more recent ratings(</a:t>
            </a:r>
            <a:r>
              <a:rPr lang="en-US" sz="2400">
                <a:latin typeface="Times"/>
                <a:ea typeface="Times"/>
                <a:cs typeface="Times"/>
                <a:sym typeface="Times"/>
              </a:rPr>
              <a:t>last r memory</a:t>
            </a:r>
            <a:r>
              <a:rPr lang="en-US" sz="2400" b="1" i="0" u="none" strike="noStrike" cap="none">
                <a:solidFill>
                  <a:srgbClr val="000000"/>
                </a:solidFill>
                <a:latin typeface="Times"/>
                <a:ea typeface="Times"/>
                <a:cs typeface="Times"/>
                <a:sym typeface="Times"/>
              </a:rPr>
              <a:t>)</a:t>
            </a:r>
            <a:r>
              <a:rPr lang="en-US" sz="2400" b="0" i="0" u="none" strike="noStrike" cap="none">
                <a:solidFill>
                  <a:srgbClr val="000000"/>
                </a:solidFill>
                <a:latin typeface="Times"/>
                <a:ea typeface="Times"/>
                <a:cs typeface="Times"/>
                <a:sym typeface="Times"/>
              </a:rPr>
              <a:t> formed by the user. The local reputation rating </a:t>
            </a:r>
            <a:r>
              <a:rPr lang="en-US" sz="2400" b="1" i="0" u="none" strike="noStrike" cap="none">
                <a:solidFill>
                  <a:srgbClr val="000000"/>
                </a:solidFill>
                <a:latin typeface="Times"/>
                <a:ea typeface="Times"/>
                <a:cs typeface="Times"/>
                <a:sym typeface="Times"/>
              </a:rPr>
              <a:t>LocalRating(u</a:t>
            </a:r>
            <a:r>
              <a:rPr lang="en-US" sz="2400" b="1">
                <a:solidFill>
                  <a:srgbClr val="000000"/>
                </a:solidFill>
                <a:latin typeface="Times"/>
                <a:ea typeface="Times"/>
                <a:cs typeface="Times"/>
                <a:sym typeface="Times"/>
              </a:rPr>
              <a:t>_</a:t>
            </a:r>
            <a:r>
              <a:rPr lang="en-US" sz="2400" b="1" i="0" u="none" strike="noStrike" cap="none">
                <a:solidFill>
                  <a:srgbClr val="000000"/>
                </a:solidFill>
                <a:latin typeface="Times"/>
                <a:ea typeface="Times"/>
                <a:cs typeface="Times"/>
                <a:sym typeface="Times"/>
              </a:rPr>
              <a:t>j → u</a:t>
            </a:r>
            <a:r>
              <a:rPr lang="en-US" sz="2400" b="1">
                <a:solidFill>
                  <a:srgbClr val="000000"/>
                </a:solidFill>
                <a:latin typeface="Times"/>
                <a:ea typeface="Times"/>
                <a:cs typeface="Times"/>
                <a:sym typeface="Times"/>
              </a:rPr>
              <a:t>_</a:t>
            </a:r>
            <a:r>
              <a:rPr lang="en-US" sz="2400" b="1" i="0" u="none" strike="noStrike" cap="none">
                <a:solidFill>
                  <a:srgbClr val="000000"/>
                </a:solidFill>
                <a:latin typeface="Times"/>
                <a:ea typeface="Times"/>
                <a:cs typeface="Times"/>
                <a:sym typeface="Times"/>
              </a:rPr>
              <a:t>i , t</a:t>
            </a:r>
            <a:r>
              <a:rPr lang="en-US" sz="2400" b="1">
                <a:solidFill>
                  <a:srgbClr val="000000"/>
                </a:solidFill>
                <a:latin typeface="Times"/>
                <a:ea typeface="Times"/>
                <a:cs typeface="Times"/>
                <a:sym typeface="Times"/>
              </a:rPr>
              <a:t>_</a:t>
            </a:r>
            <a:r>
              <a:rPr lang="en-US" sz="2400" b="1" i="0" u="none" strike="noStrike" cap="none">
                <a:solidFill>
                  <a:srgbClr val="000000"/>
                </a:solidFill>
                <a:latin typeface="Times"/>
                <a:ea typeface="Times"/>
                <a:cs typeface="Times"/>
                <a:sym typeface="Times"/>
              </a:rPr>
              <a:t>c )</a:t>
            </a:r>
          </a:p>
          <a:p>
            <a:pPr marL="0" marR="0" lvl="0" indent="0" algn="just" rtl="0">
              <a:lnSpc>
                <a:spcPct val="100000"/>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endParaRPr sz="2400">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discount factor calculation:</a:t>
            </a:r>
          </a:p>
        </p:txBody>
      </p:sp>
      <p:pic>
        <p:nvPicPr>
          <p:cNvPr id="227" name="Shape 227"/>
          <p:cNvPicPr preferRelativeResize="0"/>
          <p:nvPr/>
        </p:nvPicPr>
        <p:blipFill rotWithShape="1">
          <a:blip r:embed="rId3">
            <a:alphaModFix/>
          </a:blip>
          <a:srcRect/>
          <a:stretch/>
        </p:blipFill>
        <p:spPr>
          <a:xfrm>
            <a:off x="2108858" y="4261925"/>
            <a:ext cx="8143800" cy="1209900"/>
          </a:xfrm>
          <a:prstGeom prst="rect">
            <a:avLst/>
          </a:prstGeom>
          <a:noFill/>
          <a:ln>
            <a:noFill/>
          </a:ln>
        </p:spPr>
      </p:pic>
      <p:pic>
        <p:nvPicPr>
          <p:cNvPr id="228" name="Shape 228"/>
          <p:cNvPicPr preferRelativeResize="0"/>
          <p:nvPr/>
        </p:nvPicPr>
        <p:blipFill rotWithShape="1">
          <a:blip r:embed="rId4">
            <a:alphaModFix/>
          </a:blip>
          <a:srcRect/>
          <a:stretch/>
        </p:blipFill>
        <p:spPr>
          <a:xfrm>
            <a:off x="1644425" y="6251850"/>
            <a:ext cx="5486700" cy="1920300"/>
          </a:xfrm>
          <a:prstGeom prst="rect">
            <a:avLst/>
          </a:prstGeom>
          <a:noFill/>
          <a:ln>
            <a:noFill/>
          </a:ln>
        </p:spPr>
      </p:pic>
      <p:pic>
        <p:nvPicPr>
          <p:cNvPr id="229" name="Shape 229"/>
          <p:cNvPicPr preferRelativeResize="0"/>
          <p:nvPr/>
        </p:nvPicPr>
        <p:blipFill rotWithShape="1">
          <a:blip r:embed="rId5">
            <a:alphaModFix/>
          </a:blip>
          <a:srcRect/>
          <a:stretch/>
        </p:blipFill>
        <p:spPr>
          <a:xfrm>
            <a:off x="1545275" y="6519075"/>
            <a:ext cx="2696100" cy="437100"/>
          </a:xfrm>
          <a:prstGeom prst="rect">
            <a:avLst/>
          </a:prstGeom>
          <a:noFill/>
          <a:ln>
            <a:noFill/>
          </a:ln>
        </p:spPr>
      </p:pic>
      <p:sp>
        <p:nvSpPr>
          <p:cNvPr id="230" name="Shape 230"/>
          <p:cNvSpPr txBox="1"/>
          <p:nvPr/>
        </p:nvSpPr>
        <p:spPr>
          <a:xfrm>
            <a:off x="5999700" y="7366000"/>
            <a:ext cx="6753900" cy="877500"/>
          </a:xfrm>
          <a:prstGeom prst="rect">
            <a:avLst/>
          </a:prstGeom>
          <a:noFill/>
          <a:ln>
            <a:noFill/>
          </a:ln>
        </p:spPr>
        <p:txBody>
          <a:bodyPr lIns="91425" tIns="91425" rIns="91425" bIns="91425" anchor="t" anchorCtr="0">
            <a:noAutofit/>
          </a:bodyPr>
          <a:lstStyle/>
          <a:p>
            <a:pPr marL="457200" lvl="0" indent="-342900">
              <a:spcBef>
                <a:spcPts val="0"/>
              </a:spcBef>
              <a:buClr>
                <a:srgbClr val="980000"/>
              </a:buClr>
              <a:buSzPct val="100000"/>
              <a:buChar char="●"/>
            </a:pPr>
            <a:r>
              <a:rPr lang="en-US" sz="1800">
                <a:solidFill>
                  <a:srgbClr val="980000"/>
                </a:solidFill>
              </a:rPr>
              <a:t>Out of the memory, consider all the data from t_1</a:t>
            </a:r>
          </a:p>
          <a:p>
            <a:pPr marL="457200" lvl="0" indent="-342900">
              <a:spcBef>
                <a:spcPts val="0"/>
              </a:spcBef>
              <a:buClr>
                <a:srgbClr val="980000"/>
              </a:buClr>
              <a:buSzPct val="100000"/>
              <a:buChar char="●"/>
            </a:pPr>
            <a:r>
              <a:rPr lang="en-US" sz="1800">
                <a:solidFill>
                  <a:srgbClr val="980000"/>
                </a:solidFill>
              </a:rPr>
              <a:t>In the memory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Reputation Rating </a:t>
            </a:r>
          </a:p>
        </p:txBody>
      </p:sp>
      <p:sp>
        <p:nvSpPr>
          <p:cNvPr id="236" name="Shape 236"/>
          <p:cNvSpPr txBox="1">
            <a:spLocks noGrp="1"/>
          </p:cNvSpPr>
          <p:nvPr>
            <p:ph type="body" idx="1"/>
          </p:nvPr>
        </p:nvSpPr>
        <p:spPr>
          <a:xfrm>
            <a:off x="952500" y="2603500"/>
            <a:ext cx="11675020" cy="7111008"/>
          </a:xfrm>
          <a:prstGeom prst="rect">
            <a:avLst/>
          </a:prstGeom>
          <a:noFill/>
          <a:ln>
            <a:noFill/>
          </a:ln>
        </p:spPr>
        <p:txBody>
          <a:bodyPr lIns="50800" tIns="50800" rIns="50800" bIns="50800" anchor="t" anchorCtr="0">
            <a:noAutofit/>
          </a:bodyPr>
          <a:lstStyle/>
          <a:p>
            <a:pPr marL="0" marR="0" lvl="0" indent="0" algn="l" rtl="0">
              <a:lnSpc>
                <a:spcPct val="91666"/>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B. Collaborative Rating</a:t>
            </a:r>
          </a:p>
          <a:p>
            <a:pPr marL="0" marR="0" lvl="0" indent="0" algn="l" rtl="0">
              <a:lnSpc>
                <a:spcPct val="91666"/>
              </a:lnSpc>
              <a:spcBef>
                <a:spcPts val="0"/>
              </a:spcBef>
              <a:spcAft>
                <a:spcPts val="0"/>
              </a:spcAft>
              <a:buClr>
                <a:srgbClr val="000000"/>
              </a:buClr>
              <a:buSzPct val="25000"/>
              <a:buFont typeface="Times"/>
              <a:buNone/>
            </a:pPr>
            <a:endParaRPr sz="2400" b="1" i="1"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r>
              <a:rPr lang="en-US" sz="2400" b="0" u="none" strike="noStrike" cap="none">
                <a:solidFill>
                  <a:srgbClr val="000000"/>
                </a:solidFill>
                <a:latin typeface="Times"/>
                <a:ea typeface="Times"/>
                <a:cs typeface="Times"/>
                <a:sym typeface="Times"/>
              </a:rPr>
              <a:t>Get opinion f</a:t>
            </a:r>
            <a:r>
              <a:rPr lang="en-US" sz="2400">
                <a:solidFill>
                  <a:srgbClr val="000000"/>
                </a:solidFill>
                <a:latin typeface="Times"/>
                <a:ea typeface="Times"/>
                <a:cs typeface="Times"/>
                <a:sym typeface="Times"/>
              </a:rPr>
              <a:t>ro</a:t>
            </a:r>
            <a:r>
              <a:rPr lang="en-US" sz="2400" b="0" u="none" strike="noStrike" cap="none">
                <a:solidFill>
                  <a:srgbClr val="000000"/>
                </a:solidFill>
                <a:latin typeface="Times"/>
                <a:ea typeface="Times"/>
                <a:cs typeface="Times"/>
                <a:sym typeface="Times"/>
              </a:rPr>
              <a:t>m </a:t>
            </a:r>
            <a:r>
              <a:rPr lang="en-US" sz="2400" b="1" u="none" strike="noStrike" cap="none">
                <a:solidFill>
                  <a:srgbClr val="000000"/>
                </a:solidFill>
                <a:latin typeface="Times"/>
                <a:ea typeface="Times"/>
                <a:cs typeface="Times"/>
                <a:sym typeface="Times"/>
              </a:rPr>
              <a:t>witness</a:t>
            </a:r>
            <a:r>
              <a:rPr lang="en-US" sz="2400" b="0" u="none" strike="noStrike" cap="none">
                <a:solidFill>
                  <a:srgbClr val="000000"/>
                </a:solidFill>
                <a:latin typeface="Times"/>
                <a:ea typeface="Times"/>
                <a:cs typeface="Times"/>
                <a:sym typeface="Times"/>
              </a:rPr>
              <a:t> people</a:t>
            </a:r>
          </a:p>
          <a:p>
            <a:pPr marL="0" marR="0" lvl="0" indent="0" algn="l" rtl="0">
              <a:lnSpc>
                <a:spcPct val="91666"/>
              </a:lnSpc>
              <a:spcBef>
                <a:spcPts val="0"/>
              </a:spcBef>
              <a:spcAft>
                <a:spcPts val="0"/>
              </a:spcAft>
              <a:buClr>
                <a:srgbClr val="000000"/>
              </a:buClr>
              <a:buSzPct val="25000"/>
              <a:buFont typeface="Times"/>
              <a:buNone/>
            </a:pPr>
            <a:endParaRPr sz="2400" b="0" i="1"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1"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1"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1"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1"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1"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1" u="none" strike="noStrike" cap="none">
              <a:solidFill>
                <a:srgbClr val="000000"/>
              </a:solidFill>
              <a:latin typeface="Times"/>
              <a:ea typeface="Times"/>
              <a:cs typeface="Times"/>
              <a:sym typeface="Times"/>
            </a:endParaRPr>
          </a:p>
          <a:p>
            <a:pPr lvl="0" rtl="0">
              <a:lnSpc>
                <a:spcPct val="91666"/>
              </a:lnSpc>
              <a:spcBef>
                <a:spcPts val="0"/>
              </a:spcBef>
              <a:spcAft>
                <a:spcPts val="0"/>
              </a:spcAft>
              <a:buClr>
                <a:schemeClr val="dk1"/>
              </a:buClr>
              <a:buSzPct val="25000"/>
              <a:buFont typeface="Times"/>
              <a:buNone/>
            </a:pPr>
            <a:r>
              <a:rPr lang="en-US" sz="2400">
                <a:latin typeface="Times"/>
                <a:ea typeface="Times"/>
                <a:cs typeface="Times"/>
                <a:sym typeface="Times"/>
              </a:rPr>
              <a:t>LocalRating(u j → u j , t c ) = 1</a:t>
            </a:r>
          </a:p>
          <a:p>
            <a:pPr marL="0" marR="0" lvl="0" indent="0" algn="l" rtl="0">
              <a:lnSpc>
                <a:spcPct val="91666"/>
              </a:lnSpc>
              <a:spcBef>
                <a:spcPts val="0"/>
              </a:spcBef>
              <a:spcAft>
                <a:spcPts val="0"/>
              </a:spcAft>
              <a:buClr>
                <a:srgbClr val="000000"/>
              </a:buClr>
              <a:buSzPct val="25000"/>
              <a:buFont typeface="Times"/>
              <a:buNone/>
            </a:pPr>
            <a:endParaRPr sz="2400" b="1">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r>
              <a:rPr lang="en-US" sz="2400" b="1" i="0" u="none" strike="noStrike" cap="none">
                <a:solidFill>
                  <a:srgbClr val="000000"/>
                </a:solidFill>
                <a:latin typeface="Times"/>
                <a:ea typeface="Times"/>
                <a:cs typeface="Times"/>
                <a:sym typeface="Times"/>
              </a:rPr>
              <a:t>The weight cred(u</a:t>
            </a:r>
            <a:r>
              <a:rPr lang="en-US" sz="2400" b="1">
                <a:solidFill>
                  <a:srgbClr val="000000"/>
                </a:solidFill>
                <a:latin typeface="Times"/>
                <a:ea typeface="Times"/>
                <a:cs typeface="Times"/>
                <a:sym typeface="Times"/>
              </a:rPr>
              <a:t>_</a:t>
            </a:r>
            <a:r>
              <a:rPr lang="en-US" sz="2400" b="1" i="0" u="none" strike="noStrike" cap="none">
                <a:solidFill>
                  <a:srgbClr val="000000"/>
                </a:solidFill>
                <a:latin typeface="Times"/>
                <a:ea typeface="Times"/>
                <a:cs typeface="Times"/>
                <a:sym typeface="Times"/>
              </a:rPr>
              <a:t>j → u</a:t>
            </a:r>
            <a:r>
              <a:rPr lang="en-US" sz="2400" b="1">
                <a:solidFill>
                  <a:srgbClr val="000000"/>
                </a:solidFill>
                <a:latin typeface="Times"/>
                <a:ea typeface="Times"/>
                <a:cs typeface="Times"/>
                <a:sym typeface="Times"/>
              </a:rPr>
              <a:t>_</a:t>
            </a:r>
            <a:r>
              <a:rPr lang="en-US" sz="2400" b="1" i="0" u="none" strike="noStrike" cap="none">
                <a:solidFill>
                  <a:srgbClr val="000000"/>
                </a:solidFill>
                <a:latin typeface="Times"/>
                <a:ea typeface="Times"/>
                <a:cs typeface="Times"/>
                <a:sym typeface="Times"/>
              </a:rPr>
              <a:t>q , t</a:t>
            </a:r>
            <a:r>
              <a:rPr lang="en-US" sz="2400" b="1">
                <a:solidFill>
                  <a:srgbClr val="000000"/>
                </a:solidFill>
                <a:latin typeface="Times"/>
                <a:ea typeface="Times"/>
                <a:cs typeface="Times"/>
                <a:sym typeface="Times"/>
              </a:rPr>
              <a:t>_</a:t>
            </a:r>
            <a:r>
              <a:rPr lang="en-US" sz="2400" b="1" i="0" u="none" strike="noStrike" cap="none">
                <a:solidFill>
                  <a:srgbClr val="000000"/>
                </a:solidFill>
                <a:latin typeface="Times"/>
                <a:ea typeface="Times"/>
                <a:cs typeface="Times"/>
                <a:sym typeface="Times"/>
              </a:rPr>
              <a:t>c ) </a:t>
            </a:r>
            <a:r>
              <a:rPr lang="en-US" sz="2400" b="0" i="0" u="none" strike="noStrike" cap="none">
                <a:solidFill>
                  <a:srgbClr val="000000"/>
                </a:solidFill>
                <a:latin typeface="Times"/>
                <a:ea typeface="Times"/>
                <a:cs typeface="Times"/>
                <a:sym typeface="Times"/>
              </a:rPr>
              <a:t>is the credibility of witness u</a:t>
            </a:r>
            <a:r>
              <a:rPr lang="en-US" sz="2400">
                <a:solidFill>
                  <a:srgbClr val="000000"/>
                </a:solidFill>
                <a:latin typeface="Times"/>
                <a:ea typeface="Times"/>
                <a:cs typeface="Times"/>
                <a:sym typeface="Times"/>
              </a:rPr>
              <a:t>_</a:t>
            </a:r>
            <a:r>
              <a:rPr lang="en-US" sz="2400" b="0" i="0" u="none" strike="noStrike" cap="none">
                <a:solidFill>
                  <a:srgbClr val="000000"/>
                </a:solidFill>
                <a:latin typeface="Times"/>
                <a:ea typeface="Times"/>
                <a:cs typeface="Times"/>
                <a:sym typeface="Times"/>
              </a:rPr>
              <a:t>q </a:t>
            </a: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a:p>
        </p:txBody>
      </p:sp>
      <p:pic>
        <p:nvPicPr>
          <p:cNvPr id="237" name="Shape 237"/>
          <p:cNvPicPr preferRelativeResize="0"/>
          <p:nvPr/>
        </p:nvPicPr>
        <p:blipFill rotWithShape="1">
          <a:blip r:embed="rId3">
            <a:alphaModFix/>
          </a:blip>
          <a:srcRect/>
          <a:stretch/>
        </p:blipFill>
        <p:spPr>
          <a:xfrm>
            <a:off x="1097175" y="3875575"/>
            <a:ext cx="6984900" cy="1788900"/>
          </a:xfrm>
          <a:prstGeom prst="rect">
            <a:avLst/>
          </a:prstGeom>
          <a:noFill/>
          <a:ln>
            <a:noFill/>
          </a:ln>
        </p:spPr>
      </p:pic>
      <p:pic>
        <p:nvPicPr>
          <p:cNvPr id="238" name="Shape 238"/>
          <p:cNvPicPr preferRelativeResize="0"/>
          <p:nvPr/>
        </p:nvPicPr>
        <p:blipFill rotWithShape="1">
          <a:blip r:embed="rId4">
            <a:alphaModFix/>
          </a:blip>
          <a:srcRect/>
          <a:stretch/>
        </p:blipFill>
        <p:spPr>
          <a:xfrm>
            <a:off x="2113525" y="7599375"/>
            <a:ext cx="7083600" cy="1342500"/>
          </a:xfrm>
          <a:prstGeom prst="rect">
            <a:avLst/>
          </a:prstGeom>
          <a:noFill/>
          <a:ln>
            <a:noFill/>
          </a:ln>
        </p:spPr>
      </p:pic>
      <p:sp>
        <p:nvSpPr>
          <p:cNvPr id="239" name="Shape 239"/>
          <p:cNvSpPr txBox="1"/>
          <p:nvPr/>
        </p:nvSpPr>
        <p:spPr>
          <a:xfrm>
            <a:off x="8147650" y="4438050"/>
            <a:ext cx="2868300" cy="877500"/>
          </a:xfrm>
          <a:prstGeom prst="rect">
            <a:avLst/>
          </a:prstGeom>
          <a:noFill/>
          <a:ln>
            <a:noFill/>
          </a:ln>
        </p:spPr>
        <p:txBody>
          <a:bodyPr lIns="91425" tIns="91425" rIns="91425" bIns="91425" anchor="t" anchorCtr="0">
            <a:noAutofit/>
          </a:bodyPr>
          <a:lstStyle/>
          <a:p>
            <a:pPr marL="457200" lvl="0" indent="-342900" rtl="0">
              <a:lnSpc>
                <a:spcPct val="150000"/>
              </a:lnSpc>
              <a:spcBef>
                <a:spcPts val="0"/>
              </a:spcBef>
              <a:buClr>
                <a:srgbClr val="980000"/>
              </a:buClr>
              <a:buSzPct val="100000"/>
              <a:buChar char="●"/>
            </a:pPr>
            <a:r>
              <a:rPr lang="en-US" sz="1800">
                <a:solidFill>
                  <a:srgbClr val="980000"/>
                </a:solidFill>
              </a:rPr>
              <a:t>Own opinions</a:t>
            </a:r>
          </a:p>
          <a:p>
            <a:pPr marL="457200" lvl="0" indent="-342900" rtl="0">
              <a:lnSpc>
                <a:spcPct val="150000"/>
              </a:lnSpc>
              <a:spcBef>
                <a:spcPts val="0"/>
              </a:spcBef>
              <a:buClr>
                <a:srgbClr val="980000"/>
              </a:buClr>
              <a:buSzPct val="100000"/>
              <a:buChar char="●"/>
            </a:pPr>
            <a:r>
              <a:rPr lang="en-US" sz="1800">
                <a:solidFill>
                  <a:srgbClr val="980000"/>
                </a:solidFill>
              </a:rPr>
              <a:t>Witness’ opinions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US" sz="6900" b="0" i="0" u="none" strike="noStrike" cap="none">
                <a:solidFill>
                  <a:srgbClr val="000000"/>
                </a:solidFill>
                <a:latin typeface="Helvetica Neue"/>
                <a:ea typeface="Helvetica Neue"/>
                <a:cs typeface="Helvetica Neue"/>
                <a:sym typeface="Helvetica Neue"/>
              </a:rPr>
              <a:t>Reputation Rating </a:t>
            </a:r>
          </a:p>
        </p:txBody>
      </p:sp>
      <p:sp>
        <p:nvSpPr>
          <p:cNvPr id="245" name="Shape 245"/>
          <p:cNvSpPr txBox="1">
            <a:spLocks noGrp="1"/>
          </p:cNvSpPr>
          <p:nvPr>
            <p:ph type="body" idx="1"/>
          </p:nvPr>
        </p:nvSpPr>
        <p:spPr>
          <a:xfrm>
            <a:off x="443306" y="2221700"/>
            <a:ext cx="12118199" cy="64422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C. Transitivity of Trust</a:t>
            </a:r>
          </a:p>
          <a:p>
            <a:pPr marL="0" marR="0" lvl="0" indent="0" algn="l" rtl="0">
              <a:lnSpc>
                <a:spcPct val="100000"/>
              </a:lnSpc>
              <a:spcBef>
                <a:spcPts val="0"/>
              </a:spcBef>
              <a:spcAft>
                <a:spcPts val="0"/>
              </a:spcAft>
              <a:buClr>
                <a:srgbClr val="000000"/>
              </a:buClr>
              <a:buSzPct val="25000"/>
              <a:buFont typeface="Times"/>
              <a:buNone/>
            </a:pPr>
            <a:r>
              <a:rPr lang="en-US" sz="1920" b="0" i="1" u="none" strike="noStrike" cap="none">
                <a:solidFill>
                  <a:srgbClr val="000000"/>
                </a:solidFill>
                <a:latin typeface="Times"/>
                <a:ea typeface="Times"/>
                <a:cs typeface="Times"/>
                <a:sym typeface="Times"/>
              </a:rPr>
              <a:t>Witness category:</a:t>
            </a:r>
          </a:p>
          <a:p>
            <a:pPr marL="0" marR="0" lvl="0" indent="0" algn="l" rtl="0">
              <a:lnSpc>
                <a:spcPct val="100000"/>
              </a:lnSpc>
              <a:spcBef>
                <a:spcPts val="0"/>
              </a:spcBef>
              <a:spcAft>
                <a:spcPts val="0"/>
              </a:spcAft>
              <a:buClr>
                <a:srgbClr val="000000"/>
              </a:buClr>
              <a:buSzPct val="25000"/>
              <a:buFont typeface="Times"/>
              <a:buNone/>
            </a:pPr>
            <a:r>
              <a:rPr lang="en-US" sz="1920" b="1" i="0" u="none" strike="noStrike" cap="none">
                <a:solidFill>
                  <a:srgbClr val="000000"/>
                </a:solidFill>
                <a:latin typeface="Times"/>
                <a:ea typeface="Times"/>
                <a:cs typeface="Times"/>
                <a:sym typeface="Times"/>
              </a:rPr>
              <a:t>1) friends of friends</a:t>
            </a:r>
          </a:p>
          <a:p>
            <a:pPr marL="0" marR="0" lvl="0" indent="0" algn="l" rtl="0">
              <a:lnSpc>
                <a:spcPct val="100000"/>
              </a:lnSpc>
              <a:spcBef>
                <a:spcPts val="0"/>
              </a:spcBef>
              <a:spcAft>
                <a:spcPts val="0"/>
              </a:spcAft>
              <a:buClr>
                <a:srgbClr val="000000"/>
              </a:buClr>
              <a:buSzPct val="25000"/>
              <a:buFont typeface="Times"/>
              <a:buNone/>
            </a:pPr>
            <a:r>
              <a:rPr lang="en-US" sz="1920" b="0" i="0" u="none" strike="noStrike" cap="none">
                <a:solidFill>
                  <a:srgbClr val="000000"/>
                </a:solidFill>
                <a:latin typeface="Times"/>
                <a:ea typeface="Times"/>
                <a:cs typeface="Times"/>
                <a:sym typeface="Times"/>
              </a:rPr>
              <a:t>According to the sociology axiom, “</a:t>
            </a:r>
            <a:r>
              <a:rPr lang="en-US" sz="1920" b="1" i="0" u="sng" strike="noStrike" cap="none">
                <a:solidFill>
                  <a:srgbClr val="000000"/>
                </a:solidFill>
                <a:latin typeface="Times"/>
                <a:ea typeface="Times"/>
                <a:cs typeface="Times"/>
                <a:sym typeface="Times"/>
              </a:rPr>
              <a:t>the friend of my friend is my friend</a:t>
            </a:r>
            <a:r>
              <a:rPr lang="en-US" sz="1920" b="0" i="0" u="none" strike="noStrike" cap="none">
                <a:solidFill>
                  <a:srgbClr val="000000"/>
                </a:solidFill>
                <a:latin typeface="Times"/>
                <a:ea typeface="Times"/>
                <a:cs typeface="Times"/>
                <a:sym typeface="Times"/>
              </a:rPr>
              <a:t>” and experimental results in online social networks, positive trust can be safely propagated in a wider transitivity horizon (depth &gt; 2).</a:t>
            </a:r>
          </a:p>
          <a:p>
            <a:pPr marL="0" marR="0" lvl="0" indent="0" algn="l" rtl="0">
              <a:lnSpc>
                <a:spcPct val="100000"/>
              </a:lnSpc>
              <a:spcBef>
                <a:spcPts val="0"/>
              </a:spcBef>
              <a:spcAft>
                <a:spcPts val="0"/>
              </a:spcAft>
              <a:buClr>
                <a:srgbClr val="000000"/>
              </a:buClr>
              <a:buSzPct val="25000"/>
              <a:buFont typeface="Times"/>
              <a:buNone/>
            </a:pPr>
            <a:r>
              <a:rPr lang="en-US" sz="1920" b="1" i="0" u="none" strike="noStrike" cap="none">
                <a:solidFill>
                  <a:srgbClr val="000000"/>
                </a:solidFill>
                <a:latin typeface="Times"/>
                <a:ea typeface="Times"/>
                <a:cs typeface="Times"/>
                <a:sym typeface="Times"/>
              </a:rPr>
              <a:t>2) enemies of friends </a:t>
            </a:r>
          </a:p>
          <a:p>
            <a:pPr marL="0" marR="0" lvl="0" indent="0" algn="l" rtl="0">
              <a:lnSpc>
                <a:spcPct val="100000"/>
              </a:lnSpc>
              <a:spcBef>
                <a:spcPts val="0"/>
              </a:spcBef>
              <a:spcAft>
                <a:spcPts val="0"/>
              </a:spcAft>
              <a:buClr>
                <a:srgbClr val="000000"/>
              </a:buClr>
              <a:buSzPct val="25000"/>
              <a:buFont typeface="Times"/>
              <a:buNone/>
            </a:pPr>
            <a:r>
              <a:rPr lang="en-US" sz="1920" b="0" i="0" u="none" strike="noStrike" cap="none">
                <a:solidFill>
                  <a:srgbClr val="000000"/>
                </a:solidFill>
                <a:latin typeface="Times"/>
                <a:ea typeface="Times"/>
                <a:cs typeface="Times"/>
                <a:sym typeface="Times"/>
              </a:rPr>
              <a:t>The enemy of my friend is my enemy and consequently all friends of my enemy (i.e., in deeper levels) are also enemies.</a:t>
            </a:r>
          </a:p>
          <a:p>
            <a:pPr marL="0" marR="0" lvl="0" indent="0" algn="l" rtl="0">
              <a:lnSpc>
                <a:spcPct val="100000"/>
              </a:lnSpc>
              <a:spcBef>
                <a:spcPts val="0"/>
              </a:spcBef>
              <a:spcAft>
                <a:spcPts val="0"/>
              </a:spcAft>
              <a:buClr>
                <a:srgbClr val="000000"/>
              </a:buClr>
              <a:buSzPct val="25000"/>
              <a:buFont typeface="Times"/>
              <a:buNone/>
            </a:pPr>
            <a:r>
              <a:rPr lang="en-US" sz="1920" b="1" i="0" u="none" strike="noStrike" cap="none">
                <a:solidFill>
                  <a:srgbClr val="000000"/>
                </a:solidFill>
                <a:latin typeface="Times"/>
                <a:ea typeface="Times"/>
                <a:cs typeface="Times"/>
                <a:sym typeface="Times"/>
              </a:rPr>
              <a:t>3) friends of enemies</a:t>
            </a:r>
          </a:p>
          <a:p>
            <a:pPr marL="0" marR="0" lvl="0" indent="0" algn="l" rtl="0">
              <a:lnSpc>
                <a:spcPct val="100000"/>
              </a:lnSpc>
              <a:spcBef>
                <a:spcPts val="0"/>
              </a:spcBef>
              <a:spcAft>
                <a:spcPts val="0"/>
              </a:spcAft>
              <a:buClr>
                <a:srgbClr val="000000"/>
              </a:buClr>
              <a:buSzPct val="25000"/>
              <a:buFont typeface="Times"/>
              <a:buNone/>
            </a:pPr>
            <a:r>
              <a:rPr lang="en-US" sz="1920" b="0" i="0" u="none" strike="noStrike" cap="none">
                <a:solidFill>
                  <a:srgbClr val="000000"/>
                </a:solidFill>
                <a:latin typeface="Times"/>
                <a:ea typeface="Times"/>
                <a:cs typeface="Times"/>
                <a:sym typeface="Times"/>
              </a:rPr>
              <a:t>The intuition lies behind the axiom the friend of my enemy is my enemy and consequently all friends of my enemy (i.e., in deeper levels) are also enemies.</a:t>
            </a:r>
          </a:p>
          <a:p>
            <a:pPr marL="0" marR="0" lvl="0" indent="0" algn="l" rtl="0">
              <a:lnSpc>
                <a:spcPct val="100000"/>
              </a:lnSpc>
              <a:spcBef>
                <a:spcPts val="0"/>
              </a:spcBef>
              <a:spcAft>
                <a:spcPts val="0"/>
              </a:spcAft>
              <a:buClr>
                <a:srgbClr val="000000"/>
              </a:buClr>
              <a:buSzPct val="25000"/>
              <a:buFont typeface="Times"/>
              <a:buNone/>
            </a:pPr>
            <a:r>
              <a:rPr lang="en-US" sz="1920" b="1" i="0" u="none" strike="noStrike" cap="none">
                <a:solidFill>
                  <a:srgbClr val="000000"/>
                </a:solidFill>
                <a:latin typeface="Times"/>
                <a:ea typeface="Times"/>
                <a:cs typeface="Times"/>
                <a:sym typeface="Times"/>
              </a:rPr>
              <a:t>4) enemies of enemies</a:t>
            </a:r>
          </a:p>
          <a:p>
            <a:pPr marL="0" marR="0" lvl="0" indent="0" algn="l" rtl="0">
              <a:lnSpc>
                <a:spcPct val="100000"/>
              </a:lnSpc>
              <a:spcBef>
                <a:spcPts val="0"/>
              </a:spcBef>
              <a:spcAft>
                <a:spcPts val="0"/>
              </a:spcAft>
              <a:buClr>
                <a:srgbClr val="000000"/>
              </a:buClr>
              <a:buSzPct val="25000"/>
              <a:buFont typeface="Times"/>
              <a:buNone/>
            </a:pPr>
            <a:r>
              <a:rPr lang="en-US" sz="1920" b="0" i="0" u="none" strike="noStrike" cap="none">
                <a:solidFill>
                  <a:srgbClr val="000000"/>
                </a:solidFill>
                <a:latin typeface="Times"/>
                <a:ea typeface="Times"/>
                <a:cs typeface="Times"/>
                <a:sym typeface="Times"/>
              </a:rPr>
              <a:t>As it is experimentally showed, we cannot draw safe conclusions on whether these users are friends or enemies of the evaluator user u j </a:t>
            </a:r>
          </a:p>
          <a:p>
            <a:pPr marL="0" marR="0" lvl="0" indent="0" algn="l" rtl="0">
              <a:lnSpc>
                <a:spcPct val="88541"/>
              </a:lnSpc>
              <a:spcBef>
                <a:spcPts val="0"/>
              </a:spcBef>
              <a:spcAft>
                <a:spcPts val="0"/>
              </a:spcAft>
              <a:buClr>
                <a:srgbClr val="000000"/>
              </a:buClr>
              <a:buSzPct val="25000"/>
              <a:buFont typeface="Times"/>
              <a:buNone/>
            </a:pPr>
            <a:endParaRPr sz="1920" b="0" i="0" u="none" strike="noStrike" cap="none">
              <a:solidFill>
                <a:srgbClr val="000000"/>
              </a:solidFill>
              <a:latin typeface="Times"/>
              <a:ea typeface="Times"/>
              <a:cs typeface="Times"/>
              <a:sym typeface="Times"/>
            </a:endParaRPr>
          </a:p>
          <a:p>
            <a:pPr marL="0" marR="0" lvl="0" indent="0" algn="l" rtl="0">
              <a:lnSpc>
                <a:spcPct val="88541"/>
              </a:lnSpc>
              <a:spcBef>
                <a:spcPts val="0"/>
              </a:spcBef>
              <a:spcAft>
                <a:spcPts val="0"/>
              </a:spcAft>
              <a:buClr>
                <a:srgbClr val="000000"/>
              </a:buClr>
              <a:buSzPct val="25000"/>
              <a:buFont typeface="Times"/>
              <a:buNone/>
            </a:pPr>
            <a:r>
              <a:rPr lang="en-US" sz="1920" b="1" i="0" u="none" strike="noStrike" cap="none">
                <a:solidFill>
                  <a:srgbClr val="000000"/>
                </a:solidFill>
                <a:latin typeface="Times"/>
                <a:ea typeface="Times"/>
                <a:cs typeface="Times"/>
                <a:sym typeface="Times"/>
              </a:rPr>
              <a:t>The ﬁrst category</a:t>
            </a:r>
            <a:r>
              <a:rPr lang="en-US" sz="1920" b="0" i="0" u="none" strike="noStrike" cap="none">
                <a:solidFill>
                  <a:srgbClr val="000000"/>
                </a:solidFill>
                <a:latin typeface="Times"/>
                <a:ea typeface="Times"/>
                <a:cs typeface="Times"/>
                <a:sym typeface="Times"/>
              </a:rPr>
              <a:t> is expected to contribute signiﬁcantly to the generation of positive recommendations, </a:t>
            </a:r>
          </a:p>
          <a:p>
            <a:pPr marL="0" marR="0" lvl="0" indent="0" algn="l" rtl="0">
              <a:lnSpc>
                <a:spcPct val="88541"/>
              </a:lnSpc>
              <a:spcBef>
                <a:spcPts val="0"/>
              </a:spcBef>
              <a:spcAft>
                <a:spcPts val="0"/>
              </a:spcAft>
              <a:buClr>
                <a:srgbClr val="000000"/>
              </a:buClr>
              <a:buSzPct val="25000"/>
              <a:buFont typeface="Times"/>
              <a:buNone/>
            </a:pPr>
            <a:r>
              <a:rPr lang="en-US" sz="1920" b="0" i="0" u="none" strike="noStrike" cap="none">
                <a:solidFill>
                  <a:srgbClr val="000000"/>
                </a:solidFill>
                <a:latin typeface="Times"/>
                <a:ea typeface="Times"/>
                <a:cs typeface="Times"/>
                <a:sym typeface="Times"/>
              </a:rPr>
              <a:t>T</a:t>
            </a:r>
            <a:r>
              <a:rPr lang="en-US" sz="1920" b="1" i="0" u="none" strike="noStrike" cap="none">
                <a:solidFill>
                  <a:srgbClr val="000000"/>
                </a:solidFill>
                <a:latin typeface="Times"/>
                <a:ea typeface="Times"/>
                <a:cs typeface="Times"/>
                <a:sym typeface="Times"/>
              </a:rPr>
              <a:t>he second and third categories </a:t>
            </a:r>
            <a:r>
              <a:rPr lang="en-US" sz="1920" b="0" i="0" u="none" strike="noStrike" cap="none">
                <a:solidFill>
                  <a:srgbClr val="000000"/>
                </a:solidFill>
                <a:latin typeface="Times"/>
                <a:ea typeface="Times"/>
                <a:cs typeface="Times"/>
                <a:sym typeface="Times"/>
              </a:rPr>
              <a:t>are expected to contribute signiﬁcantly to the generation of negative recommendations. </a:t>
            </a:r>
          </a:p>
          <a:p>
            <a:pPr marL="0" marR="0" lvl="0" indent="0" algn="l" rtl="0">
              <a:lnSpc>
                <a:spcPct val="88541"/>
              </a:lnSpc>
              <a:spcBef>
                <a:spcPts val="0"/>
              </a:spcBef>
              <a:spcAft>
                <a:spcPts val="0"/>
              </a:spcAft>
              <a:buClr>
                <a:srgbClr val="000000"/>
              </a:buClr>
              <a:buSzPct val="25000"/>
              <a:buFont typeface="Times"/>
              <a:buNone/>
            </a:pPr>
            <a:r>
              <a:rPr lang="en-US" sz="1920" b="1" i="0" u="none" strike="noStrike" cap="none">
                <a:solidFill>
                  <a:srgbClr val="000000"/>
                </a:solidFill>
                <a:latin typeface="Times"/>
                <a:ea typeface="Times"/>
                <a:cs typeface="Times"/>
                <a:sym typeface="Times"/>
              </a:rPr>
              <a:t>The fourth category</a:t>
            </a:r>
            <a:r>
              <a:rPr lang="en-US" sz="1920" b="0" i="0" u="none" strike="noStrike" cap="none">
                <a:solidFill>
                  <a:srgbClr val="000000"/>
                </a:solidFill>
                <a:latin typeface="Times"/>
                <a:ea typeface="Times"/>
                <a:cs typeface="Times"/>
                <a:sym typeface="Times"/>
              </a:rPr>
              <a:t> seems to raise a controversial issue, as there are contradicting opinions expressed in related research literature, on whether “the enemy of my enemy is my friend”  or not </a:t>
            </a:r>
          </a:p>
          <a:p>
            <a:pPr marL="0" marR="0" lvl="0" indent="0" algn="l" rtl="0">
              <a:lnSpc>
                <a:spcPct val="88541"/>
              </a:lnSpc>
              <a:spcBef>
                <a:spcPts val="0"/>
              </a:spcBef>
              <a:spcAft>
                <a:spcPts val="0"/>
              </a:spcAft>
              <a:buClr>
                <a:srgbClr val="000000"/>
              </a:buClr>
              <a:buSzPct val="25000"/>
              <a:buFont typeface="Times"/>
              <a:buNone/>
            </a:pPr>
            <a:endParaRPr sz="1920" b="0" i="0" u="none" strike="noStrike" cap="none">
              <a:solidFill>
                <a:srgbClr val="000000"/>
              </a:solidFill>
              <a:latin typeface="Times"/>
              <a:ea typeface="Times"/>
              <a:cs typeface="Times"/>
              <a:sym typeface="Times"/>
            </a:endParaRPr>
          </a:p>
          <a:p>
            <a:pPr marL="0" marR="0" lvl="0" indent="0" algn="l" rtl="0">
              <a:lnSpc>
                <a:spcPct val="88541"/>
              </a:lnSpc>
              <a:spcBef>
                <a:spcPts val="0"/>
              </a:spcBef>
              <a:spcAft>
                <a:spcPts val="0"/>
              </a:spcAft>
              <a:buClr>
                <a:srgbClr val="000000"/>
              </a:buClr>
              <a:buSzPct val="25000"/>
              <a:buFont typeface="Times"/>
              <a:buNone/>
            </a:pPr>
            <a:r>
              <a:rPr lang="en-US" sz="1920" b="0" i="0" u="none" strike="noStrike" cap="none">
                <a:solidFill>
                  <a:srgbClr val="000000"/>
                </a:solidFill>
                <a:latin typeface="Times"/>
                <a:ea typeface="Times"/>
                <a:cs typeface="Times"/>
                <a:sym typeface="Times"/>
              </a:rPr>
              <a:t>Conclusion: It is obvious, from the aforementioned analysis, that the transitivity of trust or distrust is safe only in paths that contain </a:t>
            </a:r>
            <a:r>
              <a:rPr lang="en-US" sz="1920" b="1" i="0" u="none" strike="noStrike" cap="none">
                <a:solidFill>
                  <a:srgbClr val="000000"/>
                </a:solidFill>
                <a:latin typeface="Times"/>
                <a:ea typeface="Times"/>
                <a:cs typeface="Times"/>
                <a:sym typeface="Times"/>
              </a:rPr>
              <a:t>at most one negative (distrust) edge</a:t>
            </a:r>
            <a:r>
              <a:rPr lang="en-US" sz="1920" b="0" i="0" u="none" strike="noStrike" cap="none">
                <a:solidFill>
                  <a:srgbClr val="000000"/>
                </a:solidFill>
                <a:latin typeface="Times"/>
                <a:ea typeface="Times"/>
                <a:cs typeface="Times"/>
                <a:sym typeface="Times"/>
              </a:rPr>
              <a:t>. In all other cases, we decide not to propagate trust.</a:t>
            </a:r>
          </a:p>
        </p:txBody>
      </p:sp>
      <p:pic>
        <p:nvPicPr>
          <p:cNvPr id="246" name="Shape 246"/>
          <p:cNvPicPr preferRelativeResize="0"/>
          <p:nvPr/>
        </p:nvPicPr>
        <p:blipFill rotWithShape="1">
          <a:blip r:embed="rId3">
            <a:alphaModFix/>
          </a:blip>
          <a:srcRect/>
          <a:stretch/>
        </p:blipFill>
        <p:spPr>
          <a:xfrm>
            <a:off x="7537550" y="47874"/>
            <a:ext cx="5467200" cy="3066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Reputation Rating </a:t>
            </a:r>
          </a:p>
        </p:txBody>
      </p:sp>
      <p:sp>
        <p:nvSpPr>
          <p:cNvPr id="252" name="Shape 252"/>
          <p:cNvSpPr txBox="1">
            <a:spLocks noGrp="1"/>
          </p:cNvSpPr>
          <p:nvPr>
            <p:ph type="body" idx="1"/>
          </p:nvPr>
        </p:nvSpPr>
        <p:spPr>
          <a:xfrm>
            <a:off x="443306" y="2221700"/>
            <a:ext cx="12118199" cy="64422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2400" b="1" i="1" u="none" strike="noStrike" cap="none">
                <a:solidFill>
                  <a:srgbClr val="000000"/>
                </a:solidFill>
                <a:latin typeface="Times"/>
                <a:ea typeface="Times"/>
                <a:cs typeface="Times"/>
                <a:sym typeface="Times"/>
              </a:rPr>
              <a:t>C. Transitivity of Trust (cont.)</a:t>
            </a:r>
          </a:p>
          <a:p>
            <a:pPr marL="0" marR="0" lvl="0" indent="0" algn="l" rtl="0">
              <a:lnSpc>
                <a:spcPct val="91666"/>
              </a:lnSpc>
              <a:spcBef>
                <a:spcPts val="0"/>
              </a:spcBef>
              <a:spcAft>
                <a:spcPts val="0"/>
              </a:spcAft>
              <a:buClr>
                <a:srgbClr val="000000"/>
              </a:buClr>
              <a:buSzPct val="25000"/>
              <a:buFont typeface="Times"/>
              <a:buNone/>
            </a:pPr>
            <a:endParaRPr sz="2400" b="1" i="1"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r>
              <a:rPr lang="en-US" sz="2400">
                <a:solidFill>
                  <a:srgbClr val="000000"/>
                </a:solidFill>
                <a:latin typeface="Times"/>
                <a:ea typeface="Times"/>
                <a:cs typeface="Times"/>
                <a:sym typeface="Times"/>
              </a:rPr>
              <a:t>What if the witness is very far from evaluator? </a:t>
            </a:r>
            <a:r>
              <a:rPr lang="en-US" sz="2400" b="0" i="0" u="none" strike="noStrike" cap="none">
                <a:solidFill>
                  <a:srgbClr val="000000"/>
                </a:solidFill>
                <a:latin typeface="Times"/>
                <a:ea typeface="Times"/>
                <a:cs typeface="Times"/>
                <a:sym typeface="Times"/>
              </a:rPr>
              <a:t>Let there be P distinct paths of various depths d that connect u</a:t>
            </a:r>
            <a:r>
              <a:rPr lang="en-US" sz="2400">
                <a:solidFill>
                  <a:srgbClr val="000000"/>
                </a:solidFill>
                <a:latin typeface="Times"/>
                <a:ea typeface="Times"/>
                <a:cs typeface="Times"/>
                <a:sym typeface="Times"/>
              </a:rPr>
              <a:t>_</a:t>
            </a:r>
            <a:r>
              <a:rPr lang="en-US" sz="2400" b="0" i="0" u="none" strike="noStrike" cap="none">
                <a:solidFill>
                  <a:srgbClr val="000000"/>
                </a:solidFill>
                <a:latin typeface="Times"/>
                <a:ea typeface="Times"/>
                <a:cs typeface="Times"/>
                <a:sym typeface="Times"/>
              </a:rPr>
              <a:t>j to u</a:t>
            </a:r>
            <a:r>
              <a:rPr lang="en-US" sz="2400">
                <a:solidFill>
                  <a:srgbClr val="000000"/>
                </a:solidFill>
                <a:latin typeface="Times"/>
                <a:ea typeface="Times"/>
                <a:cs typeface="Times"/>
                <a:sym typeface="Times"/>
              </a:rPr>
              <a:t>_</a:t>
            </a:r>
            <a:r>
              <a:rPr lang="en-US" sz="2400" b="0" i="0" u="none" strike="noStrike" cap="none">
                <a:solidFill>
                  <a:srgbClr val="000000"/>
                </a:solidFill>
                <a:latin typeface="Times"/>
                <a:ea typeface="Times"/>
                <a:cs typeface="Times"/>
                <a:sym typeface="Times"/>
              </a:rPr>
              <a:t>q through a number of witnesses u q(d) which in line form a trust chain. </a:t>
            </a:r>
          </a:p>
          <a:p>
            <a:pPr marL="0" marR="0" lvl="0" indent="0" algn="l" rtl="0">
              <a:lnSpc>
                <a:spcPct val="91666"/>
              </a:lnSpc>
              <a:spcBef>
                <a:spcPts val="0"/>
              </a:spcBef>
              <a:spcAft>
                <a:spcPts val="0"/>
              </a:spcAft>
              <a:buClr>
                <a:srgbClr val="000000"/>
              </a:buClr>
              <a:buSzPct val="25000"/>
              <a:buFont typeface="Times"/>
              <a:buNone/>
            </a:pPr>
            <a:endParaRPr sz="2400">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The weight cred(u</a:t>
            </a:r>
            <a:r>
              <a:rPr lang="en-US" sz="2400">
                <a:solidFill>
                  <a:srgbClr val="000000"/>
                </a:solidFill>
                <a:latin typeface="Times"/>
                <a:ea typeface="Times"/>
                <a:cs typeface="Times"/>
                <a:sym typeface="Times"/>
              </a:rPr>
              <a:t>_</a:t>
            </a:r>
            <a:r>
              <a:rPr lang="en-US" sz="2400" b="0" i="0" u="none" strike="noStrike" cap="none">
                <a:solidFill>
                  <a:srgbClr val="000000"/>
                </a:solidFill>
                <a:latin typeface="Times"/>
                <a:ea typeface="Times"/>
                <a:cs typeface="Times"/>
                <a:sym typeface="Times"/>
              </a:rPr>
              <a:t>j → u</a:t>
            </a:r>
            <a:r>
              <a:rPr lang="en-US" sz="2400">
                <a:solidFill>
                  <a:srgbClr val="000000"/>
                </a:solidFill>
                <a:latin typeface="Times"/>
                <a:ea typeface="Times"/>
                <a:cs typeface="Times"/>
                <a:sym typeface="Times"/>
              </a:rPr>
              <a:t>_</a:t>
            </a:r>
            <a:r>
              <a:rPr lang="en-US" sz="2400" b="0" i="0" u="none" strike="noStrike" cap="none">
                <a:solidFill>
                  <a:srgbClr val="000000"/>
                </a:solidFill>
                <a:latin typeface="Times"/>
                <a:ea typeface="Times"/>
                <a:cs typeface="Times"/>
                <a:sym typeface="Times"/>
              </a:rPr>
              <a:t>q , t</a:t>
            </a:r>
            <a:r>
              <a:rPr lang="en-US" sz="2400">
                <a:solidFill>
                  <a:srgbClr val="000000"/>
                </a:solidFill>
                <a:latin typeface="Times"/>
                <a:ea typeface="Times"/>
                <a:cs typeface="Times"/>
                <a:sym typeface="Times"/>
              </a:rPr>
              <a:t>_</a:t>
            </a:r>
            <a:r>
              <a:rPr lang="en-US" sz="2400" b="0" i="0" u="none" strike="noStrike" cap="none">
                <a:solidFill>
                  <a:srgbClr val="000000"/>
                </a:solidFill>
                <a:latin typeface="Times"/>
                <a:ea typeface="Times"/>
                <a:cs typeface="Times"/>
                <a:sym typeface="Times"/>
              </a:rPr>
              <a:t>c , p) </a:t>
            </a:r>
            <a:r>
              <a:rPr lang="en-US" sz="2400" b="1" i="0" u="none" strike="noStrike" cap="none">
                <a:solidFill>
                  <a:srgbClr val="000000"/>
                </a:solidFill>
                <a:latin typeface="Times"/>
                <a:ea typeface="Times"/>
                <a:cs typeface="Times"/>
                <a:sym typeface="Times"/>
              </a:rPr>
              <a:t>for a </a:t>
            </a:r>
            <a:r>
              <a:rPr lang="en-US" sz="2400" b="1">
                <a:solidFill>
                  <a:srgbClr val="000000"/>
                </a:solidFill>
                <a:latin typeface="Times"/>
                <a:ea typeface="Times"/>
                <a:cs typeface="Times"/>
                <a:sym typeface="Times"/>
              </a:rPr>
              <a:t>single</a:t>
            </a:r>
            <a:r>
              <a:rPr lang="en-US" sz="2400" b="1" i="0" u="none" strike="noStrike" cap="none">
                <a:solidFill>
                  <a:srgbClr val="000000"/>
                </a:solidFill>
                <a:latin typeface="Times"/>
                <a:ea typeface="Times"/>
                <a:cs typeface="Times"/>
                <a:sym typeface="Times"/>
              </a:rPr>
              <a:t> path</a:t>
            </a:r>
            <a:r>
              <a:rPr lang="en-US" sz="2400" b="0" i="0" u="none" strike="noStrike" cap="none">
                <a:solidFill>
                  <a:srgbClr val="000000"/>
                </a:solidFill>
                <a:latin typeface="Times"/>
                <a:ea typeface="Times"/>
                <a:cs typeface="Times"/>
                <a:sym typeface="Times"/>
              </a:rPr>
              <a:t> p ∈ P of depth d = n is deﬁned as follows:</a:t>
            </a: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91666"/>
              </a:lnSpc>
              <a:spcBef>
                <a:spcPts val="0"/>
              </a:spcBef>
              <a:spcAft>
                <a:spcPts val="0"/>
              </a:spcAft>
              <a:buClr>
                <a:srgbClr val="000000"/>
              </a:buClr>
              <a:buSzPct val="25000"/>
              <a:buFont typeface="Times"/>
              <a:buNone/>
            </a:pPr>
            <a:r>
              <a:rPr lang="en-US" sz="2400" b="1">
                <a:solidFill>
                  <a:srgbClr val="000000"/>
                </a:solidFill>
                <a:latin typeface="Times"/>
                <a:ea typeface="Times"/>
                <a:cs typeface="Times"/>
                <a:sym typeface="Times"/>
              </a:rPr>
              <a:t>For all the paths</a:t>
            </a:r>
            <a:r>
              <a:rPr lang="en-US" sz="2400" b="0" i="0" u="none" strike="noStrike" cap="none">
                <a:solidFill>
                  <a:srgbClr val="000000"/>
                </a:solidFill>
                <a:latin typeface="Times"/>
                <a:ea typeface="Times"/>
                <a:cs typeface="Times"/>
                <a:sym typeface="Times"/>
              </a:rPr>
              <a:t>, the overall weight is deﬁned as the </a:t>
            </a:r>
            <a:r>
              <a:rPr lang="en-US" sz="2400" b="1" i="0" u="none" strike="noStrike" cap="none">
                <a:solidFill>
                  <a:srgbClr val="000000"/>
                </a:solidFill>
                <a:latin typeface="Times"/>
                <a:ea typeface="Times"/>
                <a:cs typeface="Times"/>
                <a:sym typeface="Times"/>
              </a:rPr>
              <a:t>average</a:t>
            </a:r>
            <a:r>
              <a:rPr lang="en-US" sz="2400" b="0" i="0" u="none" strike="noStrike" cap="none">
                <a:solidFill>
                  <a:srgbClr val="000000"/>
                </a:solidFill>
                <a:latin typeface="Times"/>
                <a:ea typeface="Times"/>
                <a:cs typeface="Times"/>
                <a:sym typeface="Times"/>
              </a:rPr>
              <a:t> or the </a:t>
            </a:r>
            <a:r>
              <a:rPr lang="en-US" sz="2400" b="1" i="0" u="none" strike="noStrike" cap="none">
                <a:solidFill>
                  <a:srgbClr val="000000"/>
                </a:solidFill>
                <a:latin typeface="Times"/>
                <a:ea typeface="Times"/>
                <a:cs typeface="Times"/>
                <a:sym typeface="Times"/>
              </a:rPr>
              <a:t>maximum</a:t>
            </a:r>
            <a:r>
              <a:rPr lang="en-US" sz="2400" b="0" i="0" u="none" strike="noStrike" cap="none">
                <a:solidFill>
                  <a:srgbClr val="000000"/>
                </a:solidFill>
                <a:latin typeface="Times"/>
                <a:ea typeface="Times"/>
                <a:cs typeface="Times"/>
                <a:sym typeface="Times"/>
              </a:rPr>
              <a:t> weight </a:t>
            </a:r>
          </a:p>
        </p:txBody>
      </p:sp>
      <p:pic>
        <p:nvPicPr>
          <p:cNvPr id="253" name="Shape 253"/>
          <p:cNvPicPr preferRelativeResize="0"/>
          <p:nvPr/>
        </p:nvPicPr>
        <p:blipFill rotWithShape="1">
          <a:blip r:embed="rId3">
            <a:alphaModFix/>
          </a:blip>
          <a:srcRect/>
          <a:stretch/>
        </p:blipFill>
        <p:spPr>
          <a:xfrm>
            <a:off x="443300" y="4768625"/>
            <a:ext cx="5593800" cy="1701900"/>
          </a:xfrm>
          <a:prstGeom prst="rect">
            <a:avLst/>
          </a:prstGeom>
          <a:noFill/>
          <a:ln>
            <a:noFill/>
          </a:ln>
        </p:spPr>
      </p:pic>
      <p:pic>
        <p:nvPicPr>
          <p:cNvPr id="254" name="Shape 254"/>
          <p:cNvPicPr preferRelativeResize="0"/>
          <p:nvPr/>
        </p:nvPicPr>
        <p:blipFill rotWithShape="1">
          <a:blip r:embed="rId4">
            <a:alphaModFix/>
          </a:blip>
          <a:srcRect/>
          <a:stretch/>
        </p:blipFill>
        <p:spPr>
          <a:xfrm>
            <a:off x="6526900" y="5038172"/>
            <a:ext cx="6477900" cy="1162800"/>
          </a:xfrm>
          <a:prstGeom prst="rect">
            <a:avLst/>
          </a:prstGeom>
          <a:noFill/>
          <a:ln>
            <a:noFill/>
          </a:ln>
        </p:spPr>
      </p:pic>
      <p:pic>
        <p:nvPicPr>
          <p:cNvPr id="255" name="Shape 255"/>
          <p:cNvPicPr preferRelativeResize="0"/>
          <p:nvPr/>
        </p:nvPicPr>
        <p:blipFill rotWithShape="1">
          <a:blip r:embed="rId5">
            <a:alphaModFix/>
          </a:blip>
          <a:srcRect/>
          <a:stretch/>
        </p:blipFill>
        <p:spPr>
          <a:xfrm>
            <a:off x="3263448" y="7229747"/>
            <a:ext cx="6477900" cy="2252400"/>
          </a:xfrm>
          <a:prstGeom prst="rect">
            <a:avLst/>
          </a:prstGeom>
          <a:noFill/>
          <a:ln>
            <a:noFill/>
          </a:ln>
        </p:spPr>
      </p:pic>
      <p:cxnSp>
        <p:nvCxnSpPr>
          <p:cNvPr id="256" name="Shape 256"/>
          <p:cNvCxnSpPr>
            <a:endCxn id="254" idx="1"/>
          </p:cNvCxnSpPr>
          <p:nvPr/>
        </p:nvCxnSpPr>
        <p:spPr>
          <a:xfrm rot="10800000" flipH="1">
            <a:off x="6016000" y="5619572"/>
            <a:ext cx="510900" cy="699300"/>
          </a:xfrm>
          <a:prstGeom prst="straightConnector1">
            <a:avLst/>
          </a:prstGeom>
          <a:noFill/>
          <a:ln w="38100" cap="flat" cmpd="sng">
            <a:solidFill>
              <a:srgbClr val="980000"/>
            </a:solidFill>
            <a:prstDash val="solid"/>
            <a:round/>
            <a:headEnd type="none" w="lg" len="lg"/>
            <a:tailEnd type="triangle" w="lg" len="lg"/>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endParaRPr sz="8000" b="0" i="0" u="none" strike="noStrike" cap="none">
              <a:solidFill>
                <a:srgbClr val="000000"/>
              </a:solidFill>
              <a:latin typeface="Helvetica Neue"/>
              <a:ea typeface="Helvetica Neue"/>
              <a:cs typeface="Helvetica Neue"/>
              <a:sym typeface="Helvetica Neue"/>
            </a:endParaRPr>
          </a:p>
        </p:txBody>
      </p:sp>
      <p:sp>
        <p:nvSpPr>
          <p:cNvPr id="124" name="Shape 124"/>
          <p:cNvSpPr txBox="1">
            <a:spLocks noGrp="1"/>
          </p:cNvSpPr>
          <p:nvPr>
            <p:ph type="body" idx="1"/>
          </p:nvPr>
        </p:nvSpPr>
        <p:spPr>
          <a:xfrm>
            <a:off x="443306" y="2221700"/>
            <a:ext cx="12118199" cy="6442200"/>
          </a:xfrm>
          <a:prstGeom prst="rect">
            <a:avLst/>
          </a:prstGeom>
          <a:noFill/>
          <a:ln>
            <a:noFill/>
          </a:ln>
        </p:spPr>
        <p:txBody>
          <a:bodyPr lIns="50800" tIns="50800" rIns="50800" bIns="50800" anchor="ctr" anchorCtr="0">
            <a:noAutofit/>
          </a:bodyPr>
          <a:lstStyle/>
          <a:p>
            <a:pPr marL="444500" marR="0" lvl="0" indent="-444500" algn="l" rtl="0">
              <a:lnSpc>
                <a:spcPct val="100000"/>
              </a:lnSpc>
              <a:spcBef>
                <a:spcPts val="0"/>
              </a:spcBef>
              <a:spcAft>
                <a:spcPts val="0"/>
              </a:spcAft>
              <a:buClr>
                <a:srgbClr val="000000"/>
              </a:buClr>
              <a:buSzPct val="75000"/>
              <a:buFont typeface="Helvetica Neue"/>
              <a:buNone/>
            </a:pPr>
            <a:endParaRPr sz="3600" b="0" i="0" u="none" strike="noStrike" cap="none">
              <a:solidFill>
                <a:srgbClr val="000000"/>
              </a:solidFill>
              <a:latin typeface="Helvetica Neue"/>
              <a:ea typeface="Helvetica Neue"/>
              <a:cs typeface="Helvetica Neue"/>
              <a:sym typeface="Helvetica Neue"/>
            </a:endParaRPr>
          </a:p>
        </p:txBody>
      </p:sp>
      <p:pic>
        <p:nvPicPr>
          <p:cNvPr id="125" name="Shape 125"/>
          <p:cNvPicPr preferRelativeResize="0"/>
          <p:nvPr/>
        </p:nvPicPr>
        <p:blipFill rotWithShape="1">
          <a:blip r:embed="rId3">
            <a:alphaModFix/>
          </a:blip>
          <a:srcRect/>
          <a:stretch/>
        </p:blipFill>
        <p:spPr>
          <a:xfrm>
            <a:off x="-736600" y="10733"/>
            <a:ext cx="15696032" cy="9753453"/>
          </a:xfrm>
          <a:prstGeom prst="rect">
            <a:avLst/>
          </a:prstGeom>
          <a:noFill/>
          <a:ln>
            <a:noFill/>
          </a:ln>
        </p:spPr>
      </p:pic>
      <p:sp>
        <p:nvSpPr>
          <p:cNvPr id="126" name="Shape 126"/>
          <p:cNvSpPr/>
          <p:nvPr/>
        </p:nvSpPr>
        <p:spPr>
          <a:xfrm>
            <a:off x="1130300" y="584200"/>
            <a:ext cx="1270000" cy="1270000"/>
          </a:xfrm>
          <a:prstGeom prst="rightArrow">
            <a:avLst>
              <a:gd name="adj1" fmla="val 32000"/>
              <a:gd name="adj2" fmla="val 64000"/>
            </a:avLst>
          </a:prstGeom>
          <a:blipFill rotWithShape="1">
            <a:blip r:embed="rId4">
              <a:alphaModFix/>
            </a:blip>
            <a:stretch>
              <a:fillRect/>
            </a:stretch>
          </a:blip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24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Reputation Rating</a:t>
            </a:r>
          </a:p>
        </p:txBody>
      </p:sp>
      <p:sp>
        <p:nvSpPr>
          <p:cNvPr id="262" name="Shape 262"/>
          <p:cNvSpPr txBox="1">
            <a:spLocks noGrp="1"/>
          </p:cNvSpPr>
          <p:nvPr>
            <p:ph type="body" idx="1"/>
          </p:nvPr>
        </p:nvSpPr>
        <p:spPr>
          <a:xfrm>
            <a:off x="443299" y="2221700"/>
            <a:ext cx="12277500" cy="64422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D. Trust-Aware Personalized Recommendations</a:t>
            </a:r>
          </a:p>
          <a:p>
            <a:pPr marL="0" marR="0" lvl="0" indent="0" algn="l" rtl="0">
              <a:lnSpc>
                <a:spcPct val="100000"/>
              </a:lnSpc>
              <a:spcBef>
                <a:spcPts val="0"/>
              </a:spcBef>
              <a:spcAft>
                <a:spcPts val="0"/>
              </a:spcAft>
              <a:buClr>
                <a:srgbClr val="000000"/>
              </a:buClr>
              <a:buSzPct val="25000"/>
              <a:buFont typeface="Times"/>
              <a:buNone/>
            </a:pPr>
            <a:endParaRPr sz="2400" b="1" i="1"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r>
              <a:rPr lang="en-US" sz="3000" b="0" i="0" u="none" strike="noStrike" cap="none">
                <a:solidFill>
                  <a:srgbClr val="000000"/>
                </a:solidFill>
                <a:latin typeface="Times"/>
                <a:ea typeface="Times"/>
                <a:cs typeface="Times"/>
                <a:sym typeface="Times"/>
              </a:rPr>
              <a:t>At the end of this process, the model assigns a personalized collaborative reputation rating </a:t>
            </a:r>
            <a:r>
              <a:rPr lang="en-US" sz="3000" b="1" i="0" u="none" strike="noStrike" cap="none">
                <a:solidFill>
                  <a:srgbClr val="000000"/>
                </a:solidFill>
                <a:latin typeface="Times"/>
                <a:ea typeface="Times"/>
                <a:cs typeface="Times"/>
                <a:sym typeface="Times"/>
              </a:rPr>
              <a:t>CollRating(u</a:t>
            </a:r>
            <a:r>
              <a:rPr lang="en-US" sz="3000" b="1">
                <a:solidFill>
                  <a:srgbClr val="000000"/>
                </a:solidFill>
                <a:latin typeface="Times"/>
                <a:ea typeface="Times"/>
                <a:cs typeface="Times"/>
                <a:sym typeface="Times"/>
              </a:rPr>
              <a:t>_</a:t>
            </a:r>
            <a:r>
              <a:rPr lang="en-US" sz="3000" b="1" i="0" u="none" strike="noStrike" cap="none">
                <a:solidFill>
                  <a:srgbClr val="000000"/>
                </a:solidFill>
                <a:latin typeface="Times"/>
                <a:ea typeface="Times"/>
                <a:cs typeface="Times"/>
                <a:sym typeface="Times"/>
              </a:rPr>
              <a:t>j → u</a:t>
            </a:r>
            <a:r>
              <a:rPr lang="en-US" sz="3000" b="1">
                <a:solidFill>
                  <a:srgbClr val="000000"/>
                </a:solidFill>
                <a:latin typeface="Times"/>
                <a:ea typeface="Times"/>
                <a:cs typeface="Times"/>
                <a:sym typeface="Times"/>
              </a:rPr>
              <a:t>_</a:t>
            </a:r>
            <a:r>
              <a:rPr lang="en-US" sz="3000" b="1" i="0" u="none" strike="noStrike" cap="none">
                <a:solidFill>
                  <a:srgbClr val="000000"/>
                </a:solidFill>
                <a:latin typeface="Times"/>
                <a:ea typeface="Times"/>
                <a:cs typeface="Times"/>
                <a:sym typeface="Times"/>
              </a:rPr>
              <a:t>i , t</a:t>
            </a:r>
            <a:r>
              <a:rPr lang="en-US" sz="3000" b="1">
                <a:solidFill>
                  <a:srgbClr val="000000"/>
                </a:solidFill>
                <a:latin typeface="Times"/>
                <a:ea typeface="Times"/>
                <a:cs typeface="Times"/>
                <a:sym typeface="Times"/>
              </a:rPr>
              <a:t>_</a:t>
            </a:r>
            <a:r>
              <a:rPr lang="en-US" sz="3000" b="1" i="0" u="none" strike="noStrike" cap="none">
                <a:solidFill>
                  <a:srgbClr val="000000"/>
                </a:solidFill>
                <a:latin typeface="Times"/>
                <a:ea typeface="Times"/>
                <a:cs typeface="Times"/>
                <a:sym typeface="Times"/>
              </a:rPr>
              <a:t>c )</a:t>
            </a:r>
            <a:r>
              <a:rPr lang="en-US" sz="3000" b="0" i="0" u="none" strike="noStrike" cap="none">
                <a:solidFill>
                  <a:srgbClr val="000000"/>
                </a:solidFill>
                <a:latin typeface="Times"/>
                <a:ea typeface="Times"/>
                <a:cs typeface="Times"/>
                <a:sym typeface="Times"/>
              </a:rPr>
              <a:t> for all users u</a:t>
            </a:r>
            <a:r>
              <a:rPr lang="en-US" sz="3000">
                <a:solidFill>
                  <a:srgbClr val="000000"/>
                </a:solidFill>
                <a:latin typeface="Times"/>
                <a:ea typeface="Times"/>
                <a:cs typeface="Times"/>
                <a:sym typeface="Times"/>
              </a:rPr>
              <a:t>_</a:t>
            </a:r>
            <a:r>
              <a:rPr lang="en-US" sz="3000" b="0" i="0" u="none" strike="noStrike" cap="none">
                <a:solidFill>
                  <a:srgbClr val="000000"/>
                </a:solidFill>
                <a:latin typeface="Times"/>
                <a:ea typeface="Times"/>
                <a:cs typeface="Times"/>
                <a:sym typeface="Times"/>
              </a:rPr>
              <a:t>i who are connected directly or indirectly with the evaluator u</a:t>
            </a:r>
            <a:r>
              <a:rPr lang="en-US" sz="3000">
                <a:solidFill>
                  <a:srgbClr val="000000"/>
                </a:solidFill>
                <a:latin typeface="Times"/>
                <a:ea typeface="Times"/>
                <a:cs typeface="Times"/>
                <a:sym typeface="Times"/>
              </a:rPr>
              <a:t>_</a:t>
            </a:r>
            <a:r>
              <a:rPr lang="en-US" sz="3000" b="0" i="0" u="none" strike="noStrike" cap="none">
                <a:solidFill>
                  <a:srgbClr val="000000"/>
                </a:solidFill>
                <a:latin typeface="Times"/>
                <a:ea typeface="Times"/>
                <a:cs typeface="Times"/>
                <a:sym typeface="Times"/>
              </a:rPr>
              <a:t>j</a:t>
            </a:r>
          </a:p>
          <a:p>
            <a:pPr marL="0" marR="0" lvl="0" indent="0" algn="l" rtl="0">
              <a:lnSpc>
                <a:spcPct val="100000"/>
              </a:lnSpc>
              <a:spcBef>
                <a:spcPts val="0"/>
              </a:spcBef>
              <a:spcAft>
                <a:spcPts val="0"/>
              </a:spcAft>
              <a:buClr>
                <a:srgbClr val="000000"/>
              </a:buClr>
              <a:buSzPct val="25000"/>
              <a:buFont typeface="Times"/>
              <a:buNone/>
            </a:pPr>
            <a:endParaRPr sz="3000">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r>
              <a:rPr lang="en-US" sz="3000" b="0" i="0" u="none" strike="noStrike" cap="none">
                <a:solidFill>
                  <a:srgbClr val="000000"/>
                </a:solidFill>
                <a:latin typeface="Times"/>
                <a:ea typeface="Times"/>
                <a:cs typeface="Times"/>
                <a:sym typeface="Times"/>
              </a:rPr>
              <a:t>From this ranking, </a:t>
            </a:r>
          </a:p>
          <a:p>
            <a:pPr marL="457200" marR="0" lvl="0" indent="-419100" algn="l" rtl="0">
              <a:lnSpc>
                <a:spcPct val="100000"/>
              </a:lnSpc>
              <a:spcBef>
                <a:spcPts val="0"/>
              </a:spcBef>
              <a:spcAft>
                <a:spcPts val="0"/>
              </a:spcAft>
              <a:buClr>
                <a:srgbClr val="000000"/>
              </a:buClr>
              <a:buSzPct val="100000"/>
              <a:buFont typeface="Times"/>
              <a:buAutoNum type="arabicPeriod"/>
            </a:pPr>
            <a:r>
              <a:rPr lang="en-US" sz="3000" b="0" i="0" u="none" strike="noStrike" cap="none">
                <a:solidFill>
                  <a:srgbClr val="000000"/>
                </a:solidFill>
                <a:latin typeface="Times"/>
                <a:ea typeface="Times"/>
                <a:cs typeface="Times"/>
                <a:sym typeface="Times"/>
              </a:rPr>
              <a:t>the </a:t>
            </a:r>
            <a:r>
              <a:rPr lang="en-US" sz="3000" b="1" i="0" u="none" strike="noStrike" cap="none">
                <a:solidFill>
                  <a:srgbClr val="000000"/>
                </a:solidFill>
                <a:latin typeface="Times"/>
                <a:ea typeface="Times"/>
                <a:cs typeface="Times"/>
                <a:sym typeface="Times"/>
              </a:rPr>
              <a:t>top-k users</a:t>
            </a:r>
            <a:r>
              <a:rPr lang="en-US" sz="3000" b="0" i="0" u="none" strike="noStrike" cap="none">
                <a:solidFill>
                  <a:srgbClr val="000000"/>
                </a:solidFill>
                <a:latin typeface="Times"/>
                <a:ea typeface="Times"/>
                <a:cs typeface="Times"/>
                <a:sym typeface="Times"/>
              </a:rPr>
              <a:t> (who are not yet connected to u</a:t>
            </a:r>
            <a:r>
              <a:rPr lang="en-US" sz="3000">
                <a:solidFill>
                  <a:srgbClr val="000000"/>
                </a:solidFill>
                <a:latin typeface="Times"/>
                <a:ea typeface="Times"/>
                <a:cs typeface="Times"/>
                <a:sym typeface="Times"/>
              </a:rPr>
              <a:t>_</a:t>
            </a:r>
            <a:r>
              <a:rPr lang="en-US" sz="3000" b="0" i="0" u="none" strike="noStrike" cap="none">
                <a:solidFill>
                  <a:srgbClr val="000000"/>
                </a:solidFill>
                <a:latin typeface="Times"/>
                <a:ea typeface="Times"/>
                <a:cs typeface="Times"/>
                <a:sym typeface="Times"/>
              </a:rPr>
              <a:t>j ) are provided to the evaluator as </a:t>
            </a:r>
            <a:r>
              <a:rPr lang="en-US" sz="3000" b="1" i="0" u="none" strike="noStrike" cap="none">
                <a:solidFill>
                  <a:srgbClr val="000000"/>
                </a:solidFill>
                <a:latin typeface="Times"/>
                <a:ea typeface="Times"/>
                <a:cs typeface="Times"/>
                <a:sym typeface="Times"/>
              </a:rPr>
              <a:t>positive recommendations</a:t>
            </a:r>
            <a:r>
              <a:rPr lang="en-US" sz="3000" b="0" i="0" u="none" strike="noStrike" cap="none">
                <a:solidFill>
                  <a:srgbClr val="000000"/>
                </a:solidFill>
                <a:latin typeface="Times"/>
                <a:ea typeface="Times"/>
                <a:cs typeface="Times"/>
                <a:sym typeface="Times"/>
              </a:rPr>
              <a:t> (thus, they could be added to the friend list F(u j ) of the evaluator user u j ), </a:t>
            </a:r>
          </a:p>
          <a:p>
            <a:pPr marL="457200" marR="0" lvl="0" indent="-419100" algn="l" rtl="0">
              <a:lnSpc>
                <a:spcPct val="100000"/>
              </a:lnSpc>
              <a:spcBef>
                <a:spcPts val="0"/>
              </a:spcBef>
              <a:spcAft>
                <a:spcPts val="0"/>
              </a:spcAft>
              <a:buClr>
                <a:srgbClr val="000000"/>
              </a:buClr>
              <a:buSzPct val="100000"/>
              <a:buFont typeface="Times"/>
              <a:buAutoNum type="arabicPeriod"/>
            </a:pPr>
            <a:r>
              <a:rPr lang="en-US" sz="3000" b="0" i="0" u="none" strike="noStrike" cap="none">
                <a:solidFill>
                  <a:srgbClr val="000000"/>
                </a:solidFill>
                <a:latin typeface="Times"/>
                <a:ea typeface="Times"/>
                <a:cs typeface="Times"/>
                <a:sym typeface="Times"/>
              </a:rPr>
              <a:t>the </a:t>
            </a:r>
            <a:r>
              <a:rPr lang="en-US" sz="3000" b="1" i="0" u="none" strike="noStrike" cap="none">
                <a:solidFill>
                  <a:srgbClr val="000000"/>
                </a:solidFill>
                <a:latin typeface="Times"/>
                <a:ea typeface="Times"/>
                <a:cs typeface="Times"/>
                <a:sym typeface="Times"/>
              </a:rPr>
              <a:t>bottom-k users</a:t>
            </a:r>
            <a:r>
              <a:rPr lang="en-US" sz="3000" b="0" i="0" u="none" strike="noStrike" cap="none">
                <a:solidFill>
                  <a:srgbClr val="000000"/>
                </a:solidFill>
                <a:latin typeface="Times"/>
                <a:ea typeface="Times"/>
                <a:cs typeface="Times"/>
                <a:sym typeface="Times"/>
              </a:rPr>
              <a:t> are provided as </a:t>
            </a:r>
            <a:r>
              <a:rPr lang="en-US" sz="3000" b="1" i="0" u="none" strike="noStrike" cap="none">
                <a:solidFill>
                  <a:srgbClr val="000000"/>
                </a:solidFill>
                <a:latin typeface="Times"/>
                <a:ea typeface="Times"/>
                <a:cs typeface="Times"/>
                <a:sym typeface="Times"/>
              </a:rPr>
              <a:t>negative recommendations</a:t>
            </a:r>
            <a:r>
              <a:rPr lang="en-US" sz="3000" b="0" i="0" u="none" strike="noStrike" cap="none">
                <a:solidFill>
                  <a:srgbClr val="000000"/>
                </a:solidFill>
                <a:latin typeface="Times"/>
                <a:ea typeface="Times"/>
                <a:cs typeface="Times"/>
                <a:sym typeface="Times"/>
              </a:rPr>
              <a:t> (thus, they could be added to the enemy list E(u j ) of the evaluator user).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Experimental Evaluation</a:t>
            </a:r>
          </a:p>
        </p:txBody>
      </p:sp>
      <p:sp>
        <p:nvSpPr>
          <p:cNvPr id="268" name="Shape 268"/>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Challenge:</a:t>
            </a:r>
          </a:p>
          <a:p>
            <a:pPr marL="457200" marR="0" lvl="1"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It is difficult to find a social network dataset that combines implicit and explicit trust statements, time information, and both positive and negative connections. </a:t>
            </a:r>
          </a:p>
          <a:p>
            <a:pPr marL="457200" marR="0" lvl="1"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It is difficult to find a dataset for testing the ability of our recommender in making proper friends and enemies suggestions to the users. </a:t>
            </a:r>
          </a:p>
          <a:p>
            <a:pPr marL="457200" marR="0" lvl="1" indent="-457200" algn="l" rtl="0">
              <a:lnSpc>
                <a:spcPct val="100000"/>
              </a:lnSpc>
              <a:spcBef>
                <a:spcPts val="0"/>
              </a:spcBef>
              <a:spcAft>
                <a:spcPts val="0"/>
              </a:spcAft>
              <a:buClr>
                <a:schemeClr val="dk1"/>
              </a:buClr>
              <a:buSzPct val="100000"/>
              <a:buFont typeface="Arial"/>
              <a:buNone/>
            </a:pPr>
            <a:endParaRPr sz="2200" b="0" i="0" u="none" strike="noStrike" cap="none">
              <a:solidFill>
                <a:schemeClr val="dk1"/>
              </a:solidFill>
              <a:latin typeface="Old Standard TT"/>
              <a:ea typeface="Old Standard TT"/>
              <a:cs typeface="Old Standard TT"/>
              <a:sym typeface="Old Standard TT"/>
            </a:endParaRP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In Section V-A, this paper presents results on the extended Epinions dataset. This dataset contains both explicit and implicit trust statements between users. </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In Section V-B, this paper evaluates the ability of the system in recommending trustful connections to the network members using only explicit user-to-user connections on the Advogato dataset. </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In Section V-C, this paper evaluates the performance of the model in predicting positive or negative edges in trust networks with different characteristics and compare with state-of-the-art (SoA) algorithms in the extended Epinions and Wikipedia vote network datasets.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Experiments on Epinions</a:t>
            </a:r>
          </a:p>
        </p:txBody>
      </p:sp>
      <p:sp>
        <p:nvSpPr>
          <p:cNvPr id="274" name="Shape 274"/>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Epinions:</a:t>
            </a:r>
          </a:p>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a large product review community that contains a lot of explicit user-to-user trust statements and product reviews. </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It contains 841,372 explicit user-to-user statements for 95,318 users</a:t>
            </a:r>
          </a:p>
          <a:p>
            <a:pPr marL="457200" marR="0" lvl="8"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user ratings denotes which users are trusted or distrusted (1 and −1) by which users</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It contains 136 million explicit user-to-item statements for 755,760 different items. </a:t>
            </a:r>
          </a:p>
          <a:p>
            <a:pPr marL="457200" marR="0" lvl="1"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ratings for product reviews range from 1 to 6. </a:t>
            </a:r>
          </a:p>
          <a:p>
            <a:pPr marL="457200" marR="0" lvl="1" indent="-457200" algn="l" rtl="0">
              <a:lnSpc>
                <a:spcPct val="100000"/>
              </a:lnSpc>
              <a:spcBef>
                <a:spcPts val="0"/>
              </a:spcBef>
              <a:spcAft>
                <a:spcPts val="0"/>
              </a:spcAft>
              <a:buClr>
                <a:schemeClr val="dk1"/>
              </a:buClr>
              <a:buSzPct val="100000"/>
              <a:buFont typeface="Arial"/>
              <a:buNone/>
            </a:pPr>
            <a:endParaRPr sz="2200" b="0" i="0" u="none" strike="noStrike" cap="none">
              <a:solidFill>
                <a:schemeClr val="dk1"/>
              </a:solidFill>
              <a:latin typeface="Old Standard TT"/>
              <a:ea typeface="Old Standard TT"/>
              <a:cs typeface="Old Standard TT"/>
              <a:sym typeface="Old Standard TT"/>
            </a:endParaRP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It provides the timestamp of each explicit user-to-user trust statement. </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It contains information about the author and subject of each review, giving us evidence on each author’s interests.</a:t>
            </a:r>
          </a:p>
          <a:p>
            <a:pPr marL="0" marR="0" lvl="0" indent="0" algn="l" rtl="0">
              <a:lnSpc>
                <a:spcPct val="100000"/>
              </a:lnSpc>
              <a:spcBef>
                <a:spcPts val="0"/>
              </a:spcBef>
              <a:spcAft>
                <a:spcPts val="0"/>
              </a:spcAft>
              <a:buClr>
                <a:schemeClr val="dk1"/>
              </a:buClr>
              <a:buSzPct val="25000"/>
              <a:buFont typeface="Old Standard TT"/>
              <a:buNone/>
            </a:pPr>
            <a:endParaRPr sz="2800" b="0" i="0" u="none" strike="noStrike" cap="none">
              <a:solidFill>
                <a:schemeClr val="dk1"/>
              </a:solidFill>
              <a:latin typeface="Old Standard TT"/>
              <a:ea typeface="Old Standard TT"/>
              <a:cs typeface="Old Standard TT"/>
              <a:sym typeface="Old Standard T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280" name="Shape 280"/>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To evaluate recommendations, this paper use cosine similarity to measure the average similarity between a user’s interests and those of users in the top-</a:t>
            </a:r>
            <a:r>
              <a:rPr lang="en-US" sz="2800" b="0" i="1" u="none" strike="noStrike" cap="none">
                <a:solidFill>
                  <a:schemeClr val="dk1"/>
                </a:solidFill>
                <a:latin typeface="Old Standard TT"/>
                <a:ea typeface="Old Standard TT"/>
                <a:cs typeface="Old Standard TT"/>
                <a:sym typeface="Old Standard TT"/>
              </a:rPr>
              <a:t>k </a:t>
            </a:r>
            <a:r>
              <a:rPr lang="en-US" sz="2800" b="0" i="0" u="none" strike="noStrike" cap="none">
                <a:solidFill>
                  <a:schemeClr val="dk1"/>
                </a:solidFill>
                <a:latin typeface="Old Standard TT"/>
                <a:ea typeface="Old Standard TT"/>
                <a:cs typeface="Old Standard TT"/>
                <a:sym typeface="Old Standard TT"/>
              </a:rPr>
              <a:t>(i.e., friend) or bottom-</a:t>
            </a:r>
            <a:r>
              <a:rPr lang="en-US" sz="2800" b="0" i="1" u="none" strike="noStrike" cap="none">
                <a:solidFill>
                  <a:schemeClr val="dk1"/>
                </a:solidFill>
                <a:latin typeface="Old Standard TT"/>
                <a:ea typeface="Old Standard TT"/>
                <a:cs typeface="Old Standard TT"/>
                <a:sym typeface="Old Standard TT"/>
              </a:rPr>
              <a:t>k </a:t>
            </a:r>
            <a:r>
              <a:rPr lang="en-US" sz="2800" b="0" i="0" u="none" strike="noStrike" cap="none">
                <a:solidFill>
                  <a:schemeClr val="dk1"/>
                </a:solidFill>
                <a:latin typeface="Old Standard TT"/>
                <a:ea typeface="Old Standard TT"/>
                <a:cs typeface="Old Standard TT"/>
                <a:sym typeface="Old Standard TT"/>
              </a:rPr>
              <a:t>(i.e., enemy) positions in the recommendation list of their model.</a:t>
            </a:r>
          </a:p>
          <a:p>
            <a:pPr marL="0" marR="0" lvl="0" indent="0" algn="l" rtl="0">
              <a:lnSpc>
                <a:spcPct val="115000"/>
              </a:lnSpc>
              <a:spcBef>
                <a:spcPts val="250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Similarity of users’ interests is measured on the corresponding article rating vectors.</a:t>
            </a:r>
          </a:p>
        </p:txBody>
      </p:sp>
      <p:pic>
        <p:nvPicPr>
          <p:cNvPr id="281" name="Shape 281"/>
          <p:cNvPicPr preferRelativeResize="0"/>
          <p:nvPr/>
        </p:nvPicPr>
        <p:blipFill rotWithShape="1">
          <a:blip r:embed="rId3">
            <a:alphaModFix/>
          </a:blip>
          <a:srcRect/>
          <a:stretch/>
        </p:blipFill>
        <p:spPr>
          <a:xfrm>
            <a:off x="2901955" y="5658680"/>
            <a:ext cx="7200900" cy="17621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First experiment</a:t>
            </a:r>
          </a:p>
        </p:txBody>
      </p:sp>
      <p:sp>
        <p:nvSpPr>
          <p:cNvPr id="287" name="Shape 287"/>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For each user, we compare the lists of recommended users by the local and the collaborative rating formation and compare against the DFL and DEL. </a:t>
            </a:r>
          </a:p>
          <a:p>
            <a:pPr marL="457200" marR="0" lvl="1"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direct friend list-DFL</a:t>
            </a:r>
          </a:p>
          <a:p>
            <a:pPr marL="457200" marR="0" lvl="1"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direct enemy list-DEL</a:t>
            </a:r>
          </a:p>
          <a:p>
            <a:pPr marL="0" marR="0" lvl="0" indent="0" algn="l" rtl="0">
              <a:lnSpc>
                <a:spcPct val="100000"/>
              </a:lnSpc>
              <a:spcBef>
                <a:spcPts val="0"/>
              </a:spcBef>
              <a:spcAft>
                <a:spcPts val="0"/>
              </a:spcAft>
              <a:buClr>
                <a:schemeClr val="dk1"/>
              </a:buClr>
              <a:buSzPct val="25000"/>
              <a:buFont typeface="Old Standard TT"/>
              <a:buNone/>
            </a:pPr>
            <a:endParaRPr sz="2800" b="0" i="0" u="none" strike="noStrike" cap="none">
              <a:solidFill>
                <a:schemeClr val="dk1"/>
              </a:solidFill>
              <a:latin typeface="Old Standard TT"/>
              <a:ea typeface="Old Standard TT"/>
              <a:cs typeface="Old Standard TT"/>
              <a:sym typeface="Old Standard TT"/>
            </a:endParaRP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In the case of the local rating score, </a:t>
            </a:r>
          </a:p>
          <a:p>
            <a:pPr marL="457200" marR="0" lvl="1"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Positive trust statements push the trustee to the top of the trustor’s friend list</a:t>
            </a:r>
          </a:p>
          <a:p>
            <a:pPr marL="457200" marR="0" lvl="1"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Negative statements push the trustee to the top of the trustor’s enemy list. </a:t>
            </a:r>
          </a:p>
          <a:p>
            <a:pPr marL="457200" marR="0" lvl="1" indent="-457200" algn="l" rtl="0">
              <a:lnSpc>
                <a:spcPct val="100000"/>
              </a:lnSpc>
              <a:spcBef>
                <a:spcPts val="0"/>
              </a:spcBef>
              <a:spcAft>
                <a:spcPts val="0"/>
              </a:spcAft>
              <a:buClr>
                <a:schemeClr val="dk1"/>
              </a:buClr>
              <a:buSzPct val="100000"/>
              <a:buFont typeface="Arial"/>
              <a:buNone/>
            </a:pPr>
            <a:endParaRPr sz="2200" b="0" i="0" u="none" strike="noStrike" cap="none">
              <a:solidFill>
                <a:schemeClr val="dk1"/>
              </a:solidFill>
              <a:latin typeface="Old Standard TT"/>
              <a:ea typeface="Old Standard TT"/>
              <a:cs typeface="Old Standard TT"/>
              <a:sym typeface="Old Standard TT"/>
            </a:endParaRP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In the case of the collaborative rating formation, this paper uses a two-step transitivity horizon</a:t>
            </a:r>
          </a:p>
          <a:p>
            <a:pPr marL="457200" marR="0" lvl="1"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For positive recommendations, it aggregates information on the friends list and on friends of the friends list.</a:t>
            </a:r>
          </a:p>
          <a:p>
            <a:pPr marL="457200" marR="0" lvl="1"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For negative recommendations, it examines the enemies list, the enemies of friend list, and the friends of enemies list.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First experiment</a:t>
            </a:r>
          </a:p>
        </p:txBody>
      </p:sp>
      <p:sp>
        <p:nvSpPr>
          <p:cNvPr id="293" name="Shape 293"/>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the local and the collaborative rating formations take into account the direct user-to-user statements. So users in the original DFL (or DEL) have a great chance to appear in the top (or bottom) places of the local or collaborative rating lists. </a:t>
            </a:r>
          </a:p>
          <a:p>
            <a:pPr marL="0" marR="0" lvl="0" indent="0" algn="l" rtl="0">
              <a:lnSpc>
                <a:spcPct val="115000"/>
              </a:lnSpc>
              <a:spcBef>
                <a:spcPts val="250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Recommending users that are already in the direct friend (or enemy) list is meaningless. So, before evaluating the top-k or bottom-k lists, the direct friend or enemies are removed. Then only new friends are recommended.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First experiment</a:t>
            </a:r>
          </a:p>
        </p:txBody>
      </p:sp>
      <p:sp>
        <p:nvSpPr>
          <p:cNvPr id="299" name="Shape 299"/>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First, this paper process the complete graph, containing trust and distrust user-to-user statements and all implicit connections that emerge from article ratings (setG: all network members). It evaluates the top-k (friend) user recommendations in Fig. 2 and bottom-k (enemy) user recommendations in Fig. 3, with k ranging from 3 to 30. </a:t>
            </a:r>
          </a:p>
        </p:txBody>
      </p:sp>
      <p:pic>
        <p:nvPicPr>
          <p:cNvPr id="300" name="Shape 300"/>
          <p:cNvPicPr preferRelativeResize="0"/>
          <p:nvPr/>
        </p:nvPicPr>
        <p:blipFill rotWithShape="1">
          <a:blip r:embed="rId3">
            <a:alphaModFix/>
          </a:blip>
          <a:srcRect/>
          <a:stretch/>
        </p:blipFill>
        <p:spPr>
          <a:xfrm>
            <a:off x="443306" y="5442800"/>
            <a:ext cx="5486399" cy="3731259"/>
          </a:xfrm>
          <a:prstGeom prst="rect">
            <a:avLst/>
          </a:prstGeom>
          <a:noFill/>
          <a:ln>
            <a:noFill/>
          </a:ln>
        </p:spPr>
      </p:pic>
      <p:pic>
        <p:nvPicPr>
          <p:cNvPr id="301" name="Shape 301"/>
          <p:cNvPicPr preferRelativeResize="0"/>
          <p:nvPr/>
        </p:nvPicPr>
        <p:blipFill rotWithShape="1">
          <a:blip r:embed="rId4">
            <a:alphaModFix/>
          </a:blip>
          <a:srcRect/>
          <a:stretch/>
        </p:blipFill>
        <p:spPr>
          <a:xfrm>
            <a:off x="6897815" y="5373805"/>
            <a:ext cx="5486399" cy="38011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First experiment</a:t>
            </a:r>
          </a:p>
        </p:txBody>
      </p:sp>
      <p:sp>
        <p:nvSpPr>
          <p:cNvPr id="307" name="Shape 307"/>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Results show that the average similarity is independent of k, which is reasonable since all friends (or enemies) in Epinions get the same trust (or distrust) score +1 (or .1). </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The performance of the local friend list (LFL) formation based on the local reputation rating is worse than that of DFL </a:t>
            </a:r>
          </a:p>
          <a:p>
            <a:pPr marL="457200" marR="0" lvl="1"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Old Standard TT"/>
                <a:ea typeface="Old Standard TT"/>
                <a:cs typeface="Old Standard TT"/>
                <a:sym typeface="Old Standard TT"/>
              </a:rPr>
              <a:t>recommending new friends who are not in the DFL is a hard task. </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The performance of the collaborative local friend list (CLFL) formation based on the collaborative rating is quite promising, especially when less than the top ten friend recommendations are evaluated. </a:t>
            </a:r>
          </a:p>
        </p:txBody>
      </p:sp>
      <p:pic>
        <p:nvPicPr>
          <p:cNvPr id="308" name="Shape 308"/>
          <p:cNvPicPr preferRelativeResize="0"/>
          <p:nvPr/>
        </p:nvPicPr>
        <p:blipFill rotWithShape="1">
          <a:blip r:embed="rId3">
            <a:alphaModFix/>
          </a:blip>
          <a:srcRect/>
          <a:stretch/>
        </p:blipFill>
        <p:spPr>
          <a:xfrm>
            <a:off x="3855307" y="6174062"/>
            <a:ext cx="4809522" cy="32709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First experiment</a:t>
            </a:r>
          </a:p>
        </p:txBody>
      </p:sp>
      <p:sp>
        <p:nvSpPr>
          <p:cNvPr id="314" name="Shape 314"/>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Results in Fig. 3 show that the local enemy list (LEL) that is based on the local rating formation and the collaborative local enemy list (CLEL) that is based on the collaborative rating formation outperform DEL </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(the average similarity between a user and the top direct enemies is higher than that between the user and the recommended enemies). </a:t>
            </a:r>
          </a:p>
          <a:p>
            <a:pPr marL="457200" marR="0" lvl="0" indent="-4572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Old Standard TT"/>
                <a:ea typeface="Old Standard TT"/>
                <a:cs typeface="Old Standard TT"/>
                <a:sym typeface="Old Standard TT"/>
              </a:rPr>
              <a:t>It indicates that both methods recommend as enemies users that strongly differ in interests from the target user. </a:t>
            </a:r>
          </a:p>
        </p:txBody>
      </p:sp>
      <p:pic>
        <p:nvPicPr>
          <p:cNvPr id="315" name="Shape 315"/>
          <p:cNvPicPr preferRelativeResize="0"/>
          <p:nvPr/>
        </p:nvPicPr>
        <p:blipFill rotWithShape="1">
          <a:blip r:embed="rId3">
            <a:alphaModFix/>
          </a:blip>
          <a:srcRect/>
          <a:stretch/>
        </p:blipFill>
        <p:spPr>
          <a:xfrm>
            <a:off x="3483319" y="5442800"/>
            <a:ext cx="5486399" cy="380111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321" name="Shape 321"/>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Then, we use all user nodes but only trust statements and article ratings (setE: all members that add positive edges to the network) and evaluate the top-k user recommendations in Fig. 4. </a:t>
            </a:r>
          </a:p>
          <a:p>
            <a:pPr marL="0" marR="0" lvl="0" indent="0" algn="l" rtl="0">
              <a:lnSpc>
                <a:spcPct val="115000"/>
              </a:lnSpc>
              <a:spcBef>
                <a:spcPts val="250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We also evaluate the bottom-k user recommendations in Fig. 5, when all user nodes but only distrust user statements and article ratings are used (setF: all members that add negative edges to the network).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Motivation</a:t>
            </a:r>
          </a:p>
        </p:txBody>
      </p:sp>
      <p:sp>
        <p:nvSpPr>
          <p:cNvPr id="132" name="Shape 132"/>
          <p:cNvSpPr txBox="1">
            <a:spLocks noGrp="1"/>
          </p:cNvSpPr>
          <p:nvPr>
            <p:ph type="body" idx="1"/>
          </p:nvPr>
        </p:nvSpPr>
        <p:spPr>
          <a:xfrm>
            <a:off x="443306" y="2221700"/>
            <a:ext cx="12118199" cy="64422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2400" b="1" i="0" u="none" strike="noStrike" cap="none">
                <a:solidFill>
                  <a:srgbClr val="000000"/>
                </a:solidFill>
                <a:latin typeface="Times"/>
                <a:ea typeface="Times"/>
                <a:cs typeface="Times"/>
                <a:sym typeface="Times"/>
              </a:rPr>
              <a:t>Background</a:t>
            </a:r>
            <a:r>
              <a:rPr lang="en-US" sz="2400" b="0" i="0" u="none" strike="noStrike" cap="none">
                <a:solidFill>
                  <a:srgbClr val="000000"/>
                </a:solidFill>
                <a:latin typeface="Times"/>
                <a:ea typeface="Times"/>
                <a:cs typeface="Times"/>
                <a:sym typeface="Times"/>
              </a:rPr>
              <a:t>: </a:t>
            </a:r>
          </a:p>
          <a:p>
            <a:pPr marL="296333" marR="0" lvl="0" indent="-296333" algn="l" rtl="0">
              <a:lnSpc>
                <a:spcPct val="100000"/>
              </a:lnSpc>
              <a:spcBef>
                <a:spcPts val="0"/>
              </a:spcBef>
              <a:spcAft>
                <a:spcPts val="0"/>
              </a:spcAft>
              <a:buClr>
                <a:srgbClr val="000000"/>
              </a:buClr>
              <a:buSzPct val="75000"/>
              <a:buFont typeface="Times"/>
              <a:buChar char="•"/>
            </a:pPr>
            <a:r>
              <a:rPr lang="en-US" sz="2400" b="0" i="0" u="none" strike="noStrike" cap="none">
                <a:solidFill>
                  <a:srgbClr val="000000"/>
                </a:solidFill>
                <a:latin typeface="Times"/>
                <a:ea typeface="Times"/>
                <a:cs typeface="Times"/>
                <a:sym typeface="Times"/>
              </a:rPr>
              <a:t>Social Networks analysis is popular:</a:t>
            </a:r>
          </a:p>
          <a:p>
            <a:pPr marL="283986" marR="0" lvl="0" indent="-283986" algn="l" rtl="0">
              <a:lnSpc>
                <a:spcPct val="100000"/>
              </a:lnSpc>
              <a:spcBef>
                <a:spcPts val="0"/>
              </a:spcBef>
              <a:spcAft>
                <a:spcPts val="0"/>
              </a:spcAft>
              <a:buClr>
                <a:srgbClr val="000000"/>
              </a:buClr>
              <a:buSzPct val="75000"/>
              <a:buFont typeface="Times"/>
              <a:buChar char="•"/>
            </a:pPr>
            <a:r>
              <a:rPr lang="en-US" sz="2400" b="0" i="0" u="none" strike="noStrike" cap="none">
                <a:solidFill>
                  <a:srgbClr val="000000"/>
                </a:solidFill>
                <a:latin typeface="Times"/>
                <a:ea typeface="Times"/>
                <a:cs typeface="Times"/>
                <a:sym typeface="Times"/>
              </a:rPr>
              <a:t>Identification of </a:t>
            </a:r>
            <a:r>
              <a:rPr lang="en-US" sz="2400" b="1" i="0" u="sng" strike="noStrike" cap="none">
                <a:solidFill>
                  <a:srgbClr val="000000"/>
                </a:solidFill>
                <a:latin typeface="Times"/>
                <a:ea typeface="Times"/>
                <a:cs typeface="Times"/>
                <a:sym typeface="Times"/>
              </a:rPr>
              <a:t>communities of users</a:t>
            </a:r>
            <a:r>
              <a:rPr lang="en-US" sz="2400" b="0" i="0" u="none" strike="noStrike" cap="none">
                <a:solidFill>
                  <a:srgbClr val="000000"/>
                </a:solidFill>
                <a:latin typeface="Times"/>
                <a:ea typeface="Times"/>
                <a:cs typeface="Times"/>
                <a:sym typeface="Times"/>
              </a:rPr>
              <a:t> with similar interests</a:t>
            </a:r>
          </a:p>
          <a:p>
            <a:pPr marL="283985" marR="0" lvl="0" indent="-283985" algn="l" rtl="0">
              <a:lnSpc>
                <a:spcPct val="100000"/>
              </a:lnSpc>
              <a:spcBef>
                <a:spcPts val="0"/>
              </a:spcBef>
              <a:spcAft>
                <a:spcPts val="0"/>
              </a:spcAft>
              <a:buClr>
                <a:srgbClr val="000000"/>
              </a:buClr>
              <a:buSzPct val="75000"/>
              <a:buFont typeface="Times"/>
              <a:buChar char="•"/>
            </a:pPr>
            <a:r>
              <a:rPr lang="en-US" sz="2400" b="0" i="0" u="none" strike="noStrike" cap="none">
                <a:solidFill>
                  <a:srgbClr val="000000"/>
                </a:solidFill>
                <a:latin typeface="Times"/>
                <a:ea typeface="Times"/>
                <a:cs typeface="Times"/>
                <a:sym typeface="Times"/>
              </a:rPr>
              <a:t>Identification of </a:t>
            </a:r>
            <a:r>
              <a:rPr lang="en-US" sz="2400" b="1" i="0" u="sng" strike="noStrike" cap="none">
                <a:solidFill>
                  <a:srgbClr val="000000"/>
                </a:solidFill>
                <a:latin typeface="Times"/>
                <a:ea typeface="Times"/>
                <a:cs typeface="Times"/>
                <a:sym typeface="Times"/>
              </a:rPr>
              <a:t>content</a:t>
            </a:r>
            <a:r>
              <a:rPr lang="en-US" sz="2400" b="0" i="0" u="none" strike="noStrike" cap="none">
                <a:solidFill>
                  <a:srgbClr val="000000"/>
                </a:solidFill>
                <a:latin typeface="Times"/>
                <a:ea typeface="Times"/>
                <a:cs typeface="Times"/>
                <a:sym typeface="Times"/>
              </a:rPr>
              <a:t> that could be of potential interest</a:t>
            </a:r>
          </a:p>
          <a:p>
            <a:pPr marR="0" lvl="0" algn="l" rtl="0">
              <a:lnSpc>
                <a:spcPct val="100000"/>
              </a:lnSpc>
              <a:spcBef>
                <a:spcPts val="0"/>
              </a:spcBef>
              <a:spcAft>
                <a:spcPts val="0"/>
              </a:spcAft>
              <a:buNone/>
            </a:pPr>
            <a:endParaRPr sz="2400">
              <a:solidFill>
                <a:srgbClr val="000000"/>
              </a:solidFill>
              <a:latin typeface="Times"/>
              <a:ea typeface="Times"/>
              <a:cs typeface="Times"/>
              <a:sym typeface="Times"/>
            </a:endParaRPr>
          </a:p>
          <a:p>
            <a:pPr marR="0" lvl="0" algn="l" rtl="0">
              <a:lnSpc>
                <a:spcPct val="100000"/>
              </a:lnSpc>
              <a:spcBef>
                <a:spcPts val="0"/>
              </a:spcBef>
              <a:spcAft>
                <a:spcPts val="0"/>
              </a:spcAft>
              <a:buNone/>
            </a:pPr>
            <a:r>
              <a:rPr lang="en-US" sz="2400" b="1">
                <a:solidFill>
                  <a:srgbClr val="000000"/>
                </a:solidFill>
                <a:latin typeface="Times"/>
                <a:ea typeface="Times"/>
                <a:cs typeface="Times"/>
                <a:sym typeface="Times"/>
              </a:rPr>
              <a:t>Issue</a:t>
            </a:r>
          </a:p>
          <a:p>
            <a:pPr marL="296333" marR="0" lvl="0" indent="-296333" algn="l" rtl="0">
              <a:lnSpc>
                <a:spcPct val="100000"/>
              </a:lnSpc>
              <a:spcBef>
                <a:spcPts val="0"/>
              </a:spcBef>
              <a:spcAft>
                <a:spcPts val="0"/>
              </a:spcAft>
              <a:buClr>
                <a:srgbClr val="000000"/>
              </a:buClr>
              <a:buSzPct val="75000"/>
              <a:buFont typeface="Times"/>
              <a:buChar char="•"/>
            </a:pPr>
            <a:r>
              <a:rPr lang="en-US" sz="2400" b="0" i="0" u="none" strike="noStrike" cap="none">
                <a:solidFill>
                  <a:srgbClr val="000000"/>
                </a:solidFill>
                <a:latin typeface="Times"/>
                <a:ea typeface="Times"/>
                <a:cs typeface="Times"/>
                <a:sym typeface="Times"/>
              </a:rPr>
              <a:t>In social environment, </a:t>
            </a:r>
            <a:r>
              <a:rPr lang="en-US" sz="2400" b="1" i="0" u="sng" strike="noStrike" cap="none">
                <a:solidFill>
                  <a:srgbClr val="000000"/>
                </a:solidFill>
                <a:latin typeface="Times"/>
                <a:ea typeface="Times"/>
                <a:cs typeface="Times"/>
                <a:sym typeface="Times"/>
              </a:rPr>
              <a:t>trust</a:t>
            </a:r>
            <a:r>
              <a:rPr lang="en-US" sz="2400" b="0" i="0" u="none" strike="noStrike" cap="none">
                <a:solidFill>
                  <a:srgbClr val="000000"/>
                </a:solidFill>
                <a:latin typeface="Times"/>
                <a:ea typeface="Times"/>
                <a:cs typeface="Times"/>
                <a:sym typeface="Times"/>
              </a:rPr>
              <a:t> is becoming an essential quality among user interactions and the recommendation for useful content </a:t>
            </a:r>
          </a:p>
          <a:p>
            <a:pPr marL="296333" marR="0" lvl="0" indent="-296333" algn="l" rtl="0">
              <a:lnSpc>
                <a:spcPct val="100000"/>
              </a:lnSpc>
              <a:spcBef>
                <a:spcPts val="0"/>
              </a:spcBef>
              <a:spcAft>
                <a:spcPts val="0"/>
              </a:spcAft>
              <a:buClr>
                <a:srgbClr val="000000"/>
              </a:buClr>
              <a:buSzPct val="75000"/>
              <a:buFont typeface="Times"/>
              <a:buChar char="•"/>
            </a:pPr>
            <a:r>
              <a:rPr lang="en-US" sz="2400" b="1" i="0" u="sng" strike="noStrike" cap="none">
                <a:solidFill>
                  <a:srgbClr val="000000"/>
                </a:solidFill>
                <a:latin typeface="Times"/>
                <a:ea typeface="Times"/>
                <a:cs typeface="Times"/>
                <a:sym typeface="Times"/>
              </a:rPr>
              <a:t>Trustful user</a:t>
            </a:r>
            <a:r>
              <a:rPr lang="en-US" sz="2400" b="0" i="0" u="none" strike="noStrike" cap="none">
                <a:solidFill>
                  <a:srgbClr val="000000"/>
                </a:solidFill>
                <a:latin typeface="Times"/>
                <a:ea typeface="Times"/>
                <a:cs typeface="Times"/>
                <a:sym typeface="Times"/>
              </a:rPr>
              <a:t> is crucial for all the members of the network. </a:t>
            </a:r>
          </a:p>
          <a:p>
            <a:pPr marL="296333" marR="0" lvl="0" indent="-296333" algn="l" rtl="0">
              <a:lnSpc>
                <a:spcPct val="100000"/>
              </a:lnSpc>
              <a:spcBef>
                <a:spcPts val="0"/>
              </a:spcBef>
              <a:spcAft>
                <a:spcPts val="0"/>
              </a:spcAft>
              <a:buClr>
                <a:srgbClr val="000000"/>
              </a:buClr>
              <a:buSzPct val="75000"/>
              <a:buFont typeface="Times"/>
              <a:buChar char="•"/>
            </a:pPr>
            <a:r>
              <a:rPr lang="en-US" sz="2400">
                <a:solidFill>
                  <a:srgbClr val="000000"/>
                </a:solidFill>
                <a:latin typeface="Times"/>
                <a:ea typeface="Times"/>
                <a:cs typeface="Times"/>
                <a:sym typeface="Times"/>
              </a:rPr>
              <a:t>Previous works</a:t>
            </a:r>
            <a:r>
              <a:rPr lang="en-US" sz="2400" b="0" i="0" u="none" strike="noStrike" cap="none">
                <a:solidFill>
                  <a:srgbClr val="000000"/>
                </a:solidFill>
                <a:latin typeface="Times"/>
                <a:ea typeface="Times"/>
                <a:cs typeface="Times"/>
                <a:sym typeface="Times"/>
              </a:rPr>
              <a:t> do not incorporate </a:t>
            </a:r>
            <a:r>
              <a:rPr lang="en-US" sz="2400" b="1" i="0" u="sng" strike="noStrike" cap="none">
                <a:solidFill>
                  <a:srgbClr val="000000"/>
                </a:solidFill>
                <a:latin typeface="Times"/>
                <a:ea typeface="Times"/>
                <a:cs typeface="Times"/>
                <a:sym typeface="Times"/>
              </a:rPr>
              <a:t>trust</a:t>
            </a:r>
          </a:p>
          <a:p>
            <a:pPr marL="0" marR="0" lvl="0" indent="0" algn="l" rtl="0">
              <a:lnSpc>
                <a:spcPct val="100000"/>
              </a:lnSpc>
              <a:spcBef>
                <a:spcPts val="0"/>
              </a:spcBef>
              <a:spcAft>
                <a:spcPts val="0"/>
              </a:spcAft>
              <a:buClr>
                <a:srgbClr val="000000"/>
              </a:buClr>
              <a:buSzPct val="25000"/>
              <a:buFont typeface="Times"/>
              <a:buNone/>
            </a:pPr>
            <a:endParaRPr sz="36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ct val="25000"/>
              <a:buFont typeface="Times"/>
              <a:buNone/>
            </a:pPr>
            <a:r>
              <a:rPr lang="en-US" sz="2400" b="1" i="0" u="none" strike="noStrike" cap="none">
                <a:solidFill>
                  <a:srgbClr val="000000"/>
                </a:solidFill>
                <a:latin typeface="Times"/>
                <a:ea typeface="Times"/>
                <a:cs typeface="Times"/>
                <a:sym typeface="Times"/>
              </a:rPr>
              <a:t>Goal</a:t>
            </a:r>
          </a:p>
          <a:p>
            <a:pPr marL="296333" marR="0" lvl="0" indent="-296333" algn="l" rtl="0">
              <a:lnSpc>
                <a:spcPct val="100000"/>
              </a:lnSpc>
              <a:spcBef>
                <a:spcPts val="0"/>
              </a:spcBef>
              <a:spcAft>
                <a:spcPts val="0"/>
              </a:spcAft>
              <a:buClr>
                <a:srgbClr val="000000"/>
              </a:buClr>
              <a:buSzPct val="75000"/>
              <a:buFont typeface="Times"/>
              <a:buChar char="•"/>
            </a:pPr>
            <a:r>
              <a:rPr lang="en-US" sz="2400" b="0" i="0" u="none" strike="noStrike" cap="none">
                <a:solidFill>
                  <a:srgbClr val="000000"/>
                </a:solidFill>
                <a:latin typeface="Times"/>
                <a:ea typeface="Times"/>
                <a:cs typeface="Times"/>
                <a:sym typeface="Times"/>
              </a:rPr>
              <a:t>This paper focus </a:t>
            </a:r>
            <a:r>
              <a:rPr lang="en-US" sz="2400" b="1" i="0" u="sng" strike="noStrike" cap="none">
                <a:solidFill>
                  <a:srgbClr val="000000"/>
                </a:solidFill>
                <a:latin typeface="Times"/>
                <a:ea typeface="Times"/>
                <a:cs typeface="Times"/>
                <a:sym typeface="Times"/>
              </a:rPr>
              <a:t>trust-aware</a:t>
            </a:r>
            <a:r>
              <a:rPr lang="en-US" sz="2400" b="1" i="0" u="none" strike="noStrike" cap="none">
                <a:solidFill>
                  <a:srgbClr val="000000"/>
                </a:solidFill>
                <a:latin typeface="Times"/>
                <a:ea typeface="Times"/>
                <a:cs typeface="Times"/>
                <a:sym typeface="Times"/>
              </a:rPr>
              <a:t> </a:t>
            </a:r>
            <a:r>
              <a:rPr lang="en-US" sz="2400" b="0" i="0" u="none" strike="noStrike" cap="none">
                <a:solidFill>
                  <a:srgbClr val="000000"/>
                </a:solidFill>
                <a:latin typeface="Times"/>
                <a:ea typeface="Times"/>
                <a:cs typeface="Times"/>
                <a:sym typeface="Times"/>
              </a:rPr>
              <a:t>system for personalized user recommendations</a:t>
            </a:r>
          </a:p>
          <a:p>
            <a:pPr marL="296333" marR="0" lvl="0" indent="-296333" algn="l" rtl="0">
              <a:lnSpc>
                <a:spcPct val="100000"/>
              </a:lnSpc>
              <a:spcBef>
                <a:spcPts val="0"/>
              </a:spcBef>
              <a:spcAft>
                <a:spcPts val="0"/>
              </a:spcAft>
              <a:buClr>
                <a:srgbClr val="000000"/>
              </a:buClr>
              <a:buSzPct val="75000"/>
              <a:buFont typeface="Times"/>
              <a:buChar char="•"/>
            </a:pPr>
            <a:r>
              <a:rPr lang="en-US" sz="2400">
                <a:solidFill>
                  <a:srgbClr val="000000"/>
                </a:solidFill>
                <a:latin typeface="Times"/>
                <a:ea typeface="Times"/>
                <a:cs typeface="Times"/>
                <a:sym typeface="Times"/>
              </a:rPr>
              <a:t>T</a:t>
            </a:r>
            <a:r>
              <a:rPr lang="en-US" sz="2400" b="0" i="0" u="none" strike="noStrike" cap="none">
                <a:solidFill>
                  <a:srgbClr val="000000"/>
                </a:solidFill>
                <a:latin typeface="Times"/>
                <a:ea typeface="Times"/>
                <a:cs typeface="Times"/>
                <a:sym typeface="Times"/>
              </a:rPr>
              <a:t>he proposed system provides </a:t>
            </a:r>
            <a:r>
              <a:rPr lang="en-US" sz="2400" b="1" i="0" u="sng" strike="noStrike" cap="none">
                <a:solidFill>
                  <a:srgbClr val="000000"/>
                </a:solidFill>
                <a:latin typeface="Times"/>
                <a:ea typeface="Times"/>
                <a:cs typeface="Times"/>
                <a:sym typeface="Times"/>
              </a:rPr>
              <a:t>personalized recommendations</a:t>
            </a:r>
            <a:r>
              <a:rPr lang="en-US" sz="2400" b="0" i="0" u="none" strike="noStrike" cap="none">
                <a:solidFill>
                  <a:srgbClr val="000000"/>
                </a:solidFill>
                <a:latin typeface="Times"/>
                <a:ea typeface="Times"/>
                <a:cs typeface="Times"/>
                <a:sym typeface="Times"/>
              </a:rPr>
              <a:t> that </a:t>
            </a:r>
            <a:r>
              <a:rPr lang="en-US" sz="2400">
                <a:solidFill>
                  <a:srgbClr val="000000"/>
                </a:solidFill>
                <a:latin typeface="Times"/>
                <a:ea typeface="Times"/>
                <a:cs typeface="Times"/>
                <a:sym typeface="Times"/>
              </a:rPr>
              <a:t>is </a:t>
            </a:r>
            <a:r>
              <a:rPr lang="en-US" sz="2400" b="0" i="0" u="none" strike="noStrike" cap="none">
                <a:solidFill>
                  <a:srgbClr val="000000"/>
                </a:solidFill>
                <a:latin typeface="Times"/>
                <a:ea typeface="Times"/>
                <a:cs typeface="Times"/>
                <a:sym typeface="Times"/>
              </a:rPr>
              <a:t>used to </a:t>
            </a:r>
            <a:r>
              <a:rPr lang="en-US" sz="2400" b="1" i="0" u="sng" strike="noStrike" cap="none">
                <a:solidFill>
                  <a:srgbClr val="000000"/>
                </a:solidFill>
                <a:latin typeface="Times"/>
                <a:ea typeface="Times"/>
                <a:cs typeface="Times"/>
                <a:sym typeface="Times"/>
              </a:rPr>
              <a:t>establish new trust/distrust connections</a:t>
            </a:r>
            <a:r>
              <a:rPr lang="en-US" sz="2400" b="0" i="0" u="none" strike="noStrike" cap="none">
                <a:solidFill>
                  <a:srgbClr val="000000"/>
                </a:solidFill>
                <a:latin typeface="Times"/>
                <a:ea typeface="Times"/>
                <a:cs typeface="Times"/>
                <a:sym typeface="Times"/>
              </a:rPr>
              <a:t> in the social network.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327" name="Shape 327"/>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In order to study the effect of trust link polarity in the quality of recommendations, we examine the Epinions graph using separately positive (see Fig. 4) and negative (see Fig. 5) trust statements. This results in a subset of the original user set (setE) comprising 88 180 users, which are connected with positive trust links and another subset (setF) comprising 18 499 users connected with negative trust links only. We observe that the local rating formation is not sufficient to provide good friend recommendations, but its performance in providing enemy recommendations is acceptable. On the other hand, the improvement in the performance of the collaborative rating formation for both enemy and friend recommendations is better even for higher values of k.</a:t>
            </a:r>
          </a:p>
        </p:txBody>
      </p:sp>
      <p:pic>
        <p:nvPicPr>
          <p:cNvPr id="328" name="Shape 328"/>
          <p:cNvPicPr preferRelativeResize="0"/>
          <p:nvPr/>
        </p:nvPicPr>
        <p:blipFill rotWithShape="1">
          <a:blip r:embed="rId3">
            <a:alphaModFix/>
          </a:blip>
          <a:srcRect/>
          <a:stretch/>
        </p:blipFill>
        <p:spPr>
          <a:xfrm>
            <a:off x="443306" y="843899"/>
            <a:ext cx="5486399" cy="3845559"/>
          </a:xfrm>
          <a:prstGeom prst="rect">
            <a:avLst/>
          </a:prstGeom>
          <a:noFill/>
          <a:ln>
            <a:noFill/>
          </a:ln>
        </p:spPr>
      </p:pic>
      <p:pic>
        <p:nvPicPr>
          <p:cNvPr id="329" name="Shape 329"/>
          <p:cNvPicPr preferRelativeResize="0"/>
          <p:nvPr/>
        </p:nvPicPr>
        <p:blipFill rotWithShape="1">
          <a:blip r:embed="rId4">
            <a:alphaModFix/>
          </a:blip>
          <a:srcRect/>
          <a:stretch/>
        </p:blipFill>
        <p:spPr>
          <a:xfrm>
            <a:off x="6910172" y="843899"/>
            <a:ext cx="5486399" cy="376364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Second experiment</a:t>
            </a:r>
          </a:p>
        </p:txBody>
      </p:sp>
      <p:sp>
        <p:nvSpPr>
          <p:cNvPr id="335" name="Shape 335"/>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In order to better understand when the two models are able to provide good positive or negative recommendations, we run a second set of experiments on subsets of the Epinions dataset. </a:t>
            </a:r>
          </a:p>
          <a:p>
            <a:pPr marL="0" marR="0" lvl="0" indent="0" algn="l" rtl="0">
              <a:lnSpc>
                <a:spcPct val="115000"/>
              </a:lnSpc>
              <a:spcBef>
                <a:spcPts val="250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The subsets contain</a:t>
            </a:r>
          </a:p>
          <a:p>
            <a:pPr marL="457200" marR="0" lvl="1" indent="0" algn="l" rtl="0">
              <a:lnSpc>
                <a:spcPct val="115000"/>
              </a:lnSpc>
              <a:spcBef>
                <a:spcPts val="2500"/>
              </a:spcBef>
              <a:spcAft>
                <a:spcPts val="0"/>
              </a:spcAft>
              <a:buClr>
                <a:schemeClr val="dk1"/>
              </a:buClr>
              <a:buSzPct val="25000"/>
              <a:buFont typeface="Old Standard TT"/>
              <a:buNone/>
            </a:pPr>
            <a:r>
              <a:rPr lang="en-US" sz="2200" b="0" i="0" u="none" strike="noStrike" cap="none">
                <a:solidFill>
                  <a:schemeClr val="dk1"/>
                </a:solidFill>
                <a:latin typeface="Old Standard TT"/>
                <a:ea typeface="Old Standard TT"/>
                <a:cs typeface="Old Standard TT"/>
                <a:sym typeface="Old Standard TT"/>
              </a:rPr>
              <a:t>1) 5057 members with 5–10 friends (setA)</a:t>
            </a:r>
          </a:p>
          <a:p>
            <a:pPr marL="457200" marR="0" lvl="1" indent="0" algn="l" rtl="0">
              <a:lnSpc>
                <a:spcPct val="115000"/>
              </a:lnSpc>
              <a:spcBef>
                <a:spcPts val="2500"/>
              </a:spcBef>
              <a:spcAft>
                <a:spcPts val="0"/>
              </a:spcAft>
              <a:buClr>
                <a:schemeClr val="dk1"/>
              </a:buClr>
              <a:buSzPct val="25000"/>
              <a:buFont typeface="Old Standard TT"/>
              <a:buNone/>
            </a:pPr>
            <a:r>
              <a:rPr lang="en-US" sz="2200" b="0" i="0" u="none" strike="noStrike" cap="none">
                <a:solidFill>
                  <a:schemeClr val="dk1"/>
                </a:solidFill>
                <a:latin typeface="Old Standard TT"/>
                <a:ea typeface="Old Standard TT"/>
                <a:cs typeface="Old Standard TT"/>
                <a:sym typeface="Old Standard TT"/>
              </a:rPr>
              <a:t>2) 4927 members with more than 30 friends (setB)</a:t>
            </a:r>
          </a:p>
          <a:p>
            <a:pPr marL="457200" marR="0" lvl="1" indent="0" algn="l" rtl="0">
              <a:lnSpc>
                <a:spcPct val="115000"/>
              </a:lnSpc>
              <a:spcBef>
                <a:spcPts val="2500"/>
              </a:spcBef>
              <a:spcAft>
                <a:spcPts val="0"/>
              </a:spcAft>
              <a:buClr>
                <a:schemeClr val="dk1"/>
              </a:buClr>
              <a:buSzPct val="25000"/>
              <a:buFont typeface="Old Standard TT"/>
              <a:buNone/>
            </a:pPr>
            <a:r>
              <a:rPr lang="en-US" sz="2200" b="0" i="0" u="none" strike="noStrike" cap="none">
                <a:solidFill>
                  <a:schemeClr val="dk1"/>
                </a:solidFill>
                <a:latin typeface="Old Standard TT"/>
                <a:ea typeface="Old Standard TT"/>
                <a:cs typeface="Old Standard TT"/>
                <a:sym typeface="Old Standard TT"/>
              </a:rPr>
              <a:t>3) 778 members with 5–10 enemies (setC)</a:t>
            </a:r>
          </a:p>
          <a:p>
            <a:pPr marL="457200" marR="0" lvl="1" indent="0" algn="l" rtl="0">
              <a:lnSpc>
                <a:spcPct val="115000"/>
              </a:lnSpc>
              <a:spcBef>
                <a:spcPts val="2500"/>
              </a:spcBef>
              <a:spcAft>
                <a:spcPts val="0"/>
              </a:spcAft>
              <a:buClr>
                <a:schemeClr val="dk1"/>
              </a:buClr>
              <a:buSzPct val="25000"/>
              <a:buFont typeface="Old Standard TT"/>
              <a:buNone/>
            </a:pPr>
            <a:r>
              <a:rPr lang="en-US" sz="2200" b="0" i="0" u="none" strike="noStrike" cap="none">
                <a:solidFill>
                  <a:schemeClr val="dk1"/>
                </a:solidFill>
                <a:latin typeface="Old Standard TT"/>
                <a:ea typeface="Old Standard TT"/>
                <a:cs typeface="Old Standard TT"/>
                <a:sym typeface="Old Standard TT"/>
              </a:rPr>
              <a:t>4) 731 members with more than 30 enemies (setD)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341" name="Shape 341"/>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As far as the friend list is concerned, the average similarity decreases for big values of k, since less relevant users are added to a long list. This happens mainly with the collaborative rating metric (setA CLFL) and less with the local one (setA LFL); however, CLFL outperforms both LFL and DFL (see Fig. 6). This proves the ability of the collaborative mechanism to find users of trust in the extended neighborhood of a user and enriching his/her circle of friends. </a:t>
            </a:r>
          </a:p>
          <a:p>
            <a:pPr marL="0" marR="0" lvl="0" indent="0" algn="l" rtl="0">
              <a:lnSpc>
                <a:spcPct val="115000"/>
              </a:lnSpc>
              <a:spcBef>
                <a:spcPts val="250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 </a:t>
            </a:r>
          </a:p>
          <a:p>
            <a:pPr marL="0" marR="0" lvl="0" indent="0" algn="l" rtl="0">
              <a:lnSpc>
                <a:spcPct val="115000"/>
              </a:lnSpc>
              <a:spcBef>
                <a:spcPts val="250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 </a:t>
            </a:r>
          </a:p>
        </p:txBody>
      </p:sp>
      <p:pic>
        <p:nvPicPr>
          <p:cNvPr id="342" name="Shape 342"/>
          <p:cNvPicPr preferRelativeResize="0"/>
          <p:nvPr/>
        </p:nvPicPr>
        <p:blipFill rotWithShape="1">
          <a:blip r:embed="rId3">
            <a:alphaModFix/>
          </a:blip>
          <a:srcRect/>
          <a:stretch/>
        </p:blipFill>
        <p:spPr>
          <a:xfrm>
            <a:off x="3647989" y="5442800"/>
            <a:ext cx="5486399" cy="371855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348" name="Shape 348"/>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For users with many direct friends (SetB), CLFL still outperforms the DFL and provides better recommendations than LFL (see Fig. 7). A reason for this is that long lists of friends result in an overall decrease to the similarity between their interests and those of the user. Thus, members with many friends can benefit from our system, since they can distill their existing friends and find additional friends of high interest to them, as suggested by the recommender system.</a:t>
            </a:r>
          </a:p>
        </p:txBody>
      </p:sp>
      <p:pic>
        <p:nvPicPr>
          <p:cNvPr id="349" name="Shape 349"/>
          <p:cNvPicPr preferRelativeResize="0"/>
          <p:nvPr/>
        </p:nvPicPr>
        <p:blipFill rotWithShape="1">
          <a:blip r:embed="rId3">
            <a:alphaModFix/>
          </a:blip>
          <a:srcRect/>
          <a:stretch/>
        </p:blipFill>
        <p:spPr>
          <a:xfrm>
            <a:off x="3759205" y="5732487"/>
            <a:ext cx="5486399" cy="375031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355" name="Shape 355"/>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In the case of enemy lists, the similarity between the user and the recommended enemies decreases when compared to the DEL. </a:t>
            </a: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As shown in Fig. 8, for users with few direct enemies (setC), the enemy recommendation list based on local rating (LEL) has a higher average similarity than the respective list that is based on the collaborative local rating (CLEL). Both LEL and CLEL achieve average similarity in article ratings between the evaluator and the recommended users less than DEL. </a:t>
            </a: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p:txBody>
      </p:sp>
      <p:pic>
        <p:nvPicPr>
          <p:cNvPr id="356" name="Shape 356"/>
          <p:cNvPicPr preferRelativeResize="0"/>
          <p:nvPr/>
        </p:nvPicPr>
        <p:blipFill rotWithShape="1">
          <a:blip r:embed="rId3">
            <a:alphaModFix/>
          </a:blip>
          <a:srcRect/>
          <a:stretch/>
        </p:blipFill>
        <p:spPr>
          <a:xfrm>
            <a:off x="3759205" y="3329794"/>
            <a:ext cx="5486399" cy="372490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362" name="Shape 362"/>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For users with many enemies (setD) (see Fig. 9) the average similarity in article ratings between the user and the recommended users (using either LEL or CLEL) is smaller than that between the user and his/her direct enemies (DEL). This shows that our system recommends as enemies users with few similarities (in article ratings) to the user. For users with a long enemy list, the system can provide recommendations that will further distill this list. </a:t>
            </a:r>
          </a:p>
        </p:txBody>
      </p:sp>
      <p:pic>
        <p:nvPicPr>
          <p:cNvPr id="363" name="Shape 363"/>
          <p:cNvPicPr preferRelativeResize="0"/>
          <p:nvPr/>
        </p:nvPicPr>
        <p:blipFill rotWithShape="1">
          <a:blip r:embed="rId3">
            <a:alphaModFix/>
          </a:blip>
          <a:srcRect/>
          <a:stretch/>
        </p:blipFill>
        <p:spPr>
          <a:xfrm>
            <a:off x="3759205" y="2481191"/>
            <a:ext cx="5486399" cy="372935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369" name="Shape 369"/>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In order to measure the effect of the time decay factor on the quality of recommendations, we repeat the whole set of experiments in sets A–G, this time ignoring the time information. Table I presents the difference between the average similarity values with and without the time decay factor. The difference is averaged on all the top-k cases examined for each dataset. The results in the case of friend recommendations (i.e., sets A, B, E, Gtop) show that the average performance of LFL always decreases when time decay is ignored, whereas the performance of CLFL decreases for sets A and B. In these sets, we consider positive edges only, so an interpretation of the aforementioned results can be that in networks with many positive trust statements, it is important to consider the freshness of these statements in order to provide better friend recommendations. In the case of enemy recommendations (i.e., sets C, D, F, G bottom), results in almost all cases demonstrate a decrease in performance when time decay is ignored (the average similarity scores are higher than in the case of using time decay). The decrease is maximum for setD, where we consider only negative edges and densely interconnected users.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Experiments on Advogato</a:t>
            </a:r>
          </a:p>
        </p:txBody>
      </p:sp>
      <p:sp>
        <p:nvSpPr>
          <p:cNvPr id="375" name="Shape 375"/>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Advogato is an online community. </a:t>
            </a:r>
          </a:p>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evaluate the ability of the reputation management model to predict users’ reputation</a:t>
            </a:r>
          </a:p>
          <a:p>
            <a:pPr marL="0" marR="0" lvl="0" indent="0" algn="l" rtl="0">
              <a:lnSpc>
                <a:spcPct val="100000"/>
              </a:lnSpc>
              <a:spcBef>
                <a:spcPts val="0"/>
              </a:spcBef>
              <a:spcAft>
                <a:spcPts val="0"/>
              </a:spcAft>
              <a:buClr>
                <a:schemeClr val="dk1"/>
              </a:buClr>
              <a:buSzPct val="25000"/>
              <a:buFont typeface="Old Standard TT"/>
              <a:buNone/>
            </a:pPr>
            <a:endParaRPr sz="28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Advogato users can certify each other at four levels: </a:t>
            </a:r>
          </a:p>
          <a:p>
            <a:pPr marL="514350" marR="0" lvl="0" indent="-514350" algn="l" rtl="0">
              <a:lnSpc>
                <a:spcPct val="100000"/>
              </a:lnSpc>
              <a:spcBef>
                <a:spcPts val="0"/>
              </a:spcBef>
              <a:spcAft>
                <a:spcPts val="0"/>
              </a:spcAft>
              <a:buClr>
                <a:schemeClr val="dk1"/>
              </a:buClr>
              <a:buSzPct val="100000"/>
              <a:buFont typeface="Old Standard TT"/>
              <a:buAutoNum type="arabicParenR"/>
            </a:pPr>
            <a:r>
              <a:rPr lang="en-US" sz="2800" b="0" i="0" u="none" strike="noStrike" cap="none">
                <a:solidFill>
                  <a:schemeClr val="dk1"/>
                </a:solidFill>
                <a:latin typeface="Old Standard TT"/>
                <a:ea typeface="Old Standard TT"/>
                <a:cs typeface="Old Standard TT"/>
                <a:sym typeface="Old Standard TT"/>
              </a:rPr>
              <a:t>observer; 2) apprentice; 3) journeyer; or 4) master. </a:t>
            </a:r>
          </a:p>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(observer=0.25, apprentice=0.5, journeyer=0.75, and master=1)</a:t>
            </a:r>
          </a:p>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This corresponds to the explicit user-to-user statements of our model. </a:t>
            </a:r>
          </a:p>
          <a:p>
            <a:pPr marL="0" marR="0" lvl="0" indent="0" algn="l" rtl="0">
              <a:lnSpc>
                <a:spcPct val="100000"/>
              </a:lnSpc>
              <a:spcBef>
                <a:spcPts val="0"/>
              </a:spcBef>
              <a:spcAft>
                <a:spcPts val="0"/>
              </a:spcAft>
              <a:buClr>
                <a:schemeClr val="dk1"/>
              </a:buClr>
              <a:buSzPct val="25000"/>
              <a:buFont typeface="Old Standard TT"/>
              <a:buNone/>
            </a:pPr>
            <a:endParaRPr sz="28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No user-to-item information available in the Advogato dataset, </a:t>
            </a:r>
          </a:p>
          <a:p>
            <a:pPr marL="0" marR="0" lvl="0" indent="0" algn="l" rtl="0">
              <a:lnSpc>
                <a:spcPct val="100000"/>
              </a:lnSpc>
              <a:spcBef>
                <a:spcPts val="0"/>
              </a:spcBef>
              <a:spcAft>
                <a:spcPts val="0"/>
              </a:spcAft>
              <a:buClr>
                <a:schemeClr val="dk1"/>
              </a:buClr>
              <a:buSzPct val="25000"/>
              <a:buFont typeface="Old Standard TT"/>
              <a:buNone/>
            </a:pPr>
            <a:endParaRPr sz="2800" b="0" i="0" u="none" strike="noStrike" cap="none">
              <a:solidFill>
                <a:schemeClr val="dk1"/>
              </a:solidFill>
              <a:latin typeface="Old Standard TT"/>
              <a:ea typeface="Old Standard TT"/>
              <a:cs typeface="Old Standard TT"/>
              <a:sym typeface="Old Standard T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Experiments on Advogato</a:t>
            </a:r>
          </a:p>
        </p:txBody>
      </p:sp>
      <p:sp>
        <p:nvSpPr>
          <p:cNvPr id="381" name="Shape 381"/>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Using the leave-one-out cross-validation technique for comparison: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we remove only one trust edge from the graph and then we use our reputation model and the remaining graph in order to predict the value of the removed edge.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since it has the minimum possible effect on the graph structure (only one edge is removed each time).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The collaborative rating model is evaluated with two different transitivity horizon values</a:t>
            </a:r>
          </a:p>
          <a:p>
            <a:pPr marL="514350" marR="0" lvl="0" indent="-514350" algn="l" rtl="0">
              <a:lnSpc>
                <a:spcPct val="100000"/>
              </a:lnSpc>
              <a:spcBef>
                <a:spcPts val="0"/>
              </a:spcBef>
              <a:spcAft>
                <a:spcPts val="0"/>
              </a:spcAft>
              <a:buClr>
                <a:schemeClr val="dk1"/>
              </a:buClr>
              <a:buSzPct val="100000"/>
              <a:buFont typeface="Old Standard TT"/>
              <a:buAutoNum type="arabicParenR"/>
            </a:pPr>
            <a:r>
              <a:rPr lang="en-US" sz="2400" b="0" i="0" u="none" strike="noStrike" cap="none">
                <a:solidFill>
                  <a:schemeClr val="dk1"/>
                </a:solidFill>
                <a:latin typeface="Old Standard TT"/>
                <a:ea typeface="Old Standard TT"/>
                <a:cs typeface="Old Standard TT"/>
                <a:sym typeface="Old Standard TT"/>
              </a:rPr>
              <a:t>transitivity horizon 2 (CL2)</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the evaluator considers the statements of the people he/she trusts</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2) transitivity horizon 3 (CL3)</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the evaluator also considers the statements of the people trusted by the people he/she trusts.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We evaluate two path selection methods: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1) one that takes the average trust score when multiple trust paths exist, which is called CLavg [equation (10)]</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2) one that considers the maximum trust score over any of the paths, which is called CLmax [equation (11)].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This results in four combinations of transitivity horizon and path selection method, namely CL2avg, CL2max, CL3avg, and CL3max.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Experiments on Advogato</a:t>
            </a:r>
          </a:p>
        </p:txBody>
      </p:sp>
      <p:sp>
        <p:nvSpPr>
          <p:cNvPr id="387" name="Shape 387"/>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Some baseline methods: </a:t>
            </a:r>
          </a:p>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Random (i.e., predict a random trust score in the range [0, 1]), AlwaysMaster, AlwaysJourneyer, AlwaysApprentice,</a:t>
            </a:r>
          </a:p>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AlwaysObserver (i.e., always predict a Master, Journeyer,score, etc.), Outuj (i.e., the trust that uj assigns to any other user ui is always the average trust score assigned by uj ), and Inui (i.e., the trust assigned to a user ui by any user uj equals to the average trust score assigned to ui by the users that trust ui). </a:t>
            </a:r>
          </a:p>
          <a:p>
            <a:pPr marL="0" marR="0" lvl="0" indent="0" algn="l" rtl="0">
              <a:lnSpc>
                <a:spcPct val="100000"/>
              </a:lnSpc>
              <a:spcBef>
                <a:spcPts val="0"/>
              </a:spcBef>
              <a:spcAft>
                <a:spcPts val="0"/>
              </a:spcAft>
              <a:buClr>
                <a:schemeClr val="dk1"/>
              </a:buClr>
              <a:buSzPct val="25000"/>
              <a:buFont typeface="Old Standard TT"/>
              <a:buNone/>
            </a:pPr>
            <a:r>
              <a:rPr lang="en-US" sz="2800" b="0" i="0" u="none" strike="noStrike" cap="none">
                <a:solidFill>
                  <a:schemeClr val="dk1"/>
                </a:solidFill>
                <a:latin typeface="Old Standard TT"/>
                <a:ea typeface="Old Standard TT"/>
                <a:cs typeface="Old Standard TT"/>
                <a:sym typeface="Old Standard TT"/>
              </a:rPr>
              <a:t>In our implementation, we assume a depth of 3 and propagate trust through all reachable witnesses, using CertProp as suggested in [44] with γ = 100%. Additionally, we estimate trust for all the unreachable witnesses and keep the path that gives the highest trust score.</a:t>
            </a:r>
          </a:p>
          <a:p>
            <a:pPr marL="0" marR="0" lvl="0" indent="0" algn="l" rtl="0">
              <a:lnSpc>
                <a:spcPct val="100000"/>
              </a:lnSpc>
              <a:spcBef>
                <a:spcPts val="0"/>
              </a:spcBef>
              <a:spcAft>
                <a:spcPts val="0"/>
              </a:spcAft>
              <a:buClr>
                <a:schemeClr val="dk1"/>
              </a:buClr>
              <a:buSzPct val="25000"/>
              <a:buFont typeface="Old Standard TT"/>
              <a:buNone/>
            </a:pPr>
            <a:endParaRPr sz="2800" b="0" i="0" u="none" strike="noStrike" cap="none">
              <a:solidFill>
                <a:schemeClr val="dk1"/>
              </a:solidFill>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Challenge</a:t>
            </a:r>
          </a:p>
        </p:txBody>
      </p:sp>
      <p:sp>
        <p:nvSpPr>
          <p:cNvPr id="138" name="Shape 138"/>
          <p:cNvSpPr txBox="1">
            <a:spLocks noGrp="1"/>
          </p:cNvSpPr>
          <p:nvPr>
            <p:ph type="body" idx="1"/>
          </p:nvPr>
        </p:nvSpPr>
        <p:spPr>
          <a:xfrm>
            <a:off x="443306" y="2221700"/>
            <a:ext cx="12118199" cy="6442200"/>
          </a:xfrm>
          <a:prstGeom prst="rect">
            <a:avLst/>
          </a:prstGeom>
          <a:noFill/>
          <a:ln>
            <a:noFill/>
          </a:ln>
        </p:spPr>
        <p:txBody>
          <a:bodyPr lIns="50800" tIns="50800" rIns="50800" bIns="50800" anchor="ctr" anchorCtr="0">
            <a:noAutofit/>
          </a:bodyPr>
          <a:lstStyle/>
          <a:p>
            <a:pPr marL="0" marR="0" lvl="0" indent="0" algn="l" rtl="0">
              <a:lnSpc>
                <a:spcPct val="120000"/>
              </a:lnSpc>
              <a:spcBef>
                <a:spcPts val="0"/>
              </a:spcBef>
              <a:spcAft>
                <a:spcPts val="0"/>
              </a:spcAft>
              <a:buClr>
                <a:srgbClr val="000000"/>
              </a:buClr>
              <a:buSzPct val="25000"/>
              <a:buFont typeface="Times"/>
              <a:buNone/>
            </a:pPr>
            <a:r>
              <a:rPr lang="en-US" sz="2400" b="1" i="0" u="none" strike="noStrike" cap="none">
                <a:solidFill>
                  <a:srgbClr val="000000"/>
                </a:solidFill>
                <a:latin typeface="Times"/>
                <a:ea typeface="Times"/>
                <a:cs typeface="Times"/>
                <a:sym typeface="Times"/>
              </a:rPr>
              <a:t>Challenge</a:t>
            </a:r>
          </a:p>
          <a:p>
            <a:pPr marL="296333" marR="0" lvl="0" indent="-296333" algn="l" rtl="0">
              <a:lnSpc>
                <a:spcPct val="120000"/>
              </a:lnSpc>
              <a:spcBef>
                <a:spcPts val="0"/>
              </a:spcBef>
              <a:spcAft>
                <a:spcPts val="0"/>
              </a:spcAft>
              <a:buClr>
                <a:srgbClr val="000000"/>
              </a:buClr>
              <a:buSzPct val="75000"/>
              <a:buFont typeface="Times"/>
              <a:buAutoNum type="arabicPeriod"/>
            </a:pPr>
            <a:r>
              <a:rPr lang="en-US" sz="2400" b="0" i="0" u="none" strike="noStrike" cap="none">
                <a:solidFill>
                  <a:srgbClr val="000000"/>
                </a:solidFill>
                <a:latin typeface="Times"/>
                <a:ea typeface="Times"/>
                <a:cs typeface="Times"/>
                <a:sym typeface="Times"/>
              </a:rPr>
              <a:t>Trust is </a:t>
            </a:r>
            <a:r>
              <a:rPr lang="en-US" sz="2400" b="1" i="0" u="sng" strike="noStrike" cap="none">
                <a:solidFill>
                  <a:srgbClr val="000000"/>
                </a:solidFill>
                <a:latin typeface="Times"/>
                <a:ea typeface="Times"/>
                <a:cs typeface="Times"/>
                <a:sym typeface="Times"/>
              </a:rPr>
              <a:t>not perfectly transitive</a:t>
            </a:r>
            <a:r>
              <a:rPr lang="en-US" sz="2400" b="0" i="0" u="none" strike="noStrike" cap="none">
                <a:solidFill>
                  <a:srgbClr val="000000"/>
                </a:solidFill>
                <a:latin typeface="Times"/>
                <a:ea typeface="Times"/>
                <a:cs typeface="Times"/>
                <a:sym typeface="Times"/>
              </a:rPr>
              <a:t> in that trust </a:t>
            </a:r>
            <a:r>
              <a:rPr lang="en-US" sz="2400" b="1" i="0" u="sng" strike="noStrike" cap="none">
                <a:solidFill>
                  <a:srgbClr val="000000"/>
                </a:solidFill>
                <a:latin typeface="Times"/>
                <a:ea typeface="Times"/>
                <a:cs typeface="Times"/>
                <a:sym typeface="Times"/>
              </a:rPr>
              <a:t>decays along the transition path</a:t>
            </a:r>
            <a:r>
              <a:rPr lang="en-US" sz="2400" b="0" i="0" u="none" strike="noStrike" cap="none">
                <a:solidFill>
                  <a:srgbClr val="000000"/>
                </a:solidFill>
                <a:latin typeface="Times"/>
                <a:ea typeface="Times"/>
                <a:cs typeface="Times"/>
                <a:sym typeface="Times"/>
              </a:rPr>
              <a:t>, but it is generally agreed that it can be communicated between people.</a:t>
            </a:r>
          </a:p>
          <a:p>
            <a:pPr marL="296333" marR="0" lvl="0" indent="-296333" algn="l" rtl="0">
              <a:lnSpc>
                <a:spcPct val="120000"/>
              </a:lnSpc>
              <a:spcBef>
                <a:spcPts val="0"/>
              </a:spcBef>
              <a:spcAft>
                <a:spcPts val="0"/>
              </a:spcAft>
              <a:buClr>
                <a:srgbClr val="000000"/>
              </a:buClr>
              <a:buSzPct val="75000"/>
              <a:buFont typeface="Times"/>
              <a:buAutoNum type="arabicPeriod"/>
            </a:pPr>
            <a:r>
              <a:rPr lang="en-US" sz="2400" b="0" i="0" u="none" strike="noStrike" cap="none">
                <a:solidFill>
                  <a:srgbClr val="000000"/>
                </a:solidFill>
                <a:latin typeface="Times"/>
                <a:ea typeface="Times"/>
                <a:cs typeface="Times"/>
                <a:sym typeface="Times"/>
              </a:rPr>
              <a:t>Trust is </a:t>
            </a:r>
            <a:r>
              <a:rPr lang="en-US" sz="2400" b="1" i="0" u="sng" strike="noStrike" cap="none">
                <a:solidFill>
                  <a:srgbClr val="000000"/>
                </a:solidFill>
                <a:latin typeface="Times"/>
                <a:ea typeface="Times"/>
                <a:cs typeface="Times"/>
                <a:sym typeface="Times"/>
              </a:rPr>
              <a:t>personalized</a:t>
            </a:r>
            <a:r>
              <a:rPr lang="en-US" sz="2400" b="0" i="0" u="none" strike="noStrike" cap="none">
                <a:solidFill>
                  <a:srgbClr val="000000"/>
                </a:solidFill>
                <a:latin typeface="Times"/>
                <a:ea typeface="Times"/>
                <a:cs typeface="Times"/>
                <a:sym typeface="Times"/>
              </a:rPr>
              <a:t> in that it is subjective </a:t>
            </a:r>
          </a:p>
          <a:p>
            <a:pPr marL="296333" marR="0" lvl="0" indent="-296333" algn="l" rtl="0">
              <a:lnSpc>
                <a:spcPct val="120000"/>
              </a:lnSpc>
              <a:spcBef>
                <a:spcPts val="0"/>
              </a:spcBef>
              <a:spcAft>
                <a:spcPts val="0"/>
              </a:spcAft>
              <a:buClr>
                <a:srgbClr val="000000"/>
              </a:buClr>
              <a:buSzPct val="75000"/>
              <a:buFont typeface="Times"/>
              <a:buAutoNum type="arabicPeriod"/>
            </a:pPr>
            <a:r>
              <a:rPr lang="en-US" sz="2400" b="0" i="0" u="none" strike="noStrike" cap="none">
                <a:solidFill>
                  <a:srgbClr val="000000"/>
                </a:solidFill>
                <a:latin typeface="Times"/>
                <a:ea typeface="Times"/>
                <a:cs typeface="Times"/>
                <a:sym typeface="Times"/>
              </a:rPr>
              <a:t>In order to address the social network </a:t>
            </a:r>
            <a:r>
              <a:rPr lang="en-US" sz="2400" b="1" i="0" u="sng" strike="noStrike" cap="none">
                <a:solidFill>
                  <a:srgbClr val="000000"/>
                </a:solidFill>
                <a:latin typeface="Times"/>
                <a:ea typeface="Times"/>
                <a:cs typeface="Times"/>
                <a:sym typeface="Times"/>
              </a:rPr>
              <a:t>dynamics</a:t>
            </a:r>
            <a:r>
              <a:rPr lang="en-US" sz="2400" b="0" i="0" u="none" strike="noStrike" cap="none">
                <a:solidFill>
                  <a:srgbClr val="000000"/>
                </a:solidFill>
                <a:latin typeface="Times"/>
                <a:ea typeface="Times"/>
                <a:cs typeface="Times"/>
                <a:sym typeface="Times"/>
              </a:rPr>
              <a:t>, we have incorporated in our system the </a:t>
            </a:r>
            <a:r>
              <a:rPr lang="en-US" sz="2400" b="1" i="0" u="sng" strike="noStrike" cap="none">
                <a:solidFill>
                  <a:srgbClr val="000000"/>
                </a:solidFill>
                <a:latin typeface="Times"/>
                <a:ea typeface="Times"/>
                <a:cs typeface="Times"/>
                <a:sym typeface="Times"/>
              </a:rPr>
              <a:t>element of time</a:t>
            </a:r>
            <a:r>
              <a:rPr lang="en-US" sz="2400" b="0" i="0" u="none" strike="noStrike" cap="none">
                <a:solidFill>
                  <a:srgbClr val="000000"/>
                </a:solidFill>
                <a:latin typeface="Times"/>
                <a:ea typeface="Times"/>
                <a:cs typeface="Times"/>
                <a:sym typeface="Times"/>
              </a:rPr>
              <a:t>. (reputation fades by time)</a:t>
            </a:r>
          </a:p>
          <a:p>
            <a:pPr marL="0" marR="0" lvl="0" indent="0" algn="l" rtl="0">
              <a:lnSpc>
                <a:spcPct val="120000"/>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120000"/>
              </a:lnSpc>
              <a:spcBef>
                <a:spcPts val="0"/>
              </a:spcBef>
              <a:spcAft>
                <a:spcPts val="0"/>
              </a:spcAft>
              <a:buClr>
                <a:srgbClr val="000000"/>
              </a:buClr>
              <a:buSzPct val="25000"/>
              <a:buFont typeface="Times"/>
              <a:buNone/>
            </a:pPr>
            <a:r>
              <a:rPr lang="en-US" sz="2400" b="1" i="0" u="none" strike="noStrike" cap="none">
                <a:solidFill>
                  <a:srgbClr val="000000"/>
                </a:solidFill>
                <a:latin typeface="Times"/>
                <a:ea typeface="Times"/>
                <a:cs typeface="Times"/>
                <a:sym typeface="Times"/>
              </a:rPr>
              <a:t>Solution</a:t>
            </a:r>
          </a:p>
          <a:p>
            <a:pPr marR="0" lvl="0" algn="l" rtl="0">
              <a:lnSpc>
                <a:spcPct val="120000"/>
              </a:lnSpc>
              <a:spcBef>
                <a:spcPts val="0"/>
              </a:spcBef>
              <a:spcAft>
                <a:spcPts val="0"/>
              </a:spcAft>
              <a:buNone/>
            </a:pPr>
            <a:r>
              <a:rPr lang="en-US" sz="2400" b="0" i="0" u="none" strike="noStrike" cap="none">
                <a:solidFill>
                  <a:srgbClr val="000000"/>
                </a:solidFill>
                <a:latin typeface="Times"/>
                <a:ea typeface="Times"/>
                <a:cs typeface="Times"/>
                <a:sym typeface="Times"/>
              </a:rPr>
              <a:t>We exploit </a:t>
            </a:r>
            <a:r>
              <a:rPr lang="en-US" sz="2400" b="1" i="0" u="sng" strike="noStrike" cap="none">
                <a:solidFill>
                  <a:srgbClr val="000000"/>
                </a:solidFill>
                <a:latin typeface="Times"/>
                <a:ea typeface="Times"/>
                <a:cs typeface="Times"/>
                <a:sym typeface="Times"/>
              </a:rPr>
              <a:t>positive and negative</a:t>
            </a:r>
            <a:r>
              <a:rPr lang="en-US" sz="2400" b="1" i="0" u="none" strike="noStrike" cap="none">
                <a:solidFill>
                  <a:srgbClr val="000000"/>
                </a:solidFill>
                <a:latin typeface="Times"/>
                <a:ea typeface="Times"/>
                <a:cs typeface="Times"/>
                <a:sym typeface="Times"/>
              </a:rPr>
              <a:t>, </a:t>
            </a:r>
            <a:r>
              <a:rPr lang="en-US" sz="2400" b="1" i="0" u="sng" strike="noStrike" cap="none">
                <a:solidFill>
                  <a:srgbClr val="000000"/>
                </a:solidFill>
                <a:latin typeface="Times"/>
                <a:ea typeface="Times"/>
                <a:cs typeface="Times"/>
                <a:sym typeface="Times"/>
              </a:rPr>
              <a:t>time-dependent</a:t>
            </a:r>
            <a:r>
              <a:rPr lang="en-US" sz="2400" b="1" i="0" u="none" strike="noStrike" cap="none">
                <a:solidFill>
                  <a:srgbClr val="000000"/>
                </a:solidFill>
                <a:latin typeface="Times"/>
                <a:ea typeface="Times"/>
                <a:cs typeface="Times"/>
                <a:sym typeface="Times"/>
              </a:rPr>
              <a:t> and </a:t>
            </a:r>
            <a:r>
              <a:rPr lang="en-US" sz="2400" b="1" i="0" u="sng" strike="noStrike" cap="none">
                <a:solidFill>
                  <a:srgbClr val="000000"/>
                </a:solidFill>
                <a:latin typeface="Times"/>
                <a:ea typeface="Times"/>
                <a:cs typeface="Times"/>
                <a:sym typeface="Times"/>
              </a:rPr>
              <a:t>trust-related</a:t>
            </a:r>
            <a:r>
              <a:rPr lang="en-US" sz="2400" b="0" i="0" u="none" strike="noStrike" cap="none">
                <a:solidFill>
                  <a:srgbClr val="000000"/>
                </a:solidFill>
                <a:latin typeface="Times"/>
                <a:ea typeface="Times"/>
                <a:cs typeface="Times"/>
                <a:sym typeface="Times"/>
              </a:rPr>
              <a:t> information.</a:t>
            </a:r>
          </a:p>
          <a:p>
            <a:pPr marR="0" lvl="0" algn="l" rtl="0">
              <a:lnSpc>
                <a:spcPct val="120000"/>
              </a:lnSpc>
              <a:spcBef>
                <a:spcPts val="0"/>
              </a:spcBef>
              <a:spcAft>
                <a:spcPts val="0"/>
              </a:spcAft>
              <a:buNone/>
            </a:pPr>
            <a:r>
              <a:rPr lang="en-US" sz="2400" b="0" i="0" u="none" strike="noStrike" cap="none">
                <a:solidFill>
                  <a:srgbClr val="000000"/>
                </a:solidFill>
                <a:latin typeface="Times"/>
                <a:ea typeface="Times"/>
                <a:cs typeface="Times"/>
                <a:sym typeface="Times"/>
              </a:rPr>
              <a:t>We propose a </a:t>
            </a:r>
            <a:r>
              <a:rPr lang="en-US" sz="2400" b="1" i="0" u="sng" strike="noStrike" cap="none">
                <a:solidFill>
                  <a:srgbClr val="000000"/>
                </a:solidFill>
                <a:latin typeface="Times"/>
                <a:ea typeface="Times"/>
                <a:cs typeface="Times"/>
                <a:sym typeface="Times"/>
              </a:rPr>
              <a:t>collaborative reputation mechanism</a:t>
            </a:r>
            <a:r>
              <a:rPr lang="en-US" sz="2400" b="0" i="0" u="none" strike="noStrike" cap="none">
                <a:solidFill>
                  <a:srgbClr val="000000"/>
                </a:solidFill>
                <a:latin typeface="Times"/>
                <a:ea typeface="Times"/>
                <a:cs typeface="Times"/>
                <a:sym typeface="Times"/>
              </a:rPr>
              <a:t> that quantiﬁes the users’ connections and capitalizes on trust propagation and on the dynamics of the social network.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Experiments on Advogato</a:t>
            </a:r>
          </a:p>
        </p:txBody>
      </p:sp>
      <p:sp>
        <p:nvSpPr>
          <p:cNvPr id="393" name="Shape 393"/>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The predicted values are either compared to the real values or are mapped to a binary problem and evaluated using</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1) the mean absolute error for n edges, which averages the absolute difference between the real and predicted values,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2) recall</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3) precision</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4) F1 score. </a:t>
            </a: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 </a:t>
            </a: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5) F1 bal score. </a:t>
            </a:r>
          </a:p>
          <a:p>
            <a:pPr marL="0" marR="0" lvl="0" indent="0" algn="l" rtl="0">
              <a:lnSpc>
                <a:spcPct val="115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an equal number of positive and negative examples (5000 observers and 5000 from the other three levels).</a:t>
            </a:r>
          </a:p>
          <a:p>
            <a:pPr marL="0" marR="0" lvl="0" indent="0" algn="l" rtl="0">
              <a:lnSpc>
                <a:spcPct val="100000"/>
              </a:lnSpc>
              <a:spcBef>
                <a:spcPts val="250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The mean absolute error is applied on the exact values predicted by each model, </a:t>
            </a: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Recall, precision, and F1 are a binary classification problem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(a trust score &gt;= 0.5 is a positive and a trust score &lt; 0.5 is a negative example).</a:t>
            </a: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p:txBody>
      </p:sp>
      <p:pic>
        <p:nvPicPr>
          <p:cNvPr id="394" name="Shape 394"/>
          <p:cNvPicPr preferRelativeResize="0"/>
          <p:nvPr/>
        </p:nvPicPr>
        <p:blipFill rotWithShape="1">
          <a:blip r:embed="rId3">
            <a:alphaModFix/>
          </a:blip>
          <a:srcRect/>
          <a:stretch/>
        </p:blipFill>
        <p:spPr>
          <a:xfrm>
            <a:off x="4624171" y="3611292"/>
            <a:ext cx="5486399" cy="344169"/>
          </a:xfrm>
          <a:prstGeom prst="rect">
            <a:avLst/>
          </a:prstGeom>
          <a:noFill/>
          <a:ln>
            <a:noFill/>
          </a:ln>
        </p:spPr>
      </p:pic>
      <p:pic>
        <p:nvPicPr>
          <p:cNvPr id="395" name="Shape 395"/>
          <p:cNvPicPr preferRelativeResize="0"/>
          <p:nvPr/>
        </p:nvPicPr>
        <p:blipFill rotWithShape="1">
          <a:blip r:embed="rId4">
            <a:alphaModFix/>
          </a:blip>
          <a:srcRect/>
          <a:stretch/>
        </p:blipFill>
        <p:spPr>
          <a:xfrm>
            <a:off x="1276908" y="5345053"/>
            <a:ext cx="5038724" cy="762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401" name="Shape 401"/>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The results in the first zone of Table II (baseline methods) are strongly related to the distribution of edges’ values in the Advogato dataset.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Journeyer is the most common edge value and as a consequence, a trust metric that always predicts this value has better chances than the other three metrics (i.e., AlwMaster, AlwApprentice, and AlwObserver) and of course better than the random prediction.</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When we examine the binary classification problem, the first three edge types map to the same class (i.e., edge) and significantly outnumber the observer type (i.e., no edge). As a result, we have high chances to predict accurately when we always predict an edge in this leave-one-out experiment.</a:t>
            </a: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p:txBody>
      </p:sp>
      <p:pic>
        <p:nvPicPr>
          <p:cNvPr id="402" name="Shape 402"/>
          <p:cNvPicPr preferRelativeResize="0"/>
          <p:nvPr/>
        </p:nvPicPr>
        <p:blipFill rotWithShape="1">
          <a:blip r:embed="rId3">
            <a:alphaModFix/>
          </a:blip>
          <a:srcRect/>
          <a:stretch/>
        </p:blipFill>
        <p:spPr>
          <a:xfrm>
            <a:off x="3763967" y="169776"/>
            <a:ext cx="5476874" cy="4619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408" name="Shape 408"/>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CL2avg and CL3avg take the average score for all paths,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CL2max and CL3max take the maximum score, which correspond to trusting the path with the most trustworthy nodes.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Comparing between average and maximum values, we see that when multiple paths exist between the evaluator and the target user in the Advogato dataset, it is better to consider the path with the maximum value, since it is based on the most trustworthy path of witnesses.</a:t>
            </a: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p:txBody>
      </p:sp>
      <p:pic>
        <p:nvPicPr>
          <p:cNvPr id="409" name="Shape 409"/>
          <p:cNvPicPr preferRelativeResize="0"/>
          <p:nvPr/>
        </p:nvPicPr>
        <p:blipFill rotWithShape="1">
          <a:blip r:embed="rId3">
            <a:alphaModFix/>
          </a:blip>
          <a:srcRect/>
          <a:stretch/>
        </p:blipFill>
        <p:spPr>
          <a:xfrm>
            <a:off x="3763967" y="1121245"/>
            <a:ext cx="5476874" cy="46196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415" name="Shape 415"/>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According to the results presented in Table II,</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CL2max and CL2avg provide the second and third best results (in MAE), with CL2max having a slight advantage in performance over CL2avg.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The lower performance of CL3 metrics, when compared to their CL2 equivalents, can be due to the arbitrary quantification of nominal trust statements (master, journeyer, apprentice, and observer) to numerical values (1, 0.75, 0.5, 0.25). However, in the binary classification problem, CL3avg demonstrates the highest precision score among all other methods.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When an equal number of positive and negative examples is employed as shown in the F1bal column, then our metrics outperform all other metrics, except Advogato. </a:t>
            </a:r>
          </a:p>
          <a:p>
            <a:pPr marL="0" marR="0" lvl="0" indent="0" algn="l" rtl="0">
              <a:lnSpc>
                <a:spcPct val="100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Once again, the results show that information from the circle of trust can assist in predicting trust connections and may provide useful user recommendations to the network members.</a:t>
            </a:r>
          </a:p>
          <a:p>
            <a:pPr marL="0" marR="0" lvl="0" indent="0" algn="l" rtl="0">
              <a:lnSpc>
                <a:spcPct val="100000"/>
              </a:lnSpc>
              <a:spcBef>
                <a:spcPts val="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p:txBody>
      </p:sp>
      <p:pic>
        <p:nvPicPr>
          <p:cNvPr id="416" name="Shape 416"/>
          <p:cNvPicPr preferRelativeResize="0"/>
          <p:nvPr/>
        </p:nvPicPr>
        <p:blipFill rotWithShape="1">
          <a:blip r:embed="rId3">
            <a:alphaModFix/>
          </a:blip>
          <a:srcRect/>
          <a:stretch/>
        </p:blipFill>
        <p:spPr>
          <a:xfrm>
            <a:off x="3763967" y="268630"/>
            <a:ext cx="5476874" cy="46196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r>
              <a:rPr lang="en-US" sz="4700" b="0" i="0" u="none" strike="noStrike" cap="none">
                <a:solidFill>
                  <a:schemeClr val="dk1"/>
                </a:solidFill>
                <a:latin typeface="Old Standard TT"/>
                <a:ea typeface="Old Standard TT"/>
                <a:cs typeface="Old Standard TT"/>
                <a:sym typeface="Old Standard TT"/>
              </a:rPr>
              <a:t>Generalization Across Datasets</a:t>
            </a:r>
          </a:p>
        </p:txBody>
      </p:sp>
      <p:sp>
        <p:nvSpPr>
          <p:cNvPr id="422" name="Shape 422"/>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In this section, we evaluate the generalization of our model and its applicability in trust networks with different topologies and trust semantics. In this set of experiments, we compare our system with the most related SoA work of Leskovec et al. [23].</a:t>
            </a:r>
          </a:p>
          <a:p>
            <a:pPr marL="0" marR="0" lvl="0" indent="0" algn="l" rtl="0">
              <a:lnSpc>
                <a:spcPct val="115000"/>
              </a:lnSpc>
              <a:spcBef>
                <a:spcPts val="250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We apply our model on two datasets: </a:t>
            </a:r>
          </a:p>
          <a:p>
            <a:pPr marL="514350" marR="0" lvl="0" indent="-514350" algn="l" rtl="0">
              <a:lnSpc>
                <a:spcPct val="115000"/>
              </a:lnSpc>
              <a:spcBef>
                <a:spcPts val="2500"/>
              </a:spcBef>
              <a:spcAft>
                <a:spcPts val="0"/>
              </a:spcAft>
              <a:buClr>
                <a:schemeClr val="dk1"/>
              </a:buClr>
              <a:buSzPct val="100000"/>
              <a:buFont typeface="Old Standard TT"/>
              <a:buAutoNum type="arabicParenR"/>
            </a:pPr>
            <a:r>
              <a:rPr lang="en-US" sz="2400" b="0" i="0" u="none" strike="noStrike" cap="none">
                <a:solidFill>
                  <a:schemeClr val="dk1"/>
                </a:solidFill>
                <a:latin typeface="Old Standard TT"/>
                <a:ea typeface="Old Standard TT"/>
                <a:cs typeface="Old Standard TT"/>
                <a:sym typeface="Old Standard TT"/>
              </a:rPr>
              <a:t>the extended Epinions.</a:t>
            </a:r>
          </a:p>
          <a:p>
            <a:pPr marL="514350" marR="0" lvl="0" indent="-514350" algn="l" rtl="0">
              <a:lnSpc>
                <a:spcPct val="115000"/>
              </a:lnSpc>
              <a:spcBef>
                <a:spcPts val="2500"/>
              </a:spcBef>
              <a:spcAft>
                <a:spcPts val="0"/>
              </a:spcAft>
              <a:buClr>
                <a:schemeClr val="dk1"/>
              </a:buClr>
              <a:buSzPct val="100000"/>
              <a:buFont typeface="Old Standard TT"/>
              <a:buAutoNum type="arabicParenR"/>
            </a:pPr>
            <a:r>
              <a:rPr lang="en-US" sz="2400" b="0" i="0" u="none" strike="noStrike" cap="none">
                <a:solidFill>
                  <a:schemeClr val="dk1"/>
                </a:solidFill>
                <a:latin typeface="Old Standard TT"/>
                <a:ea typeface="Old Standard TT"/>
                <a:cs typeface="Old Standard TT"/>
                <a:sym typeface="Old Standard TT"/>
              </a:rPr>
              <a:t>the Wikipedia vote network. </a:t>
            </a:r>
          </a:p>
          <a:p>
            <a:pPr marL="514350" marR="0" lvl="0" indent="-514350" algn="l" rtl="0">
              <a:lnSpc>
                <a:spcPct val="115000"/>
              </a:lnSpc>
              <a:spcBef>
                <a:spcPts val="2500"/>
              </a:spcBef>
              <a:spcAft>
                <a:spcPts val="0"/>
              </a:spcAft>
              <a:buClr>
                <a:schemeClr val="dk1"/>
              </a:buClr>
              <a:buSzPct val="100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514350" marR="0" lvl="0" indent="-514350" algn="l" rtl="0">
              <a:lnSpc>
                <a:spcPct val="115000"/>
              </a:lnSpc>
              <a:spcBef>
                <a:spcPts val="2500"/>
              </a:spcBef>
              <a:spcAft>
                <a:spcPts val="0"/>
              </a:spcAft>
              <a:buClr>
                <a:schemeClr val="dk1"/>
              </a:buClr>
              <a:buSzPct val="100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We try to predict both positive and negative edges, which in our model may result in a positive, negative, or zero score. Since in some cases the edge is not predicted at all from our model, we give evidence on the coverage of our model in the case of positive and negative edges. The statistics of the two datasets are reported in Table III.</a:t>
            </a:r>
          </a:p>
        </p:txBody>
      </p:sp>
      <p:pic>
        <p:nvPicPr>
          <p:cNvPr id="423" name="Shape 423"/>
          <p:cNvPicPr preferRelativeResize="0"/>
          <p:nvPr/>
        </p:nvPicPr>
        <p:blipFill rotWithShape="1">
          <a:blip r:embed="rId3">
            <a:alphaModFix/>
          </a:blip>
          <a:srcRect/>
          <a:stretch/>
        </p:blipFill>
        <p:spPr>
          <a:xfrm>
            <a:off x="8217242" y="3892873"/>
            <a:ext cx="4344262" cy="309985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43306" y="843899"/>
            <a:ext cx="12118198" cy="1162799"/>
          </a:xfrm>
          <a:prstGeom prst="rect">
            <a:avLst/>
          </a:prstGeom>
          <a:noFill/>
          <a:ln>
            <a:noFill/>
          </a:ln>
        </p:spPr>
        <p:txBody>
          <a:bodyPr lIns="144475" tIns="144475" rIns="144475" bIns="144475" anchor="t" anchorCtr="0">
            <a:noAutofit/>
          </a:bodyPr>
          <a:lstStyle/>
          <a:p>
            <a:pPr marL="0" marR="0" lvl="0" indent="0" algn="l" rtl="0">
              <a:lnSpc>
                <a:spcPct val="100000"/>
              </a:lnSpc>
              <a:spcBef>
                <a:spcPts val="0"/>
              </a:spcBef>
              <a:spcAft>
                <a:spcPts val="0"/>
              </a:spcAft>
              <a:buClr>
                <a:schemeClr val="dk1"/>
              </a:buClr>
              <a:buSzPct val="25000"/>
              <a:buFont typeface="Old Standard TT"/>
              <a:buNone/>
            </a:pPr>
            <a:endParaRPr sz="4700" b="0" i="0" u="none" strike="noStrike" cap="none">
              <a:solidFill>
                <a:schemeClr val="dk1"/>
              </a:solidFill>
              <a:latin typeface="Old Standard TT"/>
              <a:ea typeface="Old Standard TT"/>
              <a:cs typeface="Old Standard TT"/>
              <a:sym typeface="Old Standard TT"/>
            </a:endParaRPr>
          </a:p>
        </p:txBody>
      </p:sp>
      <p:sp>
        <p:nvSpPr>
          <p:cNvPr id="429" name="Shape 429"/>
          <p:cNvSpPr txBox="1">
            <a:spLocks noGrp="1"/>
          </p:cNvSpPr>
          <p:nvPr>
            <p:ph type="body" idx="1"/>
          </p:nvPr>
        </p:nvSpPr>
        <p:spPr>
          <a:xfrm>
            <a:off x="443306" y="2221700"/>
            <a:ext cx="12118198" cy="6442199"/>
          </a:xfrm>
          <a:prstGeom prst="rect">
            <a:avLst/>
          </a:prstGeom>
          <a:noFill/>
          <a:ln>
            <a:noFill/>
          </a:ln>
        </p:spPr>
        <p:txBody>
          <a:bodyPr lIns="144475" tIns="144475" rIns="144475" bIns="144475" anchor="t" anchorCtr="0">
            <a:noAutofit/>
          </a:bodyPr>
          <a:lstStyle/>
          <a:p>
            <a:pPr marL="0" marR="0" lvl="0" indent="0" algn="l" rtl="0">
              <a:lnSpc>
                <a:spcPct val="115000"/>
              </a:lnSpc>
              <a:spcBef>
                <a:spcPts val="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Table IV shows the results of our experiments (using CL2avg and CL3avg as in Section V-B), along with the best results presented in [23]. </a:t>
            </a: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endParaRPr sz="2400" b="0" i="0" u="none" strike="noStrike" cap="none">
              <a:solidFill>
                <a:schemeClr val="dk1"/>
              </a:solidFill>
              <a:latin typeface="Old Standard TT"/>
              <a:ea typeface="Old Standard TT"/>
              <a:cs typeface="Old Standard TT"/>
              <a:sym typeface="Old Standard TT"/>
            </a:endParaRPr>
          </a:p>
          <a:p>
            <a:pPr marL="0" marR="0" lvl="0" indent="0" algn="l" rtl="0">
              <a:lnSpc>
                <a:spcPct val="115000"/>
              </a:lnSpc>
              <a:spcBef>
                <a:spcPts val="250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The comparison shows that both CL2avg and CL3avg outperform the best methods reported in [23]. </a:t>
            </a:r>
          </a:p>
          <a:p>
            <a:pPr marL="0" marR="0" lvl="0" indent="0" algn="l" rtl="0">
              <a:lnSpc>
                <a:spcPct val="115000"/>
              </a:lnSpc>
              <a:spcBef>
                <a:spcPts val="2500"/>
              </a:spcBef>
              <a:spcAft>
                <a:spcPts val="0"/>
              </a:spcAft>
              <a:buClr>
                <a:schemeClr val="dk1"/>
              </a:buClr>
              <a:buSzPct val="25000"/>
              <a:buFont typeface="Old Standard TT"/>
              <a:buNone/>
            </a:pPr>
            <a:r>
              <a:rPr lang="en-US" sz="2400" b="0" i="0" u="none" strike="noStrike" cap="none">
                <a:solidFill>
                  <a:schemeClr val="dk1"/>
                </a:solidFill>
                <a:latin typeface="Old Standard TT"/>
                <a:ea typeface="Old Standard TT"/>
                <a:cs typeface="Old Standard TT"/>
                <a:sym typeface="Old Standard TT"/>
              </a:rPr>
              <a:t>The accuracy of CL2avg is higher; however, its ability in predicting an edge, either positive or negative, is worse than that of CL3avg.</a:t>
            </a:r>
          </a:p>
        </p:txBody>
      </p:sp>
      <p:pic>
        <p:nvPicPr>
          <p:cNvPr id="430" name="Shape 430"/>
          <p:cNvPicPr preferRelativeResize="0"/>
          <p:nvPr/>
        </p:nvPicPr>
        <p:blipFill rotWithShape="1">
          <a:blip r:embed="rId3">
            <a:alphaModFix/>
          </a:blip>
          <a:srcRect/>
          <a:stretch/>
        </p:blipFill>
        <p:spPr>
          <a:xfrm>
            <a:off x="3526373" y="3472248"/>
            <a:ext cx="5952063" cy="34965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43306" y="843899"/>
            <a:ext cx="12118199" cy="1162800"/>
          </a:xfrm>
          <a:prstGeom prst="rect">
            <a:avLst/>
          </a:prstGeom>
        </p:spPr>
        <p:txBody>
          <a:bodyPr lIns="91425" tIns="91425" rIns="91425" bIns="91425" anchor="t" anchorCtr="0">
            <a:noAutofit/>
          </a:bodyPr>
          <a:lstStyle/>
          <a:p>
            <a:pPr lvl="0">
              <a:spcBef>
                <a:spcPts val="0"/>
              </a:spcBef>
              <a:buNone/>
            </a:pPr>
            <a:r>
              <a:rPr lang="en-US">
                <a:latin typeface="Alegreya"/>
                <a:ea typeface="Alegreya"/>
                <a:cs typeface="Alegreya"/>
                <a:sym typeface="Alegreya"/>
              </a:rPr>
              <a:t>Conclusion</a:t>
            </a:r>
          </a:p>
        </p:txBody>
      </p:sp>
      <p:sp>
        <p:nvSpPr>
          <p:cNvPr id="436" name="Shape 436"/>
          <p:cNvSpPr txBox="1">
            <a:spLocks noGrp="1"/>
          </p:cNvSpPr>
          <p:nvPr>
            <p:ph type="body" idx="1"/>
          </p:nvPr>
        </p:nvSpPr>
        <p:spPr>
          <a:xfrm>
            <a:off x="443306" y="2221700"/>
            <a:ext cx="12118199" cy="6442200"/>
          </a:xfrm>
          <a:prstGeom prst="rect">
            <a:avLst/>
          </a:prstGeom>
        </p:spPr>
        <p:txBody>
          <a:bodyPr lIns="91425" tIns="91425" rIns="91425" bIns="91425" anchor="t" anchorCtr="0">
            <a:noAutofit/>
          </a:bodyPr>
          <a:lstStyle/>
          <a:p>
            <a:pPr lvl="0" algn="just" rtl="0">
              <a:spcBef>
                <a:spcPts val="0"/>
              </a:spcBef>
              <a:spcAft>
                <a:spcPts val="0"/>
              </a:spcAft>
              <a:buNone/>
            </a:pPr>
            <a:r>
              <a:rPr lang="en-US" sz="2400">
                <a:latin typeface="Times"/>
                <a:ea typeface="Times"/>
                <a:cs typeface="Times"/>
                <a:sym typeface="Times"/>
              </a:rPr>
              <a:t>This paper presented a </a:t>
            </a:r>
            <a:r>
              <a:rPr lang="en-US" sz="2400" b="1">
                <a:latin typeface="Times"/>
                <a:ea typeface="Times"/>
                <a:cs typeface="Times"/>
                <a:sym typeface="Times"/>
              </a:rPr>
              <a:t>trust-aware </a:t>
            </a:r>
            <a:r>
              <a:rPr lang="en-US" sz="2400">
                <a:latin typeface="Times"/>
                <a:ea typeface="Times"/>
                <a:cs typeface="Times"/>
                <a:sym typeface="Times"/>
              </a:rPr>
              <a:t>system for generating personalized user recommendations in social networks. This system exploited special features of social networks: </a:t>
            </a:r>
          </a:p>
          <a:p>
            <a:pPr lvl="0" algn="just" rtl="0">
              <a:spcBef>
                <a:spcPts val="0"/>
              </a:spcBef>
              <a:spcAft>
                <a:spcPts val="0"/>
              </a:spcAft>
              <a:buNone/>
            </a:pPr>
            <a:r>
              <a:rPr lang="en-US" sz="2400">
                <a:latin typeface="Times"/>
                <a:ea typeface="Times"/>
                <a:cs typeface="Times"/>
                <a:sym typeface="Times"/>
              </a:rPr>
              <a:t>(1) the difference between </a:t>
            </a:r>
            <a:r>
              <a:rPr lang="en-US" sz="2400" b="1">
                <a:latin typeface="Times"/>
                <a:ea typeface="Times"/>
                <a:cs typeface="Times"/>
                <a:sym typeface="Times"/>
              </a:rPr>
              <a:t>explicit trust</a:t>
            </a:r>
            <a:r>
              <a:rPr lang="en-US" sz="2400">
                <a:latin typeface="Times"/>
                <a:ea typeface="Times"/>
                <a:cs typeface="Times"/>
                <a:sym typeface="Times"/>
              </a:rPr>
              <a:t> statements and </a:t>
            </a:r>
            <a:r>
              <a:rPr lang="en-US" sz="2400" b="1">
                <a:latin typeface="Times"/>
                <a:ea typeface="Times"/>
                <a:cs typeface="Times"/>
                <a:sym typeface="Times"/>
              </a:rPr>
              <a:t>implicit trust</a:t>
            </a:r>
            <a:r>
              <a:rPr lang="en-US" sz="2400">
                <a:latin typeface="Times"/>
                <a:ea typeface="Times"/>
                <a:cs typeface="Times"/>
                <a:sym typeface="Times"/>
              </a:rPr>
              <a:t> statements</a:t>
            </a:r>
          </a:p>
          <a:p>
            <a:pPr lvl="0" algn="just" rtl="0">
              <a:spcBef>
                <a:spcPts val="0"/>
              </a:spcBef>
              <a:spcAft>
                <a:spcPts val="0"/>
              </a:spcAft>
              <a:buNone/>
            </a:pPr>
            <a:r>
              <a:rPr lang="en-US" sz="2400">
                <a:latin typeface="Times"/>
                <a:ea typeface="Times"/>
                <a:cs typeface="Times"/>
                <a:sym typeface="Times"/>
              </a:rPr>
              <a:t>(2) the model was able to handle </a:t>
            </a:r>
            <a:r>
              <a:rPr lang="en-US" sz="2400" b="1">
                <a:latin typeface="Times"/>
                <a:ea typeface="Times"/>
                <a:cs typeface="Times"/>
                <a:sym typeface="Times"/>
              </a:rPr>
              <a:t>negative trust</a:t>
            </a:r>
            <a:r>
              <a:rPr lang="en-US" sz="2400">
                <a:latin typeface="Times"/>
                <a:ea typeface="Times"/>
                <a:cs typeface="Times"/>
                <a:sym typeface="Times"/>
              </a:rPr>
              <a:t> (distrust) statements </a:t>
            </a:r>
          </a:p>
          <a:p>
            <a:pPr lvl="0" algn="just" rtl="0">
              <a:spcBef>
                <a:spcPts val="0"/>
              </a:spcBef>
              <a:spcAft>
                <a:spcPts val="0"/>
              </a:spcAft>
              <a:buNone/>
            </a:pPr>
            <a:r>
              <a:rPr lang="en-US" sz="2400">
                <a:latin typeface="Times"/>
                <a:ea typeface="Times"/>
                <a:cs typeface="Times"/>
                <a:sym typeface="Times"/>
              </a:rPr>
              <a:t>(3) </a:t>
            </a:r>
            <a:r>
              <a:rPr lang="en-US" sz="2400" b="1">
                <a:latin typeface="Times"/>
                <a:ea typeface="Times"/>
                <a:cs typeface="Times"/>
                <a:sym typeface="Times"/>
              </a:rPr>
              <a:t>Timestamp</a:t>
            </a:r>
            <a:r>
              <a:rPr lang="en-US" sz="2400">
                <a:latin typeface="Times"/>
                <a:ea typeface="Times"/>
                <a:cs typeface="Times"/>
                <a:sym typeface="Times"/>
              </a:rPr>
              <a:t> information of a connection between users.</a:t>
            </a:r>
          </a:p>
          <a:p>
            <a:pPr lvl="0" algn="just" rtl="0">
              <a:spcBef>
                <a:spcPts val="0"/>
              </a:spcBef>
              <a:spcAft>
                <a:spcPts val="0"/>
              </a:spcAft>
              <a:buClr>
                <a:schemeClr val="dk1"/>
              </a:buClr>
              <a:buSzPct val="45833"/>
              <a:buFont typeface="Arial"/>
              <a:buNone/>
            </a:pPr>
            <a:r>
              <a:rPr lang="en-US" sz="2400">
                <a:latin typeface="Times"/>
                <a:ea typeface="Times"/>
                <a:cs typeface="Times"/>
                <a:sym typeface="Times"/>
              </a:rPr>
              <a:t>(4) Support </a:t>
            </a:r>
            <a:r>
              <a:rPr lang="en-US" sz="2400" b="1">
                <a:latin typeface="Times"/>
                <a:ea typeface="Times"/>
                <a:cs typeface="Times"/>
                <a:sym typeface="Times"/>
              </a:rPr>
              <a:t>transitivity</a:t>
            </a:r>
            <a:r>
              <a:rPr lang="en-US" sz="2400">
                <a:latin typeface="Times"/>
                <a:ea typeface="Times"/>
                <a:cs typeface="Times"/>
                <a:sym typeface="Times"/>
              </a:rPr>
              <a:t> of trust under conditions.</a:t>
            </a:r>
          </a:p>
          <a:p>
            <a:pPr lvl="0">
              <a:spcBef>
                <a:spcPts val="0"/>
              </a:spcBef>
              <a:buNone/>
            </a:pPr>
            <a:endParaRPr sz="2400"/>
          </a:p>
          <a:p>
            <a:pPr lvl="0" algn="just" rtl="0">
              <a:spcBef>
                <a:spcPts val="0"/>
              </a:spcBef>
              <a:spcAft>
                <a:spcPts val="0"/>
              </a:spcAft>
              <a:buNone/>
            </a:pPr>
            <a:r>
              <a:rPr lang="en-US" sz="2400" b="1">
                <a:latin typeface="Times"/>
                <a:ea typeface="Times"/>
                <a:cs typeface="Times"/>
                <a:sym typeface="Times"/>
              </a:rPr>
              <a:t>Experiments</a:t>
            </a:r>
            <a:r>
              <a:rPr lang="en-US" sz="2400">
                <a:latin typeface="Times"/>
                <a:ea typeface="Times"/>
                <a:cs typeface="Times"/>
                <a:sym typeface="Times"/>
              </a:rPr>
              <a:t> in three real-life datasets showed the effectiveness:</a:t>
            </a:r>
          </a:p>
          <a:p>
            <a:pPr marL="457200" lvl="0" indent="-381000" algn="just" rtl="0">
              <a:spcBef>
                <a:spcPts val="0"/>
              </a:spcBef>
              <a:spcAft>
                <a:spcPts val="0"/>
              </a:spcAft>
              <a:buSzPct val="100000"/>
              <a:buFont typeface="Times"/>
              <a:buAutoNum type="arabicParenBoth"/>
            </a:pPr>
            <a:r>
              <a:rPr lang="en-US" sz="2400">
                <a:latin typeface="Times"/>
                <a:ea typeface="Times"/>
                <a:cs typeface="Times"/>
                <a:sym typeface="Times"/>
              </a:rPr>
              <a:t>The proposed model outperformed other local metrics</a:t>
            </a:r>
          </a:p>
          <a:p>
            <a:pPr marL="457200" lvl="0" indent="-381000" algn="just" rtl="0">
              <a:spcBef>
                <a:spcPts val="0"/>
              </a:spcBef>
              <a:spcAft>
                <a:spcPts val="0"/>
              </a:spcAft>
              <a:buSzPct val="100000"/>
              <a:buFont typeface="Times"/>
              <a:buAutoNum type="arabicParenBoth"/>
            </a:pPr>
            <a:r>
              <a:rPr lang="en-US" sz="2400">
                <a:latin typeface="Times"/>
                <a:ea typeface="Times"/>
                <a:cs typeface="Times"/>
                <a:sym typeface="Times"/>
              </a:rPr>
              <a:t>The collaborative rating metric performed better than the local one. </a:t>
            </a:r>
          </a:p>
          <a:p>
            <a:pPr marL="457200" lvl="0" indent="-381000" algn="just" rtl="0">
              <a:spcBef>
                <a:spcPts val="0"/>
              </a:spcBef>
              <a:spcAft>
                <a:spcPts val="0"/>
              </a:spcAft>
              <a:buSzPct val="100000"/>
              <a:buFont typeface="Times"/>
              <a:buAutoNum type="arabicParenBoth"/>
            </a:pPr>
            <a:r>
              <a:rPr lang="en-US" sz="2400">
                <a:latin typeface="Times"/>
                <a:ea typeface="Times"/>
                <a:cs typeface="Times"/>
                <a:sym typeface="Times"/>
              </a:rPr>
              <a:t>For users with few connections, the recommender system suggested new users of high interest</a:t>
            </a:r>
          </a:p>
          <a:p>
            <a:pPr marL="457200" lvl="0" indent="-381000" algn="just" rtl="0">
              <a:spcBef>
                <a:spcPts val="0"/>
              </a:spcBef>
              <a:spcAft>
                <a:spcPts val="0"/>
              </a:spcAft>
              <a:buSzPct val="100000"/>
              <a:buFont typeface="Times"/>
              <a:buAutoNum type="arabicParenBoth"/>
            </a:pPr>
            <a:r>
              <a:rPr lang="en-US" sz="2400">
                <a:latin typeface="Times"/>
                <a:ea typeface="Times"/>
                <a:cs typeface="Times"/>
                <a:sym typeface="Times"/>
              </a:rPr>
              <a:t>For users that already have long lists of friends or enemies, the system can provide recommendations that will help them to further distill these lists.</a:t>
            </a:r>
          </a:p>
          <a:p>
            <a:pPr lvl="0">
              <a:spcBef>
                <a:spcPts val="0"/>
              </a:spcBef>
              <a:buNone/>
            </a:pPr>
            <a:endParaRPr sz="2400"/>
          </a:p>
          <a:p>
            <a:pPr lvl="0" algn="just" rtl="0">
              <a:spcBef>
                <a:spcPts val="0"/>
              </a:spcBef>
              <a:spcAft>
                <a:spcPts val="0"/>
              </a:spcAft>
              <a:buClr>
                <a:schemeClr val="dk1"/>
              </a:buClr>
              <a:buSzPct val="45833"/>
              <a:buFont typeface="Arial"/>
              <a:buNone/>
            </a:pPr>
            <a:r>
              <a:rPr lang="en-US" sz="2400">
                <a:latin typeface="Times"/>
                <a:ea typeface="Times"/>
                <a:cs typeface="Times"/>
                <a:sym typeface="Times"/>
              </a:rPr>
              <a:t> </a:t>
            </a:r>
          </a:p>
          <a:p>
            <a:pPr lvl="0">
              <a:spcBef>
                <a:spcPts val="0"/>
              </a:spcBef>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endParaRPr sz="8000" b="0" i="0" u="none" strike="noStrike" cap="none">
              <a:solidFill>
                <a:srgbClr val="000000"/>
              </a:solidFill>
              <a:latin typeface="Helvetica Neue"/>
              <a:ea typeface="Helvetica Neue"/>
              <a:cs typeface="Helvetica Neue"/>
              <a:sym typeface="Helvetica Neue"/>
            </a:endParaRPr>
          </a:p>
        </p:txBody>
      </p:sp>
      <p:sp>
        <p:nvSpPr>
          <p:cNvPr id="144" name="Shape 144"/>
          <p:cNvSpPr txBox="1">
            <a:spLocks noGrp="1"/>
          </p:cNvSpPr>
          <p:nvPr>
            <p:ph type="body" idx="1"/>
          </p:nvPr>
        </p:nvSpPr>
        <p:spPr>
          <a:xfrm>
            <a:off x="443306" y="2221700"/>
            <a:ext cx="12118199" cy="6442200"/>
          </a:xfrm>
          <a:prstGeom prst="rect">
            <a:avLst/>
          </a:prstGeom>
          <a:noFill/>
          <a:ln>
            <a:noFill/>
          </a:ln>
        </p:spPr>
        <p:txBody>
          <a:bodyPr lIns="50800" tIns="50800" rIns="50800" bIns="50800" anchor="ctr" anchorCtr="0">
            <a:noAutofit/>
          </a:bodyPr>
          <a:lstStyle/>
          <a:p>
            <a:pPr marL="444500" marR="0" lvl="0" indent="-444500" algn="l" rtl="0">
              <a:lnSpc>
                <a:spcPct val="100000"/>
              </a:lnSpc>
              <a:spcBef>
                <a:spcPts val="0"/>
              </a:spcBef>
              <a:spcAft>
                <a:spcPts val="0"/>
              </a:spcAft>
              <a:buClr>
                <a:srgbClr val="000000"/>
              </a:buClr>
              <a:buSzPct val="75000"/>
              <a:buFont typeface="Helvetica Neue"/>
              <a:buNone/>
            </a:pPr>
            <a:endParaRPr sz="3600" b="0" i="0" u="none" strike="noStrike" cap="none">
              <a:solidFill>
                <a:srgbClr val="000000"/>
              </a:solidFill>
              <a:latin typeface="Helvetica Neue"/>
              <a:ea typeface="Helvetica Neue"/>
              <a:cs typeface="Helvetica Neue"/>
              <a:sym typeface="Helvetica Neue"/>
            </a:endParaRPr>
          </a:p>
        </p:txBody>
      </p:sp>
      <p:pic>
        <p:nvPicPr>
          <p:cNvPr id="145" name="Shape 145"/>
          <p:cNvPicPr preferRelativeResize="0"/>
          <p:nvPr/>
        </p:nvPicPr>
        <p:blipFill rotWithShape="1">
          <a:blip r:embed="rId3">
            <a:alphaModFix/>
          </a:blip>
          <a:srcRect/>
          <a:stretch/>
        </p:blipFill>
        <p:spPr>
          <a:xfrm>
            <a:off x="-736600" y="10733"/>
            <a:ext cx="15696032" cy="9753453"/>
          </a:xfrm>
          <a:prstGeom prst="rect">
            <a:avLst/>
          </a:prstGeom>
          <a:noFill/>
          <a:ln>
            <a:noFill/>
          </a:ln>
        </p:spPr>
      </p:pic>
      <p:sp>
        <p:nvSpPr>
          <p:cNvPr id="146" name="Shape 146"/>
          <p:cNvSpPr/>
          <p:nvPr/>
        </p:nvSpPr>
        <p:spPr>
          <a:xfrm>
            <a:off x="1092200" y="5486400"/>
            <a:ext cx="1270000" cy="1270000"/>
          </a:xfrm>
          <a:prstGeom prst="rightArrow">
            <a:avLst>
              <a:gd name="adj1" fmla="val 32000"/>
              <a:gd name="adj2" fmla="val 64000"/>
            </a:avLst>
          </a:prstGeom>
          <a:blipFill rotWithShape="1">
            <a:blip r:embed="rId4">
              <a:alphaModFix/>
            </a:blip>
            <a:stretch>
              <a:fillRect/>
            </a:stretch>
          </a:blip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24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System Workflow</a:t>
            </a:r>
          </a:p>
        </p:txBody>
      </p:sp>
      <p:sp>
        <p:nvSpPr>
          <p:cNvPr id="152" name="Shape 152"/>
          <p:cNvSpPr txBox="1">
            <a:spLocks noGrp="1"/>
          </p:cNvSpPr>
          <p:nvPr>
            <p:ph type="body" idx="1"/>
          </p:nvPr>
        </p:nvSpPr>
        <p:spPr>
          <a:xfrm>
            <a:off x="443299" y="2221700"/>
            <a:ext cx="12369599" cy="6442200"/>
          </a:xfrm>
          <a:prstGeom prst="rect">
            <a:avLst/>
          </a:prstGeom>
          <a:noFill/>
          <a:ln>
            <a:noFill/>
          </a:ln>
        </p:spPr>
        <p:txBody>
          <a:bodyPr lIns="50800" tIns="50800" rIns="50800" bIns="50800" anchor="t" anchorCtr="0">
            <a:noAutofit/>
          </a:bodyPr>
          <a:lstStyle/>
          <a:p>
            <a:pPr marL="0" marR="0" lvl="0" indent="0" algn="l" rtl="0">
              <a:lnSpc>
                <a:spcPct val="120000"/>
              </a:lnSpc>
              <a:spcBef>
                <a:spcPts val="0"/>
              </a:spcBef>
              <a:spcAft>
                <a:spcPts val="0"/>
              </a:spcAft>
              <a:buClr>
                <a:srgbClr val="000000"/>
              </a:buClr>
              <a:buSzPct val="25000"/>
              <a:buFont typeface="Times"/>
              <a:buNone/>
            </a:pPr>
            <a:r>
              <a:rPr lang="en-US" sz="2600" b="0" i="0" u="none" strike="noStrike" cap="none">
                <a:solidFill>
                  <a:srgbClr val="000000"/>
                </a:solidFill>
                <a:latin typeface="Times"/>
                <a:ea typeface="Times"/>
                <a:cs typeface="Times"/>
                <a:sym typeface="Times"/>
              </a:rPr>
              <a:t>This paper proposes a trust-aware system based on a robust reputation management model. Speciﬁcally, </a:t>
            </a:r>
          </a:p>
          <a:p>
            <a:pPr marL="0" marR="0" lvl="0" indent="0" algn="l" rtl="0">
              <a:lnSpc>
                <a:spcPct val="120000"/>
              </a:lnSpc>
              <a:spcBef>
                <a:spcPts val="0"/>
              </a:spcBef>
              <a:spcAft>
                <a:spcPts val="0"/>
              </a:spcAft>
              <a:buClr>
                <a:srgbClr val="000000"/>
              </a:buClr>
              <a:buSzPct val="25000"/>
              <a:buFont typeface="Times"/>
              <a:buNone/>
            </a:pPr>
            <a:endParaRPr sz="2600">
              <a:solidFill>
                <a:srgbClr val="000000"/>
              </a:solidFill>
              <a:latin typeface="Times"/>
              <a:ea typeface="Times"/>
              <a:cs typeface="Times"/>
              <a:sym typeface="Times"/>
            </a:endParaRPr>
          </a:p>
          <a:p>
            <a:pPr marR="0" lvl="0" algn="l" rtl="0">
              <a:lnSpc>
                <a:spcPct val="120000"/>
              </a:lnSpc>
              <a:spcBef>
                <a:spcPts val="0"/>
              </a:spcBef>
              <a:spcAft>
                <a:spcPts val="0"/>
              </a:spcAft>
              <a:buNone/>
            </a:pPr>
            <a:r>
              <a:rPr lang="en-US" sz="3000" b="1" i="0" u="none" strike="noStrike" cap="none">
                <a:solidFill>
                  <a:srgbClr val="000000"/>
                </a:solidFill>
                <a:latin typeface="Times"/>
                <a:ea typeface="Times"/>
                <a:cs typeface="Times"/>
                <a:sym typeface="Times"/>
              </a:rPr>
              <a:t>phase 1</a:t>
            </a:r>
            <a:r>
              <a:rPr lang="en-US" sz="3000" b="0" i="0" u="none" strike="noStrike" cap="none">
                <a:solidFill>
                  <a:srgbClr val="000000"/>
                </a:solidFill>
                <a:latin typeface="Times"/>
                <a:ea typeface="Times"/>
                <a:cs typeface="Times"/>
                <a:sym typeface="Times"/>
              </a:rPr>
              <a:t>: </a:t>
            </a:r>
            <a:r>
              <a:rPr lang="en-US" sz="3000" u="sng">
                <a:latin typeface="Times"/>
                <a:ea typeface="Times"/>
                <a:cs typeface="Times"/>
                <a:sym typeface="Times"/>
              </a:rPr>
              <a:t>Form</a:t>
            </a:r>
            <a:r>
              <a:rPr lang="en-US" sz="3000" b="0" i="0" u="sng" strike="noStrike" cap="none">
                <a:solidFill>
                  <a:srgbClr val="000000"/>
                </a:solidFill>
                <a:latin typeface="Times"/>
                <a:ea typeface="Times"/>
                <a:cs typeface="Times"/>
                <a:sym typeface="Times"/>
              </a:rPr>
              <a:t> connections that bear trust semantics between members</a:t>
            </a:r>
          </a:p>
          <a:p>
            <a:pPr marR="0" lvl="0" algn="l" rtl="0">
              <a:lnSpc>
                <a:spcPct val="120000"/>
              </a:lnSpc>
              <a:spcBef>
                <a:spcPts val="0"/>
              </a:spcBef>
              <a:spcAft>
                <a:spcPts val="0"/>
              </a:spcAft>
              <a:buNone/>
            </a:pPr>
            <a:r>
              <a:rPr lang="en-US" sz="3000" b="1" i="0" u="none" strike="noStrike" cap="none">
                <a:solidFill>
                  <a:srgbClr val="000000"/>
                </a:solidFill>
                <a:latin typeface="Times"/>
                <a:ea typeface="Times"/>
                <a:cs typeface="Times"/>
                <a:sym typeface="Times"/>
              </a:rPr>
              <a:t>phase 2</a:t>
            </a:r>
            <a:r>
              <a:rPr lang="en-US" sz="3000" b="0" i="0" u="none" strike="noStrike" cap="none">
                <a:solidFill>
                  <a:srgbClr val="000000"/>
                </a:solidFill>
                <a:latin typeface="Times"/>
                <a:ea typeface="Times"/>
                <a:cs typeface="Times"/>
                <a:sym typeface="Times"/>
              </a:rPr>
              <a:t>: </a:t>
            </a:r>
            <a:r>
              <a:rPr lang="en-US" sz="3000" u="sng">
                <a:latin typeface="Times"/>
                <a:ea typeface="Times"/>
                <a:cs typeface="Times"/>
                <a:sym typeface="Times"/>
              </a:rPr>
              <a:t>Estimate </a:t>
            </a:r>
            <a:r>
              <a:rPr lang="en-US" sz="3000" b="0" i="0" u="sng" strike="noStrike" cap="none">
                <a:solidFill>
                  <a:srgbClr val="000000"/>
                </a:solidFill>
                <a:latin typeface="Times"/>
                <a:ea typeface="Times"/>
                <a:cs typeface="Times"/>
                <a:sym typeface="Times"/>
              </a:rPr>
              <a:t>reputation rating</a:t>
            </a:r>
            <a:r>
              <a:rPr lang="en-US" sz="3000" b="0" i="0" u="none" strike="noStrike" cap="none">
                <a:solidFill>
                  <a:srgbClr val="000000"/>
                </a:solidFill>
                <a:latin typeface="Times"/>
                <a:ea typeface="Times"/>
                <a:cs typeface="Times"/>
                <a:sym typeface="Times"/>
              </a:rPr>
              <a:t> </a:t>
            </a:r>
          </a:p>
          <a:p>
            <a:pPr marR="0" lvl="0" algn="l" rtl="0">
              <a:lnSpc>
                <a:spcPct val="120000"/>
              </a:lnSpc>
              <a:spcBef>
                <a:spcPts val="0"/>
              </a:spcBef>
              <a:spcAft>
                <a:spcPts val="0"/>
              </a:spcAft>
              <a:buNone/>
            </a:pPr>
            <a:r>
              <a:rPr lang="en-US" sz="3000" b="1" i="0" u="none" strike="noStrike" cap="none">
                <a:solidFill>
                  <a:srgbClr val="000000"/>
                </a:solidFill>
                <a:latin typeface="Times"/>
                <a:ea typeface="Times"/>
                <a:cs typeface="Times"/>
                <a:sym typeface="Times"/>
              </a:rPr>
              <a:t>phase 3</a:t>
            </a:r>
            <a:r>
              <a:rPr lang="en-US" sz="3000" b="0" i="0" u="none" strike="noStrike" cap="none">
                <a:solidFill>
                  <a:srgbClr val="000000"/>
                </a:solidFill>
                <a:latin typeface="Times"/>
                <a:ea typeface="Times"/>
                <a:cs typeface="Times"/>
                <a:sym typeface="Times"/>
              </a:rPr>
              <a:t>: </a:t>
            </a:r>
            <a:r>
              <a:rPr lang="en-US" sz="3000" u="sng">
                <a:latin typeface="Times"/>
                <a:ea typeface="Times"/>
                <a:cs typeface="Times"/>
                <a:sym typeface="Times"/>
              </a:rPr>
              <a:t>Generated </a:t>
            </a:r>
            <a:r>
              <a:rPr lang="en-US" sz="3000" b="0" i="0" u="sng" strike="noStrike" cap="none">
                <a:solidFill>
                  <a:srgbClr val="000000"/>
                </a:solidFill>
                <a:latin typeface="Times"/>
                <a:ea typeface="Times"/>
                <a:cs typeface="Times"/>
                <a:sym typeface="Times"/>
              </a:rPr>
              <a:t>personalized recommendations </a:t>
            </a:r>
          </a:p>
          <a:p>
            <a:pPr marR="0" lvl="0" algn="l" rtl="0">
              <a:lnSpc>
                <a:spcPct val="120000"/>
              </a:lnSpc>
              <a:spcBef>
                <a:spcPts val="0"/>
              </a:spcBef>
              <a:spcAft>
                <a:spcPts val="0"/>
              </a:spcAft>
              <a:buNone/>
            </a:pPr>
            <a:endParaRPr sz="2600">
              <a:solidFill>
                <a:srgbClr val="000000"/>
              </a:solidFill>
              <a:latin typeface="Times"/>
              <a:ea typeface="Times"/>
              <a:cs typeface="Times"/>
              <a:sym typeface="Times"/>
            </a:endParaRPr>
          </a:p>
          <a:p>
            <a:pPr marL="0" marR="0" lvl="0" indent="0" algn="l" rtl="0">
              <a:lnSpc>
                <a:spcPct val="120000"/>
              </a:lnSpc>
              <a:spcBef>
                <a:spcPts val="0"/>
              </a:spcBef>
              <a:spcAft>
                <a:spcPts val="0"/>
              </a:spcAft>
              <a:buClr>
                <a:srgbClr val="000000"/>
              </a:buClr>
              <a:buSzPct val="25000"/>
              <a:buFont typeface="Times"/>
              <a:buNone/>
            </a:pPr>
            <a:r>
              <a:rPr lang="en-US" sz="2600" b="0" i="0" u="none" strike="noStrike" cap="none">
                <a:solidFill>
                  <a:srgbClr val="000000"/>
                </a:solidFill>
                <a:latin typeface="Times"/>
                <a:ea typeface="Times"/>
                <a:cs typeface="Times"/>
                <a:sym typeface="Times"/>
              </a:rPr>
              <a:t>These recommendations are the basis for creating new trust and/or distrust connections in the social network.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System Workflow</a:t>
            </a:r>
          </a:p>
        </p:txBody>
      </p:sp>
      <p:sp>
        <p:nvSpPr>
          <p:cNvPr id="158" name="Shape 158"/>
          <p:cNvSpPr txBox="1">
            <a:spLocks noGrp="1"/>
          </p:cNvSpPr>
          <p:nvPr>
            <p:ph type="body" idx="1"/>
          </p:nvPr>
        </p:nvSpPr>
        <p:spPr>
          <a:xfrm>
            <a:off x="443306" y="2221700"/>
            <a:ext cx="12118199" cy="6442200"/>
          </a:xfrm>
          <a:prstGeom prst="rect">
            <a:avLst/>
          </a:prstGeom>
          <a:noFill/>
          <a:ln>
            <a:noFill/>
          </a:ln>
        </p:spPr>
        <p:txBody>
          <a:bodyPr lIns="50800" tIns="50800" rIns="50800" bIns="50800" anchor="t" anchorCtr="0">
            <a:noAutofit/>
          </a:bodyPr>
          <a:lstStyle/>
          <a:p>
            <a:pPr marL="0" marR="0" lvl="0" indent="0" algn="just" rtl="0">
              <a:lnSpc>
                <a:spcPct val="10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1) Phase 1: User Connection Formation.</a:t>
            </a:r>
          </a:p>
          <a:p>
            <a:pPr marL="0" marR="0" lvl="0" indent="0" algn="just" rtl="0">
              <a:lnSpc>
                <a:spcPct val="100000"/>
              </a:lnSpc>
              <a:spcBef>
                <a:spcPts val="0"/>
              </a:spcBef>
              <a:spcAft>
                <a:spcPts val="0"/>
              </a:spcAft>
              <a:buClr>
                <a:srgbClr val="000000"/>
              </a:buClr>
              <a:buSzPct val="25000"/>
              <a:buFont typeface="Times"/>
              <a:buNone/>
            </a:pPr>
            <a:endParaRPr sz="2400" b="0" i="1" u="none" strike="noStrike" cap="none">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r>
              <a:rPr lang="en-US" sz="2400" b="1">
                <a:solidFill>
                  <a:srgbClr val="000000"/>
                </a:solidFill>
                <a:latin typeface="Times"/>
                <a:ea typeface="Times"/>
                <a:cs typeface="Times"/>
                <a:sym typeface="Times"/>
              </a:rPr>
              <a:t>(</a:t>
            </a:r>
            <a:r>
              <a:rPr lang="en-US" sz="2400" b="1" i="0" u="none" strike="noStrike" cap="none">
                <a:solidFill>
                  <a:srgbClr val="000000"/>
                </a:solidFill>
                <a:latin typeface="Times"/>
                <a:ea typeface="Times"/>
                <a:cs typeface="Times"/>
                <a:sym typeface="Times"/>
              </a:rPr>
              <a:t>1) explicit user- to-user connections</a:t>
            </a:r>
          </a:p>
          <a:p>
            <a:pPr marL="0" marR="0" lvl="0" indent="0" algn="just" rtl="0">
              <a:lnSpc>
                <a:spcPct val="100000"/>
              </a:lnSpc>
              <a:spcBef>
                <a:spcPts val="0"/>
              </a:spcBef>
              <a:spcAft>
                <a:spcPts val="0"/>
              </a:spcAft>
              <a:buClr>
                <a:srgbClr val="000000"/>
              </a:buClr>
              <a:buSzPct val="25000"/>
              <a:buFont typeface="Times"/>
              <a:buNone/>
            </a:pPr>
            <a:r>
              <a:rPr lang="en-US" sz="2400">
                <a:solidFill>
                  <a:srgbClr val="000000"/>
                </a:solidFill>
                <a:latin typeface="Times"/>
                <a:ea typeface="Times"/>
                <a:cs typeface="Times"/>
                <a:sym typeface="Times"/>
              </a:rPr>
              <a:t>E</a:t>
            </a:r>
            <a:r>
              <a:rPr lang="en-US" sz="2400" b="0" i="0" u="none" strike="noStrike" cap="none">
                <a:solidFill>
                  <a:srgbClr val="000000"/>
                </a:solidFill>
                <a:latin typeface="Times"/>
                <a:ea typeface="Times"/>
                <a:cs typeface="Times"/>
                <a:sym typeface="Times"/>
              </a:rPr>
              <a:t>ach member maintains two lists: </a:t>
            </a:r>
          </a:p>
          <a:p>
            <a:pPr marL="0" marR="0" lvl="0" indent="457200" algn="just" rtl="0">
              <a:lnSpc>
                <a:spcPct val="100000"/>
              </a:lnSpc>
              <a:spcBef>
                <a:spcPts val="0"/>
              </a:spcBef>
              <a:spcAft>
                <a:spcPts val="0"/>
              </a:spcAft>
              <a:buClr>
                <a:srgbClr val="000000"/>
              </a:buClr>
              <a:buSzPct val="25000"/>
              <a:buFont typeface="Times"/>
              <a:buNone/>
            </a:pPr>
            <a:r>
              <a:rPr lang="en-US" sz="2400" b="1" i="0" u="sng" strike="noStrike" cap="none">
                <a:solidFill>
                  <a:srgbClr val="000000"/>
                </a:solidFill>
                <a:latin typeface="Times"/>
                <a:ea typeface="Times"/>
                <a:cs typeface="Times"/>
                <a:sym typeface="Times"/>
              </a:rPr>
              <a:t>1) a friend list</a:t>
            </a:r>
            <a:r>
              <a:rPr lang="en-US" sz="2400" b="0" i="0" u="sng" strike="noStrike" cap="none">
                <a:solidFill>
                  <a:srgbClr val="000000"/>
                </a:solidFill>
                <a:latin typeface="Times"/>
                <a:ea typeface="Times"/>
                <a:cs typeface="Times"/>
                <a:sym typeface="Times"/>
              </a:rPr>
              <a:t> </a:t>
            </a:r>
          </a:p>
          <a:p>
            <a:pPr marL="0" marR="0" lvl="0" indent="457200" algn="just" rtl="0">
              <a:lnSpc>
                <a:spcPct val="100000"/>
              </a:lnSpc>
              <a:spcBef>
                <a:spcPts val="0"/>
              </a:spcBef>
              <a:spcAft>
                <a:spcPts val="0"/>
              </a:spcAft>
              <a:buClr>
                <a:srgbClr val="000000"/>
              </a:buClr>
              <a:buSzPct val="25000"/>
              <a:buFont typeface="Times"/>
              <a:buNone/>
            </a:pPr>
            <a:r>
              <a:rPr lang="en-US" sz="2400" b="1" i="0" u="sng" strike="noStrike" cap="none">
                <a:solidFill>
                  <a:srgbClr val="000000"/>
                </a:solidFill>
                <a:latin typeface="Times"/>
                <a:ea typeface="Times"/>
                <a:cs typeface="Times"/>
                <a:sym typeface="Times"/>
              </a:rPr>
              <a:t>2) an enemy </a:t>
            </a:r>
            <a:r>
              <a:rPr lang="en-US" sz="2400" b="1" u="sng">
                <a:solidFill>
                  <a:srgbClr val="000000"/>
                </a:solidFill>
                <a:latin typeface="Times"/>
                <a:ea typeface="Times"/>
                <a:cs typeface="Times"/>
                <a:sym typeface="Times"/>
              </a:rPr>
              <a:t>list</a:t>
            </a:r>
          </a:p>
          <a:p>
            <a:pPr marL="0" marR="0" lvl="0" indent="0" algn="just" rtl="0">
              <a:lnSpc>
                <a:spcPct val="100000"/>
              </a:lnSpc>
              <a:spcBef>
                <a:spcPts val="0"/>
              </a:spcBef>
              <a:spcAft>
                <a:spcPts val="0"/>
              </a:spcAft>
              <a:buClr>
                <a:srgbClr val="000000"/>
              </a:buClr>
              <a:buSzPct val="25000"/>
              <a:buFont typeface="Times"/>
              <a:buNone/>
            </a:pPr>
            <a:endParaRPr sz="2400">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r>
              <a:rPr lang="en-US" sz="2400" b="1">
                <a:solidFill>
                  <a:srgbClr val="000000"/>
                </a:solidFill>
                <a:latin typeface="Times"/>
                <a:ea typeface="Times"/>
                <a:cs typeface="Times"/>
                <a:sym typeface="Times"/>
              </a:rPr>
              <a:t>(</a:t>
            </a:r>
            <a:r>
              <a:rPr lang="en-US" sz="2400" b="1" i="0" u="none" strike="noStrike" cap="none">
                <a:solidFill>
                  <a:srgbClr val="000000"/>
                </a:solidFill>
                <a:latin typeface="Times"/>
                <a:ea typeface="Times"/>
                <a:cs typeface="Times"/>
                <a:sym typeface="Times"/>
              </a:rPr>
              <a:t>2) explicit user-to-item connections</a:t>
            </a:r>
          </a:p>
          <a:p>
            <a:pPr marL="0" marR="0" lvl="0" indent="0" algn="just" rtl="0">
              <a:lnSpc>
                <a:spcPct val="100000"/>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the user provides a </a:t>
            </a:r>
            <a:r>
              <a:rPr lang="en-US" sz="2400" b="1" i="0" u="sng" strike="noStrike" cap="none">
                <a:solidFill>
                  <a:srgbClr val="000000"/>
                </a:solidFill>
                <a:latin typeface="Times"/>
                <a:ea typeface="Times"/>
                <a:cs typeface="Times"/>
                <a:sym typeface="Times"/>
              </a:rPr>
              <a:t>like</a:t>
            </a:r>
            <a:r>
              <a:rPr lang="en-US" sz="2400" b="1" u="sng">
                <a:solidFill>
                  <a:srgbClr val="000000"/>
                </a:solidFill>
                <a:latin typeface="Times"/>
                <a:ea typeface="Times"/>
                <a:cs typeface="Times"/>
                <a:sym typeface="Times"/>
              </a:rPr>
              <a:t>/</a:t>
            </a:r>
            <a:r>
              <a:rPr lang="en-US" sz="2400" b="1" i="0" u="sng" strike="noStrike" cap="none">
                <a:solidFill>
                  <a:srgbClr val="000000"/>
                </a:solidFill>
                <a:latin typeface="Times"/>
                <a:ea typeface="Times"/>
                <a:cs typeface="Times"/>
                <a:sym typeface="Times"/>
              </a:rPr>
              <a:t>dislike</a:t>
            </a:r>
            <a:r>
              <a:rPr lang="en-US" sz="2400">
                <a:solidFill>
                  <a:srgbClr val="000000"/>
                </a:solidFill>
                <a:latin typeface="Times"/>
                <a:ea typeface="Times"/>
                <a:cs typeface="Times"/>
                <a:sym typeface="Times"/>
              </a:rPr>
              <a:t> </a:t>
            </a:r>
            <a:r>
              <a:rPr lang="en-US" sz="2400" b="0" i="0" u="none" strike="noStrike" cap="none">
                <a:solidFill>
                  <a:srgbClr val="000000"/>
                </a:solidFill>
                <a:latin typeface="Times"/>
                <a:ea typeface="Times"/>
                <a:cs typeface="Times"/>
                <a:sym typeface="Times"/>
              </a:rPr>
              <a:t>comment to a speciﬁc item published by another user</a:t>
            </a:r>
          </a:p>
          <a:p>
            <a:pPr marL="0" marR="0" lvl="0" indent="0" algn="just" rtl="0">
              <a:lnSpc>
                <a:spcPct val="100000"/>
              </a:lnSpc>
              <a:spcBef>
                <a:spcPts val="0"/>
              </a:spcBef>
              <a:spcAft>
                <a:spcPts val="0"/>
              </a:spcAft>
              <a:buClr>
                <a:srgbClr val="000000"/>
              </a:buClr>
              <a:buSzPct val="25000"/>
              <a:buFont typeface="Times"/>
              <a:buNone/>
            </a:pPr>
            <a:endParaRPr sz="2400">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r>
              <a:rPr lang="en-US" sz="2400" b="1">
                <a:solidFill>
                  <a:srgbClr val="000000"/>
                </a:solidFill>
                <a:latin typeface="Times"/>
                <a:ea typeface="Times"/>
                <a:cs typeface="Times"/>
                <a:sym typeface="Times"/>
              </a:rPr>
              <a:t>(</a:t>
            </a:r>
            <a:r>
              <a:rPr lang="en-US" sz="2400" b="1" i="0" u="none" strike="noStrike" cap="none">
                <a:solidFill>
                  <a:srgbClr val="000000"/>
                </a:solidFill>
                <a:latin typeface="Times"/>
                <a:ea typeface="Times"/>
                <a:cs typeface="Times"/>
                <a:sym typeface="Times"/>
              </a:rPr>
              <a:t>3) implicit user-to-item connections</a:t>
            </a:r>
          </a:p>
          <a:p>
            <a:pPr marL="0" marR="0" lvl="0" indent="0" algn="just" rtl="0">
              <a:lnSpc>
                <a:spcPct val="100000"/>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comment on the comment from other users, such as </a:t>
            </a:r>
            <a:r>
              <a:rPr lang="en-US" sz="2400" b="1" u="sng">
                <a:solidFill>
                  <a:srgbClr val="000000"/>
                </a:solidFill>
                <a:latin typeface="Times"/>
                <a:ea typeface="Times"/>
                <a:cs typeface="Times"/>
                <a:sym typeface="Times"/>
              </a:rPr>
              <a:t>retweet</a:t>
            </a:r>
            <a:r>
              <a:rPr lang="en-US" sz="2400">
                <a:solidFill>
                  <a:srgbClr val="000000"/>
                </a:solidFill>
                <a:latin typeface="Times"/>
                <a:ea typeface="Times"/>
                <a:cs typeface="Times"/>
                <a:sym typeface="Times"/>
              </a:rPr>
              <a:t>.</a:t>
            </a:r>
          </a:p>
          <a:p>
            <a:pPr marL="0" marR="0" lvl="0" indent="0" algn="just" rtl="0">
              <a:lnSpc>
                <a:spcPct val="100000"/>
              </a:lnSpc>
              <a:spcBef>
                <a:spcPts val="0"/>
              </a:spcBef>
              <a:spcAft>
                <a:spcPts val="0"/>
              </a:spcAft>
              <a:buClr>
                <a:srgbClr val="000000"/>
              </a:buClr>
              <a:buSzPct val="25000"/>
              <a:buFont typeface="Times"/>
              <a:buNone/>
            </a:pPr>
            <a:endParaRPr sz="2400">
              <a:solidFill>
                <a:srgbClr val="000000"/>
              </a:solidFill>
              <a:latin typeface="Times"/>
              <a:ea typeface="Times"/>
              <a:cs typeface="Times"/>
              <a:sym typeface="Times"/>
            </a:endParaRPr>
          </a:p>
          <a:p>
            <a:pPr marL="0" marR="0" lvl="0" indent="0" algn="just" rtl="0">
              <a:lnSpc>
                <a:spcPct val="100000"/>
              </a:lnSpc>
              <a:spcBef>
                <a:spcPts val="0"/>
              </a:spcBef>
              <a:spcAft>
                <a:spcPts val="0"/>
              </a:spcAft>
              <a:buClr>
                <a:srgbClr val="000000"/>
              </a:buClr>
              <a:buSzPct val="25000"/>
              <a:buFont typeface="Times"/>
              <a:buNone/>
            </a:pPr>
            <a:r>
              <a:rPr lang="en-US" sz="2400" b="1">
                <a:solidFill>
                  <a:srgbClr val="000000"/>
                </a:solidFill>
                <a:latin typeface="Times"/>
                <a:ea typeface="Times"/>
                <a:cs typeface="Times"/>
                <a:sym typeface="Times"/>
              </a:rPr>
              <a:t>(</a:t>
            </a:r>
            <a:r>
              <a:rPr lang="en-US" sz="2400" b="1" i="0" u="none" strike="noStrike" cap="none">
                <a:solidFill>
                  <a:srgbClr val="000000"/>
                </a:solidFill>
                <a:latin typeface="Times"/>
                <a:ea typeface="Times"/>
                <a:cs typeface="Times"/>
                <a:sym typeface="Times"/>
              </a:rPr>
              <a:t>4) implicit user-to-user connections</a:t>
            </a:r>
          </a:p>
          <a:p>
            <a:pPr marL="0" marR="0" lvl="0" indent="0" algn="just" rtl="0">
              <a:lnSpc>
                <a:spcPct val="100000"/>
              </a:lnSpc>
              <a:spcBef>
                <a:spcPts val="0"/>
              </a:spcBef>
              <a:spcAft>
                <a:spcPts val="0"/>
              </a:spcAft>
              <a:buClr>
                <a:srgbClr val="000000"/>
              </a:buClr>
              <a:buSzPct val="25000"/>
              <a:buFont typeface="Times"/>
              <a:buNone/>
            </a:pPr>
            <a:r>
              <a:rPr lang="en-US" sz="2400" b="1" i="0" u="sng" strike="noStrike" cap="none">
                <a:solidFill>
                  <a:srgbClr val="000000"/>
                </a:solidFill>
                <a:latin typeface="Times"/>
                <a:ea typeface="Times"/>
                <a:cs typeface="Times"/>
                <a:sym typeface="Times"/>
              </a:rPr>
              <a:t>Explicit and implicit user-to-item connections</a:t>
            </a:r>
            <a:r>
              <a:rPr lang="en-US" sz="2400">
                <a:solidFill>
                  <a:srgbClr val="000000"/>
                </a:solidFill>
                <a:latin typeface="Times"/>
                <a:ea typeface="Times"/>
                <a:cs typeface="Times"/>
                <a:sym typeface="Times"/>
              </a:rPr>
              <a:t> </a:t>
            </a:r>
            <a:r>
              <a:rPr lang="en-US" sz="2400" b="0" i="0" u="none" strike="noStrike" cap="none">
                <a:solidFill>
                  <a:srgbClr val="000000"/>
                </a:solidFill>
                <a:latin typeface="Times"/>
                <a:ea typeface="Times"/>
                <a:cs typeface="Times"/>
                <a:sym typeface="Times"/>
              </a:rPr>
              <a:t>from a user to the items of another user can be </a:t>
            </a:r>
            <a:r>
              <a:rPr lang="en-US" sz="2400">
                <a:solidFill>
                  <a:srgbClr val="000000"/>
                </a:solidFill>
                <a:latin typeface="Times"/>
                <a:ea typeface="Times"/>
                <a:cs typeface="Times"/>
                <a:sym typeface="Times"/>
              </a:rPr>
              <a:t>used </a:t>
            </a:r>
            <a:r>
              <a:rPr lang="en-US" sz="2400" b="0" i="0" u="none" strike="noStrike" cap="none">
                <a:solidFill>
                  <a:srgbClr val="000000"/>
                </a:solidFill>
                <a:latin typeface="Times"/>
                <a:ea typeface="Times"/>
                <a:cs typeface="Times"/>
                <a:sym typeface="Times"/>
              </a:rPr>
              <a:t>to infer the </a:t>
            </a:r>
            <a:r>
              <a:rPr lang="en-US" sz="2400" b="1" i="0" u="sng" strike="noStrike" cap="none">
                <a:solidFill>
                  <a:srgbClr val="000000"/>
                </a:solidFill>
                <a:latin typeface="Times"/>
                <a:ea typeface="Times"/>
                <a:cs typeface="Times"/>
                <a:sym typeface="Times"/>
              </a:rPr>
              <a:t>implicit user-to-user connection</a:t>
            </a:r>
            <a:r>
              <a:rPr lang="en-US" sz="2400" b="0" i="0" u="none" strike="noStrike" cap="none">
                <a:solidFill>
                  <a:srgbClr val="000000"/>
                </a:solidFill>
                <a:latin typeface="Times"/>
                <a:ea typeface="Times"/>
                <a:cs typeface="Times"/>
                <a:sym typeface="Times"/>
              </a:rPr>
              <a:t> between the two users.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System Workflow</a:t>
            </a:r>
          </a:p>
        </p:txBody>
      </p:sp>
      <p:sp>
        <p:nvSpPr>
          <p:cNvPr id="164" name="Shape 164"/>
          <p:cNvSpPr txBox="1">
            <a:spLocks noGrp="1"/>
          </p:cNvSpPr>
          <p:nvPr>
            <p:ph type="body" idx="1"/>
          </p:nvPr>
        </p:nvSpPr>
        <p:spPr>
          <a:xfrm>
            <a:off x="443306" y="2221700"/>
            <a:ext cx="12118199" cy="64422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3000" b="1" i="1" u="none" strike="noStrike" cap="none">
                <a:solidFill>
                  <a:srgbClr val="000000"/>
                </a:solidFill>
                <a:latin typeface="Times"/>
                <a:ea typeface="Times"/>
                <a:cs typeface="Times"/>
                <a:sym typeface="Times"/>
              </a:rPr>
              <a:t>2) Phase 2: Reputation Rating Estimation.</a:t>
            </a:r>
          </a:p>
          <a:p>
            <a:pPr marL="0" marR="0" lvl="0" indent="0" algn="l" rtl="0">
              <a:lnSpc>
                <a:spcPct val="100000"/>
              </a:lnSpc>
              <a:spcBef>
                <a:spcPts val="0"/>
              </a:spcBef>
              <a:spcAft>
                <a:spcPts val="0"/>
              </a:spcAft>
              <a:buClr>
                <a:srgbClr val="000000"/>
              </a:buClr>
              <a:buSzPct val="25000"/>
              <a:buFont typeface="Times"/>
              <a:buNone/>
            </a:pPr>
            <a:endParaRPr sz="2184" b="0" i="1" u="none" strike="noStrike" cap="none">
              <a:solidFill>
                <a:srgbClr val="000000"/>
              </a:solidFill>
              <a:latin typeface="Times"/>
              <a:ea typeface="Times"/>
              <a:cs typeface="Times"/>
              <a:sym typeface="Times"/>
            </a:endParaRPr>
          </a:p>
          <a:p>
            <a:pPr marL="457200" marR="0" lvl="0" indent="-381000" algn="l"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The reputation mechanism </a:t>
            </a:r>
            <a:r>
              <a:rPr lang="en-US" sz="2400" b="1" i="0" u="none" strike="noStrike" cap="none">
                <a:solidFill>
                  <a:srgbClr val="000000"/>
                </a:solidFill>
                <a:latin typeface="Times"/>
                <a:ea typeface="Times"/>
                <a:cs typeface="Times"/>
                <a:sym typeface="Times"/>
              </a:rPr>
              <a:t>quantiﬁes the trust connections</a:t>
            </a:r>
            <a:r>
              <a:rPr lang="en-US" sz="2400" b="0" i="0" u="none" strike="noStrike" cap="none">
                <a:solidFill>
                  <a:srgbClr val="000000"/>
                </a:solidFill>
                <a:latin typeface="Times"/>
                <a:ea typeface="Times"/>
                <a:cs typeface="Times"/>
                <a:sym typeface="Times"/>
              </a:rPr>
              <a:t> in the social network </a:t>
            </a:r>
          </a:p>
          <a:p>
            <a:pPr marL="457200" marR="0" lvl="0" indent="-381000" algn="l" rtl="0">
              <a:lnSpc>
                <a:spcPct val="100000"/>
              </a:lnSpc>
              <a:spcBef>
                <a:spcPts val="0"/>
              </a:spcBef>
              <a:spcAft>
                <a:spcPts val="0"/>
              </a:spcAft>
              <a:buClr>
                <a:srgbClr val="000000"/>
              </a:buClr>
              <a:buSzPct val="100000"/>
              <a:buFont typeface="Times"/>
            </a:pPr>
            <a:r>
              <a:rPr lang="en-US" sz="2400" b="1" i="0" u="none" strike="noStrike" cap="none">
                <a:solidFill>
                  <a:srgbClr val="000000"/>
                </a:solidFill>
                <a:latin typeface="Times"/>
                <a:ea typeface="Times"/>
                <a:cs typeface="Times"/>
                <a:sym typeface="Times"/>
              </a:rPr>
              <a:t>provides personalized ratings</a:t>
            </a:r>
            <a:r>
              <a:rPr lang="en-US" sz="2400" b="0" i="0" u="none" strike="noStrike" cap="none">
                <a:solidFill>
                  <a:srgbClr val="000000"/>
                </a:solidFill>
                <a:latin typeface="Times"/>
                <a:ea typeface="Times"/>
                <a:cs typeface="Times"/>
                <a:sym typeface="Times"/>
              </a:rPr>
              <a:t> expressing the local belief of a user (the evaluator user) with respect to other members of the network (target users). </a:t>
            </a:r>
          </a:p>
          <a:p>
            <a:pPr marL="0" marR="0" lvl="0" indent="0" algn="l" rtl="0">
              <a:lnSpc>
                <a:spcPct val="100000"/>
              </a:lnSpc>
              <a:spcBef>
                <a:spcPts val="0"/>
              </a:spcBef>
              <a:spcAft>
                <a:spcPts val="0"/>
              </a:spcAft>
              <a:buClr>
                <a:srgbClr val="000000"/>
              </a:buClr>
              <a:buSzPct val="250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Reputation ratings are collectively formed, incorporating </a:t>
            </a:r>
          </a:p>
          <a:p>
            <a:pPr marL="385232" marR="0" lvl="0" indent="-398948" algn="l" rtl="0">
              <a:lnSpc>
                <a:spcPct val="100000"/>
              </a:lnSpc>
              <a:spcBef>
                <a:spcPts val="0"/>
              </a:spcBef>
              <a:spcAft>
                <a:spcPts val="0"/>
              </a:spcAft>
              <a:buClr>
                <a:srgbClr val="000000"/>
              </a:buClr>
              <a:buSzPct val="100000"/>
              <a:buFont typeface="Times"/>
              <a:buAutoNum type="arabicPeriod"/>
            </a:pPr>
            <a:r>
              <a:rPr lang="en-US" sz="2400" b="1" i="0" u="none" strike="noStrike" cap="none">
                <a:solidFill>
                  <a:srgbClr val="000000"/>
                </a:solidFill>
                <a:latin typeface="Times"/>
                <a:ea typeface="Times"/>
                <a:cs typeface="Times"/>
                <a:sym typeface="Times"/>
              </a:rPr>
              <a:t>the evaluator’s own view </a:t>
            </a:r>
          </a:p>
          <a:p>
            <a:pPr marL="385233" marR="0" lvl="0" indent="-398949" algn="l" rtl="0">
              <a:lnSpc>
                <a:spcPct val="100000"/>
              </a:lnSpc>
              <a:spcBef>
                <a:spcPts val="0"/>
              </a:spcBef>
              <a:spcAft>
                <a:spcPts val="0"/>
              </a:spcAft>
              <a:buClr>
                <a:srgbClr val="000000"/>
              </a:buClr>
              <a:buSzPct val="100000"/>
              <a:buFont typeface="Times"/>
              <a:buAutoNum type="arabicPeriod"/>
            </a:pPr>
            <a:r>
              <a:rPr lang="en-US" sz="2400" b="1" i="0" u="none" strike="noStrike" cap="none">
                <a:solidFill>
                  <a:srgbClr val="000000"/>
                </a:solidFill>
                <a:latin typeface="Times"/>
                <a:ea typeface="Times"/>
                <a:cs typeface="Times"/>
                <a:sym typeface="Times"/>
              </a:rPr>
              <a:t>the opinion of a number of other members of the social network (witnesses) </a:t>
            </a:r>
          </a:p>
          <a:p>
            <a:pPr marL="674157" marR="0" lvl="1" indent="-328844" algn="l" rtl="0">
              <a:lnSpc>
                <a:spcPct val="100000"/>
              </a:lnSpc>
              <a:spcBef>
                <a:spcPts val="0"/>
              </a:spcBef>
              <a:spcAft>
                <a:spcPts val="0"/>
              </a:spcAft>
              <a:buClr>
                <a:srgbClr val="000000"/>
              </a:buClr>
              <a:buSzPct val="100000"/>
              <a:buFont typeface="Times"/>
              <a:buChar char="•"/>
            </a:pPr>
            <a:r>
              <a:rPr lang="en-US" sz="2400" b="0" i="0" u="none" strike="noStrike" cap="none">
                <a:solidFill>
                  <a:srgbClr val="000000"/>
                </a:solidFill>
                <a:latin typeface="Times"/>
                <a:ea typeface="Times"/>
                <a:cs typeface="Times"/>
                <a:sym typeface="Times"/>
              </a:rPr>
              <a:t>The users’ referral network (i.e., set of witnesses) is formed within speciﬁc circles of trust and distrust from the evaluator user based on concepts drawn from sociology. </a:t>
            </a:r>
          </a:p>
          <a:p>
            <a:pPr marL="674158" marR="0" lvl="1" indent="-328845" algn="l" rtl="0">
              <a:lnSpc>
                <a:spcPct val="100000"/>
              </a:lnSpc>
              <a:spcBef>
                <a:spcPts val="0"/>
              </a:spcBef>
              <a:spcAft>
                <a:spcPts val="0"/>
              </a:spcAft>
              <a:buClr>
                <a:srgbClr val="000000"/>
              </a:buClr>
              <a:buSzPct val="100000"/>
              <a:buFont typeface="Times"/>
              <a:buChar char="•"/>
            </a:pPr>
            <a:r>
              <a:rPr lang="en-US" sz="2400" b="0" i="0" u="none" strike="noStrike" cap="none">
                <a:solidFill>
                  <a:srgbClr val="000000"/>
                </a:solidFill>
                <a:latin typeface="Times"/>
                <a:ea typeface="Times"/>
                <a:cs typeface="Times"/>
                <a:sym typeface="Times"/>
              </a:rPr>
              <a:t>Speciﬁcally, we consider in a </a:t>
            </a:r>
            <a:r>
              <a:rPr lang="en-US" sz="2400" b="1" i="0" u="sng" strike="noStrike" cap="none">
                <a:solidFill>
                  <a:srgbClr val="000000"/>
                </a:solidFill>
                <a:latin typeface="Times"/>
                <a:ea typeface="Times"/>
                <a:cs typeface="Times"/>
                <a:sym typeface="Times"/>
              </a:rPr>
              <a:t>breadth-ﬁrst search</a:t>
            </a:r>
            <a:r>
              <a:rPr lang="en-US" sz="2400" b="0" i="0" u="none" strike="noStrike" cap="none">
                <a:solidFill>
                  <a:srgbClr val="000000"/>
                </a:solidFill>
                <a:latin typeface="Times"/>
                <a:ea typeface="Times"/>
                <a:cs typeface="Times"/>
                <a:sym typeface="Times"/>
              </a:rPr>
              <a:t> fashion the opinion of the evaluator’s </a:t>
            </a:r>
            <a:r>
              <a:rPr lang="en-US" sz="2400" b="1" i="0" u="sng" strike="noStrike" cap="none">
                <a:solidFill>
                  <a:srgbClr val="000000"/>
                </a:solidFill>
                <a:latin typeface="Times"/>
                <a:ea typeface="Times"/>
                <a:cs typeface="Times"/>
                <a:sym typeface="Times"/>
              </a:rPr>
              <a:t>friends</a:t>
            </a:r>
            <a:r>
              <a:rPr lang="en-US" sz="2400" b="0" i="0" u="none" strike="noStrike" cap="none">
                <a:solidFill>
                  <a:srgbClr val="000000"/>
                </a:solidFill>
                <a:latin typeface="Times"/>
                <a:ea typeface="Times"/>
                <a:cs typeface="Times"/>
                <a:sym typeface="Times"/>
              </a:rPr>
              <a:t> </a:t>
            </a:r>
            <a:r>
              <a:rPr lang="en-US" sz="2400">
                <a:solidFill>
                  <a:srgbClr val="000000"/>
                </a:solidFill>
                <a:latin typeface="Times"/>
                <a:ea typeface="Times"/>
                <a:cs typeface="Times"/>
                <a:sym typeface="Times"/>
              </a:rPr>
              <a:t>and</a:t>
            </a:r>
            <a:r>
              <a:rPr lang="en-US" sz="2400" b="0" i="0" u="none" strike="noStrike" cap="none">
                <a:solidFill>
                  <a:srgbClr val="000000"/>
                </a:solidFill>
                <a:latin typeface="Times"/>
                <a:ea typeface="Times"/>
                <a:cs typeface="Times"/>
                <a:sym typeface="Times"/>
              </a:rPr>
              <a:t> </a:t>
            </a:r>
            <a:r>
              <a:rPr lang="en-US" sz="2400" b="1" i="0" u="sng" strike="noStrike" cap="none">
                <a:solidFill>
                  <a:srgbClr val="000000"/>
                </a:solidFill>
                <a:latin typeface="Times"/>
                <a:ea typeface="Times"/>
                <a:cs typeface="Times"/>
                <a:sym typeface="Times"/>
              </a:rPr>
              <a:t>enemies</a:t>
            </a:r>
            <a:r>
              <a:rPr lang="en-US" sz="2400" b="0" i="0" u="none" strike="noStrike" cap="none">
                <a:solidFill>
                  <a:srgbClr val="000000"/>
                </a:solidFill>
                <a:latin typeface="Times"/>
                <a:ea typeface="Times"/>
                <a:cs typeface="Times"/>
                <a:sym typeface="Times"/>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43306" y="843899"/>
            <a:ext cx="12118199" cy="11627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8000" b="0" i="0" u="none" strike="noStrike" cap="none">
                <a:solidFill>
                  <a:srgbClr val="000000"/>
                </a:solidFill>
                <a:latin typeface="Helvetica Neue"/>
                <a:ea typeface="Helvetica Neue"/>
                <a:cs typeface="Helvetica Neue"/>
                <a:sym typeface="Helvetica Neue"/>
              </a:rPr>
              <a:t>System Workflow</a:t>
            </a:r>
          </a:p>
        </p:txBody>
      </p:sp>
      <p:sp>
        <p:nvSpPr>
          <p:cNvPr id="170" name="Shape 170"/>
          <p:cNvSpPr txBox="1">
            <a:spLocks noGrp="1"/>
          </p:cNvSpPr>
          <p:nvPr>
            <p:ph type="body" idx="1"/>
          </p:nvPr>
        </p:nvSpPr>
        <p:spPr>
          <a:xfrm>
            <a:off x="443300" y="2580450"/>
            <a:ext cx="6606300" cy="61530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2400" b="1">
                <a:solidFill>
                  <a:srgbClr val="000000"/>
                </a:solidFill>
                <a:latin typeface="Times"/>
                <a:ea typeface="Times"/>
                <a:cs typeface="Times"/>
                <a:sym typeface="Times"/>
              </a:rPr>
              <a:t>Basic Concept</a:t>
            </a:r>
          </a:p>
          <a:p>
            <a:pPr marL="457200" marR="0" lvl="0" indent="-381000" algn="l"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user u_j is the evaluator, </a:t>
            </a:r>
          </a:p>
          <a:p>
            <a:pPr marL="457200" marR="0" lvl="0" indent="-381000" algn="l"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user u_i is considered as a target user, </a:t>
            </a:r>
          </a:p>
          <a:p>
            <a:pPr marL="457200" marR="0" lvl="0" indent="-381000" algn="l"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u_q is a witness who shares with u_j his/her beliefs for u_i . </a:t>
            </a:r>
          </a:p>
          <a:p>
            <a:pPr lvl="0" rtl="0">
              <a:lnSpc>
                <a:spcPct val="100000"/>
              </a:lnSpc>
              <a:spcBef>
                <a:spcPts val="0"/>
              </a:spcBef>
              <a:spcAft>
                <a:spcPts val="0"/>
              </a:spcAft>
              <a:buNone/>
            </a:pPr>
            <a:endParaRPr sz="2400">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endParaRPr sz="2400">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ct val="25000"/>
              <a:buFont typeface="Times"/>
              <a:buNone/>
            </a:pPr>
            <a:r>
              <a:rPr lang="en-US" sz="2400" b="1">
                <a:solidFill>
                  <a:srgbClr val="000000"/>
                </a:solidFill>
                <a:latin typeface="Times"/>
                <a:ea typeface="Times"/>
                <a:cs typeface="Times"/>
                <a:sym typeface="Times"/>
              </a:rPr>
              <a:t>Trust Value</a:t>
            </a:r>
          </a:p>
          <a:p>
            <a:pPr marL="0" marR="0" lvl="0" indent="0" algn="l" rtl="0">
              <a:lnSpc>
                <a:spcPct val="100000"/>
              </a:lnSpc>
              <a:spcBef>
                <a:spcPts val="0"/>
              </a:spcBef>
              <a:spcAft>
                <a:spcPts val="0"/>
              </a:spcAft>
              <a:buClr>
                <a:srgbClr val="000000"/>
              </a:buClr>
              <a:buSzPct val="25000"/>
              <a:buFont typeface="Times"/>
              <a:buNone/>
            </a:pPr>
            <a:r>
              <a:rPr lang="en-US" sz="2400" b="0" i="0" u="none" strike="noStrike" cap="none">
                <a:solidFill>
                  <a:srgbClr val="000000"/>
                </a:solidFill>
                <a:latin typeface="Times"/>
                <a:ea typeface="Times"/>
                <a:cs typeface="Times"/>
                <a:sym typeface="Times"/>
              </a:rPr>
              <a:t>Trust</a:t>
            </a:r>
            <a:r>
              <a:rPr lang="en-US" sz="2400">
                <a:solidFill>
                  <a:srgbClr val="000000"/>
                </a:solidFill>
                <a:latin typeface="Times"/>
                <a:ea typeface="Times"/>
                <a:cs typeface="Times"/>
                <a:sym typeface="Times"/>
              </a:rPr>
              <a:t>/</a:t>
            </a:r>
            <a:r>
              <a:rPr lang="en-US" sz="2400" b="0" i="0" u="none" strike="noStrike" cap="none">
                <a:solidFill>
                  <a:srgbClr val="000000"/>
                </a:solidFill>
                <a:latin typeface="Times"/>
                <a:ea typeface="Times"/>
                <a:cs typeface="Times"/>
                <a:sym typeface="Times"/>
              </a:rPr>
              <a:t>distrust can be expressed with </a:t>
            </a:r>
          </a:p>
          <a:p>
            <a:pPr marL="457200" marR="0" lvl="0" indent="-381000" algn="l" rtl="0">
              <a:lnSpc>
                <a:spcPct val="100000"/>
              </a:lnSpc>
              <a:spcBef>
                <a:spcPts val="0"/>
              </a:spcBef>
              <a:spcAft>
                <a:spcPts val="0"/>
              </a:spcAft>
              <a:buClr>
                <a:srgbClr val="000000"/>
              </a:buClr>
              <a:buSzPct val="100000"/>
              <a:buFont typeface="Times"/>
            </a:pPr>
            <a:r>
              <a:rPr lang="en-US" sz="2400" b="1" i="0" u="sng" strike="noStrike" cap="none">
                <a:solidFill>
                  <a:srgbClr val="000000"/>
                </a:solidFill>
                <a:latin typeface="Times"/>
                <a:ea typeface="Times"/>
                <a:cs typeface="Times"/>
                <a:sym typeface="Times"/>
              </a:rPr>
              <a:t>discrete</a:t>
            </a:r>
            <a:r>
              <a:rPr lang="en-US" sz="2400" b="0" i="0" u="none" strike="noStrike" cap="none">
                <a:solidFill>
                  <a:srgbClr val="000000"/>
                </a:solidFill>
                <a:latin typeface="Times"/>
                <a:ea typeface="Times"/>
                <a:cs typeface="Times"/>
                <a:sym typeface="Times"/>
              </a:rPr>
              <a:t> positive and negative reputation values (e.g., +1 and −1), </a:t>
            </a:r>
          </a:p>
          <a:p>
            <a:pPr marL="457200" marR="0" lvl="0" indent="-381000" algn="l"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or by </a:t>
            </a:r>
            <a:r>
              <a:rPr lang="en-US" sz="2400" b="1" i="0" u="sng" strike="noStrike" cap="none">
                <a:solidFill>
                  <a:srgbClr val="000000"/>
                </a:solidFill>
                <a:latin typeface="Times"/>
                <a:ea typeface="Times"/>
                <a:cs typeface="Times"/>
                <a:sym typeface="Times"/>
              </a:rPr>
              <a:t>real</a:t>
            </a:r>
            <a:r>
              <a:rPr lang="en-US" sz="2400" b="0" i="0" u="none" strike="noStrike" cap="none">
                <a:solidFill>
                  <a:srgbClr val="000000"/>
                </a:solidFill>
                <a:latin typeface="Times"/>
                <a:ea typeface="Times"/>
                <a:cs typeface="Times"/>
                <a:sym typeface="Times"/>
              </a:rPr>
              <a:t> values in the same range. </a:t>
            </a:r>
          </a:p>
          <a:p>
            <a:pPr marL="457200" marR="0" lvl="0" indent="-381000" algn="l" rtl="0">
              <a:lnSpc>
                <a:spcPct val="100000"/>
              </a:lnSpc>
              <a:spcBef>
                <a:spcPts val="0"/>
              </a:spcBef>
              <a:spcAft>
                <a:spcPts val="0"/>
              </a:spcAft>
              <a:buClr>
                <a:srgbClr val="000000"/>
              </a:buClr>
              <a:buSzPct val="100000"/>
              <a:buFont typeface="Times"/>
            </a:pPr>
            <a:r>
              <a:rPr lang="en-US" sz="2400" b="0" i="0" u="none" strike="noStrike" cap="none">
                <a:solidFill>
                  <a:srgbClr val="000000"/>
                </a:solidFill>
                <a:latin typeface="Times"/>
                <a:ea typeface="Times"/>
                <a:cs typeface="Times"/>
                <a:sym typeface="Times"/>
              </a:rPr>
              <a:t>A </a:t>
            </a:r>
            <a:r>
              <a:rPr lang="en-US" sz="2400" b="1" i="0" u="sng" strike="noStrike" cap="none">
                <a:solidFill>
                  <a:srgbClr val="000000"/>
                </a:solidFill>
                <a:latin typeface="Times"/>
                <a:ea typeface="Times"/>
                <a:cs typeface="Times"/>
                <a:sym typeface="Times"/>
              </a:rPr>
              <a:t>zero</a:t>
            </a:r>
            <a:r>
              <a:rPr lang="en-US" sz="2400" b="0" i="0" u="none" strike="noStrike" cap="none">
                <a:solidFill>
                  <a:srgbClr val="000000"/>
                </a:solidFill>
                <a:latin typeface="Times"/>
                <a:ea typeface="Times"/>
                <a:cs typeface="Times"/>
                <a:sym typeface="Times"/>
              </a:rPr>
              <a:t> value denotes the absence of a connection between two users.</a:t>
            </a:r>
          </a:p>
        </p:txBody>
      </p:sp>
      <p:pic>
        <p:nvPicPr>
          <p:cNvPr id="171" name="Shape 171"/>
          <p:cNvPicPr preferRelativeResize="0"/>
          <p:nvPr/>
        </p:nvPicPr>
        <p:blipFill rotWithShape="1">
          <a:blip r:embed="rId3">
            <a:alphaModFix/>
          </a:blip>
          <a:srcRect/>
          <a:stretch/>
        </p:blipFill>
        <p:spPr>
          <a:xfrm>
            <a:off x="7049499" y="5587101"/>
            <a:ext cx="5955300" cy="3340499"/>
          </a:xfrm>
          <a:prstGeom prst="rect">
            <a:avLst/>
          </a:prstGeom>
          <a:noFill/>
          <a:ln>
            <a:noFill/>
          </a:ln>
        </p:spPr>
      </p:pic>
      <p:sp>
        <p:nvSpPr>
          <p:cNvPr id="172" name="Shape 172"/>
          <p:cNvSpPr/>
          <p:nvPr/>
        </p:nvSpPr>
        <p:spPr>
          <a:xfrm>
            <a:off x="7287112" y="2895350"/>
            <a:ext cx="885300" cy="852300"/>
          </a:xfrm>
          <a:prstGeom prst="smileyFace">
            <a:avLst>
              <a:gd name="adj" fmla="val 4653"/>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rgbClr val="000000"/>
              </a:buClr>
              <a:buFont typeface="Arial"/>
              <a:buNone/>
            </a:pPr>
            <a:endParaRPr/>
          </a:p>
        </p:txBody>
      </p:sp>
      <p:sp>
        <p:nvSpPr>
          <p:cNvPr id="173" name="Shape 173"/>
          <p:cNvSpPr/>
          <p:nvPr/>
        </p:nvSpPr>
        <p:spPr>
          <a:xfrm>
            <a:off x="11718012" y="2895350"/>
            <a:ext cx="885300" cy="852300"/>
          </a:xfrm>
          <a:prstGeom prst="smileyFace">
            <a:avLst>
              <a:gd name="adj" fmla="val 4653"/>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rgbClr val="000000"/>
              </a:buClr>
              <a:buFont typeface="Arial"/>
              <a:buNone/>
            </a:pPr>
            <a:endParaRPr/>
          </a:p>
        </p:txBody>
      </p:sp>
      <p:sp>
        <p:nvSpPr>
          <p:cNvPr id="174" name="Shape 174"/>
          <p:cNvSpPr/>
          <p:nvPr/>
        </p:nvSpPr>
        <p:spPr>
          <a:xfrm>
            <a:off x="9502550" y="2895350"/>
            <a:ext cx="885300" cy="852300"/>
          </a:xfrm>
          <a:prstGeom prst="smileyFace">
            <a:avLst>
              <a:gd name="adj" fmla="val 4653"/>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rgbClr val="000000"/>
              </a:buClr>
              <a:buFont typeface="Arial"/>
              <a:buNone/>
            </a:pPr>
            <a:endParaRPr/>
          </a:p>
        </p:txBody>
      </p:sp>
      <p:cxnSp>
        <p:nvCxnSpPr>
          <p:cNvPr id="175" name="Shape 175"/>
          <p:cNvCxnSpPr>
            <a:stCxn id="172" idx="6"/>
            <a:endCxn id="174" idx="2"/>
          </p:cNvCxnSpPr>
          <p:nvPr/>
        </p:nvCxnSpPr>
        <p:spPr>
          <a:xfrm>
            <a:off x="8172412" y="3321500"/>
            <a:ext cx="1330200" cy="0"/>
          </a:xfrm>
          <a:prstGeom prst="straightConnector1">
            <a:avLst/>
          </a:prstGeom>
          <a:noFill/>
          <a:ln w="38100" cap="flat" cmpd="sng">
            <a:solidFill>
              <a:srgbClr val="3C78D8"/>
            </a:solidFill>
            <a:prstDash val="solid"/>
            <a:round/>
            <a:headEnd type="none" w="lg" len="lg"/>
            <a:tailEnd type="triangle" w="lg" len="lg"/>
          </a:ln>
        </p:spPr>
      </p:cxnSp>
      <p:cxnSp>
        <p:nvCxnSpPr>
          <p:cNvPr id="176" name="Shape 176"/>
          <p:cNvCxnSpPr>
            <a:stCxn id="174" idx="6"/>
            <a:endCxn id="173" idx="2"/>
          </p:cNvCxnSpPr>
          <p:nvPr/>
        </p:nvCxnSpPr>
        <p:spPr>
          <a:xfrm>
            <a:off x="10387850" y="3321500"/>
            <a:ext cx="1330200" cy="0"/>
          </a:xfrm>
          <a:prstGeom prst="straightConnector1">
            <a:avLst/>
          </a:prstGeom>
          <a:noFill/>
          <a:ln w="38100" cap="flat" cmpd="sng">
            <a:solidFill>
              <a:srgbClr val="3C78D8"/>
            </a:solidFill>
            <a:prstDash val="solid"/>
            <a:round/>
            <a:headEnd type="none" w="lg" len="lg"/>
            <a:tailEnd type="triangle" w="lg" len="lg"/>
          </a:ln>
        </p:spPr>
      </p:cxnSp>
      <p:cxnSp>
        <p:nvCxnSpPr>
          <p:cNvPr id="177" name="Shape 177"/>
          <p:cNvCxnSpPr>
            <a:stCxn id="172" idx="0"/>
            <a:endCxn id="173" idx="0"/>
          </p:cNvCxnSpPr>
          <p:nvPr/>
        </p:nvCxnSpPr>
        <p:spPr>
          <a:xfrm rot="-5400000" flipH="1">
            <a:off x="9944962" y="680150"/>
            <a:ext cx="600" cy="4431000"/>
          </a:xfrm>
          <a:prstGeom prst="curvedConnector3">
            <a:avLst>
              <a:gd name="adj1" fmla="val -39687500"/>
            </a:avLst>
          </a:prstGeom>
          <a:noFill/>
          <a:ln w="76200" cap="flat" cmpd="sng">
            <a:solidFill>
              <a:srgbClr val="FF0000"/>
            </a:solidFill>
            <a:prstDash val="solid"/>
            <a:round/>
            <a:headEnd type="none" w="lg" len="lg"/>
            <a:tailEnd type="none" w="lg" len="lg"/>
          </a:ln>
        </p:spPr>
      </p:cxnSp>
      <p:sp>
        <p:nvSpPr>
          <p:cNvPr id="178" name="Shape 178"/>
          <p:cNvSpPr txBox="1"/>
          <p:nvPr/>
        </p:nvSpPr>
        <p:spPr>
          <a:xfrm>
            <a:off x="7614112" y="3847687"/>
            <a:ext cx="688500" cy="475500"/>
          </a:xfrm>
          <a:prstGeom prst="rect">
            <a:avLst/>
          </a:prstGeom>
          <a:noFill/>
          <a:ln>
            <a:noFill/>
          </a:ln>
        </p:spPr>
        <p:txBody>
          <a:bodyPr lIns="91425" tIns="91425" rIns="91425" bIns="91425" anchor="t" anchorCtr="0">
            <a:noAutofit/>
          </a:bodyPr>
          <a:lstStyle/>
          <a:p>
            <a:pPr lvl="0">
              <a:spcBef>
                <a:spcPts val="0"/>
              </a:spcBef>
              <a:buNone/>
            </a:pPr>
            <a:r>
              <a:rPr lang="en-US" sz="1800"/>
              <a:t>j</a:t>
            </a:r>
          </a:p>
        </p:txBody>
      </p:sp>
      <p:sp>
        <p:nvSpPr>
          <p:cNvPr id="179" name="Shape 179"/>
          <p:cNvSpPr txBox="1"/>
          <p:nvPr/>
        </p:nvSpPr>
        <p:spPr>
          <a:xfrm>
            <a:off x="12078687" y="3847687"/>
            <a:ext cx="688500" cy="475500"/>
          </a:xfrm>
          <a:prstGeom prst="rect">
            <a:avLst/>
          </a:prstGeom>
          <a:noFill/>
          <a:ln>
            <a:noFill/>
          </a:ln>
        </p:spPr>
        <p:txBody>
          <a:bodyPr lIns="91425" tIns="91425" rIns="91425" bIns="91425" anchor="t" anchorCtr="0">
            <a:noAutofit/>
          </a:bodyPr>
          <a:lstStyle/>
          <a:p>
            <a:pPr lvl="0" rtl="0">
              <a:spcBef>
                <a:spcPts val="0"/>
              </a:spcBef>
              <a:buNone/>
            </a:pPr>
            <a:r>
              <a:rPr lang="en-US" sz="1800"/>
              <a:t>i</a:t>
            </a:r>
          </a:p>
        </p:txBody>
      </p:sp>
      <p:sp>
        <p:nvSpPr>
          <p:cNvPr id="180" name="Shape 180"/>
          <p:cNvSpPr txBox="1"/>
          <p:nvPr/>
        </p:nvSpPr>
        <p:spPr>
          <a:xfrm>
            <a:off x="9808300" y="3771475"/>
            <a:ext cx="688500" cy="475500"/>
          </a:xfrm>
          <a:prstGeom prst="rect">
            <a:avLst/>
          </a:prstGeom>
          <a:noFill/>
          <a:ln>
            <a:noFill/>
          </a:ln>
        </p:spPr>
        <p:txBody>
          <a:bodyPr lIns="91425" tIns="91425" rIns="91425" bIns="91425" anchor="t" anchorCtr="0">
            <a:noAutofit/>
          </a:bodyPr>
          <a:lstStyle/>
          <a:p>
            <a:pPr lvl="0" rtl="0">
              <a:spcBef>
                <a:spcPts val="0"/>
              </a:spcBef>
              <a:buNone/>
            </a:pPr>
            <a:r>
              <a:rPr lang="en-US" sz="1800"/>
              <a:t>q</a:t>
            </a: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4480</Words>
  <Application>Microsoft Office PowerPoint</Application>
  <PresentationFormat>Custom</PresentationFormat>
  <Paragraphs>407</Paragraphs>
  <Slides>46</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Times</vt:lpstr>
      <vt:lpstr>Noto Sans Symbols</vt:lpstr>
      <vt:lpstr>Old Standard TT</vt:lpstr>
      <vt:lpstr>Helvetica Neue</vt:lpstr>
      <vt:lpstr>Alegreya</vt:lpstr>
      <vt:lpstr>Times New Roman</vt:lpstr>
      <vt:lpstr>paperback</vt:lpstr>
      <vt:lpstr>paperback</vt:lpstr>
      <vt:lpstr>A Trust-Aware System for Personalized User Recommendations in Social Networks</vt:lpstr>
      <vt:lpstr>PowerPoint Presentation</vt:lpstr>
      <vt:lpstr>Motivation</vt:lpstr>
      <vt:lpstr>Challenge</vt:lpstr>
      <vt:lpstr>PowerPoint Presentation</vt:lpstr>
      <vt:lpstr>System Workflow</vt:lpstr>
      <vt:lpstr>System Workflow</vt:lpstr>
      <vt:lpstr>System Workflow</vt:lpstr>
      <vt:lpstr>System Workflow</vt:lpstr>
      <vt:lpstr>System Workflow</vt:lpstr>
      <vt:lpstr>System Workflow</vt:lpstr>
      <vt:lpstr>PowerPoint Presentation</vt:lpstr>
      <vt:lpstr>Reputation Rating </vt:lpstr>
      <vt:lpstr>Reputation Rating </vt:lpstr>
      <vt:lpstr>Reputation Rating </vt:lpstr>
      <vt:lpstr>Reputation Rating </vt:lpstr>
      <vt:lpstr>Reputation Rating </vt:lpstr>
      <vt:lpstr>Reputation Rating </vt:lpstr>
      <vt:lpstr>Reputation Rating </vt:lpstr>
      <vt:lpstr>Reputation Rating</vt:lpstr>
      <vt:lpstr>Experimental Evaluation</vt:lpstr>
      <vt:lpstr>Experiments on Epinions</vt:lpstr>
      <vt:lpstr>PowerPoint Presentation</vt:lpstr>
      <vt:lpstr>First experiment</vt:lpstr>
      <vt:lpstr>First experiment</vt:lpstr>
      <vt:lpstr>First experiment</vt:lpstr>
      <vt:lpstr>First experiment</vt:lpstr>
      <vt:lpstr>First experiment</vt:lpstr>
      <vt:lpstr>PowerPoint Presentation</vt:lpstr>
      <vt:lpstr>PowerPoint Presentation</vt:lpstr>
      <vt:lpstr>Second experiment</vt:lpstr>
      <vt:lpstr>PowerPoint Presentation</vt:lpstr>
      <vt:lpstr>PowerPoint Presentation</vt:lpstr>
      <vt:lpstr>PowerPoint Presentation</vt:lpstr>
      <vt:lpstr>PowerPoint Presentation</vt:lpstr>
      <vt:lpstr>PowerPoint Presentation</vt:lpstr>
      <vt:lpstr>Experiments on Advogato</vt:lpstr>
      <vt:lpstr>Experiments on Advogato</vt:lpstr>
      <vt:lpstr>Experiments on Advogato</vt:lpstr>
      <vt:lpstr>Experiments on Advogato</vt:lpstr>
      <vt:lpstr>PowerPoint Presentation</vt:lpstr>
      <vt:lpstr>PowerPoint Presentation</vt:lpstr>
      <vt:lpstr>PowerPoint Presentation</vt:lpstr>
      <vt:lpstr>Generalization Across Datasets</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Trust-Aware System for Personalized User Recommendations in Social Networks</dc:title>
  <dc:creator>irchen</dc:creator>
  <cp:lastModifiedBy>irchen</cp:lastModifiedBy>
  <cp:revision>1</cp:revision>
  <dcterms:modified xsi:type="dcterms:W3CDTF">2017-03-30T01:50:23Z</dcterms:modified>
</cp:coreProperties>
</file>