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8" r:id="rId3"/>
    <p:sldId id="282" r:id="rId4"/>
    <p:sldId id="283" r:id="rId5"/>
    <p:sldId id="280" r:id="rId6"/>
    <p:sldId id="281" r:id="rId7"/>
    <p:sldId id="287" r:id="rId8"/>
    <p:sldId id="288" r:id="rId9"/>
    <p:sldId id="289" r:id="rId10"/>
    <p:sldId id="290" r:id="rId11"/>
    <p:sldId id="286" r:id="rId12"/>
    <p:sldId id="291" r:id="rId13"/>
    <p:sldId id="258" r:id="rId14"/>
    <p:sldId id="257" r:id="rId15"/>
    <p:sldId id="259" r:id="rId16"/>
    <p:sldId id="260" r:id="rId17"/>
    <p:sldId id="262" r:id="rId18"/>
    <p:sldId id="261" r:id="rId19"/>
    <p:sldId id="263" r:id="rId20"/>
    <p:sldId id="265" r:id="rId21"/>
    <p:sldId id="264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9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2" d="100"/>
          <a:sy n="122" d="100"/>
        </p:scale>
        <p:origin x="114" y="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6848C3-E823-6345-920E-5745C117B65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4C63AE-1D38-E449-BB8F-E0DC3D955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524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9529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7398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041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0194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16413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175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849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8739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40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39B-0B46-42F9-85B3-3619A8199AC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566A-21A3-4EFE-8877-7EDBCBBC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514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39B-0B46-42F9-85B3-3619A8199AC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566A-21A3-4EFE-8877-7EDBCBBC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48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39B-0B46-42F9-85B3-3619A8199AC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566A-21A3-4EFE-8877-7EDBCBBC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19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/>
        </p:nvSpPr>
        <p:spPr>
          <a:xfrm>
            <a:off x="0" y="6727600"/>
            <a:ext cx="12192000" cy="13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121897" tIns="121897" rIns="121897" bIns="121897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176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415600" y="1562133"/>
            <a:ext cx="11360800" cy="4529600"/>
          </a:xfrm>
          <a:prstGeom prst="rect">
            <a:avLst/>
          </a:prstGeom>
        </p:spPr>
        <p:txBody>
          <a:bodyPr lIns="121897" tIns="121897" rIns="121897" bIns="121897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11296609" y="6217621"/>
            <a:ext cx="731600" cy="524800"/>
          </a:xfrm>
          <a:prstGeom prst="rect">
            <a:avLst/>
          </a:prstGeom>
        </p:spPr>
        <p:txBody>
          <a:bodyPr lIns="121897" tIns="121897" rIns="121897" bIns="121897" anchor="ctr" anchorCtr="0">
            <a:noAutofit/>
          </a:bodyPr>
          <a:lstStyle/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11213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39B-0B46-42F9-85B3-3619A8199AC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566A-21A3-4EFE-8877-7EDBCBBC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15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39B-0B46-42F9-85B3-3619A8199AC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566A-21A3-4EFE-8877-7EDBCBBC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1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39B-0B46-42F9-85B3-3619A8199AC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566A-21A3-4EFE-8877-7EDBCBBC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468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39B-0B46-42F9-85B3-3619A8199AC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566A-21A3-4EFE-8877-7EDBCBBC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573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39B-0B46-42F9-85B3-3619A8199AC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566A-21A3-4EFE-8877-7EDBCBBC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45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39B-0B46-42F9-85B3-3619A8199AC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566A-21A3-4EFE-8877-7EDBCBBC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757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39B-0B46-42F9-85B3-3619A8199AC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566A-21A3-4EFE-8877-7EDBCBBC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510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5039B-0B46-42F9-85B3-3619A8199AC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A8566A-21A3-4EFE-8877-7EDBCBBC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228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65039B-0B46-42F9-85B3-3619A8199AC8}" type="datetimeFigureOut">
              <a:rPr lang="en-US" smtClean="0"/>
              <a:t>3/23/2017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8566A-21A3-4EFE-8877-7EDBCBBCB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3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7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40.png"/><Relationship Id="rId5" Type="http://schemas.openxmlformats.org/officeDocument/2006/relationships/image" Target="../media/image10.png"/><Relationship Id="rId15" Type="http://schemas.openxmlformats.org/officeDocument/2006/relationships/image" Target="../media/image18.png"/><Relationship Id="rId10" Type="http://schemas.openxmlformats.org/officeDocument/2006/relationships/image" Target="../media/image13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Trust Evaluation in Online Social Networks Using Generalized Network Flow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Wenjun</a:t>
            </a:r>
            <a:r>
              <a:rPr lang="en-US" dirty="0"/>
              <a:t> Jiang, </a:t>
            </a:r>
            <a:r>
              <a:rPr lang="en-US" dirty="0" err="1"/>
              <a:t>Jie</a:t>
            </a:r>
            <a:r>
              <a:rPr lang="en-US" dirty="0"/>
              <a:t> Wu, Fellow, IEEE, Feng Li, Member, IEEE, </a:t>
            </a:r>
            <a:r>
              <a:rPr lang="en-US" dirty="0" err="1"/>
              <a:t>Guojun</a:t>
            </a:r>
            <a:r>
              <a:rPr lang="en-US" dirty="0"/>
              <a:t> Wang, Member, IEEE, and </a:t>
            </a:r>
            <a:r>
              <a:rPr lang="en-US" dirty="0" err="1"/>
              <a:t>Huanyang</a:t>
            </a:r>
            <a:r>
              <a:rPr lang="en-US" dirty="0"/>
              <a:t> </a:t>
            </a:r>
            <a:r>
              <a:rPr lang="en-US" dirty="0" smtClean="0"/>
              <a:t>Zheng</a:t>
            </a:r>
          </a:p>
          <a:p>
            <a:endParaRPr lang="en-US" dirty="0" smtClean="0"/>
          </a:p>
          <a:p>
            <a:r>
              <a:rPr lang="en-US" dirty="0" smtClean="0"/>
              <a:t>Presenters: </a:t>
            </a:r>
            <a:r>
              <a:rPr lang="en-US" dirty="0" err="1" smtClean="0"/>
              <a:t>Adeela</a:t>
            </a:r>
            <a:r>
              <a:rPr lang="en-US" dirty="0" smtClean="0"/>
              <a:t> Huma, Lijing Wang, </a:t>
            </a:r>
            <a:r>
              <a:rPr lang="en-US" dirty="0" err="1" smtClean="0"/>
              <a:t>Xuchao</a:t>
            </a:r>
            <a:r>
              <a:rPr lang="en-US" dirty="0" smtClean="0"/>
              <a:t> Zhang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70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Augmentation Path example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unspecified-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2463800"/>
            <a:ext cx="77724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9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Notations Used</a:t>
            </a:r>
            <a:endParaRPr lang="en-US" dirty="0"/>
          </a:p>
        </p:txBody>
      </p:sp>
      <p:pic>
        <p:nvPicPr>
          <p:cNvPr id="6" name="Content Placeholder 5" descr="unspecified-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758" r="-277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43435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GFTrust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Initial trust assumption</a:t>
            </a:r>
          </a:p>
          <a:p>
            <a:r>
              <a:rPr lang="en-US" dirty="0" err="1" smtClean="0"/>
              <a:t>GFTrust</a:t>
            </a:r>
            <a:r>
              <a:rPr lang="en-US" dirty="0" smtClean="0"/>
              <a:t> modeled using network flow with three tasks as follow:</a:t>
            </a:r>
          </a:p>
          <a:p>
            <a:pPr lvl="1"/>
            <a:r>
              <a:rPr lang="en-US" dirty="0" smtClean="0"/>
              <a:t>Modeling trust decay with node leakage </a:t>
            </a:r>
          </a:p>
          <a:p>
            <a:pPr lvl="1"/>
            <a:r>
              <a:rPr lang="en-US" dirty="0" smtClean="0"/>
              <a:t>Constructing generalized flow network</a:t>
            </a:r>
          </a:p>
          <a:p>
            <a:pPr lvl="1"/>
            <a:r>
              <a:rPr lang="en-US" dirty="0" smtClean="0"/>
              <a:t>Calculating a near-optimal generalized flow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244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</a:t>
            </a:r>
            <a:r>
              <a:rPr lang="en-US" dirty="0" err="1" smtClean="0"/>
              <a:t>GFTrust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Lijing 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3122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Modeling Trust </a:t>
            </a:r>
            <a:r>
              <a:rPr lang="en-US" dirty="0"/>
              <a:t>D</a:t>
            </a:r>
            <a:r>
              <a:rPr lang="en-US" dirty="0" smtClean="0"/>
              <a:t>ecay with Node </a:t>
            </a:r>
            <a:r>
              <a:rPr lang="en-US" dirty="0"/>
              <a:t>L</a:t>
            </a:r>
            <a:r>
              <a:rPr lang="en-US" dirty="0" smtClean="0"/>
              <a:t>eakage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Assumption: the trusted graph is already known.</a:t>
            </a:r>
          </a:p>
          <a:p>
            <a:r>
              <a:rPr lang="en-US" dirty="0" smtClean="0"/>
              <a:t>Leakage functions:</a:t>
            </a:r>
          </a:p>
          <a:p>
            <a:pPr lvl="1"/>
            <a:r>
              <a:rPr lang="en-US" dirty="0" smtClean="0"/>
              <a:t>According to node’s distance from </a:t>
            </a:r>
          </a:p>
          <a:p>
            <a:pPr marL="457200" lvl="1" indent="0">
              <a:buNone/>
            </a:pPr>
            <a:r>
              <a:rPr lang="en-US" dirty="0" smtClean="0"/>
              <a:t>the source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0070C0"/>
                </a:solidFill>
              </a:rPr>
              <a:t>Favor the shorter paths over the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70C0"/>
                </a:solidFill>
              </a:rPr>
              <a:t>longer ones!</a:t>
            </a:r>
            <a:r>
              <a:rPr lang="en-US" dirty="0"/>
              <a:t>	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25" y="3372582"/>
            <a:ext cx="4600575" cy="1533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41" y="2308346"/>
            <a:ext cx="501015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45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Constructing Generalized Flow Network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For each (directed) edge:</a:t>
                </a:r>
              </a:p>
              <a:p>
                <a:pPr lvl="1"/>
                <a:r>
                  <a:rPr lang="en-US" dirty="0" smtClean="0"/>
                  <a:t>Capacity (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 smtClean="0"/>
                  <a:t>) = Trust value </a:t>
                </a:r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) </a:t>
                </a:r>
                <a:endParaRPr lang="en-US" dirty="0" smtClean="0"/>
              </a:p>
              <a:p>
                <a:pPr lvl="1"/>
                <a:r>
                  <a:rPr lang="en-US" dirty="0" smtClean="0"/>
                  <a:t>Gain </a:t>
                </a:r>
                <a:r>
                  <a:rPr lang="en-US" dirty="0"/>
                  <a:t>(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dirty="0"/>
                  <a:t>) </a:t>
                </a:r>
                <a:endParaRPr lang="en-US" dirty="0" smtClean="0"/>
              </a:p>
              <a:p>
                <a:pPr lvl="2"/>
                <a:r>
                  <a:rPr lang="en-US" dirty="0" smtClean="0"/>
                  <a:t>Outgoing edge from s: 1</a:t>
                </a:r>
              </a:p>
              <a:p>
                <a:pPr lvl="2"/>
                <a:r>
                  <a:rPr lang="en-US" dirty="0" smtClean="0"/>
                  <a:t>Incoming edge to d: 1</a:t>
                </a:r>
              </a:p>
              <a:p>
                <a:pPr lvl="2"/>
                <a:r>
                  <a:rPr lang="en-US" dirty="0" smtClean="0">
                    <a:solidFill>
                      <a:srgbClr val="0070C0"/>
                    </a:solidFill>
                  </a:rPr>
                  <a:t>Intermediate edges</a:t>
                </a:r>
                <a:r>
                  <a:rPr lang="en-US" dirty="0" smtClean="0"/>
                  <a:t>: &lt; 1</a:t>
                </a:r>
              </a:p>
              <a:p>
                <a:pPr lvl="3"/>
                <a:r>
                  <a:rPr lang="en-US" dirty="0" smtClean="0"/>
                  <a:t>transform the leakage of a node into the gain factor of an edge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𝑐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p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 1</m:t>
                    </m:r>
                  </m:oMath>
                </a14:m>
                <a:endParaRPr lang="en-US" dirty="0" smtClean="0"/>
              </a:p>
              <a:p>
                <a:pPr lvl="3"/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=1 −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𝑙𝑒𝑎𝑘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 smtClean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4905" y="4654550"/>
            <a:ext cx="5219700" cy="165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82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Near-Optimal Generalized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Challenges: path dependence and trust decay</a:t>
            </a:r>
          </a:p>
          <a:p>
            <a:r>
              <a:rPr lang="en-US" dirty="0" smtClean="0"/>
              <a:t>Objective: predict trust levels that are close to the truth</a:t>
            </a:r>
          </a:p>
        </p:txBody>
      </p:sp>
    </p:spTree>
    <p:extLst>
      <p:ext uri="{BB962C8B-B14F-4D97-AF65-F5344CB8AC3E}">
        <p14:creationId xmlns:p14="http://schemas.microsoft.com/office/powerpoint/2010/main" val="5588787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Calculating Near-Optimal Generalized Flow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Obs. 1. </a:t>
            </a:r>
            <a:r>
              <a:rPr lang="en-US" i="1" dirty="0"/>
              <a:t>In original trusted graph, a shorter path makes a higher gain.</a:t>
            </a:r>
          </a:p>
          <a:p>
            <a:r>
              <a:rPr lang="en-US" dirty="0" smtClean="0"/>
              <a:t>Obs</a:t>
            </a:r>
            <a:r>
              <a:rPr lang="en-US" dirty="0"/>
              <a:t>. 2. </a:t>
            </a:r>
            <a:r>
              <a:rPr lang="en-US" i="1" dirty="0"/>
              <a:t>In the original trusted graph, the trusted paths with the same length have the same efficiency of sending flow</a:t>
            </a:r>
            <a:r>
              <a:rPr lang="en-US" i="1" dirty="0" smtClean="0"/>
              <a:t>.</a:t>
            </a:r>
            <a:endParaRPr lang="en-US" i="1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35207" y="3425843"/>
            <a:ext cx="7226544" cy="1264077"/>
            <a:chOff x="2209800" y="3472962"/>
            <a:chExt cx="7226544" cy="126407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9800" y="3472962"/>
              <a:ext cx="2057400" cy="2286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/>
            <a:srcRect t="16434" r="-110"/>
            <a:stretch/>
          </p:blipFill>
          <p:spPr>
            <a:xfrm>
              <a:off x="6712194" y="3472962"/>
              <a:ext cx="2669930" cy="26267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4"/>
            <a:srcRect l="1" r="2502" b="11578"/>
            <a:stretch/>
          </p:blipFill>
          <p:spPr>
            <a:xfrm>
              <a:off x="2209801" y="3836499"/>
              <a:ext cx="770792" cy="269509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01108" y="3880461"/>
              <a:ext cx="2733675" cy="2381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12194" y="3801208"/>
              <a:ext cx="2724150" cy="3048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9800" y="4394139"/>
              <a:ext cx="552450" cy="3429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784596" y="4402932"/>
              <a:ext cx="2733675" cy="285750"/>
            </a:xfrm>
            <a:prstGeom prst="rect">
              <a:avLst/>
            </a:prstGeom>
          </p:spPr>
        </p:pic>
        <p:sp>
          <p:nvSpPr>
            <p:cNvPr id="11" name="Right Arrow 10"/>
            <p:cNvSpPr/>
            <p:nvPr/>
          </p:nvSpPr>
          <p:spPr>
            <a:xfrm>
              <a:off x="4431323" y="3587262"/>
              <a:ext cx="2039815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5873262" y="3971253"/>
              <a:ext cx="720969" cy="4571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975" y="4985606"/>
            <a:ext cx="5153025" cy="16097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38758" y="5179110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0.6</m:t>
                      </m:r>
                    </m:oMath>
                  </m:oMathPara>
                </a14:m>
                <a:endParaRPr lang="en-US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58" y="5179110"/>
                <a:ext cx="1122423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2486025" y="4766946"/>
                <a:ext cx="2771335" cy="3907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0.6 ∗ 0.9 = 0.54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025" y="4766946"/>
                <a:ext cx="2771335" cy="390748"/>
              </a:xfrm>
              <a:prstGeom prst="rect">
                <a:avLst/>
              </a:prstGeom>
              <a:blipFill>
                <a:blip r:embed="rId11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436701" y="6355862"/>
                <a:ext cx="3429464" cy="4042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0.6 ∗ 0.9 ∗ 0.9 = 0.486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6701" y="6355862"/>
                <a:ext cx="3429464" cy="404213"/>
              </a:xfrm>
              <a:prstGeom prst="rect">
                <a:avLst/>
              </a:prstGeom>
              <a:blipFill>
                <a:blip r:embed="rId12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802924" y="4683813"/>
                <a:ext cx="11224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2924" y="4683813"/>
                <a:ext cx="1122423" cy="369332"/>
              </a:xfrm>
              <a:prstGeom prst="rect">
                <a:avLst/>
              </a:prstGeom>
              <a:blipFill>
                <a:blip r:embed="rId13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788056" y="5088812"/>
                <a:ext cx="427040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 </m:t>
                          </m:r>
                          <m:r>
                            <a:rPr 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0.6∗0.9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+0.2∗0.9∗0.9</m:t>
                      </m:r>
                    </m:oMath>
                  </m:oMathPara>
                </a14:m>
                <a:endParaRPr lang="en-US" b="0" i="1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0.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702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88056" y="5088812"/>
                <a:ext cx="4270400" cy="64633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7802924" y="5666617"/>
                <a:ext cx="4167808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>
                            <m:sSubPr>
                              <m:ctrlP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b="0" i="1" dirty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∗0.9∗0.9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+0.1∗0.9</m:t>
                      </m:r>
                    </m:oMath>
                  </m:oMathPara>
                </a14:m>
                <a:endParaRPr lang="en-US" b="0" i="1" dirty="0" smtClean="0">
                  <a:solidFill>
                    <a:srgbClr val="C0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= 0.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657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2924" y="5666617"/>
                <a:ext cx="4167808" cy="646331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5511677" y="5550477"/>
                <a:ext cx="128721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0.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54</m:t>
                      </m:r>
                    </m:oMath>
                  </m:oMathPara>
                </a14:m>
                <a:endParaRPr lang="en-US" dirty="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677" y="5550477"/>
                <a:ext cx="1287212" cy="369332"/>
              </a:xfrm>
              <a:prstGeom prst="rect">
                <a:avLst/>
              </a:prstGeom>
              <a:blipFill>
                <a:blip r:embed="rId1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25"/>
          <p:cNvSpPr/>
          <p:nvPr/>
        </p:nvSpPr>
        <p:spPr>
          <a:xfrm>
            <a:off x="8949601" y="3668548"/>
            <a:ext cx="460862" cy="45829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9510184" y="3793580"/>
                <a:ext cx="46925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0184" y="3793580"/>
                <a:ext cx="469252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4006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Near-Optimal Generalized Flow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Greedy algorithm:</a:t>
            </a:r>
          </a:p>
          <a:p>
            <a:pPr lvl="1"/>
            <a:r>
              <a:rPr lang="en-US" dirty="0" smtClean="0"/>
              <a:t>Search shortest path: </a:t>
            </a:r>
            <a:r>
              <a:rPr lang="en-US" dirty="0"/>
              <a:t>breadth-first search</a:t>
            </a:r>
            <a:endParaRPr lang="en-US" dirty="0" smtClean="0"/>
          </a:p>
          <a:p>
            <a:pPr lvl="1"/>
            <a:r>
              <a:rPr lang="en-US" dirty="0" smtClean="0"/>
              <a:t>Augmenting flow</a:t>
            </a:r>
          </a:p>
          <a:p>
            <a:pPr lvl="2"/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199" y="3155339"/>
            <a:ext cx="5800725" cy="1514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199" y="4860314"/>
            <a:ext cx="5724525" cy="1762125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8326316" y="5213839"/>
            <a:ext cx="1688123" cy="844062"/>
          </a:xfrm>
          <a:prstGeom prst="clou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03034" y="5251149"/>
            <a:ext cx="532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</a:rPr>
              <a:t>?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771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Calculating Near-Optimal Generalized Flow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26" y="2059231"/>
            <a:ext cx="11630025" cy="4181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0" y="3367455"/>
                <a:ext cx="2426677" cy="9383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US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(−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𝑓𝑔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f>
                        <m:fPr>
                          <m:ctrlPr>
                            <a:rPr 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 dirty="0" err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 err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367455"/>
                <a:ext cx="2426677" cy="93833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9906000" y="3211634"/>
                <a:ext cx="2426677" cy="391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0" y="3211634"/>
                <a:ext cx="2426677" cy="391582"/>
              </a:xfrm>
              <a:prstGeom prst="rect">
                <a:avLst/>
              </a:prstGeom>
              <a:blipFill>
                <a:blip r:embed="rId4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7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source s is interested in a single target d </a:t>
            </a:r>
            <a:r>
              <a:rPr lang="en-US" dirty="0" smtClean="0"/>
              <a:t>in </a:t>
            </a:r>
            <a:r>
              <a:rPr lang="en-US" dirty="0"/>
              <a:t>online social networks (OSNs</a:t>
            </a:r>
            <a:r>
              <a:rPr lang="en-US" dirty="0" smtClean="0"/>
              <a:t>)</a:t>
            </a:r>
          </a:p>
          <a:p>
            <a:r>
              <a:rPr lang="en-US" dirty="0"/>
              <a:t>OSNs bear the small-world characteristic of high clustering </a:t>
            </a:r>
          </a:p>
          <a:p>
            <a:r>
              <a:rPr lang="en-US" dirty="0" smtClean="0"/>
              <a:t>Types of opinions:</a:t>
            </a:r>
          </a:p>
          <a:p>
            <a:pPr lvl="1"/>
            <a:r>
              <a:rPr lang="en-US" dirty="0" smtClean="0"/>
              <a:t>Preconceived opinions</a:t>
            </a:r>
          </a:p>
          <a:p>
            <a:pPr lvl="1"/>
            <a:r>
              <a:rPr lang="en-US" dirty="0" smtClean="0"/>
              <a:t>Aggregated opinions</a:t>
            </a:r>
          </a:p>
          <a:p>
            <a:r>
              <a:rPr lang="en-US" dirty="0" smtClean="0"/>
              <a:t>Trust formation</a:t>
            </a:r>
          </a:p>
          <a:p>
            <a:pPr lvl="1"/>
            <a:r>
              <a:rPr lang="en-US" dirty="0" smtClean="0"/>
              <a:t>Direct contact– first hand; directed link between two nodes</a:t>
            </a:r>
          </a:p>
          <a:p>
            <a:pPr lvl="1"/>
            <a:r>
              <a:rPr lang="en-US" dirty="0" smtClean="0"/>
              <a:t>Recommendation – second hand; </a:t>
            </a:r>
            <a:r>
              <a:rPr lang="en-US" dirty="0"/>
              <a:t>such as a trusted path (</a:t>
            </a:r>
            <a:r>
              <a:rPr lang="en-US" dirty="0" smtClean="0"/>
              <a:t>s, u, d) representing </a:t>
            </a:r>
            <a:r>
              <a:rPr lang="en-US" dirty="0"/>
              <a:t>s’s trust of d via u’s </a:t>
            </a:r>
            <a:r>
              <a:rPr lang="en-US" dirty="0" smtClean="0"/>
              <a:t>recommendation </a:t>
            </a:r>
            <a:endParaRPr lang="en-US" dirty="0"/>
          </a:p>
          <a:p>
            <a:r>
              <a:rPr lang="en-US" dirty="0" smtClean="0"/>
              <a:t>Paths – sequential and parallel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200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Analysis of </a:t>
            </a:r>
            <a:r>
              <a:rPr lang="en-US" dirty="0" err="1" smtClean="0"/>
              <a:t>GFTrust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Lijing Wang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0780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Efficiency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Obs. 3. </a:t>
                </a:r>
                <a:r>
                  <a:rPr lang="en-US" i="1" dirty="0" smtClean="0"/>
                  <a:t>In most cases, the iterative number of augmenting flows in </a:t>
                </a:r>
                <a:r>
                  <a:rPr lang="en-US" i="1" dirty="0" err="1" smtClean="0"/>
                  <a:t>GFTrust</a:t>
                </a:r>
                <a:r>
                  <a:rPr lang="en-US" i="1" dirty="0" smtClean="0"/>
                  <a:t> is a small constant.</a:t>
                </a:r>
              </a:p>
              <a:p>
                <a:r>
                  <a:rPr lang="en-US" dirty="0" smtClean="0"/>
                  <a:t>Theorem 1. </a:t>
                </a:r>
                <a:r>
                  <a:rPr lang="en-US" i="1" dirty="0" smtClean="0"/>
                  <a:t>The total time complexity of Algorithm 1 and 2 in </a:t>
                </a:r>
                <a:r>
                  <a:rPr lang="en-US" i="1" dirty="0" err="1" smtClean="0"/>
                  <a:t>GFTrust</a:t>
                </a:r>
                <a:r>
                  <a:rPr lang="en-US" i="1" dirty="0" smtClean="0"/>
                  <a:t> is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i="1" dirty="0" smtClean="0"/>
                  <a:t>.</a:t>
                </a:r>
              </a:p>
              <a:p>
                <a:r>
                  <a:rPr lang="en-US" i="1" dirty="0" smtClean="0"/>
                  <a:t>According to Obs. 3., in most cases, the total complexity of </a:t>
                </a:r>
                <a:r>
                  <a:rPr lang="en-US" i="1" dirty="0" err="1" smtClean="0"/>
                  <a:t>GFTrust</a:t>
                </a:r>
                <a:r>
                  <a:rPr lang="en-US" i="1" dirty="0" smtClean="0"/>
                  <a:t> will be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r>
                  <a:rPr lang="en-US" i="1" dirty="0"/>
                  <a:t>.</a:t>
                </a:r>
                <a:endParaRPr lang="en-US" i="1" dirty="0" smtClean="0"/>
              </a:p>
              <a:p>
                <a:r>
                  <a:rPr lang="en-US" dirty="0" err="1"/>
                  <a:t>GFTrust</a:t>
                </a:r>
                <a:r>
                  <a:rPr lang="en-US" dirty="0"/>
                  <a:t> is a </a:t>
                </a:r>
                <a:r>
                  <a:rPr lang="en-US" b="1" dirty="0"/>
                  <a:t>local trust metric </a:t>
                </a:r>
                <a:r>
                  <a:rPr lang="en-US" dirty="0"/>
                  <a:t>which is based on a small trusted graph from source </a:t>
                </a:r>
                <a:r>
                  <a:rPr lang="en-US" i="1" dirty="0"/>
                  <a:t>s</a:t>
                </a:r>
                <a:r>
                  <a:rPr lang="en-US" dirty="0"/>
                  <a:t> to sink </a:t>
                </a:r>
                <a:r>
                  <a:rPr lang="en-US" i="1" dirty="0"/>
                  <a:t>d</a:t>
                </a:r>
                <a:r>
                  <a:rPr lang="en-US" dirty="0"/>
                  <a:t>, instead of the whole large OSNs.</a:t>
                </a:r>
                <a:endParaRPr lang="en-US" i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 r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89894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Near-Optimal </a:t>
            </a:r>
            <a:r>
              <a:rPr lang="en-US" dirty="0"/>
              <a:t>Effect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GFTrust</a:t>
            </a:r>
            <a:r>
              <a:rPr lang="en-US" dirty="0" smtClean="0"/>
              <a:t>  </a:t>
            </a:r>
            <a:r>
              <a:rPr lang="en-US" dirty="0" err="1" smtClean="0"/>
              <a:t>v.s</a:t>
            </a:r>
            <a:r>
              <a:rPr lang="en-US" dirty="0" smtClean="0"/>
              <a:t>.  Linear Programming</a:t>
            </a:r>
          </a:p>
          <a:p>
            <a:r>
              <a:rPr lang="en-US" dirty="0" smtClean="0"/>
              <a:t>Dataset : </a:t>
            </a:r>
            <a:r>
              <a:rPr lang="en-US" dirty="0" err="1" smtClean="0"/>
              <a:t>Kaitiaki</a:t>
            </a:r>
            <a:r>
              <a:rPr lang="en-US" dirty="0" smtClean="0"/>
              <a:t> (64 nodes, 178 links)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6929" y="3287590"/>
            <a:ext cx="5429250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05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Desirable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Ability to solve </a:t>
            </a:r>
            <a:r>
              <a:rPr lang="en-US" b="1" dirty="0" smtClean="0"/>
              <a:t>Path Dependence</a:t>
            </a:r>
          </a:p>
          <a:p>
            <a:pPr lvl="1"/>
            <a:r>
              <a:rPr lang="en-US" dirty="0" smtClean="0"/>
              <a:t>No information reuse or loss</a:t>
            </a:r>
          </a:p>
          <a:p>
            <a:r>
              <a:rPr lang="en-US" dirty="0" smtClean="0"/>
              <a:t>Ability to solve </a:t>
            </a:r>
            <a:r>
              <a:rPr lang="en-US" b="1" dirty="0" smtClean="0"/>
              <a:t>Trust Decay</a:t>
            </a:r>
          </a:p>
          <a:p>
            <a:pPr lvl="1"/>
            <a:r>
              <a:rPr lang="en-US" dirty="0" smtClean="0"/>
              <a:t>Leakage functions</a:t>
            </a:r>
          </a:p>
          <a:p>
            <a:r>
              <a:rPr lang="en-US" dirty="0" smtClean="0"/>
              <a:t>No need to </a:t>
            </a:r>
            <a:r>
              <a:rPr lang="en-US" b="1" dirty="0" smtClean="0"/>
              <a:t>Normalize</a:t>
            </a:r>
          </a:p>
          <a:p>
            <a:pPr lvl="1"/>
            <a:r>
              <a:rPr lang="en-US" dirty="0" smtClean="0"/>
              <a:t>Resulting flow falls in the range of [0,1]</a:t>
            </a:r>
          </a:p>
          <a:p>
            <a:pPr lvl="1"/>
            <a:r>
              <a:rPr lang="en-US" dirty="0" smtClean="0"/>
              <a:t>False positive effect, doesn’t matter</a:t>
            </a:r>
          </a:p>
          <a:p>
            <a:r>
              <a:rPr lang="en-US" dirty="0" smtClean="0"/>
              <a:t>Generality</a:t>
            </a:r>
          </a:p>
          <a:p>
            <a:pPr lvl="1"/>
            <a:r>
              <a:rPr lang="en-US" dirty="0" smtClean="0"/>
              <a:t>Others as a special case of </a:t>
            </a:r>
            <a:r>
              <a:rPr lang="en-US" i="1" dirty="0" smtClean="0"/>
              <a:t>leak = 0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969034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Special Desirable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5" y="1769879"/>
            <a:ext cx="5857875" cy="885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577" y="1717187"/>
            <a:ext cx="5838825" cy="9048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43773" y="3255398"/>
                <a:ext cx="181121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𝑣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sSup>
                            <m:sSupPr>
                              <m:ctrlP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3773" y="3255398"/>
                <a:ext cx="1811216" cy="1200329"/>
              </a:xfrm>
              <a:prstGeom prst="rect">
                <a:avLst/>
              </a:prstGeom>
              <a:blipFill>
                <a:blip r:embed="rId4"/>
                <a:stretch>
                  <a:fillRect b="-15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904158" y="4786937"/>
            <a:ext cx="42972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Senario</a:t>
            </a:r>
            <a:r>
              <a:rPr lang="en-US" dirty="0" smtClean="0"/>
              <a:t> 1: d’ increases path length</a:t>
            </a:r>
          </a:p>
          <a:p>
            <a:r>
              <a:rPr lang="en-US" dirty="0" err="1" smtClean="0"/>
              <a:t>Senario</a:t>
            </a:r>
            <a:r>
              <a:rPr lang="en-US" dirty="0" smtClean="0"/>
              <a:t> 2: d’ doesn’t increases path length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125" y="3088971"/>
            <a:ext cx="580072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867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17600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r>
              <a:rPr lang="en-US" smtClean="0"/>
              <a:t>Experiment</a:t>
            </a:r>
            <a:endParaRPr lang="en" dirty="0"/>
          </a:p>
        </p:txBody>
      </p:sp>
      <p:sp>
        <p:nvSpPr>
          <p:cNvPr id="7" name="Shape 89"/>
          <p:cNvSpPr txBox="1">
            <a:spLocks noGrp="1"/>
          </p:cNvSpPr>
          <p:nvPr>
            <p:ph type="body" idx="1"/>
          </p:nvPr>
        </p:nvSpPr>
        <p:spPr>
          <a:xfrm>
            <a:off x="415600" y="1562134"/>
            <a:ext cx="8614888" cy="663889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pPr marL="609585" indent="-304792">
              <a:lnSpc>
                <a:spcPct val="115000"/>
              </a:lnSpc>
              <a:spcAft>
                <a:spcPts val="2133"/>
              </a:spcAft>
              <a:buChar char="●"/>
            </a:pPr>
            <a:r>
              <a:rPr lang="en-US" sz="2400" dirty="0" smtClean="0"/>
              <a:t>Evaluation Technique: Leave one out</a:t>
            </a:r>
          </a:p>
        </p:txBody>
      </p:sp>
      <p:sp>
        <p:nvSpPr>
          <p:cNvPr id="3" name="Rectangle 2"/>
          <p:cNvSpPr/>
          <p:nvPr/>
        </p:nvSpPr>
        <p:spPr>
          <a:xfrm>
            <a:off x="415600" y="3365756"/>
            <a:ext cx="10234701" cy="547838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609585" indent="-304792">
              <a:lnSpc>
                <a:spcPct val="115000"/>
              </a:lnSpc>
              <a:spcAft>
                <a:spcPts val="2133"/>
              </a:spcAft>
              <a:buChar char="●"/>
            </a:pPr>
            <a:r>
              <a:rPr lang="en-US" sz="2400" dirty="0" smtClean="0"/>
              <a:t>Dataset: </a:t>
            </a:r>
            <a:r>
              <a:rPr lang="en-US" sz="2400" dirty="0" err="1" smtClean="0"/>
              <a:t>Epinions</a:t>
            </a:r>
            <a:r>
              <a:rPr lang="en-US" sz="2400" dirty="0"/>
              <a:t> </a:t>
            </a:r>
            <a:r>
              <a:rPr lang="en-US" sz="2400" dirty="0" smtClean="0"/>
              <a:t>(</a:t>
            </a:r>
            <a:r>
              <a:rPr lang="en-US" sz="2400" i="1" dirty="0" err="1" smtClean="0">
                <a:solidFill>
                  <a:schemeClr val="bg1">
                    <a:lumMod val="50000"/>
                  </a:schemeClr>
                </a:solidFill>
              </a:rPr>
              <a:t>www.epinions.com</a:t>
            </a:r>
            <a:r>
              <a:rPr lang="en-US" sz="2400" dirty="0" smtClean="0"/>
              <a:t>)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81548" y="2303445"/>
            <a:ext cx="9631680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685783" lvl="3" indent="-380990">
              <a:buFont typeface="Wingdings" panose="05000000000000000000" pitchFamily="2" charset="2"/>
              <a:buChar char="Ø"/>
            </a:pPr>
            <a:r>
              <a:rPr lang="en-US" dirty="0"/>
              <a:t>If there is an edge between two nodes, that edge is masked. The masked value is the ground truth value to be compared with calculated value.</a:t>
            </a:r>
            <a:endParaRPr lang="en" dirty="0"/>
          </a:p>
        </p:txBody>
      </p:sp>
      <p:sp>
        <p:nvSpPr>
          <p:cNvPr id="11" name="Rectangle 10"/>
          <p:cNvSpPr/>
          <p:nvPr/>
        </p:nvSpPr>
        <p:spPr>
          <a:xfrm>
            <a:off x="1394452" y="3993495"/>
            <a:ext cx="9402857" cy="4001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>
              <a:buFont typeface="Wingdings" charset="2"/>
              <a:buChar char="Ø"/>
            </a:pPr>
            <a:r>
              <a:rPr lang="en-US" dirty="0"/>
              <a:t>an online community </a:t>
            </a:r>
            <a:r>
              <a:rPr lang="en-US" dirty="0" smtClean="0"/>
              <a:t>website </a:t>
            </a:r>
            <a:r>
              <a:rPr lang="en-US" dirty="0"/>
              <a:t>where users can write reviews and rate other users’ reviews.</a:t>
            </a:r>
          </a:p>
        </p:txBody>
      </p:sp>
      <p:sp>
        <p:nvSpPr>
          <p:cNvPr id="2" name="Rectangle 1"/>
          <p:cNvSpPr/>
          <p:nvPr/>
        </p:nvSpPr>
        <p:spPr>
          <a:xfrm>
            <a:off x="1081548" y="4498443"/>
            <a:ext cx="3477869" cy="434730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marL="685783" indent="-380990">
              <a:lnSpc>
                <a:spcPct val="115000"/>
              </a:lnSpc>
              <a:spcAft>
                <a:spcPts val="2133"/>
              </a:spcAft>
              <a:buFont typeface="Wingdings" charset="2"/>
              <a:buChar char="Ø"/>
            </a:pPr>
            <a:r>
              <a:rPr lang="en-US" dirty="0"/>
              <a:t>3,168 nodes and 51,888 edges</a:t>
            </a:r>
          </a:p>
        </p:txBody>
      </p:sp>
    </p:spTree>
    <p:extLst>
      <p:ext uri="{BB962C8B-B14F-4D97-AF65-F5344CB8AC3E}">
        <p14:creationId xmlns:p14="http://schemas.microsoft.com/office/powerpoint/2010/main" val="150885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17600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r>
              <a:rPr lang="en-US" smtClean="0"/>
              <a:t>Experiment</a:t>
            </a:r>
            <a:endParaRPr lang="en" dirty="0"/>
          </a:p>
        </p:txBody>
      </p:sp>
      <p:sp>
        <p:nvSpPr>
          <p:cNvPr id="7" name="Shape 89"/>
          <p:cNvSpPr txBox="1">
            <a:spLocks noGrp="1"/>
          </p:cNvSpPr>
          <p:nvPr>
            <p:ph type="body" idx="1"/>
          </p:nvPr>
        </p:nvSpPr>
        <p:spPr>
          <a:xfrm>
            <a:off x="415600" y="1562134"/>
            <a:ext cx="8614888" cy="663889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pPr marL="609585" indent="-304792">
              <a:lnSpc>
                <a:spcPct val="115000"/>
              </a:lnSpc>
              <a:spcAft>
                <a:spcPts val="2133"/>
              </a:spcAft>
              <a:buChar char="●"/>
            </a:pPr>
            <a:r>
              <a:rPr lang="en-US" sz="2400" dirty="0" smtClean="0"/>
              <a:t>Evaluation Metrics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94571" y="3262262"/>
            <a:ext cx="9402857" cy="43088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>
              <a:buFont typeface="Wingdings" charset="2"/>
              <a:buChar char="Ø"/>
            </a:pPr>
            <a:r>
              <a:rPr lang="en-US" sz="2000" dirty="0" smtClean="0"/>
              <a:t>Precision &amp; Recall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1058101" y="4854670"/>
            <a:ext cx="3154255" cy="456275"/>
          </a:xfrm>
          <a:prstGeom prst="rect">
            <a:avLst/>
          </a:prstGeom>
        </p:spPr>
        <p:txBody>
          <a:bodyPr wrap="none" lIns="121917" tIns="60958" rIns="121917" bIns="60958">
            <a:spAutoFit/>
          </a:bodyPr>
          <a:lstStyle/>
          <a:p>
            <a:pPr marL="685783" indent="-380990">
              <a:lnSpc>
                <a:spcPct val="115000"/>
              </a:lnSpc>
              <a:spcAft>
                <a:spcPts val="2133"/>
              </a:spcAft>
              <a:buFont typeface="Wingdings" charset="2"/>
              <a:buChar char="Ø"/>
            </a:pPr>
            <a:r>
              <a:rPr lang="en-US" sz="2000" dirty="0" smtClean="0"/>
              <a:t>Connection Coverage</a:t>
            </a:r>
            <a:endParaRPr lang="en-US" sz="20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3700207" y="2339025"/>
                <a:ext cx="7135447" cy="682042"/>
              </a:xfrm>
              <a:prstGeom prst="rect">
                <a:avLst/>
              </a:prstGeom>
            </p:spPr>
            <p:txBody>
              <a:bodyPr wrap="square" lIns="121917" tIns="60958" rIns="121917" bIns="60958">
                <a:spAutoFit/>
              </a:bodyPr>
              <a:lstStyle/>
              <a:p>
                <a:pPr lvl="3"/>
                <a14:m>
                  <m:oMath xmlns:m="http://schemas.openxmlformats.org/officeDocument/2006/math">
                    <m:sSup>
                      <m:sSupPr>
                        <m:ctrlPr>
                          <a:rPr lang="hr-HR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  <m:sup>
                        <m:r>
                          <a:rPr lang="en-US" i="1">
                            <a:latin typeface="Cambria Math" charset="0"/>
                          </a:rPr>
                          <m:t>𝑐</m:t>
                        </m:r>
                      </m:sup>
                    </m:sSup>
                  </m:oMath>
                </a14:m>
                <a:r>
                  <a:rPr lang="en-US" dirty="0" smtClean="0"/>
                  <a:t> is the calculated trust,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hr-H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charset="0"/>
                          </a:rPr>
                          <m:t>𝑡</m:t>
                        </m:r>
                      </m:e>
                      <m:sup>
                        <m:r>
                          <a:rPr lang="en-US" b="0" i="1" smtClean="0">
                            <a:latin typeface="Cambria Math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dirty="0" smtClean="0"/>
                  <a:t> is the ground truth trust.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𝐷</m:t>
                    </m:r>
                  </m:oMath>
                </a14:m>
                <a:r>
                  <a:rPr lang="en-US" dirty="0" smtClean="0"/>
                  <a:t> is </a:t>
                </a:r>
                <a:r>
                  <a:rPr lang="en-US" dirty="0" smtClean="0"/>
                  <a:t>the total number of edges whose trust can be predicted. </a:t>
                </a:r>
                <a:endParaRPr lang="en-US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207" y="2339025"/>
                <a:ext cx="7135447" cy="682042"/>
              </a:xfrm>
              <a:prstGeom prst="rect">
                <a:avLst/>
              </a:prstGeom>
              <a:blipFill>
                <a:blip r:embed="rId3"/>
                <a:stretch>
                  <a:fillRect t="-1786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Rectangle 11"/>
              <p:cNvSpPr/>
              <p:nvPr/>
            </p:nvSpPr>
            <p:spPr>
              <a:xfrm>
                <a:off x="1220113" y="2460178"/>
                <a:ext cx="3502931" cy="4397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14350" lvl="3" indent="-285750">
                  <a:buFont typeface="Wingdings" panose="05000000000000000000" pitchFamily="2" charset="2"/>
                  <a:buChar char="Ø"/>
                </a:pPr>
                <a:r>
                  <a:rPr lang="en-US" sz="2000" dirty="0" smtClean="0"/>
                  <a:t>Mean Error: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bHide m:val="on"/>
                        <m:sup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d>
                          <m:dPr>
                            <m:begChr m:val="|"/>
                            <m:endChr m:val="|"/>
                            <m:ctrlPr>
                              <a:rPr lang="hr-HR" sz="20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hr-HR" sz="20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𝑐</m:t>
                                </m:r>
                              </m:sup>
                            </m:sSup>
                            <m:r>
                              <a:rPr lang="en-US" sz="2000" b="0" i="1" smtClean="0">
                                <a:latin typeface="Cambria Math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𝑡</m:t>
                                </m:r>
                              </m:e>
                              <m:sup>
                                <m:r>
                                  <a:rPr lang="en-US" sz="2000" b="0" i="1" smtClean="0">
                                    <a:latin typeface="Cambria Math" charset="0"/>
                                  </a:rPr>
                                  <m:t>𝑑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US" sz="2000" b="0" i="1" smtClean="0">
                        <a:latin typeface="Cambria Math" charset="0"/>
                      </a:rPr>
                      <m:t>/</m:t>
                    </m:r>
                    <m:r>
                      <a:rPr lang="en-US" sz="2000" b="0" i="1" smtClean="0">
                        <a:latin typeface="Cambria Math" charset="0"/>
                      </a:rPr>
                      <m:t>𝐷</m:t>
                    </m:r>
                  </m:oMath>
                </a14:m>
                <a:endParaRPr lang="en" sz="2000" dirty="0"/>
              </a:p>
            </p:txBody>
          </p:sp>
        </mc:Choice>
        <mc:Fallback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0113" y="2460178"/>
                <a:ext cx="3502931" cy="439736"/>
              </a:xfrm>
              <a:prstGeom prst="rect">
                <a:avLst/>
              </a:prstGeom>
              <a:blipFill>
                <a:blip r:embed="rId4"/>
                <a:stretch>
                  <a:fillRect t="-106944" b="-163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Rectangle 12"/>
              <p:cNvSpPr/>
              <p:nvPr/>
            </p:nvSpPr>
            <p:spPr>
              <a:xfrm>
                <a:off x="1394572" y="4069685"/>
                <a:ext cx="7052143" cy="4084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lang="en-US" sz="2000" dirty="0" smtClean="0"/>
                  <a:t>FScore: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charset="0"/>
                          </a:rPr>
                          <m:t>2</m:t>
                        </m:r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𝑅𝑒𝑐𝑎𝑙𝑙</m:t>
                        </m:r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∙</m:t>
                        </m:r>
                        <m:r>
                          <a:rPr lang="en-US" sz="2000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𝑃𝑟𝑒𝑐𝑖𝑠𝑖𝑜𝑛</m:t>
                        </m:r>
                      </m:num>
                      <m:den>
                        <m:r>
                          <a:rPr lang="en-US" sz="2000" b="0" i="1" smtClean="0">
                            <a:latin typeface="Cambria Math" charset="0"/>
                          </a:rPr>
                          <m:t>𝑅𝑒𝑐𝑎𝑙𝑙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+</m:t>
                        </m:r>
                        <m:r>
                          <a:rPr lang="en-US" sz="2000" b="0" i="1" smtClean="0">
                            <a:latin typeface="Cambria Math" charset="0"/>
                          </a:rPr>
                          <m:t>𝑃𝑟𝑒𝑐𝑖𝑠𝑖𝑜𝑛</m:t>
                        </m:r>
                      </m:den>
                    </m:f>
                  </m:oMath>
                </a14:m>
                <a:r>
                  <a:rPr lang="en-US" sz="2000" dirty="0" smtClean="0"/>
                  <a:t>  </a:t>
                </a:r>
                <a:endParaRPr lang="en-US" sz="2000" dirty="0"/>
              </a:p>
            </p:txBody>
          </p:sp>
        </mc:Choice>
        <mc:Fallback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4572" y="4069685"/>
                <a:ext cx="7052143" cy="408445"/>
              </a:xfrm>
              <a:prstGeom prst="rect">
                <a:avLst/>
              </a:prstGeom>
              <a:blipFill>
                <a:blip r:embed="rId5"/>
                <a:stretch>
                  <a:fillRect l="-778" t="-113433" b="-174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484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17600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r>
              <a:rPr lang="en-US" smtClean="0"/>
              <a:t>Experiment</a:t>
            </a:r>
            <a:endParaRPr lang="en" dirty="0"/>
          </a:p>
        </p:txBody>
      </p:sp>
      <p:sp>
        <p:nvSpPr>
          <p:cNvPr id="7" name="Shape 89"/>
          <p:cNvSpPr txBox="1">
            <a:spLocks noGrp="1"/>
          </p:cNvSpPr>
          <p:nvPr>
            <p:ph type="body" idx="1"/>
          </p:nvPr>
        </p:nvSpPr>
        <p:spPr>
          <a:xfrm>
            <a:off x="415600" y="1562134"/>
            <a:ext cx="6383785" cy="663889"/>
          </a:xfrm>
          <a:prstGeom prst="rect">
            <a:avLst/>
          </a:prstGeom>
          <a:noFill/>
          <a:ln>
            <a:noFill/>
          </a:ln>
        </p:spPr>
        <p:txBody>
          <a:bodyPr vert="horz" lIns="121897" tIns="121897" rIns="121897" bIns="121897" rtlCol="0" anchor="t" anchorCtr="0">
            <a:noAutofit/>
          </a:bodyPr>
          <a:lstStyle/>
          <a:p>
            <a:pPr marL="609585" indent="-304792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Char char="●"/>
            </a:pPr>
            <a:r>
              <a:rPr lang="en-US" sz="2400" dirty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</a:rPr>
              <a:t>Basic Operations in the Reliability Model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918" y="1738055"/>
            <a:ext cx="5249159" cy="252265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92972" y="2326997"/>
            <a:ext cx="4935890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>
              <a:buFont typeface="Wingdings" charset="2"/>
              <a:buChar char="Ø"/>
            </a:pPr>
            <a:r>
              <a:rPr lang="en-US" dirty="0" smtClean="0"/>
              <a:t>Propagation: calculates the reliability of a trusted path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292972" y="3125600"/>
            <a:ext cx="5292557" cy="4103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>
              <a:buFont typeface="Wingdings" charset="2"/>
              <a:buChar char="Ø"/>
            </a:pPr>
            <a:r>
              <a:rPr lang="en-US" dirty="0" smtClean="0"/>
              <a:t>Aggregation: calculates the final trust value</a:t>
            </a:r>
            <a:endParaRPr lang="en-US" dirty="0"/>
          </a:p>
        </p:txBody>
      </p:sp>
      <p:sp>
        <p:nvSpPr>
          <p:cNvPr id="15" name="Shape 89"/>
          <p:cNvSpPr txBox="1">
            <a:spLocks/>
          </p:cNvSpPr>
          <p:nvPr/>
        </p:nvSpPr>
        <p:spPr>
          <a:xfrm>
            <a:off x="415600" y="3772741"/>
            <a:ext cx="3828154" cy="663889"/>
          </a:xfrm>
          <a:prstGeom prst="rect">
            <a:avLst/>
          </a:prstGeom>
          <a:noFill/>
          <a:ln>
            <a:noFill/>
          </a:ln>
        </p:spPr>
        <p:txBody>
          <a:bodyPr vert="horz" lIns="121897" tIns="121897" rIns="121897" bIns="121897" rtlCol="0" anchor="t" anchorCtr="0">
            <a:noAutofit/>
          </a:bodyPr>
          <a:lstStyle>
            <a:lvl1pPr marL="609585" lvl="0" indent="-30479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Char char="●"/>
              <a:defRPr sz="2400">
                <a:solidFill>
                  <a:schemeClr val="dk1"/>
                </a:solidFill>
                <a:latin typeface="Old Standard TT"/>
                <a:ea typeface="Old Standard TT"/>
                <a:cs typeface="Old Standard TT"/>
              </a:defRPr>
            </a:lvl1pPr>
            <a:lvl2pPr marL="685800" lvl="1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400"/>
            </a:lvl2pPr>
            <a:lvl3pPr marL="1143000" lvl="2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/>
            </a:lvl3pPr>
            <a:lvl4pPr marL="1600200" lvl="3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lvl4pPr>
            <a:lvl5pPr marL="2057400" lvl="4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lvl5pPr>
            <a:lvl6pPr marL="2514600" lvl="5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lvl6pPr>
            <a:lvl7pPr marL="2971800" lvl="6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lvl7pPr>
            <a:lvl8pPr marL="3429000" lvl="7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lvl8pPr>
            <a:lvl9pPr marL="3886200" lvl="8" indent="-22860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dirty="0"/>
              <a:t>Compared Methods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06645" y="4435545"/>
            <a:ext cx="6631828" cy="4103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>
              <a:buFont typeface="Wingdings" charset="2"/>
              <a:buChar char="Ø"/>
            </a:pPr>
            <a:r>
              <a:rPr lang="en-US" dirty="0" err="1" smtClean="0"/>
              <a:t>AveR-MaxT</a:t>
            </a:r>
            <a:r>
              <a:rPr lang="en-US" dirty="0" smtClean="0"/>
              <a:t>, </a:t>
            </a:r>
            <a:r>
              <a:rPr lang="en-US" dirty="0" err="1" smtClean="0"/>
              <a:t>AveR-WAveT</a:t>
            </a:r>
            <a:r>
              <a:rPr lang="en-US" dirty="0" smtClean="0"/>
              <a:t>, </a:t>
            </a:r>
            <a:r>
              <a:rPr lang="en-US" dirty="0" err="1" smtClean="0"/>
              <a:t>MaxR-MaxT</a:t>
            </a:r>
            <a:r>
              <a:rPr lang="en-US" dirty="0" smtClean="0"/>
              <a:t>, </a:t>
            </a:r>
            <a:r>
              <a:rPr lang="en-US" dirty="0" err="1" smtClean="0"/>
              <a:t>MaxR-WAveT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407129" y="4894249"/>
            <a:ext cx="8974544" cy="4103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i="1" dirty="0" err="1" smtClean="0">
                <a:solidFill>
                  <a:srgbClr val="0070C0"/>
                </a:solidFill>
              </a:rPr>
              <a:t>AveR</a:t>
            </a:r>
            <a:r>
              <a:rPr lang="en-US" i="1" dirty="0" smtClean="0">
                <a:solidFill>
                  <a:srgbClr val="0070C0"/>
                </a:solidFill>
              </a:rPr>
              <a:t>: take the average path weight as the reliability; </a:t>
            </a:r>
            <a:r>
              <a:rPr lang="en-US" i="1" dirty="0" err="1" smtClean="0">
                <a:solidFill>
                  <a:srgbClr val="0070C0"/>
                </a:solidFill>
              </a:rPr>
              <a:t>MaxR</a:t>
            </a:r>
            <a:r>
              <a:rPr lang="en-US" i="1" dirty="0" smtClean="0">
                <a:solidFill>
                  <a:srgbClr val="0070C0"/>
                </a:solidFill>
              </a:rPr>
              <a:t>: take the maximum one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015883" y="5358049"/>
            <a:ext cx="9707536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>
              <a:buFont typeface="Wingdings" charset="2"/>
              <a:buChar char="Ø"/>
            </a:pPr>
            <a:r>
              <a:rPr lang="en-US" dirty="0" err="1" smtClean="0"/>
              <a:t>SWTrust</a:t>
            </a:r>
            <a:r>
              <a:rPr lang="en-US" dirty="0" smtClean="0"/>
              <a:t>: use the idea of </a:t>
            </a:r>
            <a:r>
              <a:rPr lang="en-US" dirty="0" err="1" smtClean="0"/>
              <a:t>TidalTrust</a:t>
            </a:r>
            <a:r>
              <a:rPr lang="en-US" dirty="0" smtClean="0"/>
              <a:t> (</a:t>
            </a:r>
            <a:r>
              <a:rPr lang="en-US" dirty="0" err="1" smtClean="0"/>
              <a:t>Golbeck</a:t>
            </a:r>
            <a:r>
              <a:rPr lang="en-US" dirty="0" smtClean="0"/>
              <a:t> [2]) which takes the weighted average trust value of all shortest and strongest paths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49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17600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r>
              <a:rPr lang="en-US" smtClean="0"/>
              <a:t>Experiment</a:t>
            </a:r>
            <a:endParaRPr lang="en" dirty="0"/>
          </a:p>
        </p:txBody>
      </p:sp>
      <p:sp>
        <p:nvSpPr>
          <p:cNvPr id="7" name="Shape 89"/>
          <p:cNvSpPr txBox="1">
            <a:spLocks noGrp="1"/>
          </p:cNvSpPr>
          <p:nvPr>
            <p:ph type="body" idx="1"/>
          </p:nvPr>
        </p:nvSpPr>
        <p:spPr>
          <a:xfrm>
            <a:off x="415600" y="1562134"/>
            <a:ext cx="3961015" cy="663889"/>
          </a:xfrm>
          <a:prstGeom prst="rect">
            <a:avLst/>
          </a:prstGeom>
          <a:noFill/>
          <a:ln>
            <a:noFill/>
          </a:ln>
        </p:spPr>
        <p:txBody>
          <a:bodyPr vert="horz" lIns="121897" tIns="121897" rIns="121897" bIns="121897" rtlCol="0" anchor="t" anchorCtr="0">
            <a:noAutofit/>
          </a:bodyPr>
          <a:lstStyle/>
          <a:p>
            <a:pPr marL="609585" indent="-304792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Char char="●"/>
            </a:pPr>
            <a:r>
              <a:rPr lang="en-US" sz="2400" dirty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</a:rPr>
              <a:t>Effects of Max Length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3335" y="2226023"/>
            <a:ext cx="8345331" cy="343248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468949" y="5912027"/>
            <a:ext cx="7799717" cy="4103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Max Length from 2 to 3, </a:t>
            </a:r>
            <a:r>
              <a:rPr lang="en-US" i="1" dirty="0" err="1" smtClean="0">
                <a:solidFill>
                  <a:srgbClr val="0070C0"/>
                </a:solidFill>
              </a:rPr>
              <a:t>Fscore</a:t>
            </a:r>
            <a:r>
              <a:rPr lang="en-US" i="1" dirty="0" smtClean="0">
                <a:solidFill>
                  <a:srgbClr val="0070C0"/>
                </a:solidFill>
              </a:rPr>
              <a:t> changes a little; from 3 to 6, no change</a:t>
            </a: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17600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r>
              <a:rPr lang="en-US" smtClean="0"/>
              <a:t>Experiment</a:t>
            </a:r>
            <a:endParaRPr lang="en" dirty="0"/>
          </a:p>
        </p:txBody>
      </p:sp>
      <p:sp>
        <p:nvSpPr>
          <p:cNvPr id="7" name="Shape 89"/>
          <p:cNvSpPr txBox="1">
            <a:spLocks noGrp="1"/>
          </p:cNvSpPr>
          <p:nvPr>
            <p:ph type="body" idx="1"/>
          </p:nvPr>
        </p:nvSpPr>
        <p:spPr>
          <a:xfrm>
            <a:off x="415600" y="1486550"/>
            <a:ext cx="4609692" cy="663889"/>
          </a:xfrm>
          <a:prstGeom prst="rect">
            <a:avLst/>
          </a:prstGeom>
          <a:noFill/>
          <a:ln>
            <a:noFill/>
          </a:ln>
        </p:spPr>
        <p:txBody>
          <a:bodyPr vert="horz" lIns="121897" tIns="121897" rIns="121897" bIns="121897" rtlCol="0" anchor="t" anchorCtr="0">
            <a:noAutofit/>
          </a:bodyPr>
          <a:lstStyle/>
          <a:p>
            <a:pPr marL="609585" indent="-304792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Char char="●"/>
            </a:pPr>
            <a:r>
              <a:rPr lang="en-US" sz="2400" dirty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</a:rPr>
              <a:t>Effects of Trust Threshold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7948" y="2226024"/>
            <a:ext cx="8430417" cy="34439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23045" y="3722255"/>
            <a:ext cx="1167857" cy="109757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307982" y="5889915"/>
            <a:ext cx="7576035" cy="4103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As threshold increases, fewer paths will be trusted =&gt; less evidence can be used</a:t>
            </a: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1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4" name="Content Placeholder 3" descr="unspecified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14" r="-140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8035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17600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r>
              <a:rPr lang="en-US" smtClean="0"/>
              <a:t>Experiment</a:t>
            </a:r>
            <a:endParaRPr lang="en" dirty="0"/>
          </a:p>
        </p:txBody>
      </p:sp>
      <p:sp>
        <p:nvSpPr>
          <p:cNvPr id="7" name="Shape 89"/>
          <p:cNvSpPr txBox="1">
            <a:spLocks noGrp="1"/>
          </p:cNvSpPr>
          <p:nvPr>
            <p:ph type="body" idx="1"/>
          </p:nvPr>
        </p:nvSpPr>
        <p:spPr>
          <a:xfrm>
            <a:off x="415601" y="1562134"/>
            <a:ext cx="3629409" cy="663889"/>
          </a:xfrm>
          <a:prstGeom prst="rect">
            <a:avLst/>
          </a:prstGeom>
          <a:noFill/>
          <a:ln>
            <a:noFill/>
          </a:ln>
        </p:spPr>
        <p:txBody>
          <a:bodyPr vert="horz" lIns="121897" tIns="121897" rIns="121897" bIns="121897" rtlCol="0" anchor="t" anchorCtr="0">
            <a:noAutofit/>
          </a:bodyPr>
          <a:lstStyle/>
          <a:p>
            <a:pPr marL="609585" indent="-304792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Char char="●"/>
            </a:pPr>
            <a:r>
              <a:rPr lang="en-US" sz="2400" dirty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</a:rPr>
              <a:t>Effects of Leakage in uniform setting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9" y="289139"/>
            <a:ext cx="7139079" cy="30325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962" y="3472835"/>
            <a:ext cx="7138715" cy="299881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9228" y="2715576"/>
            <a:ext cx="3898064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>
              <a:buFont typeface="Wingdings" charset="2"/>
              <a:buChar char="Ø"/>
            </a:pPr>
            <a:r>
              <a:rPr lang="en-US" i="1" dirty="0" smtClean="0">
                <a:solidFill>
                  <a:srgbClr val="0070C0"/>
                </a:solidFill>
              </a:rPr>
              <a:t>Leakage has more positive effects on Mean Error than on </a:t>
            </a:r>
            <a:r>
              <a:rPr lang="en-US" i="1" dirty="0" err="1" smtClean="0">
                <a:solidFill>
                  <a:srgbClr val="0070C0"/>
                </a:solidFill>
              </a:rPr>
              <a:t>FScore</a:t>
            </a:r>
            <a:r>
              <a:rPr lang="en-US" i="1" dirty="0" smtClean="0">
                <a:solidFill>
                  <a:srgbClr val="0070C0"/>
                </a:solidFill>
              </a:rPr>
              <a:t>.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9228" y="3597010"/>
            <a:ext cx="3718310" cy="98488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>
              <a:buFont typeface="Wingdings" charset="2"/>
              <a:buChar char="Ø"/>
            </a:pPr>
            <a:r>
              <a:rPr lang="en-US" i="1" dirty="0" smtClean="0">
                <a:solidFill>
                  <a:srgbClr val="0070C0"/>
                </a:solidFill>
              </a:rPr>
              <a:t>Changes are </a:t>
            </a:r>
            <a:r>
              <a:rPr lang="en-US" i="1" dirty="0">
                <a:solidFill>
                  <a:srgbClr val="0070C0"/>
                </a:solidFill>
              </a:rPr>
              <a:t>s</a:t>
            </a:r>
            <a:r>
              <a:rPr lang="en-US" i="1" dirty="0" smtClean="0">
                <a:solidFill>
                  <a:srgbClr val="0070C0"/>
                </a:solidFill>
              </a:rPr>
              <a:t>harper with respect to threshold, smoother with respect to maximum length.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9228" y="4766624"/>
            <a:ext cx="3718310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>
              <a:buFont typeface="Wingdings" charset="2"/>
              <a:buChar char="Ø"/>
            </a:pPr>
            <a:r>
              <a:rPr lang="en-US" i="1" dirty="0" smtClean="0">
                <a:solidFill>
                  <a:srgbClr val="0070C0"/>
                </a:solidFill>
              </a:rPr>
              <a:t>When leakage is large enough, the accuracy begins to reduce.</a:t>
            </a: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1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17600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r>
              <a:rPr lang="en-US" smtClean="0"/>
              <a:t>Experiment</a:t>
            </a:r>
            <a:endParaRPr lang="en" dirty="0"/>
          </a:p>
        </p:txBody>
      </p:sp>
      <p:sp>
        <p:nvSpPr>
          <p:cNvPr id="7" name="Shape 89"/>
          <p:cNvSpPr txBox="1">
            <a:spLocks noGrp="1"/>
          </p:cNvSpPr>
          <p:nvPr>
            <p:ph type="body" idx="1"/>
          </p:nvPr>
        </p:nvSpPr>
        <p:spPr>
          <a:xfrm>
            <a:off x="298370" y="1603089"/>
            <a:ext cx="3937568" cy="663889"/>
          </a:xfrm>
          <a:prstGeom prst="rect">
            <a:avLst/>
          </a:prstGeom>
          <a:noFill/>
          <a:ln>
            <a:noFill/>
          </a:ln>
        </p:spPr>
        <p:txBody>
          <a:bodyPr vert="horz" lIns="121897" tIns="121897" rIns="121897" bIns="121897" rtlCol="0" anchor="t" anchorCtr="0">
            <a:noAutofit/>
          </a:bodyPr>
          <a:lstStyle/>
          <a:p>
            <a:pPr marL="609585" indent="-304792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Char char="●"/>
            </a:pPr>
            <a:r>
              <a:rPr lang="en-US" sz="2400" dirty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</a:rPr>
              <a:t>Effects of Leakage in Non-uniform setting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354" y="239705"/>
            <a:ext cx="7001164" cy="29730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353" y="3363968"/>
            <a:ext cx="7001164" cy="30561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19228" y="2715576"/>
            <a:ext cx="3937141" cy="69762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>
              <a:buFont typeface="Wingdings" charset="2"/>
              <a:buChar char="Ø"/>
            </a:pPr>
            <a:r>
              <a:rPr lang="en-US" i="1" dirty="0" smtClean="0">
                <a:solidFill>
                  <a:srgbClr val="0070C0"/>
                </a:solidFill>
              </a:rPr>
              <a:t>The effects are even more various with different settings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9228" y="3585975"/>
            <a:ext cx="3843357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>
              <a:buFont typeface="Wingdings" charset="2"/>
              <a:buChar char="Ø"/>
            </a:pPr>
            <a:r>
              <a:rPr lang="en-US" i="1" dirty="0" smtClean="0">
                <a:solidFill>
                  <a:srgbClr val="0070C0"/>
                </a:solidFill>
              </a:rPr>
              <a:t>No apparent conclusion can be made based on the experiment result.</a:t>
            </a:r>
            <a:endParaRPr lang="en-US" i="1" dirty="0">
              <a:solidFill>
                <a:srgbClr val="0070C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9228" y="4712850"/>
            <a:ext cx="4239304" cy="4103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marL="380990" indent="-380990">
              <a:buFont typeface="Wingdings" charset="2"/>
              <a:buChar char="Ø"/>
            </a:pPr>
            <a:r>
              <a:rPr lang="en-US" i="1" dirty="0" smtClean="0">
                <a:solidFill>
                  <a:srgbClr val="0070C0"/>
                </a:solidFill>
              </a:rPr>
              <a:t>Leave it as future work</a:t>
            </a: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312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261" y="2074857"/>
            <a:ext cx="9703123" cy="3725602"/>
          </a:xfrm>
          <a:prstGeom prst="rect">
            <a:avLst/>
          </a:prstGeom>
        </p:spPr>
      </p:pic>
      <p:sp>
        <p:nvSpPr>
          <p:cNvPr id="80" name="Shape 8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17600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r>
              <a:rPr lang="en-US" smtClean="0"/>
              <a:t>Experiment</a:t>
            </a:r>
            <a:endParaRPr lang="en" dirty="0"/>
          </a:p>
        </p:txBody>
      </p:sp>
      <p:sp>
        <p:nvSpPr>
          <p:cNvPr id="7" name="Shape 89"/>
          <p:cNvSpPr txBox="1">
            <a:spLocks noGrp="1"/>
          </p:cNvSpPr>
          <p:nvPr>
            <p:ph type="body" idx="1"/>
          </p:nvPr>
        </p:nvSpPr>
        <p:spPr>
          <a:xfrm>
            <a:off x="415600" y="1410968"/>
            <a:ext cx="8614888" cy="663889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pPr marL="609585" indent="-304792">
              <a:lnSpc>
                <a:spcPct val="115000"/>
              </a:lnSpc>
              <a:spcAft>
                <a:spcPts val="2133"/>
              </a:spcAft>
              <a:buChar char="●"/>
            </a:pPr>
            <a:r>
              <a:rPr lang="en-US" dirty="0" smtClean="0"/>
              <a:t>Coverage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1220" y="3689917"/>
            <a:ext cx="1167857" cy="5697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22830" y="3588322"/>
            <a:ext cx="3067719" cy="1381893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120229" y="5932006"/>
            <a:ext cx="6247104" cy="410369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r>
              <a:rPr lang="en-US" i="1" dirty="0" smtClean="0">
                <a:solidFill>
                  <a:srgbClr val="0070C0"/>
                </a:solidFill>
              </a:rPr>
              <a:t>Trust threshold impact coverage </a:t>
            </a:r>
            <a:r>
              <a:rPr lang="en-US" i="1" smtClean="0">
                <a:solidFill>
                  <a:srgbClr val="0070C0"/>
                </a:solidFill>
              </a:rPr>
              <a:t>more than Max Length.</a:t>
            </a:r>
            <a:endParaRPr lang="en-US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38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817600"/>
          </a:xfrm>
          <a:prstGeom prst="rect">
            <a:avLst/>
          </a:prstGeom>
        </p:spPr>
        <p:txBody>
          <a:bodyPr lIns="121897" tIns="121897" rIns="121897" bIns="121897" anchor="t" anchorCtr="0">
            <a:noAutofit/>
          </a:bodyPr>
          <a:lstStyle/>
          <a:p>
            <a:r>
              <a:rPr lang="en" dirty="0"/>
              <a:t>Conclusion </a:t>
            </a:r>
          </a:p>
        </p:txBody>
      </p:sp>
      <p:sp>
        <p:nvSpPr>
          <p:cNvPr id="5" name="Shape 89"/>
          <p:cNvSpPr txBox="1">
            <a:spLocks noGrp="1"/>
          </p:cNvSpPr>
          <p:nvPr>
            <p:ph type="body" idx="1"/>
          </p:nvPr>
        </p:nvSpPr>
        <p:spPr>
          <a:xfrm>
            <a:off x="790739" y="1851300"/>
            <a:ext cx="8614888" cy="663889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/>
          <a:p>
            <a:pPr marL="609585" indent="-304792">
              <a:lnSpc>
                <a:spcPct val="115000"/>
              </a:lnSpc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Char char="●"/>
            </a:pPr>
            <a:r>
              <a:rPr lang="en-US" sz="2000" dirty="0">
                <a:solidFill>
                  <a:schemeClr val="dk1"/>
                </a:solidFill>
                <a:latin typeface="Old Standard TT"/>
                <a:ea typeface="Old Standard TT"/>
                <a:cs typeface="Old Standard TT"/>
              </a:rPr>
              <a:t>Solve the challenges of path dependence during aggregation</a:t>
            </a:r>
          </a:p>
        </p:txBody>
      </p:sp>
      <p:sp>
        <p:nvSpPr>
          <p:cNvPr id="7" name="Shape 89"/>
          <p:cNvSpPr txBox="1">
            <a:spLocks/>
          </p:cNvSpPr>
          <p:nvPr/>
        </p:nvSpPr>
        <p:spPr>
          <a:xfrm>
            <a:off x="790739" y="2659556"/>
            <a:ext cx="8614888" cy="663889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None/>
              <a:defRPr sz="1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609585" indent="-304792">
              <a:buFont typeface="Old Standard TT"/>
              <a:buChar char="●"/>
            </a:pPr>
            <a:r>
              <a:rPr lang="en-US" sz="2000" dirty="0" smtClean="0"/>
              <a:t>Solve the challenges of trust decay through propagation</a:t>
            </a:r>
          </a:p>
        </p:txBody>
      </p:sp>
      <p:sp>
        <p:nvSpPr>
          <p:cNvPr id="8" name="Shape 89"/>
          <p:cNvSpPr txBox="1">
            <a:spLocks/>
          </p:cNvSpPr>
          <p:nvPr/>
        </p:nvSpPr>
        <p:spPr>
          <a:xfrm>
            <a:off x="790738" y="3467812"/>
            <a:ext cx="10353999" cy="663889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None/>
              <a:defRPr sz="1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609585" indent="-304792">
              <a:buFont typeface="Old Standard TT"/>
              <a:buChar char="●"/>
            </a:pPr>
            <a:r>
              <a:rPr lang="en-US" sz="2000" dirty="0" smtClean="0"/>
              <a:t>First </a:t>
            </a:r>
            <a:r>
              <a:rPr lang="en-US" sz="2000" dirty="0" smtClean="0"/>
              <a:t>work to </a:t>
            </a:r>
            <a:r>
              <a:rPr lang="en-US" sz="2000" dirty="0" smtClean="0"/>
              <a:t>introduce the modified generalized flow model into a trust evaluation system.</a:t>
            </a:r>
          </a:p>
        </p:txBody>
      </p:sp>
      <p:sp>
        <p:nvSpPr>
          <p:cNvPr id="9" name="Shape 89"/>
          <p:cNvSpPr txBox="1">
            <a:spLocks/>
          </p:cNvSpPr>
          <p:nvPr/>
        </p:nvSpPr>
        <p:spPr>
          <a:xfrm>
            <a:off x="790738" y="4517326"/>
            <a:ext cx="9863520" cy="663889"/>
          </a:xfrm>
          <a:prstGeom prst="rect">
            <a:avLst/>
          </a:prstGeom>
          <a:noFill/>
          <a:ln>
            <a:noFill/>
          </a:ln>
        </p:spPr>
        <p:txBody>
          <a:bodyPr lIns="121897" tIns="121897" rIns="121897" bIns="1218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ct val="100000"/>
              <a:buFont typeface="Old Standard TT"/>
              <a:buNone/>
              <a:defRPr sz="18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Font typeface="Old Standard TT"/>
              <a:buNone/>
              <a:defRPr sz="14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609585" indent="-304792">
              <a:buFont typeface="Old Standard TT"/>
              <a:buChar char="●"/>
            </a:pPr>
            <a:r>
              <a:rPr lang="en-US" sz="2000" dirty="0" smtClean="0"/>
              <a:t>Save the normalization process and bear two good properties of social incentive compatibility and Sybil tolerance.</a:t>
            </a:r>
          </a:p>
        </p:txBody>
      </p:sp>
    </p:spTree>
    <p:extLst>
      <p:ext uri="{BB962C8B-B14F-4D97-AF65-F5344CB8AC3E}">
        <p14:creationId xmlns:p14="http://schemas.microsoft.com/office/powerpoint/2010/main" val="3211708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2569" y="2741002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Thank you 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124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open challenges are </a:t>
            </a:r>
            <a:endParaRPr lang="en-US" dirty="0" smtClean="0"/>
          </a:p>
          <a:p>
            <a:pPr lvl="1"/>
            <a:r>
              <a:rPr lang="en-US" dirty="0" smtClean="0"/>
              <a:t>how </a:t>
            </a:r>
            <a:r>
              <a:rPr lang="en-US" dirty="0"/>
              <a:t>to aggregate the trust of overlapped </a:t>
            </a:r>
            <a:r>
              <a:rPr lang="en-US" dirty="0" smtClean="0"/>
              <a:t>paths</a:t>
            </a:r>
          </a:p>
          <a:p>
            <a:pPr lvl="1"/>
            <a:r>
              <a:rPr lang="en-US" dirty="0" smtClean="0"/>
              <a:t>how </a:t>
            </a:r>
            <a:r>
              <a:rPr lang="en-US" dirty="0"/>
              <a:t>to calibrate trust decay over iterative </a:t>
            </a:r>
            <a:r>
              <a:rPr lang="en-US" dirty="0" smtClean="0"/>
              <a:t>recommendations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70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propose a </a:t>
            </a:r>
            <a:r>
              <a:rPr lang="en-US" dirty="0" smtClean="0"/>
              <a:t>computational </a:t>
            </a:r>
            <a:r>
              <a:rPr lang="en-US" dirty="0"/>
              <a:t>approach for </a:t>
            </a:r>
            <a:r>
              <a:rPr lang="en-US" dirty="0" smtClean="0"/>
              <a:t>calculating </a:t>
            </a:r>
            <a:r>
              <a:rPr lang="en-US" dirty="0"/>
              <a:t>trust, based on a modified network flow model with leakage. </a:t>
            </a:r>
          </a:p>
          <a:p>
            <a:r>
              <a:rPr lang="en-US" dirty="0"/>
              <a:t>given an initial flow of 1 (i.e., f0 </a:t>
            </a:r>
            <a:r>
              <a:rPr lang="en-US" dirty="0" smtClean="0"/>
              <a:t>= 1 </a:t>
            </a:r>
            <a:r>
              <a:rPr lang="en-US" dirty="0"/>
              <a:t>representing full trust) at s, what is the final flow (i.e., </a:t>
            </a:r>
            <a:r>
              <a:rPr lang="en-US" dirty="0" err="1"/>
              <a:t>fsd</a:t>
            </a:r>
            <a:r>
              <a:rPr lang="en-US" dirty="0"/>
              <a:t> representing total aggregated trust) that d can get? </a:t>
            </a:r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flow model addresses </a:t>
            </a:r>
            <a:endParaRPr lang="en-US" dirty="0" smtClean="0"/>
          </a:p>
          <a:p>
            <a:pPr lvl="1"/>
            <a:r>
              <a:rPr lang="en-US" dirty="0" smtClean="0"/>
              <a:t>path </a:t>
            </a:r>
            <a:r>
              <a:rPr lang="en-US" dirty="0"/>
              <a:t>dependence </a:t>
            </a:r>
            <a:r>
              <a:rPr lang="en-US" dirty="0" smtClean="0"/>
              <a:t>- by </a:t>
            </a:r>
            <a:r>
              <a:rPr lang="en-US" dirty="0"/>
              <a:t>allowing flow split and merge at each node. </a:t>
            </a:r>
            <a:endParaRPr lang="en-US" dirty="0" smtClean="0"/>
          </a:p>
          <a:p>
            <a:pPr lvl="1"/>
            <a:r>
              <a:rPr lang="en-US" dirty="0" smtClean="0"/>
              <a:t>Trust decay - introduces </a:t>
            </a:r>
            <a:r>
              <a:rPr lang="en-US" dirty="0"/>
              <a:t>a notion of leakage associated with each recommendation node, which is analogous to a leakage in a water pipe. At each node other than s and d, a certain percentage of incoming flow will be leaked before redirecting to outgoing links </a:t>
            </a:r>
          </a:p>
          <a:p>
            <a:r>
              <a:rPr lang="en-US" dirty="0" smtClean="0"/>
              <a:t>Credit Card analogy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983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&amp; Related Work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Path Dependence</a:t>
            </a:r>
          </a:p>
          <a:p>
            <a:pPr lvl="1"/>
            <a:r>
              <a:rPr lang="en-US" dirty="0" smtClean="0"/>
              <a:t>Previous models use shortest path or shortest, strongest path or overlapping paths are independent paths</a:t>
            </a:r>
          </a:p>
          <a:p>
            <a:r>
              <a:rPr lang="en-US" dirty="0" smtClean="0"/>
              <a:t>Trust Decay</a:t>
            </a:r>
          </a:p>
          <a:p>
            <a:pPr lvl="1"/>
            <a:r>
              <a:rPr lang="en-US" dirty="0"/>
              <a:t>s fully trusts v1, and vi fully trusts </a:t>
            </a:r>
            <a:r>
              <a:rPr lang="en-US" dirty="0" smtClean="0"/>
              <a:t>vi+1 </a:t>
            </a:r>
            <a:r>
              <a:rPr lang="en-US" dirty="0"/>
              <a:t>,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err="1" smtClean="0"/>
              <a:t>ε</a:t>
            </a:r>
            <a:r>
              <a:rPr lang="en-US" dirty="0" smtClean="0"/>
              <a:t> [2</a:t>
            </a:r>
            <a:r>
              <a:rPr lang="en-US" dirty="0"/>
              <a:t>,</a:t>
            </a:r>
            <a:r>
              <a:rPr lang="en-US" dirty="0" smtClean="0"/>
              <a:t> n-1] </a:t>
            </a:r>
            <a:r>
              <a:rPr lang="en-US" dirty="0"/>
              <a:t>, and finally </a:t>
            </a:r>
            <a:r>
              <a:rPr lang="en-US" dirty="0" err="1"/>
              <a:t>vn</a:t>
            </a:r>
            <a:r>
              <a:rPr lang="en-US" dirty="0"/>
              <a:t> fully trusts d </a:t>
            </a:r>
          </a:p>
          <a:p>
            <a:pPr lvl="1"/>
            <a:r>
              <a:rPr lang="en-US" dirty="0" smtClean="0"/>
              <a:t>Two approaches for trust calculation:</a:t>
            </a:r>
          </a:p>
          <a:p>
            <a:pPr lvl="2"/>
            <a:r>
              <a:rPr lang="en-US" dirty="0"/>
              <a:t>Multiplication </a:t>
            </a:r>
          </a:p>
          <a:p>
            <a:pPr lvl="2"/>
            <a:r>
              <a:rPr lang="en-US" dirty="0" smtClean="0"/>
              <a:t>Taking the minimum</a:t>
            </a:r>
          </a:p>
          <a:p>
            <a:pPr lvl="1"/>
            <a:r>
              <a:rPr lang="en-US" dirty="0" smtClean="0"/>
              <a:t>Drawback: s will trust many  indirectly connected nodes</a:t>
            </a:r>
            <a:endParaRPr lang="en-US" dirty="0"/>
          </a:p>
          <a:p>
            <a:r>
              <a:rPr lang="en-US" dirty="0"/>
              <a:t>Aggregation Rule</a:t>
            </a:r>
          </a:p>
          <a:p>
            <a:pPr lvl="1"/>
            <a:r>
              <a:rPr lang="en-US" dirty="0"/>
              <a:t>Sequential Rule</a:t>
            </a:r>
          </a:p>
          <a:p>
            <a:pPr lvl="1"/>
            <a:r>
              <a:rPr lang="en-US" dirty="0"/>
              <a:t>Parallel Rule</a:t>
            </a:r>
          </a:p>
          <a:p>
            <a:r>
              <a:rPr lang="en-US" dirty="0"/>
              <a:t>Can not solve both problems </a:t>
            </a:r>
            <a:r>
              <a:rPr lang="en-US" dirty="0" smtClean="0"/>
              <a:t>simultaneously</a:t>
            </a:r>
            <a:endParaRPr lang="en-US" dirty="0"/>
          </a:p>
          <a:p>
            <a:pPr lvl="1"/>
            <a:endParaRPr lang="en-US" dirty="0"/>
          </a:p>
          <a:p>
            <a:pPr lvl="2"/>
            <a:endParaRPr lang="en-US" dirty="0" smtClean="0"/>
          </a:p>
          <a:p>
            <a:pPr marL="1371600" lvl="3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010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Given a trusted graph G </a:t>
            </a:r>
            <a:r>
              <a:rPr lang="en-US" dirty="0" smtClean="0"/>
              <a:t>= (V</a:t>
            </a:r>
            <a:r>
              <a:rPr lang="en-US" dirty="0"/>
              <a:t>,</a:t>
            </a:r>
            <a:r>
              <a:rPr lang="en-US" dirty="0" smtClean="0"/>
              <a:t> E), </a:t>
            </a:r>
            <a:r>
              <a:rPr lang="en-US" dirty="0"/>
              <a:t>V is the set of nodes and E is the set of edges. For two indirectly connected nodes, s and d in V , s is the source and d is the destination. </a:t>
            </a:r>
            <a:endParaRPr lang="en-US" dirty="0" smtClean="0"/>
          </a:p>
          <a:p>
            <a:r>
              <a:rPr lang="en-US" dirty="0" smtClean="0"/>
              <a:t>In OSNs, trust evidence can be collected from three main sources: attitudes, behaviors, and experience. </a:t>
            </a:r>
          </a:p>
          <a:p>
            <a:r>
              <a:rPr lang="en-US" dirty="0" smtClean="0"/>
              <a:t>Its is assumed </a:t>
            </a:r>
            <a:r>
              <a:rPr lang="en-US" dirty="0"/>
              <a:t>that the direct trust values between any two connected users are already </a:t>
            </a:r>
            <a:r>
              <a:rPr lang="en-US" dirty="0" smtClean="0"/>
              <a:t>known ( 0 to 1)</a:t>
            </a:r>
          </a:p>
          <a:p>
            <a:r>
              <a:rPr lang="en-US" b="1" dirty="0" smtClean="0"/>
              <a:t>goal</a:t>
            </a:r>
            <a:r>
              <a:rPr lang="en-US" dirty="0" smtClean="0"/>
              <a:t> </a:t>
            </a:r>
            <a:r>
              <a:rPr lang="en-US" dirty="0"/>
              <a:t>is to infer indirect trust values for any two unconnected users, based on the known ones.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351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generalized network flow problem </a:t>
            </a:r>
            <a:r>
              <a:rPr lang="en-US" dirty="0" smtClean="0"/>
              <a:t>is </a:t>
            </a:r>
            <a:r>
              <a:rPr lang="en-US" dirty="0"/>
              <a:t>an extension of standard network flow, in which flow leaks as it is sent through the network. It is represented by a gain function in each edge, g : E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R </a:t>
            </a:r>
            <a:endParaRPr lang="en-US" dirty="0"/>
          </a:p>
          <a:p>
            <a:r>
              <a:rPr lang="en-US" dirty="0"/>
              <a:t>For each unit of flow that enters an edge </a:t>
            </a:r>
            <a:r>
              <a:rPr lang="en-US" dirty="0" smtClean="0"/>
              <a:t>e(u</a:t>
            </a:r>
            <a:r>
              <a:rPr lang="en-US" dirty="0"/>
              <a:t>,</a:t>
            </a:r>
            <a:r>
              <a:rPr lang="en-US" dirty="0" smtClean="0"/>
              <a:t> v)</a:t>
            </a:r>
            <a:r>
              <a:rPr lang="en-US" dirty="0"/>
              <a:t> </a:t>
            </a:r>
            <a:r>
              <a:rPr lang="en-US" dirty="0" smtClean="0"/>
              <a:t>at </a:t>
            </a:r>
            <a:r>
              <a:rPr lang="en-US" dirty="0"/>
              <a:t>node u, </a:t>
            </a:r>
            <a:r>
              <a:rPr lang="en-US" dirty="0" smtClean="0"/>
              <a:t>g(</a:t>
            </a:r>
            <a:r>
              <a:rPr lang="en-US" dirty="0" err="1" smtClean="0"/>
              <a:t>u,v</a:t>
            </a:r>
            <a:r>
              <a:rPr lang="en-US" dirty="0" smtClean="0"/>
              <a:t>) </a:t>
            </a:r>
            <a:r>
              <a:rPr lang="en-US" dirty="0"/>
              <a:t>units will arrive at node v. </a:t>
            </a:r>
          </a:p>
          <a:p>
            <a:r>
              <a:rPr lang="en-US" dirty="0" smtClean="0"/>
              <a:t>Capacity Constraint</a:t>
            </a:r>
          </a:p>
          <a:p>
            <a:pPr lvl="1"/>
            <a:r>
              <a:rPr lang="en-US" dirty="0"/>
              <a:t>0 </a:t>
            </a:r>
            <a:r>
              <a:rPr lang="en-US" dirty="0" smtClean="0"/>
              <a:t>&lt;= f(</a:t>
            </a:r>
            <a:r>
              <a:rPr lang="en-US" dirty="0" err="1" smtClean="0"/>
              <a:t>u</a:t>
            </a:r>
            <a:r>
              <a:rPr lang="en-US" dirty="0" err="1"/>
              <a:t>,</a:t>
            </a:r>
            <a:r>
              <a:rPr lang="en-US" dirty="0" err="1" smtClean="0"/>
              <a:t>v</a:t>
            </a:r>
            <a:r>
              <a:rPr lang="en-US" dirty="0" smtClean="0"/>
              <a:t>)  &lt;= c(u</a:t>
            </a:r>
            <a:r>
              <a:rPr lang="en-US" dirty="0"/>
              <a:t>,</a:t>
            </a:r>
            <a:r>
              <a:rPr lang="en-US" dirty="0" smtClean="0"/>
              <a:t> v)</a:t>
            </a:r>
          </a:p>
          <a:p>
            <a:r>
              <a:rPr lang="en-US" dirty="0" smtClean="0"/>
              <a:t>Anti Symmetry constraint </a:t>
            </a:r>
            <a:endParaRPr lang="en-US" dirty="0"/>
          </a:p>
          <a:p>
            <a:pPr lvl="1"/>
            <a:r>
              <a:rPr lang="en-US" dirty="0" smtClean="0"/>
              <a:t>For all e(u</a:t>
            </a:r>
            <a:r>
              <a:rPr lang="en-US" dirty="0"/>
              <a:t>,</a:t>
            </a:r>
            <a:r>
              <a:rPr lang="en-US" dirty="0" smtClean="0"/>
              <a:t> v) </a:t>
            </a:r>
            <a:r>
              <a:rPr lang="en-US" dirty="0" err="1" smtClean="0"/>
              <a:t>ε</a:t>
            </a:r>
            <a:r>
              <a:rPr lang="en-US" dirty="0" smtClean="0"/>
              <a:t> E </a:t>
            </a:r>
            <a:r>
              <a:rPr lang="en-US" dirty="0"/>
              <a:t>: </a:t>
            </a:r>
            <a:r>
              <a:rPr lang="en-US" dirty="0" smtClean="0"/>
              <a:t>f(u</a:t>
            </a:r>
            <a:r>
              <a:rPr lang="en-US" dirty="0"/>
              <a:t>,</a:t>
            </a:r>
            <a:r>
              <a:rPr lang="en-US" dirty="0" smtClean="0"/>
              <a:t> v) = -  g(v</a:t>
            </a:r>
            <a:r>
              <a:rPr lang="en-US" dirty="0"/>
              <a:t>,</a:t>
            </a:r>
            <a:r>
              <a:rPr lang="en-US" dirty="0" smtClean="0"/>
              <a:t> u) . f(v</a:t>
            </a:r>
            <a:r>
              <a:rPr lang="en-US" dirty="0"/>
              <a:t>,</a:t>
            </a:r>
            <a:r>
              <a:rPr lang="en-US" dirty="0" smtClean="0"/>
              <a:t> u), </a:t>
            </a:r>
            <a:r>
              <a:rPr lang="en-US" dirty="0"/>
              <a:t>where </a:t>
            </a:r>
            <a:r>
              <a:rPr lang="en-US" dirty="0" smtClean="0"/>
              <a:t>g(v, u) = -1/ g(u</a:t>
            </a:r>
            <a:r>
              <a:rPr lang="en-US" smtClean="0"/>
              <a:t>, v), </a:t>
            </a:r>
            <a:r>
              <a:rPr lang="en-US" dirty="0"/>
              <a:t>and the minus sign means that the flow is going in the opposite direction.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9719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 Definition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of the existing network flow algorithms </a:t>
            </a:r>
            <a:r>
              <a:rPr lang="en-US" dirty="0" smtClean="0"/>
              <a:t>are </a:t>
            </a:r>
            <a:r>
              <a:rPr lang="en-US" dirty="0"/>
              <a:t>based on the Ford-Fulkerson </a:t>
            </a:r>
            <a:r>
              <a:rPr lang="en-US" dirty="0" smtClean="0"/>
              <a:t>method, </a:t>
            </a:r>
            <a:r>
              <a:rPr lang="en-US" dirty="0"/>
              <a:t>the two key concepts of which are </a:t>
            </a:r>
            <a:endParaRPr lang="en-US" dirty="0" smtClean="0"/>
          </a:p>
          <a:p>
            <a:pPr lvl="1"/>
            <a:r>
              <a:rPr lang="en-US" b="1" dirty="0" smtClean="0"/>
              <a:t>residual </a:t>
            </a:r>
            <a:r>
              <a:rPr lang="en-US" b="1" dirty="0"/>
              <a:t>network </a:t>
            </a:r>
            <a:r>
              <a:rPr lang="en-US" dirty="0" smtClean="0"/>
              <a:t>- </a:t>
            </a:r>
            <a:r>
              <a:rPr lang="en-US" dirty="0"/>
              <a:t>Let f be a flow in a network N =</a:t>
            </a:r>
            <a:r>
              <a:rPr lang="en-US" dirty="0" smtClean="0"/>
              <a:t> (V, E), </a:t>
            </a:r>
            <a:r>
              <a:rPr lang="en-US" dirty="0"/>
              <a:t>where </a:t>
            </a:r>
            <a:r>
              <a:rPr lang="en-US" dirty="0" smtClean="0"/>
              <a:t>c(u</a:t>
            </a:r>
            <a:r>
              <a:rPr lang="en-US" dirty="0"/>
              <a:t>,</a:t>
            </a:r>
            <a:r>
              <a:rPr lang="en-US" dirty="0" smtClean="0"/>
              <a:t> v) </a:t>
            </a:r>
            <a:r>
              <a:rPr lang="en-US" dirty="0"/>
              <a:t>and </a:t>
            </a:r>
            <a:r>
              <a:rPr lang="en-US" dirty="0" smtClean="0"/>
              <a:t>g(u</a:t>
            </a:r>
            <a:r>
              <a:rPr lang="en-US" dirty="0"/>
              <a:t>,</a:t>
            </a:r>
            <a:r>
              <a:rPr lang="en-US" dirty="0" smtClean="0"/>
              <a:t> v) </a:t>
            </a:r>
            <a:r>
              <a:rPr lang="en-US" dirty="0"/>
              <a:t>are the capacity and gain factor of edge </a:t>
            </a:r>
            <a:r>
              <a:rPr lang="en-US" dirty="0" smtClean="0"/>
              <a:t>e(u, v) </a:t>
            </a:r>
            <a:r>
              <a:rPr lang="en-US" dirty="0" err="1" smtClean="0"/>
              <a:t>ε</a:t>
            </a:r>
            <a:r>
              <a:rPr lang="en-US" dirty="0" smtClean="0"/>
              <a:t> </a:t>
            </a:r>
            <a:r>
              <a:rPr lang="en-US" dirty="0"/>
              <a:t>E, respectively. With respect to the flow f , the residual network is </a:t>
            </a:r>
            <a:r>
              <a:rPr lang="en-US" dirty="0" err="1"/>
              <a:t>Nf</a:t>
            </a:r>
            <a:r>
              <a:rPr lang="en-US" dirty="0"/>
              <a:t> </a:t>
            </a:r>
            <a:r>
              <a:rPr lang="en-US" dirty="0" smtClean="0"/>
              <a:t>= (V, </a:t>
            </a:r>
            <a:r>
              <a:rPr lang="en-US" dirty="0" err="1"/>
              <a:t>Ef</a:t>
            </a:r>
            <a:r>
              <a:rPr lang="en-US" dirty="0"/>
              <a:t> </a:t>
            </a:r>
            <a:r>
              <a:rPr lang="en-US" dirty="0" smtClean="0"/>
              <a:t>), </a:t>
            </a:r>
            <a:r>
              <a:rPr lang="en-US" dirty="0"/>
              <a:t>in which the residual capacity is defined by </a:t>
            </a:r>
            <a:r>
              <a:rPr lang="en-US" dirty="0" err="1" smtClean="0"/>
              <a:t>cf</a:t>
            </a:r>
            <a:r>
              <a:rPr lang="en-US" dirty="0" smtClean="0"/>
              <a:t> (u, v) = c(u, v) - </a:t>
            </a:r>
            <a:r>
              <a:rPr lang="en-US" dirty="0"/>
              <a:t>f </a:t>
            </a:r>
            <a:r>
              <a:rPr lang="en-US" dirty="0" smtClean="0"/>
              <a:t>(u, v) 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b="1" dirty="0" smtClean="0"/>
              <a:t>augmenting path</a:t>
            </a:r>
            <a:r>
              <a:rPr lang="en-US" b="1" dirty="0"/>
              <a:t> </a:t>
            </a:r>
            <a:r>
              <a:rPr lang="en-US" dirty="0" smtClean="0"/>
              <a:t>- </a:t>
            </a:r>
            <a:r>
              <a:rPr lang="en-US" dirty="0"/>
              <a:t>An augmenting path is a path in the residual network, where the capacity on each edge is larger than 0. A new flow can pass through an augmenting path.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11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1464</Words>
  <Application>Microsoft Office PowerPoint</Application>
  <PresentationFormat>Widescreen</PresentationFormat>
  <Paragraphs>187</Paragraphs>
  <Slides>34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Old Standard TT</vt:lpstr>
      <vt:lpstr>Arial</vt:lpstr>
      <vt:lpstr>Calibri</vt:lpstr>
      <vt:lpstr>Calibri Light</vt:lpstr>
      <vt:lpstr>Cambria Math</vt:lpstr>
      <vt:lpstr>Wingdings</vt:lpstr>
      <vt:lpstr>Office Theme</vt:lpstr>
      <vt:lpstr>Trust Evaluation in Online Social Networks Using Generalized Network Flow</vt:lpstr>
      <vt:lpstr>Introduction</vt:lpstr>
      <vt:lpstr>Introduction</vt:lpstr>
      <vt:lpstr>Motivation</vt:lpstr>
      <vt:lpstr>Main Idea</vt:lpstr>
      <vt:lpstr>Background &amp; Related Work </vt:lpstr>
      <vt:lpstr>Problem Definition</vt:lpstr>
      <vt:lpstr>Problem Definition</vt:lpstr>
      <vt:lpstr>Problem Definition</vt:lpstr>
      <vt:lpstr>Problem Definition</vt:lpstr>
      <vt:lpstr>Notations Used</vt:lpstr>
      <vt:lpstr>GFTrust </vt:lpstr>
      <vt:lpstr>5. GFTrust</vt:lpstr>
      <vt:lpstr>Modeling Trust Decay with Node Leakage</vt:lpstr>
      <vt:lpstr>Constructing Generalized Flow Network</vt:lpstr>
      <vt:lpstr>Calculating Near-Optimal Generalized Flow</vt:lpstr>
      <vt:lpstr>Calculating Near-Optimal Generalized Flow</vt:lpstr>
      <vt:lpstr>Calculating Near-Optimal Generalized Flow</vt:lpstr>
      <vt:lpstr>Calculating Near-Optimal Generalized Flow</vt:lpstr>
      <vt:lpstr>6. Analysis of GFTrust</vt:lpstr>
      <vt:lpstr>Efficiency</vt:lpstr>
      <vt:lpstr>Near-Optimal Effect</vt:lpstr>
      <vt:lpstr>Basic Desirable Properties</vt:lpstr>
      <vt:lpstr>Special Desirable Properties</vt:lpstr>
      <vt:lpstr>Experiment</vt:lpstr>
      <vt:lpstr>Experiment</vt:lpstr>
      <vt:lpstr>Experiment</vt:lpstr>
      <vt:lpstr>Experiment</vt:lpstr>
      <vt:lpstr>Experiment</vt:lpstr>
      <vt:lpstr>Experiment</vt:lpstr>
      <vt:lpstr>Experiment</vt:lpstr>
      <vt:lpstr>Experiment</vt:lpstr>
      <vt:lpstr>Conclusion </vt:lpstr>
      <vt:lpstr>Thank you !!</vt:lpstr>
    </vt:vector>
  </TitlesOfParts>
  <Company>Virginia Bioinformatics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Lijing Wang</dc:creator>
  <cp:lastModifiedBy>Xuchao Zhang</cp:lastModifiedBy>
  <cp:revision>52</cp:revision>
  <dcterms:created xsi:type="dcterms:W3CDTF">2017-03-21T14:34:23Z</dcterms:created>
  <dcterms:modified xsi:type="dcterms:W3CDTF">2017-03-23T17:50:36Z</dcterms:modified>
</cp:coreProperties>
</file>