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60" r:id="rId4"/>
    <p:sldId id="264" r:id="rId5"/>
    <p:sldId id="265" r:id="rId6"/>
    <p:sldId id="266" r:id="rId7"/>
    <p:sldId id="275" r:id="rId8"/>
    <p:sldId id="267" r:id="rId9"/>
    <p:sldId id="272" r:id="rId10"/>
    <p:sldId id="273" r:id="rId11"/>
    <p:sldId id="274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1" r:id="rId21"/>
    <p:sldId id="285" r:id="rId22"/>
    <p:sldId id="290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90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DF6F1-8D90-4216-8376-3FFEC353EE1B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1F8C7-BD40-4F8B-AE12-A8E9861925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4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1F8C7-BD40-4F8B-AE12-A8E98619254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7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F6EAA-F064-4459-83FE-52D82B90592C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B868-3127-4691-9E0B-8FB3CA0D4BF1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29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95A1-A068-4407-851E-BE7A89CC26B1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CF70-23C4-4780-B6C5-D8209E43FA91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8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7B88C-9C41-4F32-8920-EB9E2C6FE21F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3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E2B7-CCC5-4D86-8E31-817B92C1A5D1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5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C4E3D-40F5-4377-8984-F816053FD330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4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581C-6A1D-45EA-97E7-F363272B4EE5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F4B3-A33F-47F6-B4E2-AC329F5A3EBA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7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0A7F-3780-4CBA-9826-C97CFAB1BF56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1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ED0C3-15F7-4222-BE24-1B201D94427C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E7A4F-EEB4-43F1-B9E5-1B4E0FE4B658}" type="datetime1">
              <a:rPr lang="en-US" smtClean="0"/>
              <a:pPr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0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The Beta Reputation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57600"/>
            <a:ext cx="7467600" cy="1981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dirty="0" err="1" smtClean="0"/>
              <a:t>Jøsang</a:t>
            </a:r>
            <a:r>
              <a:rPr lang="en-US" dirty="0" smtClean="0"/>
              <a:t> and R. Ismail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15th Bled Electronic Commerce Conference, Bled, Slovenia, June 2002, pp. 1-14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890" y="60094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524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(cont’):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228975"/>
            <a:ext cx="42481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6172200"/>
            <a:ext cx="6924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62600" y="2209800"/>
            <a:ext cx="3084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curve represents the   probability that the</a:t>
            </a:r>
          </a:p>
          <a:p>
            <a:r>
              <a:rPr lang="en-US" dirty="0" smtClean="0"/>
              <a:t>process will produce outcome</a:t>
            </a:r>
          </a:p>
          <a:p>
            <a:r>
              <a:rPr lang="en-US" dirty="0" smtClean="0"/>
              <a:t>    during future observations</a:t>
            </a:r>
            <a:endParaRPr lang="en-US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124200"/>
            <a:ext cx="21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>
            <a:stCxn id="9" idx="1"/>
          </p:cNvCxnSpPr>
          <p:nvPr/>
        </p:nvCxnSpPr>
        <p:spPr>
          <a:xfrm flipH="1">
            <a:off x="4800600" y="2809965"/>
            <a:ext cx="762000" cy="1381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12738" y="3581400"/>
            <a:ext cx="3444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probability expectation value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4600" y="3970556"/>
            <a:ext cx="12287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5410200" y="4191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-&gt; the most likely value of the </a:t>
            </a:r>
          </a:p>
          <a:p>
            <a:r>
              <a:rPr lang="en-US" dirty="0" smtClean="0"/>
              <a:t>relative frequency  of outcome     </a:t>
            </a:r>
          </a:p>
          <a:p>
            <a:r>
              <a:rPr lang="en-US" dirty="0" smtClean="0"/>
              <a:t>is 0.8</a:t>
            </a:r>
            <a:endParaRPr lang="en-US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5410200"/>
            <a:ext cx="20383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91525" y="4572000"/>
            <a:ext cx="21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>
            <a:off x="7315200" y="49530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39000" y="5715000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8 / (8 + 2)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219200" y="1981200"/>
            <a:ext cx="4154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represents the probability of an event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219200" y="2277070"/>
            <a:ext cx="381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                               represents the</a:t>
            </a:r>
          </a:p>
          <a:p>
            <a:r>
              <a:rPr lang="en-US" dirty="0" smtClean="0"/>
              <a:t> probability that the first-order variable      has a specific value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33512" y="2095500"/>
            <a:ext cx="180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47800" y="23622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79849" y="2895600"/>
            <a:ext cx="1809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7526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e-commerce, an agent’s perceived satisfaction after a transaction is not binary  - not the same as statistical observations of a binary event.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Beta reputation system can be extended to non-binary events by representing positive and negative feedbacks as a pair (r, s) of continuous values.</a:t>
            </a:r>
          </a:p>
          <a:p>
            <a:r>
              <a:rPr lang="en-US" sz="2400" dirty="0" smtClean="0"/>
              <a:t> </a:t>
            </a:r>
            <a:endParaRPr lang="en-US" sz="2000" dirty="0" smtClean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09800" y="3962055"/>
            <a:ext cx="618335" cy="7779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3048000" y="3966796"/>
            <a:ext cx="228600" cy="4039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3334" y="4834821"/>
            <a:ext cx="3733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Degree of satisfaction (a real number)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4370718"/>
            <a:ext cx="399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Degree of dissatisfaction (a real 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9331" y="457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64268"/>
            <a:ext cx="8314742" cy="1854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869293"/>
            <a:ext cx="30956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 flipV="1">
            <a:off x="1371600" y="3488293"/>
            <a:ext cx="152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202668"/>
            <a:ext cx="44862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4278868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48400" y="4278868"/>
            <a:ext cx="20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58940" y="3845480"/>
            <a:ext cx="238923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457699" y="3813214"/>
            <a:ext cx="2100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. Compact notation:</a:t>
            </a:r>
            <a:endParaRPr lang="en-US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400" y="5836163"/>
            <a:ext cx="44005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 flipH="1" flipV="1">
            <a:off x="1828800" y="5295900"/>
            <a:ext cx="228600" cy="4928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7700" y="4953000"/>
            <a:ext cx="3895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2209800" y="4126468"/>
            <a:ext cx="2333625" cy="2381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" y="1828800"/>
            <a:ext cx="549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T’s reputation function by X is subjective (as seen by X)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819400"/>
            <a:ext cx="1448753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 flipH="1">
            <a:off x="2590800" y="25908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590800" y="3200400"/>
            <a:ext cx="304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971800" y="2438400"/>
            <a:ext cx="4575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Superscript (X): feedback provider (the trustor)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95600" y="3276600"/>
            <a:ext cx="417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Subscript (T): feedback target (the trustee)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669" y="42159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47749" y="1762125"/>
            <a:ext cx="800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When the </a:t>
            </a:r>
            <a:r>
              <a:rPr lang="en-US" dirty="0"/>
              <a:t>r</a:t>
            </a:r>
            <a:r>
              <a:rPr lang="en-US" dirty="0" smtClean="0"/>
              <a:t>eputation </a:t>
            </a:r>
            <a:r>
              <a:rPr lang="en-US" dirty="0"/>
              <a:t>r</a:t>
            </a:r>
            <a:r>
              <a:rPr lang="en-US" dirty="0" smtClean="0"/>
              <a:t>ating is within a range [0, 1], from Definition 1: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When </a:t>
            </a:r>
            <a:r>
              <a:rPr lang="en-US" dirty="0">
                <a:solidFill>
                  <a:prstClr val="black"/>
                </a:solidFill>
              </a:rPr>
              <a:t>the </a:t>
            </a:r>
            <a:r>
              <a:rPr lang="en-US" dirty="0" smtClean="0">
                <a:solidFill>
                  <a:prstClr val="black"/>
                </a:solidFill>
              </a:rPr>
              <a:t>reputation rating </a:t>
            </a:r>
            <a:r>
              <a:rPr lang="en-US" dirty="0">
                <a:solidFill>
                  <a:prstClr val="black"/>
                </a:solidFill>
              </a:rPr>
              <a:t>is within a range </a:t>
            </a:r>
            <a:r>
              <a:rPr lang="en-US" dirty="0" smtClean="0"/>
              <a:t>[-1, 1],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495304"/>
            <a:ext cx="8191500" cy="207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80406" y="1392793"/>
            <a:ext cx="7063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A reputation rating is how an entity is expected to behave in the future</a:t>
            </a:r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01436" y="2157889"/>
            <a:ext cx="38957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62454"/>
            <a:ext cx="4171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1219200" y="5257800"/>
            <a:ext cx="2057400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477" y="685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" y="1828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can combine positive and negative feedback from multiple sources, e.g., combine feedback from X and Y about target 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8039100" cy="231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flipH="1">
            <a:off x="5562600" y="3886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562600" y="4191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3657600"/>
            <a:ext cx="271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positive feedback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21789" y="4050268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 negative feedback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14600" y="5410200"/>
            <a:ext cx="459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 is both commutative and associative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590800" y="5181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76400" y="4648200"/>
            <a:ext cx="35814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Belief Discounting in Beta Reputation System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62000" y="18288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Belief discounting </a:t>
            </a:r>
            <a:r>
              <a:rPr lang="en-US" dirty="0" smtClean="0"/>
              <a:t>is done by varying the weight of the feedback based on the agent’s reputation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Jøsang’s</a:t>
            </a:r>
            <a:r>
              <a:rPr lang="en-US" dirty="0" smtClean="0"/>
              <a:t> belief model uses a metric called </a:t>
            </a:r>
            <a:r>
              <a:rPr lang="en-US" b="1" i="1" dirty="0" smtClean="0"/>
              <a:t>opinion</a:t>
            </a:r>
            <a:r>
              <a:rPr lang="en-US" dirty="0" smtClean="0"/>
              <a:t> to describe beliefs about the truth of a proposition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581400"/>
            <a:ext cx="202882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343400"/>
            <a:ext cx="88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4343400"/>
            <a:ext cx="11811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4419600"/>
            <a:ext cx="15525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3352800" y="39624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076" idx="0"/>
          </p:cNvCxnSpPr>
          <p:nvPr/>
        </p:nvCxnSpPr>
        <p:spPr>
          <a:xfrm flipH="1" flipV="1">
            <a:off x="4267200" y="3962400"/>
            <a:ext cx="5715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572000" y="3962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4800600"/>
            <a:ext cx="5895975" cy="37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685800" y="5486400"/>
            <a:ext cx="56291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      interpreted as probability that proposition x  is true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    interpreted as probability that proposition x is false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    interpreted as uncertainty</a:t>
            </a:r>
            <a:endParaRPr lang="en-US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5410200"/>
            <a:ext cx="2381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5715000"/>
            <a:ext cx="257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4400" y="6019800"/>
            <a:ext cx="2286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12891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Belief Discounting in Beta Reputation System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54438"/>
            <a:ext cx="8055630" cy="25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81000" y="1905000"/>
            <a:ext cx="8324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Y: a recommender who provides a feedback to X about T </a:t>
            </a:r>
            <a:endParaRPr lang="en-US" dirty="0"/>
          </a:p>
          <a:p>
            <a:r>
              <a:rPr lang="en-US" dirty="0" smtClean="0"/>
              <a:t>X: a </a:t>
            </a:r>
            <a:r>
              <a:rPr lang="en-US" dirty="0" err="1" smtClean="0"/>
              <a:t>trustor</a:t>
            </a:r>
            <a:r>
              <a:rPr lang="en-US" dirty="0" smtClean="0"/>
              <a:t> who has its opinion about Y</a:t>
            </a:r>
          </a:p>
          <a:p>
            <a:endParaRPr lang="en-US" dirty="0" smtClean="0"/>
          </a:p>
          <a:p>
            <a:r>
              <a:rPr lang="en-US" dirty="0" smtClean="0"/>
              <a:t>Objective: X wants to form an opinion about T, taking into account its opinion about Y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572000" y="4191000"/>
            <a:ext cx="1066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572000" y="42672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5486400" y="4343400"/>
            <a:ext cx="152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38800" y="4038600"/>
            <a:ext cx="1972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Y’s opinion about T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827415" y="5486400"/>
            <a:ext cx="35814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058" y="14953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Belief Discounting in Beta Reputation System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94325" y="1424440"/>
            <a:ext cx="8231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opinion metric can be interpreted equivalently to the Beta function by mapping: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787834"/>
            <a:ext cx="1676400" cy="10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94324" y="2801034"/>
            <a:ext cx="8231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Inserting (</a:t>
            </a:r>
            <a:r>
              <a:rPr lang="en-US" dirty="0" err="1" smtClean="0"/>
              <a:t>b,d,u</a:t>
            </a:r>
            <a:r>
              <a:rPr lang="en-US" dirty="0" smtClean="0"/>
              <a:t>) defined above into the three equations in Definition 4,  one can obtain T’s discounted reputation function by X through Y,                              , as follows: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81400"/>
            <a:ext cx="7696200" cy="263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Arrow Connector 19"/>
          <p:cNvCxnSpPr/>
          <p:nvPr/>
        </p:nvCxnSpPr>
        <p:spPr>
          <a:xfrm>
            <a:off x="7620000" y="51816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53200" y="4572000"/>
            <a:ext cx="2025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Associative but not </a:t>
            </a:r>
          </a:p>
          <a:p>
            <a:r>
              <a:rPr lang="en-US" dirty="0" smtClean="0"/>
              <a:t>commutative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981200" y="5715000"/>
            <a:ext cx="3733800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24199"/>
            <a:ext cx="1485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147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Belief Discounting in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7714" y="1115343"/>
            <a:ext cx="3384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Q: Prove or show by example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06" y="1433451"/>
            <a:ext cx="8511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89" y="2514600"/>
            <a:ext cx="86868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78236" y="31242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on slide #18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096000" y="2819400"/>
            <a:ext cx="152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447800"/>
            <a:ext cx="650466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Introduction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Building Blocks in the Beta Reputation System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Belief Discounting </a:t>
            </a:r>
            <a:r>
              <a:rPr lang="en-US" sz="2400" dirty="0" smtClean="0">
                <a:solidFill>
                  <a:prstClr val="black"/>
                </a:solidFill>
              </a:rPr>
              <a:t>in </a:t>
            </a:r>
            <a:r>
              <a:rPr lang="en-US" sz="2400" dirty="0">
                <a:solidFill>
                  <a:prstClr val="black"/>
                </a:solidFill>
              </a:rPr>
              <a:t>the Beta Reputation System </a:t>
            </a:r>
            <a:endParaRPr lang="en-US" sz="2400" dirty="0" smtClean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prstClr val="blac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/>
              <a:t>Performance of the Beta Reputation System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Conclusion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147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Belief Discounting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17714" y="1115343"/>
            <a:ext cx="3384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Q: Prove or show by example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06" y="1433451"/>
            <a:ext cx="8511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590800"/>
            <a:ext cx="63055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57200" y="2421523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(Continuation from slide #19) </a:t>
            </a:r>
          </a:p>
        </p:txBody>
      </p:sp>
    </p:spTree>
    <p:extLst>
      <p:ext uri="{BB962C8B-B14F-4D97-AF65-F5344CB8AC3E}">
        <p14:creationId xmlns:p14="http://schemas.microsoft.com/office/powerpoint/2010/main" val="200899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956" y="496669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Providing and Collecting Feedback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295400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Feedback is received and stored by a feedback collection center </a:t>
            </a:r>
            <a:r>
              <a:rPr lang="en-US" b="1" i="1" dirty="0" smtClean="0"/>
              <a:t>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Assume that all agents are authenticated and that no agent can change identity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Agents provide feedback about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C </a:t>
            </a:r>
            <a:r>
              <a:rPr lang="en-US" dirty="0" smtClean="0"/>
              <a:t>discounts received feedback based on providers reputation and updates the target’s reputation function and rating accordingly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C </a:t>
            </a:r>
            <a:r>
              <a:rPr lang="en-US" dirty="0" smtClean="0"/>
              <a:t>provides updated reputation ratings to requesting entities </a:t>
            </a:r>
            <a:endParaRPr lang="en-US" b="1" i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505200"/>
            <a:ext cx="5229225" cy="276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2600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Performance: Effect of Discounting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6369" y="1351577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Center </a:t>
            </a:r>
            <a:r>
              <a:rPr lang="en-US" b="1" dirty="0" smtClean="0"/>
              <a:t>C</a:t>
            </a:r>
            <a:r>
              <a:rPr lang="en-US" dirty="0" smtClean="0"/>
              <a:t> receives a sequence of n identical feedback values (r=n, s=0) from X about </a:t>
            </a:r>
            <a:r>
              <a:rPr lang="en-US" b="1" dirty="0" smtClean="0"/>
              <a:t>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057400"/>
            <a:ext cx="4475231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>
            <a:off x="3113809" y="4306163"/>
            <a:ext cx="31519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81600" y="1981200"/>
            <a:ext cx="350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Blue line </a:t>
            </a:r>
            <a:r>
              <a:rPr lang="en-US" dirty="0" smtClean="0"/>
              <a:t>is (r=1000, s=0) meaning no discounting at all, i.e., C takes X’s feedback as is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53000" y="2209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54831" y="4953000"/>
            <a:ext cx="3605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Conclusion: As X’s reputation function gets weaker, T’s rating is less influenced by the feedback From 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3863302"/>
            <a:ext cx="2032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Varying X’s </a:t>
            </a:r>
          </a:p>
          <a:p>
            <a:r>
              <a:rPr lang="en-US" dirty="0" smtClean="0"/>
              <a:t>reputation function parameters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257800" y="3540136"/>
            <a:ext cx="350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FF00FF"/>
                </a:solidFill>
              </a:rPr>
              <a:t>Pink line </a:t>
            </a:r>
            <a:r>
              <a:rPr lang="en-US" dirty="0">
                <a:solidFill>
                  <a:prstClr val="black"/>
                </a:solidFill>
              </a:rPr>
              <a:t>is (r=0, s=0) under which T’s rating is not influenced by X’s feedback at </a:t>
            </a:r>
            <a:r>
              <a:rPr lang="en-US" dirty="0" smtClean="0">
                <a:solidFill>
                  <a:prstClr val="black"/>
                </a:solidFill>
              </a:rPr>
              <a:t>all. i.e., C ignores X’s feedback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4950031" y="37338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13716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Beta reputation system uses beta probability density function to combine feedback and derive reputation ratings, with a strong foundation in the theory of 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Belief discounting can deal with bad-mouthing or ballot-stuffing attacks when trust is accurate (i.e., when Center C is accurate in assessing a recommender X’s reputation).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Discounted feedbacks are combined by Center C to yield the reputation score of a target node.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Flexibility and simplicity make it suitable for supporting electronic contracts and for building trust between players in e-commerce applications (centralized or distributed).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447801"/>
            <a:ext cx="7010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Reputation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Encouraging good behavior and adherence to contracts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Fostering trust amongst strangers in e-commerce transactions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Providing incentive for honest behavior and helping people make decisions about who to trust.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Without a reputation system taking past experiences into account, strangers might prefer to act deceptively for immediate gain instead of behaving honestly.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164134"/>
            <a:ext cx="7924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Fundamental aspects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Reputation engine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Take reputation ratings from various inputs including feedback about other users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Use mathematical operations to compute a reputation score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Propagation mechanism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Two approaches: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Centralized  (e.g., eBay)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Reputation data are stored in a central server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Users send a query to the central server for the reputation score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Decentralized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Everybody keeps and manages reputation of other users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Users can ask others for feedbacks</a:t>
            </a:r>
          </a:p>
          <a:p>
            <a:pPr lvl="2"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1295400"/>
            <a:ext cx="7620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reputation engine (called </a:t>
            </a:r>
            <a:r>
              <a:rPr lang="en-US" sz="2400" i="1" dirty="0" smtClean="0">
                <a:solidFill>
                  <a:prstClr val="black"/>
                </a:solidFill>
              </a:rPr>
              <a:t>Beta Reputation System) </a:t>
            </a:r>
            <a:r>
              <a:rPr lang="en-US" sz="2400" dirty="0" smtClean="0"/>
              <a:t>is proposed based on the beta probability density function which can be used to represent probability distributions of binary events (1/0 for success/failure</a:t>
            </a:r>
            <a:r>
              <a:rPr lang="en-US" sz="2400" dirty="0"/>
              <a:t> </a:t>
            </a:r>
            <a:r>
              <a:rPr lang="en-US" sz="2400" dirty="0" smtClean="0"/>
              <a:t>or satisfactory/unsatisfactory)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osteriori </a:t>
            </a:r>
            <a:r>
              <a:rPr lang="en-US" sz="2000" dirty="0"/>
              <a:t>probabilities of binary events can be represented as beta </a:t>
            </a:r>
            <a:r>
              <a:rPr lang="en-US" sz="2000" dirty="0" smtClean="0"/>
              <a:t>distributions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sound basis in the theory of statistics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Applicable to both centralized and distributed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320" y="561109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583829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Beta Reputation System: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beta-family of probability density functions is a continuous family of functions indexed by the two parameters </a:t>
            </a:r>
            <a:r>
              <a:rPr lang="el-GR" sz="2000" dirty="0" smtClean="0">
                <a:latin typeface="Calibri"/>
              </a:rPr>
              <a:t>α</a:t>
            </a:r>
            <a:r>
              <a:rPr lang="en-US" sz="2000" dirty="0" smtClean="0"/>
              <a:t> and </a:t>
            </a:r>
            <a:r>
              <a:rPr lang="el-GR" sz="2000" dirty="0" smtClean="0">
                <a:latin typeface="Times New Roman"/>
                <a:cs typeface="Times New Roman"/>
              </a:rPr>
              <a:t>β</a:t>
            </a:r>
            <a:r>
              <a:rPr lang="en-US" sz="2000" dirty="0" smtClean="0"/>
              <a:t> 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276600"/>
            <a:ext cx="7848600" cy="1088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267200"/>
            <a:ext cx="7105650" cy="338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095875"/>
            <a:ext cx="1343025" cy="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5172075"/>
            <a:ext cx="5000625" cy="225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629275"/>
            <a:ext cx="20383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735" y="65180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1794808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“When observing binary processes with two possible outcomes            , the beta function takes the integer number of past observations of     and      to estimate the probability of     , or in other words, to predict the expected relative frequency with which      will happen in the future.”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175807"/>
            <a:ext cx="762000" cy="40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63300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633008"/>
            <a:ext cx="28041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14008"/>
            <a:ext cx="292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318808"/>
            <a:ext cx="304800" cy="31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59531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362200"/>
            <a:ext cx="3124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8700" y="2390775"/>
            <a:ext cx="11049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743200"/>
            <a:ext cx="42767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3352800"/>
            <a:ext cx="398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3295" y="3657600"/>
            <a:ext cx="50101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00200" y="3962400"/>
            <a:ext cx="42672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0" y="4343400"/>
            <a:ext cx="4714875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467165" y="5029200"/>
            <a:ext cx="30841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Initially </a:t>
            </a:r>
            <a:r>
              <a:rPr lang="el-GR" dirty="0" smtClean="0"/>
              <a:t>α</a:t>
            </a:r>
            <a:r>
              <a:rPr lang="en-US" dirty="0" smtClean="0"/>
              <a:t>=1 and </a:t>
            </a:r>
            <a:r>
              <a:rPr lang="el-GR" dirty="0" smtClean="0"/>
              <a:t>β</a:t>
            </a:r>
            <a:r>
              <a:rPr lang="en-US" dirty="0" smtClean="0"/>
              <a:t>=1 yielding the initial reputation score of 0.5, meaning no information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4041416" y="4724400"/>
            <a:ext cx="228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667000" y="4724400"/>
            <a:ext cx="304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697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Building Blocks in the Beta Reputation System</a:t>
            </a:r>
            <a:br>
              <a:rPr lang="en-US" sz="4400" dirty="0" smtClean="0"/>
            </a:b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1524000"/>
            <a:ext cx="762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process with two possible outcomes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Produced outcome     7 times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Produced outcome     1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The Beta function                  is plotted below: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00400"/>
            <a:ext cx="42481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6105525"/>
            <a:ext cx="69246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9074" y="2562163"/>
            <a:ext cx="2190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9075" y="2264597"/>
            <a:ext cx="219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65046" y="2867024"/>
            <a:ext cx="10287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7628</TotalTime>
  <Words>1165</Words>
  <Application>Microsoft Office PowerPoint</Application>
  <PresentationFormat>On-screen Show (4:3)</PresentationFormat>
  <Paragraphs>159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 Theme</vt:lpstr>
      <vt:lpstr>The Beta Reputation System</vt:lpstr>
      <vt:lpstr>Outline</vt:lpstr>
      <vt:lpstr>Introduction</vt:lpstr>
      <vt:lpstr>Introduction</vt:lpstr>
      <vt:lpstr>Contribution</vt:lpstr>
      <vt:lpstr>Building Blocks in the Beta Reputation System </vt:lpstr>
      <vt:lpstr>Building Blocks in the Beta Reputation System </vt:lpstr>
      <vt:lpstr>Building Blocks in the Beta Reputation System </vt:lpstr>
      <vt:lpstr>Building Blocks in the Beta Reputation System </vt:lpstr>
      <vt:lpstr>Building Blocks in the Beta Reputation System </vt:lpstr>
      <vt:lpstr>Building Blocks in the Beta Reputation System </vt:lpstr>
      <vt:lpstr>Building Blocks in the Beta Reputation System </vt:lpstr>
      <vt:lpstr>Building Blocks in the Beta Reputation System </vt:lpstr>
      <vt:lpstr>Building Blocks in the Beta Reputation System </vt:lpstr>
      <vt:lpstr>Building Blocks in the Beta Reputation System </vt:lpstr>
      <vt:lpstr>Belief Discounting in Beta Reputation System </vt:lpstr>
      <vt:lpstr>Belief Discounting in Beta Reputation System </vt:lpstr>
      <vt:lpstr>Belief Discounting in Beta Reputation System</vt:lpstr>
      <vt:lpstr>Belief Discounting in Beta Reputation System </vt:lpstr>
      <vt:lpstr>Belief Discounting in the Beta Reputation System </vt:lpstr>
      <vt:lpstr>Providing and Collecting Feedback </vt:lpstr>
      <vt:lpstr>Performance: Effect of Discounting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Beta Reputation System</dc:title>
  <dc:creator>Hamid Al-Hamadi</dc:creator>
  <cp:lastModifiedBy>Ing-Ray Chen</cp:lastModifiedBy>
  <cp:revision>80</cp:revision>
  <dcterms:created xsi:type="dcterms:W3CDTF">2006-08-16T00:00:00Z</dcterms:created>
  <dcterms:modified xsi:type="dcterms:W3CDTF">2017-01-26T20:19:45Z</dcterms:modified>
</cp:coreProperties>
</file>