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5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5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9AC1-A094-4AE2-B24D-77D4236BA2F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4639-AF8F-466D-AF13-7383B79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CloudArmor</a:t>
            </a:r>
            <a:r>
              <a:rPr lang="en-US" sz="4000" dirty="0" smtClean="0"/>
              <a:t>: Supporting Reputation-Based Trust Management for Cloud Services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Talal</a:t>
            </a:r>
            <a:r>
              <a:rPr lang="en-US" dirty="0" smtClean="0"/>
              <a:t> H. Noor, </a:t>
            </a:r>
            <a:r>
              <a:rPr lang="en-US" dirty="0" err="1" smtClean="0"/>
              <a:t>Quan</a:t>
            </a:r>
            <a:r>
              <a:rPr lang="en-US" dirty="0" smtClean="0"/>
              <a:t> Z. Sheng, Lina Yao, </a:t>
            </a:r>
          </a:p>
          <a:p>
            <a:r>
              <a:rPr lang="en-US" dirty="0" err="1" smtClean="0"/>
              <a:t>Schahram</a:t>
            </a:r>
            <a:r>
              <a:rPr lang="en-US" dirty="0" smtClean="0"/>
              <a:t> </a:t>
            </a:r>
            <a:r>
              <a:rPr lang="en-US" dirty="0" err="1" smtClean="0"/>
              <a:t>Dustdar</a:t>
            </a:r>
            <a:r>
              <a:rPr lang="en-US" dirty="0" smtClean="0"/>
              <a:t>, Anne H.H. </a:t>
            </a:r>
            <a:r>
              <a:rPr lang="en-US" dirty="0" err="1" smtClean="0"/>
              <a:t>Ngu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Occasional Feedback Collusion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Since collusion attacks against cloud services occur </a:t>
                </a:r>
                <a:r>
                  <a:rPr lang="en-US" sz="2400" dirty="0" smtClean="0"/>
                  <a:t>sporadically, we </a:t>
                </a:r>
                <a:r>
                  <a:rPr lang="en-US" sz="2400" dirty="0"/>
                  <a:t>consider time as an important factor </a:t>
                </a:r>
                <a:r>
                  <a:rPr lang="en-US" sz="2400" dirty="0" smtClean="0"/>
                  <a:t>in detecting </a:t>
                </a:r>
                <a:r>
                  <a:rPr lang="en-US" sz="2400" dirty="0"/>
                  <a:t>occasional and periodic collusion </a:t>
                </a:r>
                <a:r>
                  <a:rPr lang="en-US" sz="2400" dirty="0" smtClean="0"/>
                  <a:t>attacks.</a:t>
                </a:r>
              </a:p>
              <a:p>
                <a:r>
                  <a:rPr lang="en-US" sz="2400" dirty="0" smtClean="0"/>
                  <a:t>The occasional feedback collusion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of cloud service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in a period of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89" y="3486783"/>
            <a:ext cx="5858691" cy="2389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386" y="3399024"/>
            <a:ext cx="4389120" cy="25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Multi-Identity Recognition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21388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main goal of </a:t>
            </a:r>
            <a:r>
              <a:rPr lang="en-US" sz="2400" dirty="0" smtClean="0"/>
              <a:t>this factor </a:t>
            </a:r>
            <a:r>
              <a:rPr lang="en-US" sz="2400" dirty="0"/>
              <a:t>is to protect cloud services from malicious users </a:t>
            </a:r>
            <a:r>
              <a:rPr lang="en-US" sz="2400" dirty="0" smtClean="0"/>
              <a:t>who use </a:t>
            </a:r>
            <a:r>
              <a:rPr lang="en-US" sz="2400" dirty="0"/>
              <a:t>multiple identities (i.e., Sybil attacks) to manipulate </a:t>
            </a:r>
            <a:r>
              <a:rPr lang="en-US" sz="2400" dirty="0" smtClean="0"/>
              <a:t>the trust </a:t>
            </a:r>
            <a:r>
              <a:rPr lang="en-US" sz="2400" dirty="0"/>
              <a:t>results.</a:t>
            </a:r>
            <a:endParaRPr lang="en-US" sz="2400" dirty="0" smtClean="0"/>
          </a:p>
          <a:p>
            <a:r>
              <a:rPr lang="en-US" sz="2400" dirty="0" smtClean="0"/>
              <a:t>The frequency of a particular credential attribute: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multi-identity recognition factor: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812"/>
          <a:stretch/>
        </p:blipFill>
        <p:spPr>
          <a:xfrm>
            <a:off x="3569778" y="3371037"/>
            <a:ext cx="2908698" cy="9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3487"/>
          <a:stretch/>
        </p:blipFill>
        <p:spPr>
          <a:xfrm>
            <a:off x="3615170" y="4830349"/>
            <a:ext cx="2817913" cy="90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3716" r="47557"/>
          <a:stretch/>
        </p:blipFill>
        <p:spPr>
          <a:xfrm>
            <a:off x="8052089" y="966007"/>
            <a:ext cx="3979817" cy="2506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91115" y="3537628"/>
            <a:ext cx="2228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Trust Identity Registry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6631"/>
          <a:stretch/>
        </p:blipFill>
        <p:spPr>
          <a:xfrm>
            <a:off x="8131707" y="3938519"/>
            <a:ext cx="1946925" cy="347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707" y="4435686"/>
            <a:ext cx="2672250" cy="3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135" y="4928906"/>
            <a:ext cx="2672250" cy="352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922" y="5557742"/>
            <a:ext cx="1065785" cy="3434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52089" y="5406290"/>
            <a:ext cx="412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</a:rPr>
              <a:t>Consumer’s Primary Identity-Credentials</a:t>
            </a:r>
            <a:r>
              <a:rPr lang="en-US" dirty="0">
                <a:solidFill>
                  <a:srgbClr val="231F20"/>
                </a:solidFill>
              </a:rPr>
              <a:t>’ </a:t>
            </a:r>
            <a:r>
              <a:rPr lang="en-US" dirty="0" smtClean="0">
                <a:solidFill>
                  <a:srgbClr val="231F20"/>
                </a:solidFill>
              </a:rPr>
              <a:t>Attributes Matrix (IM)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65164" y="5980419"/>
            <a:ext cx="412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</a:rPr>
              <a:t>Multi-identity Recognition Matrix (MIRM)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Occasional Sybil Attacks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en-US" sz="2400" dirty="0"/>
                  <a:t>sudden changes in the total </a:t>
                </a:r>
                <a:r>
                  <a:rPr lang="en-US" sz="2400" dirty="0" smtClean="0"/>
                  <a:t>number of </a:t>
                </a:r>
                <a:r>
                  <a:rPr lang="en-US" sz="2400" dirty="0"/>
                  <a:t>established identities indicates a possible </a:t>
                </a:r>
                <a:r>
                  <a:rPr lang="en-US" sz="2400" dirty="0" smtClean="0"/>
                  <a:t>occasional Sybil </a:t>
                </a:r>
                <a:r>
                  <a:rPr lang="en-US" sz="2400" dirty="0"/>
                  <a:t>attack.</a:t>
                </a:r>
                <a:endParaRPr lang="en-US" sz="2400" dirty="0" smtClean="0"/>
              </a:p>
              <a:p>
                <a:r>
                  <a:rPr lang="en-US" sz="2400" dirty="0"/>
                  <a:t>The occasional </a:t>
                </a:r>
                <a:r>
                  <a:rPr lang="en-US" sz="2400" dirty="0" smtClean="0"/>
                  <a:t>Sybil attacks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of cloud service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in a period of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:</a:t>
                </a:r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774" b="11448"/>
          <a:stretch/>
        </p:blipFill>
        <p:spPr>
          <a:xfrm>
            <a:off x="905687" y="3700291"/>
            <a:ext cx="5939246" cy="2047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67" y="3463479"/>
            <a:ext cx="4389120" cy="25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Feedback Credibility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TMS dilutes </a:t>
            </a:r>
            <a:r>
              <a:rPr lang="en-US" sz="2400" dirty="0" smtClean="0"/>
              <a:t>the influence </a:t>
            </a:r>
            <a:r>
              <a:rPr lang="en-US" sz="2400" dirty="0"/>
              <a:t>of those misleading feedbacks by assigning </a:t>
            </a:r>
            <a:r>
              <a:rPr lang="en-US" sz="2400" dirty="0" smtClean="0"/>
              <a:t>the credibility </a:t>
            </a:r>
            <a:r>
              <a:rPr lang="en-US" sz="2400" dirty="0"/>
              <a:t>aggregated weights </a:t>
            </a:r>
            <a:r>
              <a:rPr lang="en-US" sz="2400" dirty="0" smtClean="0"/>
              <a:t>to </a:t>
            </a:r>
            <a:r>
              <a:rPr lang="en-US" sz="2400" dirty="0"/>
              <a:t>each </a:t>
            </a:r>
            <a:r>
              <a:rPr lang="en-US" sz="2400" dirty="0" smtClean="0"/>
              <a:t>trust feedback </a:t>
            </a:r>
            <a:r>
              <a:rPr lang="en-US" sz="2400" dirty="0"/>
              <a:t>as shown </a:t>
            </a:r>
            <a:r>
              <a:rPr lang="en-US" sz="2400" dirty="0" smtClean="0"/>
              <a:t>in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aggregated weights: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649"/>
          <a:stretch/>
        </p:blipFill>
        <p:spPr>
          <a:xfrm>
            <a:off x="2913591" y="4001294"/>
            <a:ext cx="5807467" cy="136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830"/>
          <a:stretch/>
        </p:blipFill>
        <p:spPr>
          <a:xfrm>
            <a:off x="3001391" y="2548794"/>
            <a:ext cx="5631869" cy="9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Change Rate of Trust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To allow TMS to adjust trust results for cloud services </a:t>
            </a:r>
            <a:r>
              <a:rPr lang="en-US" sz="2400" dirty="0" smtClean="0"/>
              <a:t>that have </a:t>
            </a:r>
            <a:r>
              <a:rPr lang="en-US" sz="2400" dirty="0"/>
              <a:t>been affected by malicious behaviors, we introduce </a:t>
            </a:r>
            <a:r>
              <a:rPr lang="en-US" sz="2400" dirty="0" smtClean="0"/>
              <a:t>an additional </a:t>
            </a:r>
            <a:r>
              <a:rPr lang="en-US" sz="2400" dirty="0"/>
              <a:t>factor called the change rate of trust results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change rate of trust </a:t>
            </a:r>
            <a:r>
              <a:rPr lang="en-US" sz="2400" dirty="0" smtClean="0"/>
              <a:t>results factor: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The change rate of trust results is designed to limit </a:t>
            </a:r>
            <a:r>
              <a:rPr lang="en-US" sz="2400" dirty="0" smtClean="0"/>
              <a:t>the rewards </a:t>
            </a:r>
            <a:r>
              <a:rPr lang="en-US" sz="2400" dirty="0"/>
              <a:t>to cloud services that are affected by </a:t>
            </a:r>
            <a:r>
              <a:rPr lang="en-US" sz="2400" dirty="0" smtClean="0">
                <a:solidFill>
                  <a:srgbClr val="FF0000"/>
                </a:solidFill>
              </a:rPr>
              <a:t>slandering attacks </a:t>
            </a:r>
            <a:r>
              <a:rPr lang="en-US" sz="2400" dirty="0" smtClean="0"/>
              <a:t>because </a:t>
            </a:r>
            <a:r>
              <a:rPr lang="en-US" sz="2400" dirty="0"/>
              <a:t>TMS can dilute the increased trust results from </a:t>
            </a:r>
            <a:r>
              <a:rPr lang="en-US" sz="2400" dirty="0" smtClean="0"/>
              <a:t>self-promoting attacks </a:t>
            </a:r>
            <a:r>
              <a:rPr lang="en-US" sz="2400" dirty="0"/>
              <a:t>using the credibility </a:t>
            </a:r>
            <a:r>
              <a:rPr lang="en-US" sz="2400" dirty="0" smtClean="0"/>
              <a:t>factors.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5" r="12017"/>
          <a:stretch/>
        </p:blipFill>
        <p:spPr>
          <a:xfrm>
            <a:off x="3411487" y="3105615"/>
            <a:ext cx="5369025" cy="17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/>
              <a:t>A</a:t>
            </a:r>
            <a:r>
              <a:rPr lang="en-US" sz="3600" dirty="0"/>
              <a:t>vailability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actors used to spread distributed TMS nodes to manage trust </a:t>
            </a:r>
            <a:r>
              <a:rPr lang="en-US" dirty="0" smtClean="0"/>
              <a:t>feedbacks.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Operational </a:t>
            </a:r>
            <a:r>
              <a:rPr lang="en-US" sz="2400" dirty="0" smtClean="0"/>
              <a:t>power: Compare </a:t>
            </a:r>
            <a:r>
              <a:rPr lang="en-US" sz="2400" dirty="0"/>
              <a:t>the workload for a particular TMS node with the average workload of all TMS </a:t>
            </a:r>
            <a:r>
              <a:rPr lang="en-US" sz="2400" dirty="0" smtClean="0"/>
              <a:t>nodes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Replication </a:t>
            </a:r>
            <a:r>
              <a:rPr lang="en-US" sz="2400" dirty="0" smtClean="0"/>
              <a:t>determination: Minimize the possibility of the crashing of a node hosting a TMS instance.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Operational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operational power factor of a particular TIMS node is calculated as the mean of Euclidean distance and the TMS node workload.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operational power, TMS uses a workload threshold to automatically adjust the number of nodes as follows.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68" y="2783503"/>
            <a:ext cx="4457700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50" y="5240524"/>
            <a:ext cx="497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Replication </a:t>
            </a:r>
            <a:r>
              <a:rPr lang="en-US" sz="3600" dirty="0"/>
              <a:t>determination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predict the availability of a node, TMS instance’s availability is modeled using the point availability model d, where the point availability probability is denoted as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failure free density function: </a:t>
            </a:r>
          </a:p>
          <a:p>
            <a:r>
              <a:rPr lang="en-US" dirty="0" smtClean="0"/>
              <a:t>The renewal density function: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68" y="3036910"/>
            <a:ext cx="5244495" cy="75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57" y="4124964"/>
            <a:ext cx="1495425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420" y="4690565"/>
            <a:ext cx="1638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Replication </a:t>
            </a:r>
            <a:r>
              <a:rPr lang="en-US" sz="3600" dirty="0"/>
              <a:t>determination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Laplace transform of the point availability probability: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time domain, it can be obtained  using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29" y="2258633"/>
            <a:ext cx="537210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46" y="3964959"/>
            <a:ext cx="33718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TMS instance’s availability prediction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prediction model is defined via state function and measurement function.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particle filtering technique is used to estimate and track the availability.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456" y="2640059"/>
            <a:ext cx="42672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CloudArmor</a:t>
            </a:r>
            <a:r>
              <a:rPr lang="en-US" dirty="0" smtClean="0"/>
              <a:t> Framework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Zero-Knowledge Credibility Proof Protocol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Credibility Model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Availability Model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Implementation and Experimental </a:t>
            </a:r>
            <a:r>
              <a:rPr lang="en-US" dirty="0" smtClean="0"/>
              <a:t>Evaluation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Particle filtering algorithm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440" y="1345016"/>
            <a:ext cx="451757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number of replicas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one replica is available, represented as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the optimal number of TMS instance’s replicas is calculated 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913" y="2413237"/>
            <a:ext cx="3887506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91" y="4079544"/>
            <a:ext cx="496347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Trust result caching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cache the trust results and credibility weights based on the number of new trust feedbacks to avoid unnecessary computations.</a:t>
            </a:r>
          </a:p>
          <a:p>
            <a:endParaRPr lang="en-US" dirty="0" smtClean="0"/>
          </a:p>
          <a:p>
            <a:r>
              <a:rPr lang="en-US" dirty="0" smtClean="0"/>
              <a:t>Two thresholds controls the TMS update of the trust result in the cache: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number of new trust feedbacks given by a particular consumer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number of new feedbacks given to a particular cloud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Trust results caching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446" y="1392711"/>
            <a:ext cx="5695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Instances management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instance (one):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Optimal number of nodes estimation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Feedbacks reallocation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Trust result caching (consumer side)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Availability of each node prediction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TMS instance replication</a:t>
            </a:r>
            <a:endParaRPr lang="en-US" dirty="0"/>
          </a:p>
          <a:p>
            <a:r>
              <a:rPr lang="en-US" dirty="0" smtClean="0"/>
              <a:t>Normal instances (the rest):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Trust assessment and feedback storage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Trust result caching (cloud service side)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Frequency table update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Instances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TMS instance is responsible for feedbacks given to asset of cloud services and updates the frequency table.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90" y="2711425"/>
            <a:ext cx="528200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549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/>
              <a:t>redibility model </a:t>
            </a:r>
            <a:r>
              <a:rPr lang="en-US" sz="3600" dirty="0" smtClean="0"/>
              <a:t>evaluation – Attacking </a:t>
            </a:r>
            <a:r>
              <a:rPr lang="en-US" sz="3600" dirty="0"/>
              <a:t>behavior models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7841"/>
          <a:stretch/>
        </p:blipFill>
        <p:spPr>
          <a:xfrm>
            <a:off x="1249704" y="2692267"/>
            <a:ext cx="6024439" cy="23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183" t="48228" r="19065"/>
          <a:stretch/>
        </p:blipFill>
        <p:spPr>
          <a:xfrm>
            <a:off x="7042244" y="2483892"/>
            <a:ext cx="3780430" cy="23669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04295" y="2483892"/>
            <a:ext cx="9572970" cy="2593075"/>
            <a:chOff x="1304295" y="2483892"/>
            <a:chExt cx="9572970" cy="25930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47841"/>
            <a:stretch/>
          </p:blipFill>
          <p:spPr>
            <a:xfrm>
              <a:off x="1304295" y="2692267"/>
              <a:ext cx="6024439" cy="2384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8183" t="48228" r="19065"/>
            <a:stretch/>
          </p:blipFill>
          <p:spPr>
            <a:xfrm>
              <a:off x="7096835" y="2483892"/>
              <a:ext cx="3780430" cy="236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0" y="26958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/>
              <a:t>redibility model evaluation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2" y="1054769"/>
            <a:ext cx="4572000" cy="5748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72" y="1063736"/>
            <a:ext cx="4572000" cy="5794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82" y="2797792"/>
            <a:ext cx="1173707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smtClean="0"/>
              <a:t>Collusion attacks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18293" y="3113966"/>
            <a:ext cx="1173707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smtClean="0"/>
              <a:t>Sybil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/>
              <a:t>attacks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0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Availability model evaluation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94" y="2094370"/>
            <a:ext cx="7498012" cy="30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Availability model evaluation--Reallocation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5" y="2216137"/>
            <a:ext cx="7605929" cy="30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Key Issues of Trust </a:t>
            </a:r>
            <a:r>
              <a:rPr lang="en-US" sz="3600" dirty="0"/>
              <a:t>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services are highly dynamic, distributed, and non-transparent.</a:t>
            </a:r>
          </a:p>
          <a:p>
            <a:r>
              <a:rPr lang="en-US" dirty="0" smtClean="0"/>
              <a:t>Challenges: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Privacy: Consumer’s privacy.</a:t>
            </a:r>
          </a:p>
          <a:p>
            <a:pPr marL="457200" lvl="1" indent="0">
              <a:buNone/>
            </a:pPr>
            <a:r>
              <a:rPr lang="en-US" dirty="0" smtClean="0"/>
              <a:t>	Sensitive information, behavioral information, consumers’ data.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Security: Cloud services protection.</a:t>
            </a:r>
          </a:p>
          <a:p>
            <a:pPr marL="457200" lvl="1" indent="0">
              <a:buNone/>
            </a:pPr>
            <a:r>
              <a:rPr lang="en-US" dirty="0" smtClean="0"/>
              <a:t>	Misleading feedbacks, creating several accounts,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Hard to predict when the malicious behaviors occur.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Availability: Trust management service’s (TMS) availability.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Should be adaptive and highly scalable.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Cloud </a:t>
            </a:r>
            <a:r>
              <a:rPr lang="en-US" dirty="0"/>
              <a:t>service users’ feedback is </a:t>
            </a:r>
            <a:r>
              <a:rPr lang="en-US" dirty="0" smtClean="0"/>
              <a:t>a good </a:t>
            </a:r>
            <a:r>
              <a:rPr lang="en-US" dirty="0"/>
              <a:t>source to assess the overall trustworthiness </a:t>
            </a:r>
            <a:r>
              <a:rPr lang="en-US" dirty="0" smtClean="0"/>
              <a:t>of cloud </a:t>
            </a:r>
            <a:r>
              <a:rPr lang="en-US" dirty="0"/>
              <a:t>services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Introduce a credibility </a:t>
            </a:r>
            <a:r>
              <a:rPr lang="en-US" dirty="0"/>
              <a:t>model that not only identifies misleading </a:t>
            </a:r>
            <a:r>
              <a:rPr lang="en-US" dirty="0" smtClean="0"/>
              <a:t>trust feedbacks </a:t>
            </a:r>
            <a:r>
              <a:rPr lang="en-US" dirty="0"/>
              <a:t>from collusion attacks but also detects </a:t>
            </a:r>
            <a:r>
              <a:rPr lang="en-US" dirty="0" smtClean="0"/>
              <a:t>Sybil attacks.</a:t>
            </a:r>
          </a:p>
          <a:p>
            <a:pPr algn="just"/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an availability model that </a:t>
            </a:r>
            <a:r>
              <a:rPr lang="en-US" dirty="0" smtClean="0"/>
              <a:t>maintains the </a:t>
            </a:r>
            <a:r>
              <a:rPr lang="en-US" dirty="0"/>
              <a:t>trust management service at a desired </a:t>
            </a:r>
            <a:r>
              <a:rPr lang="en-US" dirty="0" smtClean="0"/>
              <a:t>level.</a:t>
            </a:r>
          </a:p>
          <a:p>
            <a:pPr algn="just"/>
            <a:r>
              <a:rPr lang="en-US" dirty="0"/>
              <a:t>The </a:t>
            </a:r>
            <a:r>
              <a:rPr lang="en-US" dirty="0" smtClean="0"/>
              <a:t>experimental results </a:t>
            </a:r>
            <a:r>
              <a:rPr lang="en-US" dirty="0"/>
              <a:t>demonstrate the applicability </a:t>
            </a:r>
            <a:r>
              <a:rPr lang="en-US" dirty="0" smtClean="0"/>
              <a:t>of the </a:t>
            </a:r>
            <a:r>
              <a:rPr lang="en-US" dirty="0"/>
              <a:t>approach </a:t>
            </a:r>
            <a:r>
              <a:rPr lang="en-US" dirty="0" smtClean="0"/>
              <a:t>and show </a:t>
            </a:r>
            <a:r>
              <a:rPr lang="en-US" dirty="0"/>
              <a:t>the capability of detecting such malicious behaviors.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9600" dirty="0" smtClean="0"/>
              <a:t>Thanks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390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Features of the </a:t>
            </a:r>
            <a:r>
              <a:rPr lang="en-US" sz="3600" dirty="0" err="1"/>
              <a:t>CloudArmor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Zero-knowledge credibility proof protocol. (Section 3)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Preserve the consumer’s privacy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Enable TMS to prove the credibility of a particular consumer’s feedback.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credibility model. (Section 4)</a:t>
            </a:r>
          </a:p>
          <a:p>
            <a:pPr marL="0" indent="0">
              <a:buNone/>
            </a:pPr>
            <a:r>
              <a:rPr lang="en-US" sz="2400" dirty="0" smtClean="0"/>
              <a:t>    Collusion detection: Feedback Density, Occasional Feedback Collusion.</a:t>
            </a:r>
          </a:p>
          <a:p>
            <a:pPr marL="0" indent="0">
              <a:buNone/>
            </a:pPr>
            <a:r>
              <a:rPr lang="en-US" sz="2400" dirty="0" smtClean="0"/>
              <a:t>    Sybil attack detection: Multi-identity recognition, occasional Sybil attacks.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 availability model. (Section 5)</a:t>
            </a:r>
          </a:p>
          <a:p>
            <a:pPr marL="0" indent="0">
              <a:buNone/>
            </a:pPr>
            <a:r>
              <a:rPr lang="en-US" sz="2400" dirty="0" smtClean="0"/>
              <a:t>    #TMS nodes – operational power metric.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#replicas for each node – replication determination metric.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6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Architecture of the </a:t>
            </a:r>
            <a:r>
              <a:rPr lang="en-US" sz="3600" dirty="0" err="1"/>
              <a:t>CloudArmor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4" y="1511873"/>
            <a:ext cx="10336592" cy="51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Zero-Knowledge Credibility Proof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Identity management service</a:t>
            </a:r>
          </a:p>
          <a:p>
            <a:endParaRPr lang="en-US" sz="2400" dirty="0" smtClean="0"/>
          </a:p>
          <a:p>
            <a:r>
              <a:rPr lang="en-US" sz="2400" dirty="0" smtClean="0"/>
              <a:t>Trust management service</a:t>
            </a:r>
          </a:p>
          <a:p>
            <a:pPr marL="0" indent="0">
              <a:buNone/>
            </a:pPr>
            <a:r>
              <a:rPr lang="en-US" sz="2400" dirty="0" smtClean="0"/>
              <a:t>    Invocations history records: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Trust Results: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716" r="47557"/>
          <a:stretch/>
        </p:blipFill>
        <p:spPr>
          <a:xfrm>
            <a:off x="7711440" y="1758157"/>
            <a:ext cx="3979817" cy="2506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5498" y="1573491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Sybil attacks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830"/>
          <a:stretch/>
        </p:blipFill>
        <p:spPr>
          <a:xfrm>
            <a:off x="1543994" y="4516931"/>
            <a:ext cx="5631869" cy="949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334" b="-4009"/>
          <a:stretch/>
        </p:blipFill>
        <p:spPr>
          <a:xfrm>
            <a:off x="3444167" y="3636090"/>
            <a:ext cx="2259946" cy="386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6631"/>
          <a:stretch/>
        </p:blipFill>
        <p:spPr>
          <a:xfrm>
            <a:off x="3600678" y="2320098"/>
            <a:ext cx="1946925" cy="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Assumptions and attack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Assumptions: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TMS is handled by a Trusted Third Party.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TMS </a:t>
            </a:r>
            <a:r>
              <a:rPr lang="en-US" sz="2400" dirty="0"/>
              <a:t>c</a:t>
            </a:r>
            <a:r>
              <a:rPr lang="en-US" sz="2400" dirty="0" smtClean="0"/>
              <a:t>ommunications are secure.</a:t>
            </a:r>
          </a:p>
          <a:p>
            <a:r>
              <a:rPr lang="en-US" sz="2400" dirty="0" smtClean="0"/>
              <a:t>Attacks Models: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Collusion attacks, also known as collusive malicious feedback behaviors.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self-promoting attacks.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slander attacks.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can occur in a non-collusive way.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Sybil attacks.</a:t>
            </a:r>
          </a:p>
          <a:p>
            <a:pPr marL="457200" lvl="1" indent="0">
              <a:buNone/>
            </a:pPr>
            <a:r>
              <a:rPr lang="en-US" sz="2000" dirty="0" smtClean="0"/>
              <a:t>    malicious users have multiple identities to give misleading feedbacks.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whitewashing attacks.</a:t>
            </a:r>
          </a:p>
        </p:txBody>
      </p:sp>
    </p:spTree>
    <p:extLst>
      <p:ext uri="{BB962C8B-B14F-4D97-AF65-F5344CB8AC3E}">
        <p14:creationId xmlns:p14="http://schemas.microsoft.com/office/powerpoint/2010/main" val="124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Credibility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Feedback Collusion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Feedback Density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Occasional Feedback Collusion</a:t>
            </a:r>
            <a:endParaRPr lang="en-US" sz="2000" dirty="0"/>
          </a:p>
          <a:p>
            <a:r>
              <a:rPr lang="en-US" sz="2400" dirty="0" smtClean="0"/>
              <a:t>Sybil Attacks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Multi-Identity Recognition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Occasional Sybil Attacks</a:t>
            </a:r>
            <a:endParaRPr lang="en-US" sz="2000" dirty="0"/>
          </a:p>
          <a:p>
            <a:r>
              <a:rPr lang="en-US" sz="2400" dirty="0" smtClean="0"/>
              <a:t>Feedback Credibility</a:t>
            </a:r>
            <a:endParaRPr lang="en-US" sz="2000" dirty="0"/>
          </a:p>
          <a:p>
            <a:r>
              <a:rPr lang="en-US" sz="2400" dirty="0" smtClean="0"/>
              <a:t>Change Rate of Trust Results</a:t>
            </a:r>
          </a:p>
        </p:txBody>
      </p:sp>
    </p:spTree>
    <p:extLst>
      <p:ext uri="{BB962C8B-B14F-4D97-AF65-F5344CB8AC3E}">
        <p14:creationId xmlns:p14="http://schemas.microsoft.com/office/powerpoint/2010/main" val="30124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Feedback Density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feedback density of a certain cloud service: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feedback volume collusion factor: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06"/>
          <a:stretch/>
        </p:blipFill>
        <p:spPr>
          <a:xfrm>
            <a:off x="3866604" y="2246810"/>
            <a:ext cx="4297055" cy="70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11" y="3623412"/>
            <a:ext cx="5936478" cy="942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7894"/>
          <a:stretch/>
        </p:blipFill>
        <p:spPr>
          <a:xfrm>
            <a:off x="8800130" y="552389"/>
            <a:ext cx="3211644" cy="3071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27860" y="306168"/>
                <a:ext cx="9110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=89%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860" y="306168"/>
                <a:ext cx="91101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356" r="-469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22949" y="288107"/>
                <a:ext cx="917046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=92%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49" y="288107"/>
                <a:ext cx="917046" cy="265650"/>
              </a:xfrm>
              <a:prstGeom prst="rect">
                <a:avLst/>
              </a:prstGeom>
              <a:blipFill rotWithShape="0">
                <a:blip r:embed="rId6"/>
                <a:stretch>
                  <a:fillRect l="-2649" r="-4636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27860" y="4154470"/>
                <a:ext cx="3467424" cy="745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150×(1+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=0.0953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860" y="4154470"/>
                <a:ext cx="3467424" cy="7457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4462" y="5162927"/>
                <a:ext cx="3470822" cy="751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150×(1+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=0.0175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62" y="5162927"/>
                <a:ext cx="3470822" cy="7512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976</Words>
  <Application>Microsoft Office PowerPoint</Application>
  <PresentationFormat>Widescreen</PresentationFormat>
  <Paragraphs>170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CloudArmor: Supporting Reputation-Based Trust Management for Cloud Services</vt:lpstr>
      <vt:lpstr>Outline</vt:lpstr>
      <vt:lpstr>Key Issues of Trust Management</vt:lpstr>
      <vt:lpstr>Features of the CloudArmor</vt:lpstr>
      <vt:lpstr>Architecture of the CloudArmor</vt:lpstr>
      <vt:lpstr>Zero-Knowledge Credibility Proof Protocol</vt:lpstr>
      <vt:lpstr>Assumptions and attack models</vt:lpstr>
      <vt:lpstr>The Credibility Model</vt:lpstr>
      <vt:lpstr>Feedback Density</vt:lpstr>
      <vt:lpstr>Occasional Feedback Collusion</vt:lpstr>
      <vt:lpstr>Multi-Identity Recognition</vt:lpstr>
      <vt:lpstr>Occasional Sybil Attacks</vt:lpstr>
      <vt:lpstr>Feedback Credibility</vt:lpstr>
      <vt:lpstr>Change Rate of Trust Results</vt:lpstr>
      <vt:lpstr>The Availability Model</vt:lpstr>
      <vt:lpstr>Operational power</vt:lpstr>
      <vt:lpstr>Replication determination</vt:lpstr>
      <vt:lpstr>Replication determination</vt:lpstr>
      <vt:lpstr>TMS instance’s availability prediction</vt:lpstr>
      <vt:lpstr>Particle filtering algorithm</vt:lpstr>
      <vt:lpstr>The number of replicas</vt:lpstr>
      <vt:lpstr>Trust result caching</vt:lpstr>
      <vt:lpstr>Trust results caching</vt:lpstr>
      <vt:lpstr>Instances management </vt:lpstr>
      <vt:lpstr>Instances management </vt:lpstr>
      <vt:lpstr>Credibility model evaluation – Attacking behavior models</vt:lpstr>
      <vt:lpstr>Credibility model evaluation </vt:lpstr>
      <vt:lpstr>Availability model evaluation</vt:lpstr>
      <vt:lpstr>Availability model evaluation--Reallocation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 Shi</dc:creator>
  <cp:lastModifiedBy>Tian Shi</cp:lastModifiedBy>
  <cp:revision>231</cp:revision>
  <dcterms:created xsi:type="dcterms:W3CDTF">2017-03-08T14:29:14Z</dcterms:created>
  <dcterms:modified xsi:type="dcterms:W3CDTF">2017-03-16T01:02:38Z</dcterms:modified>
</cp:coreProperties>
</file>