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6"/>
  </p:notesMasterIdLst>
  <p:handoutMasterIdLst>
    <p:handoutMasterId r:id="rId37"/>
  </p:handoutMasterIdLst>
  <p:sldIdLst>
    <p:sldId id="261" r:id="rId3"/>
    <p:sldId id="300" r:id="rId4"/>
    <p:sldId id="257" r:id="rId5"/>
    <p:sldId id="271" r:id="rId6"/>
    <p:sldId id="272" r:id="rId7"/>
    <p:sldId id="301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2" r:id="rId26"/>
    <p:sldId id="273" r:id="rId27"/>
    <p:sldId id="274" r:id="rId28"/>
    <p:sldId id="277" r:id="rId29"/>
    <p:sldId id="278" r:id="rId30"/>
    <p:sldId id="279" r:id="rId31"/>
    <p:sldId id="280" r:id="rId32"/>
    <p:sldId id="281" r:id="rId33"/>
    <p:sldId id="282" r:id="rId34"/>
    <p:sldId id="27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94679"/>
  </p:normalViewPr>
  <p:slideViewPr>
    <p:cSldViewPr snapToGrid="0">
      <p:cViewPr varScale="1">
        <p:scale>
          <a:sx n="112" d="100"/>
          <a:sy n="112" d="100"/>
        </p:scale>
        <p:origin x="496" y="19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2/8/17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02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20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58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0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5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69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68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29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4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Legend</a:t>
            </a:r>
            <a:r>
              <a:rPr lang="en-US" baseline="0" dirty="0" smtClean="0"/>
              <a:t>s are wrong, should be Packet Loss Rate instead of Malicious Node 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69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09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86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82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61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39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36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65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2/8/17</a:t>
            </a:fld>
            <a:endParaRPr lang="en-US"/>
          </a:p>
        </p:txBody>
      </p: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4" y="1909346"/>
            <a:ext cx="9817501" cy="3383280"/>
          </a:xfrm>
        </p:spPr>
        <p:txBody>
          <a:bodyPr>
            <a:noAutofit/>
          </a:bodyPr>
          <a:lstStyle/>
          <a:p>
            <a:r>
              <a:rPr lang="en-US" sz="5400" dirty="0" smtClean="0"/>
              <a:t>A Probabilistic Misbehavior Detection Scheme toward Efficient Trust Establishment in Delay-Tolerant Networks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Haojin</a:t>
            </a:r>
            <a:r>
              <a:rPr lang="en-US" dirty="0" smtClean="0"/>
              <a:t> Zhu, </a:t>
            </a:r>
            <a:r>
              <a:rPr lang="en-US" dirty="0" err="1" smtClean="0"/>
              <a:t>Suguo</a:t>
            </a:r>
            <a:r>
              <a:rPr lang="en-US" dirty="0" smtClean="0"/>
              <a:t> Du, </a:t>
            </a:r>
            <a:r>
              <a:rPr lang="en-US" dirty="0" err="1" smtClean="0"/>
              <a:t>Zhaoyu</a:t>
            </a:r>
            <a:r>
              <a:rPr lang="en-US" dirty="0" smtClean="0"/>
              <a:t> Gao, </a:t>
            </a:r>
            <a:r>
              <a:rPr lang="en-US" dirty="0" err="1" smtClean="0"/>
              <a:t>Mianxiong</a:t>
            </a:r>
            <a:r>
              <a:rPr lang="en-US" dirty="0" smtClean="0"/>
              <a:t> Dong, and </a:t>
            </a:r>
            <a:r>
              <a:rPr lang="en-US" dirty="0" err="1" smtClean="0"/>
              <a:t>Zhenfu</a:t>
            </a:r>
            <a:r>
              <a:rPr lang="en-US" dirty="0" smtClean="0"/>
              <a:t> Cao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503853"/>
            <a:ext cx="9739393" cy="1142385"/>
          </a:xfrm>
        </p:spPr>
        <p:txBody>
          <a:bodyPr/>
          <a:lstStyle/>
          <a:p>
            <a:r>
              <a:rPr lang="en-US" dirty="0" smtClean="0"/>
              <a:t>Routing Evidence Generation Phase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399" y="1981201"/>
            <a:ext cx="4609454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/>
              <a:t>Contact history evidence</a:t>
            </a:r>
          </a:p>
          <a:p>
            <a:pPr lvl="2"/>
            <a:r>
              <a:rPr lang="en-US" sz="1800" dirty="0" smtClean="0"/>
              <a:t>Demonstrate the presence of two nodes when they meet</a:t>
            </a:r>
          </a:p>
          <a:p>
            <a:pPr lvl="2"/>
            <a:r>
              <a:rPr lang="en-US" sz="1800" dirty="0" smtClean="0"/>
              <a:t>Include: 	         , Sig(j), Sig(k)</a:t>
            </a:r>
          </a:p>
          <a:p>
            <a:pPr lvl="2"/>
            <a:endParaRPr lang="en-US" sz="1800" dirty="0" smtClean="0"/>
          </a:p>
          <a:p>
            <a:pPr lvl="2"/>
            <a:r>
              <a:rPr lang="en-US" sz="1800" dirty="0" smtClean="0"/>
              <a:t>Stored at both nodes</a:t>
            </a:r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194" y="1981201"/>
            <a:ext cx="5568889" cy="35981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225" y="2927322"/>
            <a:ext cx="819150" cy="352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0443" y="3290860"/>
            <a:ext cx="17145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503853"/>
            <a:ext cx="9739393" cy="1142385"/>
          </a:xfrm>
        </p:spPr>
        <p:txBody>
          <a:bodyPr/>
          <a:lstStyle/>
          <a:p>
            <a:r>
              <a:rPr lang="en-US" dirty="0" smtClean="0"/>
              <a:t>Auditing Phase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399" y="1981201"/>
            <a:ext cx="4609454" cy="4078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TA launches an investigation request toward target node.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ach node submit its Evidences.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Definition:</a:t>
            </a:r>
          </a:p>
          <a:p>
            <a:pPr lvl="2"/>
            <a:r>
              <a:rPr lang="en-US" dirty="0" smtClean="0"/>
              <a:t>                 set of next-hop nodes chosen for message forwarding</a:t>
            </a:r>
          </a:p>
          <a:p>
            <a:pPr lvl="2"/>
            <a:r>
              <a:rPr lang="en-US" dirty="0" smtClean="0"/>
              <a:t>R	             set of contacted nodes satisfying the requirement of DTN routing protocols</a:t>
            </a:r>
          </a:p>
          <a:p>
            <a:pPr lvl="2"/>
            <a:r>
              <a:rPr lang="en-US" dirty="0" smtClean="0"/>
              <a:t>D	             number of copies required by DTN routing.</a:t>
            </a:r>
          </a:p>
          <a:p>
            <a:pPr lvl="1"/>
            <a:r>
              <a:rPr lang="en-US" dirty="0" smtClean="0"/>
              <a:t>Misbehavior Detection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194" y="1981201"/>
            <a:ext cx="5568889" cy="35981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979" y="3015550"/>
            <a:ext cx="723900" cy="361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1220" y="3015550"/>
            <a:ext cx="1143000" cy="285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8561" y="2972687"/>
            <a:ext cx="904875" cy="371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9439" y="3750862"/>
            <a:ext cx="734879" cy="29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2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503853"/>
            <a:ext cx="9739393" cy="1142385"/>
          </a:xfrm>
        </p:spPr>
        <p:txBody>
          <a:bodyPr/>
          <a:lstStyle/>
          <a:p>
            <a:r>
              <a:rPr lang="en-US" dirty="0" smtClean="0"/>
              <a:t>Auditing Phase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399" y="1981201"/>
            <a:ext cx="4609454" cy="4078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Case I: honest data forwarding with sufficient contacts</a:t>
            </a:r>
          </a:p>
          <a:p>
            <a:pPr lvl="1"/>
            <a:r>
              <a:rPr lang="en-US" dirty="0" smtClean="0"/>
              <a:t>Given message </a:t>
            </a:r>
          </a:p>
          <a:p>
            <a:pPr lvl="1"/>
            <a:r>
              <a:rPr lang="en-US" dirty="0" smtClean="0"/>
              <a:t>Message should has been forwarded to the next hop,</a:t>
            </a:r>
          </a:p>
          <a:p>
            <a:pPr lvl="1"/>
            <a:r>
              <a:rPr lang="en-US" dirty="0" smtClean="0"/>
              <a:t>The chosen next-hop nodes are desirable nodes</a:t>
            </a:r>
          </a:p>
          <a:p>
            <a:pPr lvl="1"/>
            <a:r>
              <a:rPr lang="en-US" dirty="0" smtClean="0"/>
              <a:t>The number of forwarding copies satisfy the requirement 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194" y="1981201"/>
            <a:ext cx="5568889" cy="3598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517" y="2700821"/>
            <a:ext cx="1295400" cy="371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781" y="5170670"/>
            <a:ext cx="4897472" cy="4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2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503853"/>
            <a:ext cx="9739393" cy="1142385"/>
          </a:xfrm>
        </p:spPr>
        <p:txBody>
          <a:bodyPr/>
          <a:lstStyle/>
          <a:p>
            <a:r>
              <a:rPr lang="en-US" dirty="0" smtClean="0"/>
              <a:t>Auditing Phase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399" y="1981201"/>
            <a:ext cx="4609454" cy="4078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Case II: honest data forwarding with insufficient contacts</a:t>
            </a:r>
          </a:p>
          <a:p>
            <a:pPr lvl="1"/>
            <a:r>
              <a:rPr lang="en-US" dirty="0" smtClean="0"/>
              <a:t>Given message </a:t>
            </a:r>
          </a:p>
          <a:p>
            <a:pPr lvl="1"/>
            <a:r>
              <a:rPr lang="en-US" dirty="0" smtClean="0"/>
              <a:t>Subcase I: no contact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Subcase II: limited number of contacts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194" y="1981201"/>
            <a:ext cx="5568889" cy="3598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517" y="2700821"/>
            <a:ext cx="1295400" cy="371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742" y="3407259"/>
            <a:ext cx="4019550" cy="41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9234" y="4161322"/>
            <a:ext cx="4590565" cy="12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4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503853"/>
            <a:ext cx="9739393" cy="1142385"/>
          </a:xfrm>
        </p:spPr>
        <p:txBody>
          <a:bodyPr/>
          <a:lstStyle/>
          <a:p>
            <a:r>
              <a:rPr lang="en-US" dirty="0" smtClean="0"/>
              <a:t>Auditing Phase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398" y="1981201"/>
            <a:ext cx="4853795" cy="4078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Case III: misbehaving data forwarding with/without sufficient contacts</a:t>
            </a:r>
          </a:p>
          <a:p>
            <a:pPr lvl="1"/>
            <a:r>
              <a:rPr lang="en-US" dirty="0" smtClean="0"/>
              <a:t>Given message </a:t>
            </a:r>
          </a:p>
          <a:p>
            <a:pPr lvl="1"/>
            <a:r>
              <a:rPr lang="en-US" dirty="0" smtClean="0"/>
              <a:t>Subcase I: forwarder refuses to forward the data even when the forwarding opportunity is available</a:t>
            </a:r>
          </a:p>
          <a:p>
            <a:pPr lvl="1"/>
            <a:r>
              <a:rPr lang="en-US" dirty="0"/>
              <a:t>Subcase </a:t>
            </a:r>
            <a:r>
              <a:rPr lang="en-US" dirty="0" smtClean="0"/>
              <a:t>II: forwarder has forwarded the data but failed to follow the routing protocol</a:t>
            </a:r>
          </a:p>
          <a:p>
            <a:pPr lvl="1"/>
            <a:r>
              <a:rPr lang="en-US" dirty="0"/>
              <a:t>Subcase </a:t>
            </a:r>
            <a:r>
              <a:rPr lang="en-US" dirty="0" smtClean="0"/>
              <a:t>III: forwarder agrees to forward the data but fails to propagate enough copies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194" y="1981201"/>
            <a:ext cx="5568889" cy="3598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012" y="2700821"/>
            <a:ext cx="12954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2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503853"/>
            <a:ext cx="9739393" cy="1142385"/>
          </a:xfrm>
        </p:spPr>
        <p:txBody>
          <a:bodyPr/>
          <a:lstStyle/>
          <a:p>
            <a:r>
              <a:rPr lang="en-US" dirty="0" smtClean="0"/>
              <a:t>Auditing Phase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398" y="1981201"/>
            <a:ext cx="4853795" cy="4078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BasicDetection</a:t>
            </a:r>
            <a:r>
              <a:rPr lang="en-US" dirty="0" smtClean="0"/>
              <a:t>()</a:t>
            </a:r>
          </a:p>
          <a:p>
            <a:r>
              <a:rPr lang="en-US" dirty="0" smtClean="0"/>
              <a:t>Fake evidences</a:t>
            </a:r>
          </a:p>
          <a:p>
            <a:r>
              <a:rPr lang="en-US" dirty="0" smtClean="0"/>
              <a:t>Check the authenticity of each evidence by verifying the signatures</a:t>
            </a:r>
          </a:p>
          <a:p>
            <a:r>
              <a:rPr lang="en-US" dirty="0" smtClean="0"/>
              <a:t>Result in high transmission and signature verification overhead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194" y="1981201"/>
            <a:ext cx="5568889" cy="35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503853"/>
            <a:ext cx="9739393" cy="1142385"/>
          </a:xfrm>
        </p:spPr>
        <p:txBody>
          <a:bodyPr/>
          <a:lstStyle/>
          <a:p>
            <a:r>
              <a:rPr lang="en-US" dirty="0" smtClean="0"/>
              <a:t>Auditing Phase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398" y="1981201"/>
            <a:ext cx="4853795" cy="4078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BasicDetection</a:t>
            </a:r>
            <a:r>
              <a:rPr lang="en-US" dirty="0" smtClean="0"/>
              <a:t>()</a:t>
            </a:r>
          </a:p>
          <a:p>
            <a:r>
              <a:rPr lang="en-US" dirty="0" smtClean="0"/>
              <a:t>Fake evidences</a:t>
            </a:r>
          </a:p>
          <a:p>
            <a:r>
              <a:rPr lang="en-US" dirty="0" smtClean="0"/>
              <a:t>Check the authenticity of each evidence by verifying the signatures</a:t>
            </a:r>
          </a:p>
          <a:p>
            <a:r>
              <a:rPr lang="en-US" dirty="0" smtClean="0"/>
              <a:t>Result in high transmission and signature verification overhead</a:t>
            </a:r>
          </a:p>
          <a:p>
            <a:r>
              <a:rPr lang="en-US" dirty="0" smtClean="0"/>
              <a:t>Solution: probabilistic misbehavior detection scheme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194" y="1981201"/>
            <a:ext cx="5568889" cy="35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4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503853"/>
            <a:ext cx="9739393" cy="1142385"/>
          </a:xfrm>
        </p:spPr>
        <p:txBody>
          <a:bodyPr/>
          <a:lstStyle/>
          <a:p>
            <a:r>
              <a:rPr lang="en-US" dirty="0" smtClean="0"/>
              <a:t>Probabilistic Misbehavior Detection Scheme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398" y="1981201"/>
            <a:ext cx="9739394" cy="4078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Check nodes at a certain probability</a:t>
            </a:r>
          </a:p>
          <a:p>
            <a:r>
              <a:rPr lang="en-US" dirty="0" smtClean="0"/>
              <a:t>If a node could pass the investigation, TA will pay the node a compensation </a:t>
            </a:r>
            <a:r>
              <a:rPr lang="el-GR" dirty="0" smtClean="0"/>
              <a:t>ω</a:t>
            </a:r>
            <a:r>
              <a:rPr lang="en-US" dirty="0" smtClean="0"/>
              <a:t> </a:t>
            </a:r>
            <a:r>
              <a:rPr lang="en-US" sz="1400" dirty="0" smtClean="0"/>
              <a:t>(omega)</a:t>
            </a:r>
          </a:p>
          <a:p>
            <a:r>
              <a:rPr lang="en-US" dirty="0" smtClean="0"/>
              <a:t>Otherwise, node will receive a punishment C</a:t>
            </a:r>
          </a:p>
          <a:p>
            <a:r>
              <a:rPr lang="en-US" u="sng" dirty="0" smtClean="0"/>
              <a:t>If investigation of node </a:t>
            </a:r>
            <a:r>
              <a:rPr lang="en-US" u="sng" dirty="0" err="1" smtClean="0"/>
              <a:t>i</a:t>
            </a:r>
            <a:r>
              <a:rPr lang="en-US" u="sng" dirty="0" smtClean="0"/>
              <a:t> didn’t launch, </a:t>
            </a:r>
            <a:r>
              <a:rPr lang="en-US" u="sng" dirty="0"/>
              <a:t>TA will </a:t>
            </a:r>
            <a:r>
              <a:rPr lang="en-US" u="sng" dirty="0" smtClean="0"/>
              <a:t>also pay </a:t>
            </a:r>
            <a:r>
              <a:rPr lang="en-US" u="sng" dirty="0"/>
              <a:t>the node a compensation </a:t>
            </a:r>
            <a:r>
              <a:rPr lang="el-GR" u="sng" dirty="0" smtClean="0"/>
              <a:t>ω</a:t>
            </a:r>
            <a:endParaRPr lang="en-US" u="sng" dirty="0"/>
          </a:p>
          <a:p>
            <a:r>
              <a:rPr lang="en-US" dirty="0" smtClean="0"/>
              <a:t>Others:</a:t>
            </a:r>
          </a:p>
          <a:p>
            <a:pPr lvl="1"/>
            <a:r>
              <a:rPr lang="en-US" dirty="0" smtClean="0"/>
              <a:t>Each node costs </a:t>
            </a:r>
            <a:r>
              <a:rPr lang="en-US" i="1" dirty="0" smtClean="0"/>
              <a:t>g</a:t>
            </a:r>
            <a:r>
              <a:rPr lang="en-US" dirty="0" smtClean="0"/>
              <a:t> to make a packet forwarding, while TA benefits from each successful data forwarding by gaining </a:t>
            </a:r>
            <a:r>
              <a:rPr lang="en-US" i="1" dirty="0" smtClean="0"/>
              <a:t>v</a:t>
            </a:r>
          </a:p>
          <a:p>
            <a:pPr lvl="1"/>
            <a:r>
              <a:rPr lang="en-US" dirty="0" smtClean="0"/>
              <a:t>Investigation cost </a:t>
            </a:r>
            <a:r>
              <a:rPr lang="en-US" i="1" dirty="0" smtClean="0"/>
              <a:t>h, </a:t>
            </a:r>
            <a:r>
              <a:rPr lang="en-US" dirty="0" smtClean="0"/>
              <a:t>charged from TA</a:t>
            </a:r>
          </a:p>
        </p:txBody>
      </p:sp>
    </p:spTree>
    <p:extLst>
      <p:ext uri="{BB962C8B-B14F-4D97-AF65-F5344CB8AC3E}">
        <p14:creationId xmlns:p14="http://schemas.microsoft.com/office/powerpoint/2010/main" val="185622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503853"/>
            <a:ext cx="9739393" cy="1142385"/>
          </a:xfrm>
        </p:spPr>
        <p:txBody>
          <a:bodyPr/>
          <a:lstStyle/>
          <a:p>
            <a:r>
              <a:rPr lang="en-US" dirty="0" err="1" smtClean="0"/>
              <a:t>iTrust</a:t>
            </a:r>
            <a:r>
              <a:rPr lang="en-US" dirty="0"/>
              <a:t>: Game </a:t>
            </a:r>
            <a:r>
              <a:rPr lang="en-US" dirty="0" smtClean="0"/>
              <a:t>Theory Analysis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398" y="1981201"/>
            <a:ext cx="9739394" cy="4078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TA has two strategies: inspecting (I) or not inspecting (N)</a:t>
            </a:r>
          </a:p>
          <a:p>
            <a:r>
              <a:rPr lang="en-US" dirty="0" smtClean="0"/>
              <a:t>Each node has  two strategies: forwarding (F) or offending (O)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91" y="3600853"/>
            <a:ext cx="56197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1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503853"/>
            <a:ext cx="9739393" cy="1142385"/>
          </a:xfrm>
        </p:spPr>
        <p:txBody>
          <a:bodyPr/>
          <a:lstStyle/>
          <a:p>
            <a:r>
              <a:rPr lang="en-US" dirty="0" err="1" smtClean="0"/>
              <a:t>iTrust</a:t>
            </a:r>
            <a:r>
              <a:rPr lang="en-US" dirty="0"/>
              <a:t>: Game Theory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295398" y="1981201"/>
                <a:ext cx="9739394" cy="40786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793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Game theory analysis</a:t>
                </a:r>
              </a:p>
              <a:p>
                <a:r>
                  <a:rPr lang="en-US" dirty="0" smtClean="0"/>
                  <a:t>Definition:</a:t>
                </a:r>
              </a:p>
              <a:p>
                <a:pPr lvl="1"/>
                <a:r>
                  <a:rPr lang="en-US" dirty="0" smtClean="0"/>
                  <a:t>Si		strategy set of the player </a:t>
                </a:r>
                <a:r>
                  <a:rPr lang="en-US" dirty="0" err="1" smtClean="0"/>
                  <a:t>i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dirty="0"/>
                          <m:t>i</m:t>
                        </m:r>
                      </m:sub>
                    </m:sSub>
                  </m:oMath>
                </a14:m>
                <a:r>
                  <a:rPr lang="en-US" dirty="0" smtClean="0"/>
                  <a:t>		payoff of the player </a:t>
                </a:r>
                <a:r>
                  <a:rPr lang="en-US" dirty="0" err="1" smtClean="0"/>
                  <a:t>i</a:t>
                </a:r>
                <a:endParaRPr lang="en-US" dirty="0" smtClean="0"/>
              </a:p>
              <a:p>
                <a:pPr lvl="1"/>
                <a:r>
                  <a:rPr lang="en-US" dirty="0" err="1" smtClean="0"/>
                  <a:t>Pb</a:t>
                </a:r>
                <a:r>
                  <a:rPr lang="en-US" dirty="0" smtClean="0"/>
                  <a:t>		inspection probability</a:t>
                </a:r>
              </a:p>
              <a:p>
                <a:pPr lvl="1"/>
                <a:r>
                  <a:rPr lang="en-US" dirty="0" smtClean="0"/>
                  <a:t>Pf		offending probability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8" y="1981201"/>
                <a:ext cx="9739394" cy="4078636"/>
              </a:xfrm>
              <a:prstGeom prst="rect">
                <a:avLst/>
              </a:prstGeom>
              <a:blipFill>
                <a:blip r:embed="rId3"/>
                <a:stretch>
                  <a:fillRect l="-501" t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991" y="3600853"/>
            <a:ext cx="56197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9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0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503853"/>
            <a:ext cx="9739393" cy="1142385"/>
          </a:xfrm>
        </p:spPr>
        <p:txBody>
          <a:bodyPr/>
          <a:lstStyle/>
          <a:p>
            <a:r>
              <a:rPr lang="en-US" dirty="0" err="1" smtClean="0"/>
              <a:t>iTrust</a:t>
            </a:r>
            <a:r>
              <a:rPr lang="en-US" dirty="0"/>
              <a:t>: Game Theory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295398" y="1981201"/>
                <a:ext cx="9739394" cy="40786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793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Game theory analysis</a:t>
                </a:r>
              </a:p>
              <a:p>
                <a:r>
                  <a:rPr lang="en-US" dirty="0" smtClean="0"/>
                  <a:t>Definition:</a:t>
                </a:r>
              </a:p>
              <a:p>
                <a:pPr lvl="1"/>
                <a:r>
                  <a:rPr lang="en-US" dirty="0" smtClean="0"/>
                  <a:t>Si		strategy set of the player </a:t>
                </a:r>
                <a:r>
                  <a:rPr lang="en-US" dirty="0" err="1" smtClean="0"/>
                  <a:t>i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dirty="0"/>
                          <m:t>i</m:t>
                        </m:r>
                      </m:sub>
                    </m:sSub>
                  </m:oMath>
                </a14:m>
                <a:r>
                  <a:rPr lang="en-US" dirty="0" smtClean="0"/>
                  <a:t>		payoff of the player </a:t>
                </a:r>
                <a:r>
                  <a:rPr lang="en-US" dirty="0" err="1" smtClean="0"/>
                  <a:t>i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P(b)		inspection probability</a:t>
                </a:r>
              </a:p>
              <a:p>
                <a:pPr lvl="1"/>
                <a:r>
                  <a:rPr lang="en-US" dirty="0" smtClean="0"/>
                  <a:t>P(f)		offending probability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8" y="1981201"/>
                <a:ext cx="9739394" cy="4078636"/>
              </a:xfrm>
              <a:prstGeom prst="rect">
                <a:avLst/>
              </a:prstGeom>
              <a:blipFill>
                <a:blip r:embed="rId3"/>
                <a:stretch>
                  <a:fillRect l="-501" t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991" y="3600853"/>
            <a:ext cx="56197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4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503853"/>
            <a:ext cx="9739393" cy="1142385"/>
          </a:xfrm>
        </p:spPr>
        <p:txBody>
          <a:bodyPr/>
          <a:lstStyle/>
          <a:p>
            <a:r>
              <a:rPr lang="en-US" dirty="0" err="1" smtClean="0"/>
              <a:t>iTrust</a:t>
            </a:r>
            <a:r>
              <a:rPr lang="en-US" dirty="0"/>
              <a:t>: Game Theory Analysis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398" y="1981201"/>
            <a:ext cx="9739394" cy="4078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Theorem 1. If TA inspects at 		, a rational node must choose forwarding strategy, and TA will get a higher profit than it checks all the nodes in the same round.</a:t>
            </a:r>
          </a:p>
          <a:p>
            <a:r>
              <a:rPr lang="en-US" dirty="0" smtClean="0"/>
              <a:t>Proof:</a:t>
            </a:r>
          </a:p>
          <a:p>
            <a:pPr lvl="1"/>
            <a:r>
              <a:rPr lang="en-US" dirty="0" smtClean="0"/>
              <a:t>If node chooses to offend, its payoff is: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node chooses to forward, its payoff is: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816" y="1934707"/>
            <a:ext cx="1019175" cy="38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695" y="3853351"/>
            <a:ext cx="5056076" cy="785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068" y="3853351"/>
            <a:ext cx="5086350" cy="104775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092096" y="3705788"/>
            <a:ext cx="650929" cy="314731"/>
          </a:xfrm>
          <a:prstGeom prst="wedgeRoundRectCallou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(1- )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6695" y="5224358"/>
            <a:ext cx="55245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2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503853"/>
            <a:ext cx="9739393" cy="1142385"/>
          </a:xfrm>
        </p:spPr>
        <p:txBody>
          <a:bodyPr/>
          <a:lstStyle/>
          <a:p>
            <a:r>
              <a:rPr lang="en-US" dirty="0" err="1" smtClean="0"/>
              <a:t>iTrust</a:t>
            </a:r>
            <a:r>
              <a:rPr lang="en-US" dirty="0" smtClean="0"/>
              <a:t>: Misbehavior Detection Cost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295398" y="1981201"/>
                <a:ext cx="9739394" cy="40786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793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sz="2000" dirty="0" smtClean="0"/>
                  <a:t>Misbehavior detection cost incurred by evidence transmission and verification</a:t>
                </a:r>
              </a:p>
              <a:p>
                <a:pPr lvl="1"/>
                <a:r>
                  <a:rPr lang="en-US" sz="2000" dirty="0" smtClean="0"/>
                  <a:t>Definition: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800" dirty="0" smtClean="0"/>
                  <a:t>		contact rate between Ni and </a:t>
                </a:r>
                <a:r>
                  <a:rPr lang="en-US" sz="1800" dirty="0" err="1" smtClean="0"/>
                  <a:t>Nj</a:t>
                </a:r>
                <a:endParaRPr lang="en-US" sz="1800" dirty="0" smtClean="0"/>
              </a:p>
              <a:p>
                <a:pPr lvl="2"/>
                <a:r>
                  <a:rPr lang="en-US" sz="1800" dirty="0" smtClean="0"/>
                  <a:t>E[t]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800" i="1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 smtClean="0"/>
                  <a:t>	contact interval</a:t>
                </a:r>
              </a:p>
              <a:p>
                <a:pPr lvl="2"/>
                <a:r>
                  <a:rPr lang="en-US" sz="1800" dirty="0" smtClean="0"/>
                  <a:t>T		inspection period</a:t>
                </a:r>
                <a:endParaRPr lang="en-US" sz="2000" dirty="0"/>
              </a:p>
              <a:p>
                <a:pPr lvl="1"/>
                <a:r>
                  <a:rPr lang="en-US" dirty="0" smtClean="0"/>
                  <a:t>Number of contacts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Expectation of transmission and verification cost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8" y="1981201"/>
                <a:ext cx="9739394" cy="4078636"/>
              </a:xfrm>
              <a:prstGeom prst="rect">
                <a:avLst/>
              </a:prstGeom>
              <a:blipFill>
                <a:blip r:embed="rId3"/>
                <a:stretch>
                  <a:fillRect t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807" y="4020519"/>
            <a:ext cx="3223891" cy="676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931" y="5260464"/>
            <a:ext cx="7175957" cy="68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503853"/>
            <a:ext cx="9739393" cy="1142385"/>
          </a:xfrm>
        </p:spPr>
        <p:txBody>
          <a:bodyPr/>
          <a:lstStyle/>
          <a:p>
            <a:r>
              <a:rPr lang="en-US" dirty="0" err="1" smtClean="0"/>
              <a:t>iTrust</a:t>
            </a:r>
            <a:r>
              <a:rPr lang="en-US" dirty="0" smtClean="0"/>
              <a:t>: Further improvement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398" y="1981201"/>
            <a:ext cx="9739394" cy="4078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Check </a:t>
            </a:r>
            <a:r>
              <a:rPr lang="en-US" dirty="0" smtClean="0"/>
              <a:t>nodes </a:t>
            </a:r>
            <a:r>
              <a:rPr lang="en-US" dirty="0"/>
              <a:t>at </a:t>
            </a:r>
            <a:r>
              <a:rPr lang="en-US" dirty="0" smtClean="0"/>
              <a:t>different probabilities</a:t>
            </a:r>
          </a:p>
          <a:p>
            <a:r>
              <a:rPr lang="en-US" dirty="0" smtClean="0"/>
              <a:t>Combine with reputation system</a:t>
            </a:r>
          </a:p>
          <a:p>
            <a:r>
              <a:rPr lang="en-US" dirty="0" smtClean="0"/>
              <a:t>Define the inspection probability P(b) to be the inverse function of node reputation 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3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&amp; Evaluation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7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Metrics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21394"/>
              </p:ext>
            </p:extLst>
          </p:nvPr>
        </p:nvGraphicFramePr>
        <p:xfrm>
          <a:off x="1295400" y="1981200"/>
          <a:ext cx="9601200" cy="2494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14600"/>
                <a:gridCol w="7086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Packet</a:t>
                      </a:r>
                      <a:r>
                        <a:rPr lang="en-US" baseline="0" dirty="0" smtClean="0"/>
                        <a:t> loss rate, [0, 1]. </a:t>
                      </a:r>
                    </a:p>
                    <a:p>
                      <a:r>
                        <a:rPr lang="en-US" baseline="0" dirty="0" smtClean="0"/>
                        <a:t>0 stands for normal nodes, 1 for black hole nodes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Misidentified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Measure the false negative rate.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Detected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Measure the effectiveness to detect malicious nodes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Cost</a:t>
                      </a:r>
                      <a:r>
                        <a:rPr lang="en-US" baseline="-25000" dirty="0" err="1" smtClean="0"/>
                        <a:t>transmission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number of evidence transmission for misbehavior</a:t>
                      </a:r>
                      <a:r>
                        <a:rPr lang="en-US" baseline="0" dirty="0" smtClean="0"/>
                        <a:t> detection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Cost</a:t>
                      </a:r>
                      <a:r>
                        <a:rPr lang="en-US" baseline="-25000" dirty="0" err="1" smtClean="0"/>
                        <a:t>verification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number of evidence verification for misbehavior</a:t>
                      </a:r>
                      <a:r>
                        <a:rPr lang="en-US" baseline="0" dirty="0" smtClean="0"/>
                        <a:t> detection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74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2260922"/>
            <a:ext cx="4572000" cy="325055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4600" y="2222339"/>
            <a:ext cx="4572000" cy="33277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1768914"/>
            <a:ext cx="646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iTrust</a:t>
            </a:r>
            <a:r>
              <a:rPr lang="en-US" b="1" dirty="0" smtClean="0"/>
              <a:t> has little impact on the performance of DTN users.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79501" y="5672736"/>
            <a:ext cx="5045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Therefore, </a:t>
            </a:r>
            <a:r>
              <a:rPr lang="en-US" b="1" dirty="0" err="1"/>
              <a:t>iTrust</a:t>
            </a:r>
            <a:r>
              <a:rPr lang="en-US" b="1" dirty="0"/>
              <a:t> achieves a good scalability</a:t>
            </a:r>
          </a:p>
        </p:txBody>
      </p:sp>
    </p:spTree>
    <p:extLst>
      <p:ext uri="{BB962C8B-B14F-4D97-AF65-F5344CB8AC3E}">
        <p14:creationId xmlns:p14="http://schemas.microsoft.com/office/powerpoint/2010/main" val="113775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Percentage of Malicious Nodes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2066561"/>
            <a:ext cx="4572000" cy="363927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6559" y="1981200"/>
            <a:ext cx="4448082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6691" y="5592768"/>
            <a:ext cx="4429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Malicious </a:t>
            </a:r>
            <a:r>
              <a:rPr lang="en-US" b="1" smtClean="0"/>
              <a:t>node rate has little effect on </a:t>
            </a:r>
          </a:p>
          <a:p>
            <a:r>
              <a:rPr lang="en-US" b="1" dirty="0" smtClean="0"/>
              <a:t>the detected rate of malicious nodes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9632" y="5604389"/>
            <a:ext cx="507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increase of malicious nodes will reduce </a:t>
            </a:r>
          </a:p>
          <a:p>
            <a:r>
              <a:rPr lang="en-US" b="1" dirty="0" smtClean="0"/>
              <a:t>the proportion of the misidentified nodes</a:t>
            </a:r>
          </a:p>
        </p:txBody>
      </p:sp>
    </p:spTree>
    <p:extLst>
      <p:ext uri="{BB962C8B-B14F-4D97-AF65-F5344CB8AC3E}">
        <p14:creationId xmlns:p14="http://schemas.microsoft.com/office/powerpoint/2010/main" val="40057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Various Packet Loss Rate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95400" y="2078182"/>
            <a:ext cx="4572000" cy="361603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24600" y="2034309"/>
            <a:ext cx="4572000" cy="37037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0743" y="5694218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PLRs have little effect on the performance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4758" y="5694218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misidentified rate is </a:t>
            </a:r>
            <a:r>
              <a:rPr lang="en-US" b="1" smtClean="0"/>
              <a:t>not affected by PLRS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8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Choosing Different </a:t>
            </a:r>
            <a:br>
              <a:rPr lang="en-US" dirty="0" smtClean="0"/>
            </a:br>
            <a:r>
              <a:rPr lang="en-US" dirty="0" smtClean="0"/>
              <a:t>Detection Probabilities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2079734"/>
            <a:ext cx="4572000" cy="361293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4600" y="2139201"/>
            <a:ext cx="4572000" cy="34939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308" y="5692665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Reduced inspection cost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600" y="5692665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Significantly reduce </a:t>
            </a:r>
            <a:r>
              <a:rPr lang="en-US" b="1" smtClean="0"/>
              <a:t>transmission overhead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95713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 Tolerant Networks (DTN)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Heterogeneous networks</a:t>
            </a:r>
          </a:p>
          <a:p>
            <a:r>
              <a:rPr lang="en-US" sz="2800" dirty="0"/>
              <a:t>L</a:t>
            </a:r>
            <a:r>
              <a:rPr lang="en-US" sz="2800" dirty="0" smtClean="0"/>
              <a:t>ack continuous network connectivity </a:t>
            </a:r>
          </a:p>
          <a:p>
            <a:r>
              <a:rPr lang="en-US" sz="2800" dirty="0" smtClean="0"/>
              <a:t>Store-carry-and-forward communication</a:t>
            </a:r>
          </a:p>
        </p:txBody>
      </p:sp>
      <p:sp>
        <p:nvSpPr>
          <p:cNvPr id="4" name="Oval 3"/>
          <p:cNvSpPr/>
          <p:nvPr/>
        </p:nvSpPr>
        <p:spPr>
          <a:xfrm>
            <a:off x="9982200" y="164623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5" name="Oval 4"/>
          <p:cNvSpPr/>
          <p:nvPr/>
        </p:nvSpPr>
        <p:spPr>
          <a:xfrm>
            <a:off x="8285019" y="2236450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</a:t>
            </a:r>
            <a:endParaRPr lang="en-US" sz="2400" b="1" dirty="0"/>
          </a:p>
        </p:txBody>
      </p:sp>
      <p:cxnSp>
        <p:nvCxnSpPr>
          <p:cNvPr id="7" name="Straight Arrow Connector 6"/>
          <p:cNvCxnSpPr>
            <a:stCxn id="4" idx="3"/>
            <a:endCxn id="5" idx="6"/>
          </p:cNvCxnSpPr>
          <p:nvPr/>
        </p:nvCxnSpPr>
        <p:spPr>
          <a:xfrm flipH="1">
            <a:off x="9199419" y="2426727"/>
            <a:ext cx="916692" cy="2669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9216738" y="3429000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</a:t>
            </a:r>
            <a:endParaRPr lang="en-US" sz="2400" b="1" dirty="0"/>
          </a:p>
        </p:txBody>
      </p:sp>
      <p:cxnSp>
        <p:nvCxnSpPr>
          <p:cNvPr id="11" name="Straight Arrow Connector 10"/>
          <p:cNvCxnSpPr>
            <a:stCxn id="5" idx="5"/>
            <a:endCxn id="8" idx="1"/>
          </p:cNvCxnSpPr>
          <p:nvPr/>
        </p:nvCxnSpPr>
        <p:spPr>
          <a:xfrm>
            <a:off x="9065508" y="3016939"/>
            <a:ext cx="285141" cy="545972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370619" y="4343400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</a:p>
        </p:txBody>
      </p:sp>
      <p:cxnSp>
        <p:nvCxnSpPr>
          <p:cNvPr id="14" name="Straight Arrow Connector 13"/>
          <p:cNvCxnSpPr>
            <a:stCxn id="8" idx="3"/>
            <a:endCxn id="12" idx="7"/>
          </p:cNvCxnSpPr>
          <p:nvPr/>
        </p:nvCxnSpPr>
        <p:spPr>
          <a:xfrm flipH="1">
            <a:off x="8151108" y="4209489"/>
            <a:ext cx="1199541" cy="26782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571165" y="4477311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</a:t>
            </a:r>
            <a:endParaRPr lang="en-US" sz="2400" b="1" dirty="0"/>
          </a:p>
        </p:txBody>
      </p:sp>
      <p:cxnSp>
        <p:nvCxnSpPr>
          <p:cNvPr id="18" name="Straight Arrow Connector 17"/>
          <p:cNvCxnSpPr>
            <a:stCxn id="12" idx="2"/>
            <a:endCxn id="15" idx="6"/>
          </p:cNvCxnSpPr>
          <p:nvPr/>
        </p:nvCxnSpPr>
        <p:spPr>
          <a:xfrm flipH="1">
            <a:off x="3485565" y="4800600"/>
            <a:ext cx="3885054" cy="133911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ultiply 15"/>
          <p:cNvSpPr/>
          <p:nvPr/>
        </p:nvSpPr>
        <p:spPr>
          <a:xfrm>
            <a:off x="4673019" y="4155193"/>
            <a:ext cx="1510145" cy="155863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265007" y="1768481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Store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178449" y="2967335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Carry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046615" y="3927880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Forward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341948" y="5260347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Store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2" grpId="0" animBg="1"/>
      <p:bldP spid="15" grpId="0" animBg="1"/>
      <p:bldP spid="16" grpId="0" animBg="1"/>
      <p:bldP spid="19" grpId="0"/>
      <p:bldP spid="20" grpId="0"/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Nodes’ Mobility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2043112"/>
            <a:ext cx="4572000" cy="368617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4600" y="2077034"/>
            <a:ext cx="4572000" cy="3618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9448" y="5729287"/>
            <a:ext cx="853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variation of speed will </a:t>
            </a:r>
            <a:r>
              <a:rPr lang="en-US" b="1" smtClean="0"/>
              <a:t>not affect </a:t>
            </a:r>
            <a:r>
              <a:rPr lang="en-US" b="1" dirty="0" smtClean="0"/>
              <a:t>the detected rate and misidentified rate</a:t>
            </a:r>
          </a:p>
        </p:txBody>
      </p:sp>
    </p:spTree>
    <p:extLst>
      <p:ext uri="{BB962C8B-B14F-4D97-AF65-F5344CB8AC3E}">
        <p14:creationId xmlns:p14="http://schemas.microsoft.com/office/powerpoint/2010/main" val="203374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Message Generation Interval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2105878"/>
            <a:ext cx="4572000" cy="356064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4600" y="2080345"/>
            <a:ext cx="4572000" cy="3611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5608940"/>
            <a:ext cx="4865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messages propagation in the network </a:t>
            </a:r>
          </a:p>
          <a:p>
            <a:r>
              <a:rPr lang="en-US" b="1" dirty="0" smtClean="0"/>
              <a:t>does not involve all malicious nodes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03531" y="5608940"/>
            <a:ext cx="4814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Due to the same reason, </a:t>
            </a:r>
            <a:r>
              <a:rPr lang="en-US" b="1" smtClean="0"/>
              <a:t>the misidentified </a:t>
            </a:r>
          </a:p>
          <a:p>
            <a:r>
              <a:rPr lang="en-US" b="1" dirty="0" smtClean="0"/>
              <a:t>rate will also decrease</a:t>
            </a:r>
          </a:p>
        </p:txBody>
      </p:sp>
    </p:spTree>
    <p:extLst>
      <p:ext uri="{BB962C8B-B14F-4D97-AF65-F5344CB8AC3E}">
        <p14:creationId xmlns:p14="http://schemas.microsoft.com/office/powerpoint/2010/main" val="143417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Introduced data forwarding evidences</a:t>
            </a:r>
          </a:p>
          <a:p>
            <a:r>
              <a:rPr lang="en-US" altLang="zh-CN" sz="2800" dirty="0" smtClean="0"/>
              <a:t>Proposed</a:t>
            </a:r>
            <a:r>
              <a:rPr lang="zh-CN" altLang="en-US" sz="2800" dirty="0" smtClean="0"/>
              <a:t> </a:t>
            </a:r>
            <a:r>
              <a:rPr lang="en-US" sz="2800" dirty="0" smtClean="0"/>
              <a:t>probabilistic misbehavior detection scheme</a:t>
            </a:r>
            <a:r>
              <a:rPr lang="en-US" sz="2800" dirty="0"/>
              <a:t> </a:t>
            </a:r>
            <a:r>
              <a:rPr lang="en-US" sz="2800" dirty="0" smtClean="0"/>
              <a:t>that significantly reduced cost without compromising detection performance</a:t>
            </a:r>
          </a:p>
          <a:p>
            <a:r>
              <a:rPr lang="en-US" altLang="zh-CN" sz="2800" dirty="0" smtClean="0"/>
              <a:t>Simulation result confirmed that the model is able to detect malicious nodes with lower cost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588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41456" y="2967335"/>
            <a:ext cx="51090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you!</a:t>
            </a:r>
            <a:endParaRPr lang="en-US" sz="7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219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Misbehavior in DTN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665" y="4475016"/>
            <a:ext cx="6454243" cy="21216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Dropping packets intentionally even when it has the capability to forward the data</a:t>
            </a:r>
          </a:p>
          <a:p>
            <a:pPr lvl="1"/>
            <a:r>
              <a:rPr lang="en-US" sz="2600" dirty="0" smtClean="0"/>
              <a:t>Selfish nodes</a:t>
            </a:r>
          </a:p>
          <a:p>
            <a:pPr lvl="2"/>
            <a:r>
              <a:rPr lang="en-US" sz="2400" dirty="0" smtClean="0"/>
              <a:t>Try to maximize their own benefits, refuse to forward packets for others</a:t>
            </a:r>
          </a:p>
          <a:p>
            <a:pPr lvl="1"/>
            <a:r>
              <a:rPr lang="en-US" sz="2600" dirty="0" smtClean="0"/>
              <a:t>Malicious nodes</a:t>
            </a:r>
          </a:p>
          <a:p>
            <a:pPr lvl="2"/>
            <a:r>
              <a:rPr lang="en-US" sz="2400" dirty="0" smtClean="0"/>
              <a:t>Drop or modify packets to launch attacks</a:t>
            </a:r>
          </a:p>
          <a:p>
            <a:pPr lvl="2"/>
            <a:r>
              <a:rPr lang="en-US" sz="2400" dirty="0" smtClean="0"/>
              <a:t>Black hole attack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41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 Game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76945" y="2022764"/>
            <a:ext cx="2313709" cy="872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Inspector</a:t>
            </a:r>
            <a:endParaRPr lang="en-US" sz="2800" b="1" dirty="0"/>
          </a:p>
        </p:txBody>
      </p:sp>
      <p:sp>
        <p:nvSpPr>
          <p:cNvPr id="5" name="Oval 4"/>
          <p:cNvSpPr/>
          <p:nvPr/>
        </p:nvSpPr>
        <p:spPr>
          <a:xfrm>
            <a:off x="1662544" y="396239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6" name="Oval 5"/>
          <p:cNvSpPr/>
          <p:nvPr/>
        </p:nvSpPr>
        <p:spPr>
          <a:xfrm>
            <a:off x="3276599" y="394854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</a:t>
            </a:r>
            <a:endParaRPr lang="en-US" sz="2800" b="1" dirty="0"/>
          </a:p>
        </p:txBody>
      </p:sp>
      <p:sp>
        <p:nvSpPr>
          <p:cNvPr id="7" name="Oval 6"/>
          <p:cNvSpPr/>
          <p:nvPr/>
        </p:nvSpPr>
        <p:spPr>
          <a:xfrm>
            <a:off x="4890654" y="394854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</a:t>
            </a:r>
            <a:endParaRPr lang="en-US" sz="2800" b="1" dirty="0"/>
          </a:p>
        </p:txBody>
      </p:sp>
      <p:cxnSp>
        <p:nvCxnSpPr>
          <p:cNvPr id="9" name="Straight Arrow Connector 8"/>
          <p:cNvCxnSpPr>
            <a:stCxn id="5" idx="4"/>
          </p:cNvCxnSpPr>
          <p:nvPr/>
        </p:nvCxnSpPr>
        <p:spPr>
          <a:xfrm>
            <a:off x="2119744" y="4876799"/>
            <a:ext cx="0" cy="87283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33799" y="4862945"/>
            <a:ext cx="0" cy="87283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47854" y="4862944"/>
            <a:ext cx="0" cy="87283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77736" y="5791198"/>
            <a:ext cx="3312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Prone to violate rules</a:t>
            </a:r>
            <a:endParaRPr lang="en-US" sz="2400" b="1" dirty="0"/>
          </a:p>
        </p:txBody>
      </p:sp>
      <p:cxnSp>
        <p:nvCxnSpPr>
          <p:cNvPr id="14" name="Straight Arrow Connector 13"/>
          <p:cNvCxnSpPr>
            <a:stCxn id="4" idx="2"/>
            <a:endCxn id="7" idx="0"/>
          </p:cNvCxnSpPr>
          <p:nvPr/>
        </p:nvCxnSpPr>
        <p:spPr>
          <a:xfrm>
            <a:off x="3733800" y="2895600"/>
            <a:ext cx="1614054" cy="1052945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95455" y="3184312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Check</a:t>
            </a:r>
            <a:endParaRPr lang="en-US" sz="2400" b="1" dirty="0"/>
          </a:p>
        </p:txBody>
      </p:sp>
      <p:sp>
        <p:nvSpPr>
          <p:cNvPr id="16" name="Right Arrow 15"/>
          <p:cNvSpPr/>
          <p:nvPr/>
        </p:nvSpPr>
        <p:spPr>
          <a:xfrm>
            <a:off x="6096000" y="3184311"/>
            <a:ext cx="1828800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215746" y="3184310"/>
            <a:ext cx="297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Reputation System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04709" y="4590869"/>
            <a:ext cx="55146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Ensure the security of DTN routing </a:t>
            </a:r>
          </a:p>
          <a:p>
            <a:r>
              <a:rPr lang="en-US" sz="2400" b="1" dirty="0" smtClean="0"/>
              <a:t>at a reduced cost via choosing an </a:t>
            </a:r>
          </a:p>
          <a:p>
            <a:r>
              <a:rPr lang="en-US" sz="2400" b="1" dirty="0" smtClean="0"/>
              <a:t>appropriate investigation probability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4785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/>
      <p:bldP spid="15" grpId="0"/>
      <p:bldP spid="16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iTrust</a:t>
            </a:r>
            <a:r>
              <a:rPr lang="en-US" dirty="0"/>
              <a:t> </a:t>
            </a:r>
            <a:r>
              <a:rPr lang="en-US" dirty="0" smtClean="0"/>
              <a:t>Scheme for Misbehavior Detection </a:t>
            </a:r>
            <a:br>
              <a:rPr lang="en-US" dirty="0" smtClean="0"/>
            </a:br>
            <a:r>
              <a:rPr lang="en-US" dirty="0" smtClean="0"/>
              <a:t>in DTNs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9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503853"/>
            <a:ext cx="9739393" cy="1142385"/>
          </a:xfrm>
        </p:spPr>
        <p:txBody>
          <a:bodyPr/>
          <a:lstStyle/>
          <a:p>
            <a:r>
              <a:rPr lang="en-US" dirty="0" err="1" smtClean="0"/>
              <a:t>iTrust</a:t>
            </a:r>
            <a:r>
              <a:rPr lang="en-US" dirty="0" smtClean="0"/>
              <a:t> Scheme for misbehavior detection in DTNs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1"/>
            <a:ext cx="4609454" cy="3809999"/>
          </a:xfrm>
        </p:spPr>
        <p:txBody>
          <a:bodyPr/>
          <a:lstStyle/>
          <a:p>
            <a:r>
              <a:rPr lang="en-US" sz="2400" dirty="0" smtClean="0"/>
              <a:t>Routing Evidence Generation Phase</a:t>
            </a:r>
          </a:p>
          <a:p>
            <a:pPr lvl="1"/>
            <a:r>
              <a:rPr lang="en-US" sz="2000" dirty="0" smtClean="0"/>
              <a:t>Generate contact and data forwarding evidence</a:t>
            </a:r>
          </a:p>
          <a:p>
            <a:r>
              <a:rPr lang="en-US" sz="2400" dirty="0" smtClean="0"/>
              <a:t>Auditing Phase</a:t>
            </a:r>
          </a:p>
          <a:p>
            <a:pPr lvl="1"/>
            <a:r>
              <a:rPr lang="en-US" sz="2000" dirty="0" smtClean="0"/>
              <a:t>Trust Authority (TA) distinguishes normal nodes from misbehavior node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095" y="1646238"/>
            <a:ext cx="5288151" cy="49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0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503853"/>
            <a:ext cx="9739393" cy="1142385"/>
          </a:xfrm>
        </p:spPr>
        <p:txBody>
          <a:bodyPr/>
          <a:lstStyle/>
          <a:p>
            <a:r>
              <a:rPr lang="en-US" dirty="0" smtClean="0"/>
              <a:t>Routing Evidence Generation Phase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399" y="1981201"/>
            <a:ext cx="4609454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Delegation Task Evidence</a:t>
            </a:r>
          </a:p>
          <a:p>
            <a:pPr lvl="1"/>
            <a:r>
              <a:rPr lang="en-US" dirty="0" smtClean="0"/>
              <a:t>Demonstrate a new task has been delegated from upstream node to target node</a:t>
            </a:r>
          </a:p>
          <a:p>
            <a:pPr lvl="1"/>
            <a:r>
              <a:rPr lang="en-US" dirty="0" smtClean="0"/>
              <a:t>Include three parts: 	          , Sig(</a:t>
            </a:r>
            <a:r>
              <a:rPr lang="en-US" dirty="0" err="1" smtClean="0"/>
              <a:t>i</a:t>
            </a:r>
            <a:r>
              <a:rPr lang="en-US" dirty="0" smtClean="0"/>
              <a:t>), Sig(j).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Record the number of routing tasks assigned from upstream nodes to target node</a:t>
            </a:r>
          </a:p>
          <a:p>
            <a:pPr lvl="1"/>
            <a:r>
              <a:rPr lang="en-US" dirty="0" smtClean="0"/>
              <a:t>Stored at upstream nodes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194" y="1981201"/>
            <a:ext cx="5568889" cy="3598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932" y="3329365"/>
            <a:ext cx="771525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399" y="3882325"/>
            <a:ext cx="5040589" cy="35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7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503853"/>
            <a:ext cx="9739393" cy="1142385"/>
          </a:xfrm>
        </p:spPr>
        <p:txBody>
          <a:bodyPr/>
          <a:lstStyle/>
          <a:p>
            <a:r>
              <a:rPr lang="en-US" dirty="0" smtClean="0"/>
              <a:t>Routing Evidence Generation Phase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399" y="1981201"/>
            <a:ext cx="4609454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/>
              <a:t>Forwarding History Evidence</a:t>
            </a:r>
          </a:p>
          <a:p>
            <a:pPr lvl="2"/>
            <a:r>
              <a:rPr lang="en-US" sz="1800" dirty="0" smtClean="0"/>
              <a:t>Meet with an intermediate node, checks if it is desirable</a:t>
            </a:r>
          </a:p>
          <a:p>
            <a:pPr lvl="2"/>
            <a:r>
              <a:rPr lang="en-US" sz="1800" dirty="0" smtClean="0"/>
              <a:t>Demonstrate the intermediate node has finished the forwarding task</a:t>
            </a:r>
          </a:p>
          <a:p>
            <a:pPr lvl="2"/>
            <a:r>
              <a:rPr lang="en-US" sz="1800" dirty="0" smtClean="0"/>
              <a:t>Include: 	         , Sig(k)</a:t>
            </a:r>
          </a:p>
          <a:p>
            <a:pPr lvl="2"/>
            <a:endParaRPr lang="en-US" sz="1800" dirty="0" smtClean="0"/>
          </a:p>
          <a:p>
            <a:pPr lvl="2"/>
            <a:r>
              <a:rPr lang="en-US" sz="1800" dirty="0" smtClean="0"/>
              <a:t>Stored at itself</a:t>
            </a:r>
          </a:p>
          <a:p>
            <a:pPr lvl="2"/>
            <a:endParaRPr lang="en-US" sz="1800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194" y="1981201"/>
            <a:ext cx="5568889" cy="35981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723" y="3524251"/>
            <a:ext cx="819150" cy="41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0985" y="3892336"/>
            <a:ext cx="27146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0</TotalTime>
  <Words>898</Words>
  <Application>Microsoft Macintosh PowerPoint</Application>
  <PresentationFormat>Widescreen</PresentationFormat>
  <Paragraphs>209</Paragraphs>
  <Slides>33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Cambria Math</vt:lpstr>
      <vt:lpstr>幼圆</vt:lpstr>
      <vt:lpstr>Arial</vt:lpstr>
      <vt:lpstr>Diamond Grid 16x9</vt:lpstr>
      <vt:lpstr>A Probabilistic Misbehavior Detection Scheme toward Efficient Trust Establishment in Delay-Tolerant Networks</vt:lpstr>
      <vt:lpstr>Introduction</vt:lpstr>
      <vt:lpstr>Delay Tolerant Networks (DTN)</vt:lpstr>
      <vt:lpstr>Misbehavior in DTN</vt:lpstr>
      <vt:lpstr>Inspection Game</vt:lpstr>
      <vt:lpstr>iTrust Scheme for Misbehavior Detection  in DTNs</vt:lpstr>
      <vt:lpstr>iTrust Scheme for misbehavior detection in DTNs</vt:lpstr>
      <vt:lpstr>Routing Evidence Generation Phase</vt:lpstr>
      <vt:lpstr>Routing Evidence Generation Phase</vt:lpstr>
      <vt:lpstr>Routing Evidence Generation Phase</vt:lpstr>
      <vt:lpstr>Auditing Phase</vt:lpstr>
      <vt:lpstr>Auditing Phase</vt:lpstr>
      <vt:lpstr>Auditing Phase</vt:lpstr>
      <vt:lpstr>Auditing Phase</vt:lpstr>
      <vt:lpstr>Auditing Phase</vt:lpstr>
      <vt:lpstr>Auditing Phase</vt:lpstr>
      <vt:lpstr>Probabilistic Misbehavior Detection Scheme</vt:lpstr>
      <vt:lpstr>iTrust: Game Theory Analysis</vt:lpstr>
      <vt:lpstr>iTrust: Game Theory Analysis</vt:lpstr>
      <vt:lpstr>iTrust: Game Theory Analysis</vt:lpstr>
      <vt:lpstr>iTrust: Game Theory Analysis</vt:lpstr>
      <vt:lpstr>iTrust: Misbehavior Detection Cost</vt:lpstr>
      <vt:lpstr>iTrust: Further improvement</vt:lpstr>
      <vt:lpstr>Experiments &amp; Evaluation</vt:lpstr>
      <vt:lpstr>Evaluation Metrics</vt:lpstr>
      <vt:lpstr>Scalability</vt:lpstr>
      <vt:lpstr>Impact of Percentage of Malicious Nodes</vt:lpstr>
      <vt:lpstr>Impact of Various Packet Loss Rate</vt:lpstr>
      <vt:lpstr>Impact of Choosing Different  Detection Probabilities</vt:lpstr>
      <vt:lpstr>Impact of Nodes’ Mobility</vt:lpstr>
      <vt:lpstr>Impact of Message Generation Interval</vt:lpstr>
      <vt:lpstr>Conclusion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2017-02-08T00:56:36Z</dcterms:created>
  <dcterms:modified xsi:type="dcterms:W3CDTF">2017-02-08T22:12:11Z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