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emf" ContentType="image/x-emf"/>
  <Default Extension="vml" ContentType="application/vnd.openxmlformats-officedocument.vmlDrawing"/>
  <Default Extension="wav" ContentType="audio/wav"/>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1.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7" r:id="rId6"/>
    <p:sldId id="268" r:id="rId7"/>
    <p:sldId id="269" r:id="rId8"/>
    <p:sldId id="263" r:id="rId9"/>
    <p:sldId id="270" r:id="rId10"/>
    <p:sldId id="265" r:id="rId11"/>
    <p:sldId id="279" r:id="rId12"/>
    <p:sldId id="271" r:id="rId13"/>
    <p:sldId id="272" r:id="rId14"/>
    <p:sldId id="273" r:id="rId15"/>
    <p:sldId id="274" r:id="rId16"/>
    <p:sldId id="275" r:id="rId17"/>
    <p:sldId id="276" r:id="rId18"/>
    <p:sldId id="277" r:id="rId19"/>
    <p:sldId id="266"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9" autoAdjust="0"/>
  </p:normalViewPr>
  <p:slideViewPr>
    <p:cSldViewPr snapToGrid="0" snapToObjects="1">
      <p:cViewPr>
        <p:scale>
          <a:sx n="80" d="100"/>
          <a:sy n="80" d="100"/>
        </p:scale>
        <p:origin x="-824" y="-3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65A8A0-F572-4442-815B-C00FE667CBD5}" type="datetimeFigureOut">
              <a:rPr lang="en-US" smtClean="0"/>
              <a:t>5/17/17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3BF650-A5AC-DE43-978D-175733DC1B79}" type="slidenum">
              <a:rPr lang="en-US" smtClean="0"/>
              <a:t>‹#›</a:t>
            </a:fld>
            <a:endParaRPr lang="en-US"/>
          </a:p>
        </p:txBody>
      </p:sp>
    </p:spTree>
    <p:extLst>
      <p:ext uri="{BB962C8B-B14F-4D97-AF65-F5344CB8AC3E}">
        <p14:creationId xmlns:p14="http://schemas.microsoft.com/office/powerpoint/2010/main" val="3851571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8AC59A-4C0B-2F49-8859-5B666E4CDD53}" type="datetimeFigureOut">
              <a:rPr lang="en-US" smtClean="0"/>
              <a:t>5/17/17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98F2E-37D6-C04B-AC78-E7D406A08F3D}" type="slidenum">
              <a:rPr lang="en-US" smtClean="0"/>
              <a:t>‹#›</a:t>
            </a:fld>
            <a:endParaRPr lang="en-US"/>
          </a:p>
        </p:txBody>
      </p:sp>
    </p:spTree>
    <p:extLst>
      <p:ext uri="{BB962C8B-B14F-4D97-AF65-F5344CB8AC3E}">
        <p14:creationId xmlns:p14="http://schemas.microsoft.com/office/powerpoint/2010/main" val="31693843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Bug localization is important in software maintenance, because effective bug fixing relies on precise bug</a:t>
            </a:r>
            <a:r>
              <a:rPr lang="en-US" baseline="0" dirty="0" smtClean="0"/>
              <a:t> location information</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 Bug localization is challenging and time-consuming. Given a bug report, a developer may spend</a:t>
            </a:r>
            <a:r>
              <a:rPr lang="en-US" baseline="0" dirty="0" smtClean="0"/>
              <a:t> tremendous time understanding the bug description together with code in order to locate bugs</a:t>
            </a:r>
            <a:endParaRPr lang="en-US" dirty="0" smtClean="0"/>
          </a:p>
        </p:txBody>
      </p:sp>
      <p:sp>
        <p:nvSpPr>
          <p:cNvPr id="4" name="Slide Number Placeholder 3"/>
          <p:cNvSpPr>
            <a:spLocks noGrp="1"/>
          </p:cNvSpPr>
          <p:nvPr>
            <p:ph type="sldNum" sz="quarter" idx="10"/>
          </p:nvPr>
        </p:nvSpPr>
        <p:spPr/>
        <p:txBody>
          <a:bodyPr/>
          <a:lstStyle/>
          <a:p>
            <a:fld id="{64D98F2E-37D6-C04B-AC78-E7D406A08F3D}" type="slidenum">
              <a:rPr lang="en-US" smtClean="0"/>
              <a:t>2</a:t>
            </a:fld>
            <a:endParaRPr lang="en-US"/>
          </a:p>
        </p:txBody>
      </p:sp>
    </p:spTree>
    <p:extLst>
      <p:ext uri="{BB962C8B-B14F-4D97-AF65-F5344CB8AC3E}">
        <p14:creationId xmlns:p14="http://schemas.microsoft.com/office/powerpoint/2010/main" val="2658714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shown in the table, the dataset consists of 157 real</a:t>
            </a:r>
            <a:r>
              <a:rPr lang="en-US" baseline="0" dirty="0" smtClean="0"/>
              <a:t> bugs extracted from 4 open source projects: </a:t>
            </a:r>
            <a:r>
              <a:rPr lang="en-US" baseline="0" dirty="0" err="1" smtClean="0"/>
              <a:t>AspectJ</a:t>
            </a:r>
            <a:r>
              <a:rPr lang="en-US" baseline="0" dirty="0" smtClean="0"/>
              <a:t>, Ant, </a:t>
            </a:r>
            <a:r>
              <a:rPr lang="en-US" baseline="0" dirty="0" err="1" smtClean="0"/>
              <a:t>Lucene</a:t>
            </a:r>
            <a:r>
              <a:rPr lang="en-US" baseline="0" dirty="0" smtClean="0"/>
              <a:t>, and Rhino. Each instance in the data set contains one bug report, the buggy program, the version containing the bug fix, and a set of tests. </a:t>
            </a:r>
            <a:endParaRPr lang="en-US" dirty="0"/>
          </a:p>
        </p:txBody>
      </p:sp>
      <p:sp>
        <p:nvSpPr>
          <p:cNvPr id="4" name="Slide Number Placeholder 3"/>
          <p:cNvSpPr>
            <a:spLocks noGrp="1"/>
          </p:cNvSpPr>
          <p:nvPr>
            <p:ph type="sldNum" sz="quarter" idx="10"/>
          </p:nvPr>
        </p:nvSpPr>
        <p:spPr/>
        <p:txBody>
          <a:bodyPr/>
          <a:lstStyle/>
          <a:p>
            <a:fld id="{64D98F2E-37D6-C04B-AC78-E7D406A08F3D}" type="slidenum">
              <a:rPr lang="en-US" smtClean="0"/>
              <a:t>11</a:t>
            </a:fld>
            <a:endParaRPr lang="en-US"/>
          </a:p>
        </p:txBody>
      </p:sp>
    </p:spTree>
    <p:extLst>
      <p:ext uri="{BB962C8B-B14F-4D97-AF65-F5344CB8AC3E}">
        <p14:creationId xmlns:p14="http://schemas.microsoft.com/office/powerpoint/2010/main" val="2424119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compared IR with </a:t>
            </a:r>
            <a:r>
              <a:rPr lang="en-US" dirty="0" err="1" smtClean="0"/>
              <a:t>IRc</a:t>
            </a:r>
            <a:r>
              <a:rPr lang="en-US" baseline="0" dirty="0" smtClean="0"/>
              <a:t> bug localization at both class-level and method-level. </a:t>
            </a:r>
          </a:p>
          <a:p>
            <a:r>
              <a:rPr lang="en-US" baseline="0" dirty="0" smtClean="0"/>
              <a:t>The left part is class-level bug localization result comparison, </a:t>
            </a:r>
          </a:p>
          <a:p>
            <a:r>
              <a:rPr lang="en-US" baseline="0" dirty="0" smtClean="0"/>
              <a:t>The right part is method-level bug localization result comparison.</a:t>
            </a:r>
          </a:p>
          <a:p>
            <a:r>
              <a:rPr lang="en-US" baseline="0" dirty="0" smtClean="0"/>
              <a:t>To make our experiments well representative, we investigated three IR-based bug localization techniques investigated: Baseline, </a:t>
            </a:r>
            <a:r>
              <a:rPr lang="en-US" baseline="0" dirty="0" err="1" smtClean="0"/>
              <a:t>BugLocator</a:t>
            </a:r>
            <a:r>
              <a:rPr lang="en-US" baseline="0" dirty="0" smtClean="0"/>
              <a:t>, and </a:t>
            </a:r>
            <a:r>
              <a:rPr lang="en-US" baseline="0" dirty="0" err="1" smtClean="0"/>
              <a:t>BLUiR</a:t>
            </a:r>
            <a:r>
              <a:rPr lang="en-US" baseline="0" dirty="0" smtClean="0"/>
              <a:t>. For each of these techniques, we first got the results from the original technique, and then derived </a:t>
            </a:r>
            <a:r>
              <a:rPr lang="en-US" baseline="0" dirty="0" err="1" smtClean="0"/>
              <a:t>IRc</a:t>
            </a:r>
            <a:r>
              <a:rPr lang="en-US" baseline="0" dirty="0" smtClean="0"/>
              <a:t> results by refining the original lists with coverage information</a:t>
            </a:r>
          </a:p>
          <a:p>
            <a:endParaRPr lang="en-US" baseline="0" dirty="0" smtClean="0"/>
          </a:p>
          <a:p>
            <a:r>
              <a:rPr lang="en-US" dirty="0" smtClean="0"/>
              <a:t>We measured five</a:t>
            </a:r>
            <a:r>
              <a:rPr lang="en-US" baseline="0" dirty="0" smtClean="0"/>
              <a:t> metrics: Top1, Top5, Top10, MAP, and MRR.</a:t>
            </a:r>
          </a:p>
          <a:p>
            <a:r>
              <a:rPr lang="en-US" baseline="0" dirty="0" smtClean="0"/>
              <a:t>Top1, Top5, Top10 describes among the top N ranked code locations, how many of them are actually the true bug locations.</a:t>
            </a:r>
          </a:p>
          <a:p>
            <a:r>
              <a:rPr lang="en-US" baseline="0" dirty="0" smtClean="0"/>
              <a:t>MAP measures the average precision of each technique, while MRR measures precision in a different way.</a:t>
            </a:r>
          </a:p>
          <a:p>
            <a:endParaRPr lang="en-US" baseline="0" dirty="0" smtClean="0"/>
          </a:p>
          <a:p>
            <a:r>
              <a:rPr lang="en-US" baseline="0" dirty="0" smtClean="0"/>
              <a:t>MAP was increased from 0.34 to 0.49 on average, with 44% increment</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MRR was increased from 0.40 to 0.53 on average,</a:t>
            </a:r>
            <a:r>
              <a:rPr lang="en-US" baseline="0" dirty="0" smtClean="0"/>
              <a:t> with 33% increment</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The reason why we see more significant improvement for method-level</a:t>
            </a:r>
            <a:r>
              <a:rPr lang="en-US" baseline="0" dirty="0" smtClean="0"/>
              <a:t> bug localization is that the original IR techniques do not work well for method-level bug localization since there are many more methods than classes to rank. However, with the coverage of failed tests, many irrelevant methods can be effectively removed while the actual buggy locations can be ranked much higher than before.</a:t>
            </a:r>
            <a:endParaRPr lang="en-US" dirty="0" smtClean="0"/>
          </a:p>
        </p:txBody>
      </p:sp>
      <p:sp>
        <p:nvSpPr>
          <p:cNvPr id="4" name="Slide Number Placeholder 3"/>
          <p:cNvSpPr>
            <a:spLocks noGrp="1"/>
          </p:cNvSpPr>
          <p:nvPr>
            <p:ph type="sldNum" sz="quarter" idx="10"/>
          </p:nvPr>
        </p:nvSpPr>
        <p:spPr/>
        <p:txBody>
          <a:bodyPr/>
          <a:lstStyle/>
          <a:p>
            <a:fld id="{64D98F2E-37D6-C04B-AC78-E7D406A08F3D}" type="slidenum">
              <a:rPr lang="en-US" smtClean="0"/>
              <a:t>12</a:t>
            </a:fld>
            <a:endParaRPr lang="en-US"/>
          </a:p>
        </p:txBody>
      </p:sp>
    </p:spTree>
    <p:extLst>
      <p:ext uri="{BB962C8B-B14F-4D97-AF65-F5344CB8AC3E}">
        <p14:creationId xmlns:p14="http://schemas.microsoft.com/office/powerpoint/2010/main" val="2574040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table show the comparison between </a:t>
            </a:r>
            <a:r>
              <a:rPr lang="en-US" baseline="0" dirty="0" err="1" smtClean="0"/>
              <a:t>IRc</a:t>
            </a:r>
            <a:r>
              <a:rPr lang="en-US" baseline="0" dirty="0" smtClean="0"/>
              <a:t> and </a:t>
            </a:r>
            <a:r>
              <a:rPr lang="en-US" baseline="0" dirty="0" err="1" smtClean="0"/>
              <a:t>IRp</a:t>
            </a:r>
            <a:r>
              <a:rPr lang="en-US" baseline="0" dirty="0" smtClean="0"/>
              <a:t>.</a:t>
            </a:r>
          </a:p>
          <a:p>
            <a:endParaRPr lang="en-US" baseline="0" dirty="0" smtClean="0"/>
          </a:p>
          <a:p>
            <a:r>
              <a:rPr lang="en-US" baseline="0" dirty="0" smtClean="0"/>
              <a:t>We ran both techniques on the same benchmark, and compared their results at both class and method levels.</a:t>
            </a:r>
          </a:p>
        </p:txBody>
      </p:sp>
      <p:sp>
        <p:nvSpPr>
          <p:cNvPr id="4" name="Slide Number Placeholder 3"/>
          <p:cNvSpPr>
            <a:spLocks noGrp="1"/>
          </p:cNvSpPr>
          <p:nvPr>
            <p:ph type="sldNum" sz="quarter" idx="10"/>
          </p:nvPr>
        </p:nvSpPr>
        <p:spPr/>
        <p:txBody>
          <a:bodyPr/>
          <a:lstStyle/>
          <a:p>
            <a:fld id="{64D98F2E-37D6-C04B-AC78-E7D406A08F3D}" type="slidenum">
              <a:rPr lang="en-US" smtClean="0"/>
              <a:t>13</a:t>
            </a:fld>
            <a:endParaRPr lang="en-US"/>
          </a:p>
        </p:txBody>
      </p:sp>
    </p:spTree>
    <p:extLst>
      <p:ext uri="{BB962C8B-B14F-4D97-AF65-F5344CB8AC3E}">
        <p14:creationId xmlns:p14="http://schemas.microsoft.com/office/powerpoint/2010/main" val="3689505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show part</a:t>
            </a:r>
            <a:r>
              <a:rPr lang="en-US" baseline="0" dirty="0" smtClean="0"/>
              <a:t> of the experiment data we have in the paper. </a:t>
            </a:r>
          </a:p>
          <a:p>
            <a:r>
              <a:rPr lang="en-US" baseline="0" dirty="0" smtClean="0"/>
              <a:t>We compared </a:t>
            </a:r>
            <a:r>
              <a:rPr lang="en-US" baseline="0" dirty="0" err="1" smtClean="0"/>
              <a:t>IRc</a:t>
            </a:r>
            <a:r>
              <a:rPr lang="en-US" baseline="0" dirty="0" smtClean="0"/>
              <a:t> and </a:t>
            </a:r>
            <a:r>
              <a:rPr lang="en-US" baseline="0" dirty="0" err="1" smtClean="0"/>
              <a:t>IRcp</a:t>
            </a:r>
            <a:r>
              <a:rPr lang="en-US" baseline="0" dirty="0" smtClean="0"/>
              <a:t> by running three IR-based bug localization techniques to derive the IR-based ranked lists. </a:t>
            </a:r>
          </a:p>
          <a:p>
            <a:r>
              <a:rPr lang="en-US" baseline="0" dirty="0" smtClean="0"/>
              <a:t>Then we refined each IR-based list with the coverage information to get the </a:t>
            </a:r>
            <a:r>
              <a:rPr lang="en-US" baseline="0" dirty="0" err="1" smtClean="0"/>
              <a:t>IRc</a:t>
            </a:r>
            <a:r>
              <a:rPr lang="en-US" baseline="0" dirty="0" smtClean="0"/>
              <a:t> result. </a:t>
            </a:r>
          </a:p>
          <a:p>
            <a:r>
              <a:rPr lang="en-US" baseline="0" dirty="0" smtClean="0"/>
              <a:t>We further merged the </a:t>
            </a:r>
            <a:r>
              <a:rPr lang="en-US" baseline="0" dirty="0" err="1" smtClean="0"/>
              <a:t>Irc</a:t>
            </a:r>
            <a:r>
              <a:rPr lang="en-US" baseline="0" dirty="0" smtClean="0"/>
              <a:t> list with spectrum-based fault localization list with the weight parameter alpha to vary between 0 and 1.</a:t>
            </a:r>
          </a:p>
          <a:p>
            <a:r>
              <a:rPr lang="en-US" baseline="0" dirty="0" smtClean="0"/>
              <a:t>In this way, we can combine </a:t>
            </a:r>
            <a:r>
              <a:rPr lang="en-US" baseline="0" dirty="0" err="1" smtClean="0"/>
              <a:t>Irc</a:t>
            </a:r>
            <a:r>
              <a:rPr lang="en-US" baseline="0" dirty="0" smtClean="0"/>
              <a:t> and spectrum in different ways to check how MAP and MRR change with alpha at both class and method levels</a:t>
            </a:r>
          </a:p>
          <a:p>
            <a:endParaRPr lang="en-US" baseline="0" dirty="0" smtClean="0"/>
          </a:p>
          <a:p>
            <a:r>
              <a:rPr lang="en-US" baseline="0" dirty="0" smtClean="0"/>
              <a:t>This figure presented here shows how MAP and MRR value varies with alpha for both class and method level bug localization based on the baseline IR-based bug localization.</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Spectrum information was effective to improve </a:t>
            </a:r>
            <a:r>
              <a:rPr lang="en-US" dirty="0" err="1" smtClean="0"/>
              <a:t>IR</a:t>
            </a:r>
            <a:r>
              <a:rPr lang="en-US" baseline="-25000" dirty="0" err="1" smtClean="0"/>
              <a:t>c</a:t>
            </a:r>
            <a:r>
              <a:rPr lang="en-US" baseline="-25000" dirty="0" smtClean="0"/>
              <a:t> </a:t>
            </a:r>
            <a:r>
              <a:rPr lang="en-US" dirty="0" smtClean="0"/>
              <a:t>at method level instead of at class level,</a:t>
            </a:r>
            <a:r>
              <a:rPr lang="en-US" baseline="0" dirty="0" smtClean="0"/>
              <a:t> the reason is spectrum does not take into account the coverage of failed tests’ execution, but also the coverage of passed tests’ execution.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4D98F2E-37D6-C04B-AC78-E7D406A08F3D}" type="slidenum">
              <a:rPr lang="en-US" smtClean="0"/>
              <a:t>14</a:t>
            </a:fld>
            <a:endParaRPr lang="en-US"/>
          </a:p>
        </p:txBody>
      </p:sp>
    </p:spTree>
    <p:extLst>
      <p:ext uri="{BB962C8B-B14F-4D97-AF65-F5344CB8AC3E}">
        <p14:creationId xmlns:p14="http://schemas.microsoft.com/office/powerpoint/2010/main" val="3816873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observed</a:t>
            </a:r>
            <a:r>
              <a:rPr lang="en-US" baseline="0" dirty="0" smtClean="0"/>
              <a:t> similar findings for the comparison between </a:t>
            </a:r>
            <a:r>
              <a:rPr lang="en-US" baseline="0" dirty="0" err="1" smtClean="0"/>
              <a:t>Irs</a:t>
            </a:r>
            <a:r>
              <a:rPr lang="en-US" baseline="0" dirty="0" smtClean="0"/>
              <a:t> and </a:t>
            </a:r>
            <a:r>
              <a:rPr lang="en-US" baseline="0" dirty="0" err="1" smtClean="0"/>
              <a:t>Irsp</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D98F2E-37D6-C04B-AC78-E7D406A08F3D}" type="slidenum">
              <a:rPr lang="en-US" smtClean="0"/>
              <a:t>15</a:t>
            </a:fld>
            <a:endParaRPr lang="en-US"/>
          </a:p>
        </p:txBody>
      </p:sp>
    </p:spTree>
    <p:extLst>
      <p:ext uri="{BB962C8B-B14F-4D97-AF65-F5344CB8AC3E}">
        <p14:creationId xmlns:p14="http://schemas.microsoft.com/office/powerpoint/2010/main" val="1459052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AML is the state-of-the-art approach that combines IR-based results with</a:t>
            </a:r>
            <a:r>
              <a:rPr lang="en-US" baseline="0" dirty="0" smtClean="0"/>
              <a:t> spectrum information in a complicated way. We were curious whether its improvement over IR-based results is due to its algorithm or due to the fusion of static and dynamic bug-relevant information.</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Our simple approached worked better than AML’s more complicated approach, showing</a:t>
            </a:r>
            <a:r>
              <a:rPr lang="en-US" baseline="0" dirty="0" smtClean="0"/>
              <a:t> that various execution information can effectively help with IR-based bug localization</a:t>
            </a:r>
            <a:endParaRPr lang="en-US" dirty="0" smtClean="0"/>
          </a:p>
          <a:p>
            <a:endParaRPr lang="en-US" dirty="0"/>
          </a:p>
        </p:txBody>
      </p:sp>
      <p:sp>
        <p:nvSpPr>
          <p:cNvPr id="4" name="Slide Number Placeholder 3"/>
          <p:cNvSpPr>
            <a:spLocks noGrp="1"/>
          </p:cNvSpPr>
          <p:nvPr>
            <p:ph type="sldNum" sz="quarter" idx="10"/>
          </p:nvPr>
        </p:nvSpPr>
        <p:spPr/>
        <p:txBody>
          <a:bodyPr/>
          <a:lstStyle/>
          <a:p>
            <a:fld id="{64D98F2E-37D6-C04B-AC78-E7D406A08F3D}" type="slidenum">
              <a:rPr lang="en-US" smtClean="0"/>
              <a:t>16</a:t>
            </a:fld>
            <a:endParaRPr lang="en-US"/>
          </a:p>
        </p:txBody>
      </p:sp>
    </p:spTree>
    <p:extLst>
      <p:ext uri="{BB962C8B-B14F-4D97-AF65-F5344CB8AC3E}">
        <p14:creationId xmlns:p14="http://schemas.microsoft.com/office/powerpoint/2010/main" val="1021770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Various execution information can effectively help with IR-based bug localization,</a:t>
            </a:r>
            <a:r>
              <a:rPr lang="en-US" baseline="0" dirty="0" smtClean="0"/>
              <a:t> even if the combination strategies are simple.</a:t>
            </a:r>
            <a:endParaRPr lang="en-US" dirty="0" smtClean="0"/>
          </a:p>
        </p:txBody>
      </p:sp>
      <p:sp>
        <p:nvSpPr>
          <p:cNvPr id="4" name="Slide Number Placeholder 3"/>
          <p:cNvSpPr>
            <a:spLocks noGrp="1"/>
          </p:cNvSpPr>
          <p:nvPr>
            <p:ph type="sldNum" sz="quarter" idx="10"/>
          </p:nvPr>
        </p:nvSpPr>
        <p:spPr/>
        <p:txBody>
          <a:bodyPr/>
          <a:lstStyle/>
          <a:p>
            <a:fld id="{64D98F2E-37D6-C04B-AC78-E7D406A08F3D}" type="slidenum">
              <a:rPr lang="en-US" smtClean="0"/>
              <a:t>17</a:t>
            </a:fld>
            <a:endParaRPr lang="en-US"/>
          </a:p>
        </p:txBody>
      </p:sp>
    </p:spTree>
    <p:extLst>
      <p:ext uri="{BB962C8B-B14F-4D97-AF65-F5344CB8AC3E}">
        <p14:creationId xmlns:p14="http://schemas.microsoft.com/office/powerpoint/2010/main" val="4234908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and questions?</a:t>
            </a:r>
            <a:endParaRPr lang="en-US" dirty="0"/>
          </a:p>
        </p:txBody>
      </p:sp>
      <p:sp>
        <p:nvSpPr>
          <p:cNvPr id="4" name="Slide Number Placeholder 3"/>
          <p:cNvSpPr>
            <a:spLocks noGrp="1"/>
          </p:cNvSpPr>
          <p:nvPr>
            <p:ph type="sldNum" sz="quarter" idx="10"/>
          </p:nvPr>
        </p:nvSpPr>
        <p:spPr/>
        <p:txBody>
          <a:bodyPr/>
          <a:lstStyle/>
          <a:p>
            <a:fld id="{64D98F2E-37D6-C04B-AC78-E7D406A08F3D}" type="slidenum">
              <a:rPr lang="en-US" smtClean="0"/>
              <a:t>18</a:t>
            </a:fld>
            <a:endParaRPr lang="en-US"/>
          </a:p>
        </p:txBody>
      </p:sp>
    </p:spTree>
    <p:extLst>
      <p:ext uri="{BB962C8B-B14F-4D97-AF65-F5344CB8AC3E}">
        <p14:creationId xmlns:p14="http://schemas.microsoft.com/office/powerpoint/2010/main" val="242818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existing bug localization techniques is Information retrieval-based bug localization. </a:t>
            </a:r>
          </a:p>
          <a:p>
            <a:r>
              <a:rPr lang="en-US" baseline="0" dirty="0" smtClean="0"/>
              <a:t>Given the source code of a buggy program and a bug report, IR-based bug localization treats the source code files as plain documents, extracts words from documents, and indexes software entities like classes and methods based on the extracted words. </a:t>
            </a:r>
          </a:p>
          <a:p>
            <a:endParaRPr lang="en-US" baseline="0" dirty="0" smtClean="0"/>
          </a:p>
          <a:p>
            <a:r>
              <a:rPr lang="en-US" baseline="0" dirty="0" smtClean="0"/>
              <a:t>Meanwhile, IR-based bug localization processes each bug report as a query to the indexed documents. It retrieves and ranks software entities based on their relevance or similarity to the query, producing a ranked list of potential bug locations.</a:t>
            </a:r>
          </a:p>
          <a:p>
            <a:endParaRPr lang="en-US" baseline="0" dirty="0" smtClean="0"/>
          </a:p>
          <a:p>
            <a:r>
              <a:rPr lang="en-US" baseline="0" dirty="0" smtClean="0"/>
              <a:t>Different IR-based bug localization techniques may have different ways to index documents or rank documents. </a:t>
            </a:r>
          </a:p>
          <a:p>
            <a:endParaRPr lang="en-US" baseline="0" dirty="0" smtClean="0"/>
          </a:p>
          <a:p>
            <a:r>
              <a:rPr lang="en-US" baseline="0" dirty="0" smtClean="0"/>
              <a:t>This technique mainly leverages static information to locate bugs.</a:t>
            </a:r>
          </a:p>
        </p:txBody>
      </p:sp>
      <p:sp>
        <p:nvSpPr>
          <p:cNvPr id="4" name="Slide Number Placeholder 3"/>
          <p:cNvSpPr>
            <a:spLocks noGrp="1"/>
          </p:cNvSpPr>
          <p:nvPr>
            <p:ph type="sldNum" sz="quarter" idx="10"/>
          </p:nvPr>
        </p:nvSpPr>
        <p:spPr/>
        <p:txBody>
          <a:bodyPr/>
          <a:lstStyle/>
          <a:p>
            <a:fld id="{64D98F2E-37D6-C04B-AC78-E7D406A08F3D}" type="slidenum">
              <a:rPr lang="en-US" smtClean="0"/>
              <a:t>3</a:t>
            </a:fld>
            <a:endParaRPr lang="en-US"/>
          </a:p>
        </p:txBody>
      </p:sp>
    </p:spTree>
    <p:extLst>
      <p:ext uri="{BB962C8B-B14F-4D97-AF65-F5344CB8AC3E}">
        <p14:creationId xmlns:p14="http://schemas.microsoft.com/office/powerpoint/2010/main" val="763233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kind</a:t>
            </a:r>
            <a:r>
              <a:rPr lang="en-US" baseline="0" dirty="0" smtClean="0"/>
              <a:t> of existing bug localization techniques is spectrum-based bug localization. </a:t>
            </a:r>
          </a:p>
          <a:p>
            <a:endParaRPr lang="en-US" baseline="0" dirty="0" smtClean="0"/>
          </a:p>
          <a:p>
            <a:r>
              <a:rPr lang="en-US" baseline="0" dirty="0" smtClean="0"/>
              <a:t>Given a set of test cases including passed and failed tests, in order to identify the fault location of a buggy program, spectrum-based bug localization executes the program with all test cases to collect the coverage information of each passed or failed test, and then ranks code based on coverage information. Intuitively, the more failed tests executing a code location, the more likely this location is buggy.</a:t>
            </a:r>
          </a:p>
          <a:p>
            <a:endParaRPr lang="en-US" baseline="0" dirty="0" smtClean="0"/>
          </a:p>
          <a:p>
            <a:r>
              <a:rPr lang="en-US" baseline="0" dirty="0" smtClean="0"/>
              <a:t>This technique mainly uses dynamic information to locate bugs</a:t>
            </a:r>
          </a:p>
        </p:txBody>
      </p:sp>
      <p:sp>
        <p:nvSpPr>
          <p:cNvPr id="4" name="Slide Number Placeholder 3"/>
          <p:cNvSpPr>
            <a:spLocks noGrp="1"/>
          </p:cNvSpPr>
          <p:nvPr>
            <p:ph type="sldNum" sz="quarter" idx="10"/>
          </p:nvPr>
        </p:nvSpPr>
        <p:spPr/>
        <p:txBody>
          <a:bodyPr/>
          <a:lstStyle/>
          <a:p>
            <a:fld id="{64D98F2E-37D6-C04B-AC78-E7D406A08F3D}" type="slidenum">
              <a:rPr lang="en-US" smtClean="0"/>
              <a:t>4</a:t>
            </a:fld>
            <a:endParaRPr lang="en-US"/>
          </a:p>
        </p:txBody>
      </p:sp>
    </p:spTree>
    <p:extLst>
      <p:ext uri="{BB962C8B-B14F-4D97-AF65-F5344CB8AC3E}">
        <p14:creationId xmlns:p14="http://schemas.microsoft.com/office/powerpoint/2010/main" val="2718847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the existing techniques which localize</a:t>
            </a:r>
            <a:r>
              <a:rPr lang="en-US" baseline="0" dirty="0" smtClean="0"/>
              <a:t> bugs by using either static or dynamic information, we are curious whether we can improve bug localization by combining static and dynamic information. Therefore we want to answer the following question: by combining static and dynamic information, can we improve bug localization?</a:t>
            </a:r>
            <a:endParaRPr lang="en-US" dirty="0"/>
          </a:p>
        </p:txBody>
      </p:sp>
      <p:sp>
        <p:nvSpPr>
          <p:cNvPr id="4" name="Slide Number Placeholder 3"/>
          <p:cNvSpPr>
            <a:spLocks noGrp="1"/>
          </p:cNvSpPr>
          <p:nvPr>
            <p:ph type="sldNum" sz="quarter" idx="10"/>
          </p:nvPr>
        </p:nvSpPr>
        <p:spPr/>
        <p:txBody>
          <a:bodyPr/>
          <a:lstStyle/>
          <a:p>
            <a:fld id="{64D98F2E-37D6-C04B-AC78-E7D406A08F3D}" type="slidenum">
              <a:rPr lang="en-US" smtClean="0"/>
              <a:t>5</a:t>
            </a:fld>
            <a:endParaRPr lang="en-US"/>
          </a:p>
        </p:txBody>
      </p:sp>
    </p:spTree>
    <p:extLst>
      <p:ext uri="{BB962C8B-B14F-4D97-AF65-F5344CB8AC3E}">
        <p14:creationId xmlns:p14="http://schemas.microsoft.com/office/powerpoint/2010/main" val="3388433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answer the question,</a:t>
            </a:r>
            <a:r>
              <a:rPr lang="en-US" baseline="0" dirty="0" smtClean="0"/>
              <a:t> we have systematically investigated different ways to combine static and dynamic information. In our empirical study, we have used three different IR-based bug localization techniques: baseline, </a:t>
            </a:r>
            <a:r>
              <a:rPr lang="en-US" baseline="0" dirty="0" err="1" smtClean="0"/>
              <a:t>BugLocator</a:t>
            </a:r>
            <a:r>
              <a:rPr lang="en-US" baseline="0" dirty="0" smtClean="0"/>
              <a:t>, and </a:t>
            </a:r>
            <a:r>
              <a:rPr lang="en-US" baseline="0" dirty="0" err="1" smtClean="0"/>
              <a:t>BLUiR</a:t>
            </a:r>
            <a:r>
              <a:rPr lang="en-US" baseline="0" dirty="0" smtClean="0"/>
              <a:t>.</a:t>
            </a:r>
          </a:p>
          <a:p>
            <a:r>
              <a:rPr lang="en-US" baseline="0" dirty="0" smtClean="0"/>
              <a:t>We explored three alternative kinds of execution information: coverage, slicing, and spectrum. </a:t>
            </a:r>
            <a:endParaRPr lang="en-US" baseline="0" dirty="0" smtClean="0"/>
          </a:p>
          <a:p>
            <a:r>
              <a:rPr lang="en-US" baseline="0" dirty="0" smtClean="0"/>
              <a:t>Do not read out the four spectrum formulas</a:t>
            </a:r>
            <a:endParaRPr lang="en-US" baseline="0" dirty="0" smtClean="0"/>
          </a:p>
        </p:txBody>
      </p:sp>
      <p:sp>
        <p:nvSpPr>
          <p:cNvPr id="4" name="Slide Number Placeholder 3"/>
          <p:cNvSpPr>
            <a:spLocks noGrp="1"/>
          </p:cNvSpPr>
          <p:nvPr>
            <p:ph type="sldNum" sz="quarter" idx="10"/>
          </p:nvPr>
        </p:nvSpPr>
        <p:spPr/>
        <p:txBody>
          <a:bodyPr/>
          <a:lstStyle/>
          <a:p>
            <a:fld id="{64D98F2E-37D6-C04B-AC78-E7D406A08F3D}" type="slidenum">
              <a:rPr lang="en-US" smtClean="0"/>
              <a:t>6</a:t>
            </a:fld>
            <a:endParaRPr lang="en-US"/>
          </a:p>
        </p:txBody>
      </p:sp>
    </p:spTree>
    <p:extLst>
      <p:ext uri="{BB962C8B-B14F-4D97-AF65-F5344CB8AC3E}">
        <p14:creationId xmlns:p14="http://schemas.microsoft.com/office/powerpoint/2010/main" val="1069150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ASM </a:t>
            </a:r>
            <a:r>
              <a:rPr lang="en-US" dirty="0" err="1" smtClean="0"/>
              <a:t>bytecode</a:t>
            </a:r>
            <a:r>
              <a:rPr lang="en-US" baseline="0" dirty="0" smtClean="0"/>
              <a:t> instrumentation framework</a:t>
            </a:r>
            <a:endParaRPr lang="en-US" dirty="0" smtClean="0"/>
          </a:p>
          <a:p>
            <a:r>
              <a:rPr lang="en-US" dirty="0" err="1" smtClean="0"/>
              <a:t>JavaSlicer</a:t>
            </a:r>
            <a:endParaRPr lang="en-US" dirty="0"/>
          </a:p>
        </p:txBody>
      </p:sp>
      <p:sp>
        <p:nvSpPr>
          <p:cNvPr id="4" name="Slide Number Placeholder 3"/>
          <p:cNvSpPr>
            <a:spLocks noGrp="1"/>
          </p:cNvSpPr>
          <p:nvPr>
            <p:ph type="sldNum" sz="quarter" idx="10"/>
          </p:nvPr>
        </p:nvSpPr>
        <p:spPr/>
        <p:txBody>
          <a:bodyPr/>
          <a:lstStyle/>
          <a:p>
            <a:fld id="{64D98F2E-37D6-C04B-AC78-E7D406A08F3D}" type="slidenum">
              <a:rPr lang="en-US" smtClean="0"/>
              <a:t>7</a:t>
            </a:fld>
            <a:endParaRPr lang="en-US"/>
          </a:p>
        </p:txBody>
      </p:sp>
    </p:spTree>
    <p:extLst>
      <p:ext uri="{BB962C8B-B14F-4D97-AF65-F5344CB8AC3E}">
        <p14:creationId xmlns:p14="http://schemas.microsoft.com/office/powerpoint/2010/main" val="935820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improve IR-based bug localization with execution information, we designed</a:t>
            </a:r>
            <a:r>
              <a:rPr lang="en-US" baseline="0" dirty="0" smtClean="0"/>
              <a:t> the four ways of information combination based on two strategies.</a:t>
            </a:r>
          </a:p>
          <a:p>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First,</a:t>
            </a:r>
            <a:r>
              <a:rPr lang="en-US" baseline="0" dirty="0" smtClean="0"/>
              <a:t> we used the coverage or slicing information of failed tests to refine IR-based bug localization results, because if a method or class is not executed by a failed test, it is very unlikely to be buggy. Therefore, they should be removed from the IR-based results.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Second, we used the ranked list of </a:t>
            </a:r>
            <a:r>
              <a:rPr lang="en-US" baseline="0" dirty="0" err="1" smtClean="0"/>
              <a:t>specturm</a:t>
            </a:r>
            <a:r>
              <a:rPr lang="en-US" baseline="0" dirty="0" smtClean="0"/>
              <a:t> information to improve the ranking of IR-based bug localization results, because the IR-based results only consider program source code and bug report, while spectrum takes into account both execution information of failed and passed tests.</a:t>
            </a:r>
            <a:endParaRPr lang="en-US" dirty="0" smtClean="0"/>
          </a:p>
        </p:txBody>
      </p:sp>
      <p:sp>
        <p:nvSpPr>
          <p:cNvPr id="4" name="Slide Number Placeholder 3"/>
          <p:cNvSpPr>
            <a:spLocks noGrp="1"/>
          </p:cNvSpPr>
          <p:nvPr>
            <p:ph type="sldNum" sz="quarter" idx="10"/>
          </p:nvPr>
        </p:nvSpPr>
        <p:spPr/>
        <p:txBody>
          <a:bodyPr/>
          <a:lstStyle/>
          <a:p>
            <a:fld id="{64D98F2E-37D6-C04B-AC78-E7D406A08F3D}" type="slidenum">
              <a:rPr lang="en-US" smtClean="0"/>
              <a:t>8</a:t>
            </a:fld>
            <a:endParaRPr lang="en-US"/>
          </a:p>
        </p:txBody>
      </p:sp>
    </p:spTree>
    <p:extLst>
      <p:ext uri="{BB962C8B-B14F-4D97-AF65-F5344CB8AC3E}">
        <p14:creationId xmlns:p14="http://schemas.microsoft.com/office/powerpoint/2010/main" val="856747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Suppose N code locations are ranked as potential buggy locations by IR-based bug localization.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Out of these</a:t>
            </a:r>
            <a:r>
              <a:rPr lang="en-US" baseline="0" dirty="0" smtClean="0"/>
              <a:t> N code locations, M locations are NOT in the coverage or slicing of any failed test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By removing the M locations from the ranked list, we can get a refined list, because if a code location is not executed by any failed test or is not relevant to any failure, </a:t>
            </a:r>
            <a:endParaRPr lang="en-US" dirty="0" smtClean="0"/>
          </a:p>
          <a:p>
            <a:endParaRPr lang="en-US" dirty="0" smtClean="0"/>
          </a:p>
          <a:p>
            <a:r>
              <a:rPr lang="en-US" dirty="0" smtClean="0"/>
              <a:t>Based</a:t>
            </a:r>
            <a:r>
              <a:rPr lang="en-US" baseline="0" dirty="0" smtClean="0"/>
              <a:t> on the strategy, we have designed and implemented two ways to combine IR-based bug localization with execution information:</a:t>
            </a:r>
          </a:p>
          <a:p>
            <a:r>
              <a:rPr lang="en-US" baseline="0" dirty="0" err="1" smtClean="0"/>
              <a:t>IR_c</a:t>
            </a:r>
            <a:r>
              <a:rPr lang="en-US" baseline="0" dirty="0" smtClean="0"/>
              <a:t>: which leverages coverage information to refine IR-based results</a:t>
            </a:r>
          </a:p>
          <a:p>
            <a:r>
              <a:rPr lang="en-US" baseline="0" dirty="0" smtClean="0"/>
              <a:t>IR_s: which leverages slicing information to refine IR-based results</a:t>
            </a:r>
            <a:endParaRPr lang="en-US" dirty="0"/>
          </a:p>
        </p:txBody>
      </p:sp>
      <p:sp>
        <p:nvSpPr>
          <p:cNvPr id="4" name="Slide Number Placeholder 3"/>
          <p:cNvSpPr>
            <a:spLocks noGrp="1"/>
          </p:cNvSpPr>
          <p:nvPr>
            <p:ph type="sldNum" sz="quarter" idx="10"/>
          </p:nvPr>
        </p:nvSpPr>
        <p:spPr/>
        <p:txBody>
          <a:bodyPr/>
          <a:lstStyle/>
          <a:p>
            <a:fld id="{64D98F2E-37D6-C04B-AC78-E7D406A08F3D}" type="slidenum">
              <a:rPr lang="en-US" smtClean="0"/>
              <a:t>9</a:t>
            </a:fld>
            <a:endParaRPr lang="en-US"/>
          </a:p>
        </p:txBody>
      </p:sp>
    </p:spTree>
    <p:extLst>
      <p:ext uri="{BB962C8B-B14F-4D97-AF65-F5344CB8AC3E}">
        <p14:creationId xmlns:p14="http://schemas.microsoft.com/office/powerpoint/2010/main" val="313712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IR-based bug localization produces a ranked list of code locations, and spectrum-based bug localization also creates</a:t>
            </a:r>
            <a:r>
              <a:rPr lang="en-US" baseline="0" dirty="0" smtClean="0"/>
              <a:t> a ranked list of code locations.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To combine the two kinds of information, we designed one way to merge the two lists into one.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Specifically given a bug report q, for each documented listed d, suppose the IR-based score is Score(d, q), while its spectrum-based score is </a:t>
            </a:r>
            <a:r>
              <a:rPr lang="en-US" baseline="0" dirty="0" err="1" smtClean="0"/>
              <a:t>Susp</a:t>
            </a:r>
            <a:r>
              <a:rPr lang="en-US" baseline="0" dirty="0" smtClean="0"/>
              <a:t>(d). We defined a combination factor alpha to control the two scores’ separate weights when we synthesize an adjusted score by adding up the two scores. We do not know what alpha to use beforehand. Therefore, we varied alpha between 0 and 1, with 0.1 increment in our experiment to investigate what is the best configuration for alpha.</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Based on this strategy, we have designed and implemented two ways to combine IR-based bug localization with execution information: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IRcp</a:t>
            </a:r>
            <a:r>
              <a:rPr lang="en-US" baseline="0" dirty="0" smtClean="0"/>
              <a:t>: an IR-based list is first refined with coverage information, and then merged with the spectrum information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IRsp</a:t>
            </a:r>
            <a:r>
              <a:rPr lang="en-US" baseline="0" dirty="0" smtClean="0"/>
              <a:t>: an IR-based list is first refined with slicing information, and then merged with the spectrum information.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did not investigate combining IR-based results with spectrum information directly, because our results have shown that the search space reduction strategy can significantly improve bug localization results.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64D98F2E-37D6-C04B-AC78-E7D406A08F3D}" type="slidenum">
              <a:rPr lang="en-US" smtClean="0"/>
              <a:t>10</a:t>
            </a:fld>
            <a:endParaRPr lang="en-US"/>
          </a:p>
        </p:txBody>
      </p:sp>
    </p:spTree>
    <p:extLst>
      <p:ext uri="{BB962C8B-B14F-4D97-AF65-F5344CB8AC3E}">
        <p14:creationId xmlns:p14="http://schemas.microsoft.com/office/powerpoint/2010/main" val="3499207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9BCA34-72EA-8C4B-9A93-4A7A95E84B30}" type="datetime1">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27654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A3538-F49D-7444-BF08-89D3174EAFA7}" type="datetime1">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137485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5BD98-FB95-5E4E-BAF9-DF9C3B2C35C6}" type="datetime1">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3331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9F739-696D-F743-8C67-EC15986D5939}" type="datetime1">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225393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A6AD8E-13BA-8B49-8AF4-4882AA70BD11}" type="datetime1">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240776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1F306F-5C20-CE4A-8059-299324E16DFE}" type="datetime1">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51804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490A49-D6D4-ED49-893E-9BCDDD515A90}" type="datetime1">
              <a:rPr lang="en-US" smtClean="0"/>
              <a:t>5/17/17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306130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20297F-8696-8842-92FC-59EE2188C9EA}" type="datetime1">
              <a:rPr lang="en-US" smtClean="0"/>
              <a:t>5/17/17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130809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1306E-2500-1841-8F02-5F90B241A3DF}" type="datetime1">
              <a:rPr lang="en-US" smtClean="0"/>
              <a:t>5/17/17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91605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CC394-C881-714B-B203-8EF368FF7D66}" type="datetime1">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158343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F49D87-F77A-0148-A154-4FE9A0D6DFEB}" type="datetime1">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4ACE0-FF9F-EF46-A273-7228A4141624}" type="slidenum">
              <a:rPr lang="en-US" smtClean="0"/>
              <a:t>‹#›</a:t>
            </a:fld>
            <a:endParaRPr lang="en-US"/>
          </a:p>
        </p:txBody>
      </p:sp>
    </p:spTree>
    <p:extLst>
      <p:ext uri="{BB962C8B-B14F-4D97-AF65-F5344CB8AC3E}">
        <p14:creationId xmlns:p14="http://schemas.microsoft.com/office/powerpoint/2010/main" val="40969293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DA33C-6296-F943-9924-1FA553449CC0}" type="datetime1">
              <a:rPr lang="en-US" smtClean="0"/>
              <a:t>5/17/17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4ACE0-FF9F-EF46-A273-7228A4141624}" type="slidenum">
              <a:rPr lang="en-US" smtClean="0"/>
              <a:t>‹#›</a:t>
            </a:fld>
            <a:endParaRPr lang="en-US"/>
          </a:p>
        </p:txBody>
      </p:sp>
    </p:spTree>
    <p:extLst>
      <p:ext uri="{BB962C8B-B14F-4D97-AF65-F5344CB8AC3E}">
        <p14:creationId xmlns:p14="http://schemas.microsoft.com/office/powerpoint/2010/main" val="3006956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7.xml"/><Relationship Id="rId5" Type="http://schemas.openxmlformats.org/officeDocument/2006/relationships/image" Target="../media/image6.png"/><Relationship Id="rId1" Type="http://schemas.microsoft.com/office/2007/relationships/media" Target="../media/media1.wav"/><Relationship Id="rId2" Type="http://schemas.openxmlformats.org/officeDocument/2006/relationships/audio" Target="../media/media1.wav"/></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615" y="1193928"/>
            <a:ext cx="7665991" cy="1875478"/>
          </a:xfrm>
        </p:spPr>
        <p:txBody>
          <a:bodyPr>
            <a:normAutofit fontScale="90000"/>
          </a:bodyPr>
          <a:lstStyle/>
          <a:p>
            <a:r>
              <a:rPr lang="en-US" dirty="0" smtClean="0"/>
              <a:t>How Does Execution Information Help with Information-Retrieval Based Bug Localization?</a:t>
            </a:r>
            <a:endParaRPr lang="en-US" dirty="0"/>
          </a:p>
        </p:txBody>
      </p:sp>
      <p:sp>
        <p:nvSpPr>
          <p:cNvPr id="3" name="Subtitle 2"/>
          <p:cNvSpPr>
            <a:spLocks noGrp="1"/>
          </p:cNvSpPr>
          <p:nvPr>
            <p:ph type="subTitle" idx="1"/>
          </p:nvPr>
        </p:nvSpPr>
        <p:spPr>
          <a:xfrm>
            <a:off x="-181414" y="3886200"/>
            <a:ext cx="9325414" cy="1752600"/>
          </a:xfrm>
        </p:spPr>
        <p:txBody>
          <a:bodyPr/>
          <a:lstStyle/>
          <a:p>
            <a:r>
              <a:rPr lang="en-US" dirty="0" smtClean="0"/>
              <a:t>Tung Dao*    </a:t>
            </a:r>
            <a:r>
              <a:rPr lang="en-US" dirty="0" err="1" smtClean="0"/>
              <a:t>Lingming</a:t>
            </a:r>
            <a:r>
              <a:rPr lang="en-US" dirty="0" smtClean="0"/>
              <a:t> Zhang</a:t>
            </a:r>
            <a:r>
              <a:rPr lang="en-US" baseline="30000" dirty="0" smtClean="0"/>
              <a:t>+</a:t>
            </a:r>
            <a:r>
              <a:rPr lang="en-US" dirty="0" smtClean="0"/>
              <a:t>    Na Meng*</a:t>
            </a:r>
          </a:p>
          <a:p>
            <a:r>
              <a:rPr lang="en-US" dirty="0" smtClean="0"/>
              <a:t>Virginia Tech*</a:t>
            </a:r>
          </a:p>
          <a:p>
            <a:r>
              <a:rPr lang="en-US" dirty="0" smtClean="0"/>
              <a:t>The University of Texas at Dallas</a:t>
            </a:r>
            <a:endParaRPr lang="en-US" dirty="0"/>
          </a:p>
        </p:txBody>
      </p:sp>
    </p:spTree>
    <p:extLst>
      <p:ext uri="{BB962C8B-B14F-4D97-AF65-F5344CB8AC3E}">
        <p14:creationId xmlns:p14="http://schemas.microsoft.com/office/powerpoint/2010/main" val="313313720"/>
      </p:ext>
    </p:extLst>
  </p:cSld>
  <p:clrMapOvr>
    <a:masterClrMapping/>
  </p:clrMapOvr>
  <mc:AlternateContent xmlns:mc="http://schemas.openxmlformats.org/markup-compatibility/2006" xmlns:p14="http://schemas.microsoft.com/office/powerpoint/2010/main">
    <mc:Choice Requires="p14">
      <p:transition spd="slow" p14:dur="2000" advTm="2726"/>
    </mc:Choice>
    <mc:Fallback xmlns="">
      <p:transition xmlns:p14="http://schemas.microsoft.com/office/powerpoint/2010/main" spd="slow" advTm="2726"/>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 Tuning</a:t>
            </a:r>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10</a:t>
            </a:fld>
            <a:endParaRPr lang="en-US"/>
          </a:p>
        </p:txBody>
      </p:sp>
      <p:sp>
        <p:nvSpPr>
          <p:cNvPr id="5" name="Vertical Scroll 4"/>
          <p:cNvSpPr/>
          <p:nvPr/>
        </p:nvSpPr>
        <p:spPr>
          <a:xfrm>
            <a:off x="984250" y="1655763"/>
            <a:ext cx="2143125" cy="1582737"/>
          </a:xfrm>
          <a:prstGeom prst="verticalScroll">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IR-based code location rank list</a:t>
            </a:r>
            <a:endParaRPr lang="en-US" sz="2400" dirty="0">
              <a:solidFill>
                <a:srgbClr val="000000"/>
              </a:solidFill>
            </a:endParaRPr>
          </a:p>
        </p:txBody>
      </p:sp>
      <p:sp>
        <p:nvSpPr>
          <p:cNvPr id="6" name="Vertical Scroll 5"/>
          <p:cNvSpPr/>
          <p:nvPr/>
        </p:nvSpPr>
        <p:spPr>
          <a:xfrm>
            <a:off x="889000" y="3522663"/>
            <a:ext cx="2143125" cy="1582737"/>
          </a:xfrm>
          <a:prstGeom prst="verticalScroll">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Spectrum-based code location rank list</a:t>
            </a:r>
            <a:endParaRPr lang="en-US" sz="2400" dirty="0">
              <a:solidFill>
                <a:srgbClr val="000000"/>
              </a:solidFill>
            </a:endParaRPr>
          </a:p>
        </p:txBody>
      </p:sp>
      <p:sp>
        <p:nvSpPr>
          <p:cNvPr id="8" name="Rectangle 7"/>
          <p:cNvSpPr/>
          <p:nvPr/>
        </p:nvSpPr>
        <p:spPr>
          <a:xfrm>
            <a:off x="4131027" y="3016250"/>
            <a:ext cx="1426667" cy="70986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List Merger</a:t>
            </a:r>
            <a:endParaRPr lang="en-US" sz="2400" dirty="0">
              <a:solidFill>
                <a:srgbClr val="000000"/>
              </a:solidFill>
            </a:endParaRPr>
          </a:p>
        </p:txBody>
      </p:sp>
      <p:cxnSp>
        <p:nvCxnSpPr>
          <p:cNvPr id="18" name="Straight Arrow Connector 17"/>
          <p:cNvCxnSpPr>
            <a:stCxn id="5" idx="3"/>
            <a:endCxn id="8" idx="1"/>
          </p:cNvCxnSpPr>
          <p:nvPr/>
        </p:nvCxnSpPr>
        <p:spPr>
          <a:xfrm>
            <a:off x="2929533" y="2447132"/>
            <a:ext cx="1201494" cy="92405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6" idx="3"/>
            <a:endCxn id="8" idx="1"/>
          </p:cNvCxnSpPr>
          <p:nvPr/>
        </p:nvCxnSpPr>
        <p:spPr>
          <a:xfrm flipV="1">
            <a:off x="2834283" y="3371183"/>
            <a:ext cx="1296744" cy="942849"/>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Vertical Scroll 23"/>
          <p:cNvSpPr/>
          <p:nvPr/>
        </p:nvSpPr>
        <p:spPr>
          <a:xfrm>
            <a:off x="6296026" y="2857500"/>
            <a:ext cx="1625600" cy="1043782"/>
          </a:xfrm>
          <a:prstGeom prst="verticalScroll">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Tuned rank list</a:t>
            </a:r>
            <a:endParaRPr lang="en-US" sz="2400" dirty="0">
              <a:solidFill>
                <a:srgbClr val="000000"/>
              </a:solidFill>
            </a:endParaRPr>
          </a:p>
        </p:txBody>
      </p:sp>
      <p:graphicFrame>
        <p:nvGraphicFramePr>
          <p:cNvPr id="27" name="Object 26"/>
          <p:cNvGraphicFramePr>
            <a:graphicFrameLocks noChangeAspect="1"/>
          </p:cNvGraphicFramePr>
          <p:nvPr>
            <p:extLst>
              <p:ext uri="{D42A27DB-BD31-4B8C-83A1-F6EECF244321}">
                <p14:modId xmlns:p14="http://schemas.microsoft.com/office/powerpoint/2010/main" val="1463052059"/>
              </p:ext>
            </p:extLst>
          </p:nvPr>
        </p:nvGraphicFramePr>
        <p:xfrm>
          <a:off x="3127375" y="4380581"/>
          <a:ext cx="5407586" cy="398716"/>
        </p:xfrm>
        <a:graphic>
          <a:graphicData uri="http://schemas.openxmlformats.org/presentationml/2006/ole">
            <mc:AlternateContent xmlns:mc="http://schemas.openxmlformats.org/markup-compatibility/2006">
              <mc:Choice xmlns:v="urn:schemas-microsoft-com:vml" Requires="v">
                <p:oleObj spid="_x0000_s1699" name="Equation" r:id="rId4" imgW="2755900" imgH="203200" progId="Equation.3">
                  <p:embed/>
                </p:oleObj>
              </mc:Choice>
              <mc:Fallback>
                <p:oleObj name="Equation" r:id="rId4" imgW="2755900" imgH="203200" progId="Equation.3">
                  <p:embed/>
                  <p:pic>
                    <p:nvPicPr>
                      <p:cNvPr id="0" name=""/>
                      <p:cNvPicPr/>
                      <p:nvPr/>
                    </p:nvPicPr>
                    <p:blipFill>
                      <a:blip r:embed="rId5"/>
                      <a:stretch>
                        <a:fillRect/>
                      </a:stretch>
                    </p:blipFill>
                    <p:spPr>
                      <a:xfrm>
                        <a:off x="3127375" y="4380581"/>
                        <a:ext cx="5407586" cy="398716"/>
                      </a:xfrm>
                      <a:prstGeom prst="rect">
                        <a:avLst/>
                      </a:prstGeom>
                    </p:spPr>
                  </p:pic>
                </p:oleObj>
              </mc:Fallback>
            </mc:AlternateContent>
          </a:graphicData>
        </a:graphic>
      </p:graphicFrame>
      <p:cxnSp>
        <p:nvCxnSpPr>
          <p:cNvPr id="28" name="Straight Arrow Connector 27"/>
          <p:cNvCxnSpPr>
            <a:stCxn id="8" idx="3"/>
            <a:endCxn id="24" idx="1"/>
          </p:cNvCxnSpPr>
          <p:nvPr/>
        </p:nvCxnSpPr>
        <p:spPr>
          <a:xfrm>
            <a:off x="5557694" y="3371183"/>
            <a:ext cx="868805" cy="820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Content Placeholder 2"/>
          <p:cNvSpPr>
            <a:spLocks noGrp="1"/>
          </p:cNvSpPr>
          <p:nvPr>
            <p:ph idx="1"/>
          </p:nvPr>
        </p:nvSpPr>
        <p:spPr>
          <a:xfrm>
            <a:off x="857250" y="5143501"/>
            <a:ext cx="4905375" cy="635000"/>
          </a:xfrm>
        </p:spPr>
        <p:txBody>
          <a:bodyPr/>
          <a:lstStyle/>
          <a:p>
            <a:pPr marL="342900" lvl="1" indent="-342900">
              <a:buFont typeface="Arial"/>
              <a:buChar char="•"/>
            </a:pPr>
            <a:r>
              <a:rPr lang="en-US" dirty="0" err="1" smtClean="0"/>
              <a:t>IR</a:t>
            </a:r>
            <a:r>
              <a:rPr lang="en-US" baseline="-25000" dirty="0" err="1" smtClean="0"/>
              <a:t>cov</a:t>
            </a:r>
            <a:r>
              <a:rPr lang="en-US" baseline="-25000" dirty="0" smtClean="0"/>
              <a:t>-spec</a:t>
            </a:r>
            <a:r>
              <a:rPr lang="en-US" dirty="0" smtClean="0"/>
              <a:t> </a:t>
            </a:r>
            <a:r>
              <a:rPr lang="en-US" dirty="0" smtClean="0"/>
              <a:t>and </a:t>
            </a:r>
            <a:r>
              <a:rPr lang="en-US" dirty="0" err="1" smtClean="0"/>
              <a:t>IR</a:t>
            </a:r>
            <a:r>
              <a:rPr lang="en-US" baseline="-25000" dirty="0" err="1" smtClean="0"/>
              <a:t>slice</a:t>
            </a:r>
            <a:r>
              <a:rPr lang="en-US" baseline="-25000" dirty="0" smtClean="0"/>
              <a:t>-spec</a:t>
            </a:r>
            <a:endParaRPr lang="en-US" dirty="0" smtClean="0"/>
          </a:p>
        </p:txBody>
      </p:sp>
    </p:spTree>
    <p:extLst>
      <p:ext uri="{BB962C8B-B14F-4D97-AF65-F5344CB8AC3E}">
        <p14:creationId xmlns:p14="http://schemas.microsoft.com/office/powerpoint/2010/main" val="673443550"/>
      </p:ext>
    </p:extLst>
  </p:cSld>
  <p:clrMapOvr>
    <a:masterClrMapping/>
  </p:clrMapOvr>
  <mc:AlternateContent xmlns:mc="http://schemas.openxmlformats.org/markup-compatibility/2006" xmlns:p14="http://schemas.microsoft.com/office/powerpoint/2010/main">
    <mc:Choice Requires="p14">
      <p:transition spd="slow" p14:dur="2000" advTm="53"/>
    </mc:Choice>
    <mc:Fallback xmlns="">
      <p:transition xmlns:p14="http://schemas.microsoft.com/office/powerpoint/2010/main" spd="slow" advTm="5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Data</a:t>
            </a:r>
            <a:endParaRPr lang="en-US" dirty="0"/>
          </a:p>
        </p:txBody>
      </p:sp>
      <p:sp>
        <p:nvSpPr>
          <p:cNvPr id="3" name="Content Placeholder 2"/>
          <p:cNvSpPr>
            <a:spLocks noGrp="1"/>
          </p:cNvSpPr>
          <p:nvPr>
            <p:ph idx="1"/>
          </p:nvPr>
        </p:nvSpPr>
        <p:spPr>
          <a:xfrm>
            <a:off x="0" y="1600200"/>
            <a:ext cx="9144000" cy="4525963"/>
          </a:xfrm>
        </p:spPr>
        <p:txBody>
          <a:bodyPr/>
          <a:lstStyle/>
          <a:p>
            <a:r>
              <a:rPr lang="en-US" dirty="0" smtClean="0"/>
              <a:t>Existing benchmark suite published by Le et al. [7]</a:t>
            </a:r>
          </a:p>
          <a:p>
            <a:pPr marL="457200" lvl="1" indent="0">
              <a:buNone/>
            </a:pPr>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11</a:t>
            </a:fld>
            <a:endParaRPr lang="en-US"/>
          </a:p>
        </p:txBody>
      </p:sp>
      <p:pic>
        <p:nvPicPr>
          <p:cNvPr id="5" name="Picture 4"/>
          <p:cNvPicPr>
            <a:picLocks noChangeAspect="1"/>
          </p:cNvPicPr>
          <p:nvPr/>
        </p:nvPicPr>
        <p:blipFill>
          <a:blip r:embed="rId3"/>
          <a:stretch>
            <a:fillRect/>
          </a:stretch>
        </p:blipFill>
        <p:spPr>
          <a:xfrm>
            <a:off x="1355726" y="2441575"/>
            <a:ext cx="6216650" cy="2413042"/>
          </a:xfrm>
          <a:prstGeom prst="rect">
            <a:avLst/>
          </a:prstGeom>
        </p:spPr>
      </p:pic>
    </p:spTree>
    <p:extLst>
      <p:ext uri="{BB962C8B-B14F-4D97-AF65-F5344CB8AC3E}">
        <p14:creationId xmlns:p14="http://schemas.microsoft.com/office/powerpoint/2010/main" val="3856150014"/>
      </p:ext>
    </p:extLst>
  </p:cSld>
  <p:clrMapOvr>
    <a:masterClrMapping/>
  </p:clrMapOvr>
  <mc:AlternateContent xmlns:mc="http://schemas.openxmlformats.org/markup-compatibility/2006" xmlns:p14="http://schemas.microsoft.com/office/powerpoint/2010/main">
    <mc:Choice Requires="p14">
      <p:transition spd="slow" p14:dur="2000" advTm="57"/>
    </mc:Choice>
    <mc:Fallback xmlns="">
      <p:transition xmlns:p14="http://schemas.microsoft.com/office/powerpoint/2010/main" spd="slow" advTm="57"/>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4ACE0-FF9F-EF46-A273-7228A4141624}" type="slidenum">
              <a:rPr lang="en-US" smtClean="0"/>
              <a:t>12</a:t>
            </a:fld>
            <a:endParaRPr lang="en-US"/>
          </a:p>
        </p:txBody>
      </p:sp>
      <p:sp>
        <p:nvSpPr>
          <p:cNvPr id="11" name="Title 1"/>
          <p:cNvSpPr>
            <a:spLocks noGrp="1"/>
          </p:cNvSpPr>
          <p:nvPr>
            <p:ph type="title"/>
          </p:nvPr>
        </p:nvSpPr>
        <p:spPr>
          <a:xfrm>
            <a:off x="457200" y="274638"/>
            <a:ext cx="8229600" cy="1143000"/>
          </a:xfrm>
        </p:spPr>
        <p:txBody>
          <a:bodyPr/>
          <a:lstStyle/>
          <a:p>
            <a:r>
              <a:rPr lang="en-US" dirty="0" smtClean="0"/>
              <a:t>IR vs. </a:t>
            </a:r>
            <a:r>
              <a:rPr lang="en-US" dirty="0" err="1" smtClean="0"/>
              <a:t>IR</a:t>
            </a:r>
            <a:r>
              <a:rPr lang="en-US" baseline="-25000" dirty="0" err="1" smtClean="0"/>
              <a:t>cov</a:t>
            </a:r>
            <a:endParaRPr lang="en-US" baseline="-25000" dirty="0"/>
          </a:p>
        </p:txBody>
      </p:sp>
      <p:graphicFrame>
        <p:nvGraphicFramePr>
          <p:cNvPr id="3" name="Table 2"/>
          <p:cNvGraphicFramePr>
            <a:graphicFrameLocks noGrp="1"/>
          </p:cNvGraphicFramePr>
          <p:nvPr>
            <p:extLst>
              <p:ext uri="{D42A27DB-BD31-4B8C-83A1-F6EECF244321}">
                <p14:modId xmlns:p14="http://schemas.microsoft.com/office/powerpoint/2010/main" val="1971357596"/>
              </p:ext>
            </p:extLst>
          </p:nvPr>
        </p:nvGraphicFramePr>
        <p:xfrm>
          <a:off x="1206498" y="1417638"/>
          <a:ext cx="6524629" cy="2194560"/>
        </p:xfrm>
        <a:graphic>
          <a:graphicData uri="http://schemas.openxmlformats.org/drawingml/2006/table">
            <a:tbl>
              <a:tblPr firstRow="1" bandRow="1">
                <a:tableStyleId>{5940675A-B579-460E-94D1-54222C63F5DA}</a:tableStyleId>
              </a:tblPr>
              <a:tblGrid>
                <a:gridCol w="1065995"/>
                <a:gridCol w="1249788"/>
                <a:gridCol w="744356"/>
                <a:gridCol w="692898"/>
                <a:gridCol w="692898"/>
                <a:gridCol w="692898"/>
                <a:gridCol w="692898"/>
                <a:gridCol w="692898"/>
              </a:tblGrid>
              <a:tr h="271326">
                <a:tc rowSpan="3">
                  <a:txBody>
                    <a:bodyPr/>
                    <a:lstStyle/>
                    <a:p>
                      <a:pPr algn="ctr"/>
                      <a:endParaRPr lang="en-US" b="1" dirty="0" smtClean="0"/>
                    </a:p>
                    <a:p>
                      <a:pPr algn="ctr"/>
                      <a:r>
                        <a:rPr lang="en-US" b="1" dirty="0" smtClean="0"/>
                        <a:t>Metric</a:t>
                      </a:r>
                      <a:endParaRPr lang="en-US" b="1" dirty="0"/>
                    </a:p>
                  </a:txBody>
                  <a:tcPr marL="0" marR="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rowSpan="3">
                  <a:txBody>
                    <a:bodyPr/>
                    <a:lstStyle/>
                    <a:p>
                      <a:pPr algn="ctr"/>
                      <a:endParaRPr lang="en-US" b="1" dirty="0" smtClean="0"/>
                    </a:p>
                    <a:p>
                      <a:pPr algn="ctr"/>
                      <a:r>
                        <a:rPr lang="en-US" b="1" dirty="0" smtClean="0"/>
                        <a:t>Project</a:t>
                      </a:r>
                      <a:endParaRPr lang="en-US" b="1" dirty="0"/>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gridSpan="6">
                  <a:txBody>
                    <a:bodyPr/>
                    <a:lstStyle/>
                    <a:p>
                      <a:pPr algn="ctr"/>
                      <a:r>
                        <a:rPr lang="en-US" b="1" dirty="0" smtClean="0"/>
                        <a:t>(a) Class Level</a:t>
                      </a:r>
                      <a:endParaRPr lang="en-US" b="1" dirty="0"/>
                    </a:p>
                  </a:txBody>
                  <a:tcPr marL="0" marR="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231389">
                <a:tc vMerge="1">
                  <a:txBody>
                    <a:bodyPr/>
                    <a:lstStyle/>
                    <a:p>
                      <a:endParaRPr lang="en-US" dirty="0"/>
                    </a:p>
                  </a:txBody>
                  <a:tcPr/>
                </a:tc>
                <a:tc vMerge="1">
                  <a:txBody>
                    <a:bodyPr/>
                    <a:lstStyle/>
                    <a:p>
                      <a:endParaRPr lang="en-US" dirty="0"/>
                    </a:p>
                  </a:txBody>
                  <a:tcPr/>
                </a:tc>
                <a:tc gridSpan="2">
                  <a:txBody>
                    <a:bodyPr/>
                    <a:lstStyle/>
                    <a:p>
                      <a:pPr algn="ctr"/>
                      <a:r>
                        <a:rPr lang="en-US" b="1" dirty="0" smtClean="0"/>
                        <a:t>Baseline</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b="1" dirty="0" err="1" smtClean="0"/>
                        <a:t>BugLocator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b="1" dirty="0" err="1" smtClean="0"/>
                        <a:t>BLUiR</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r>
              <a:tr h="231389">
                <a:tc vMerge="1">
                  <a:txBody>
                    <a:bodyPr/>
                    <a:lstStyle/>
                    <a:p>
                      <a:endParaRPr lang="en-US"/>
                    </a:p>
                  </a:txBody>
                  <a:tcPr/>
                </a:tc>
                <a:tc vMerge="1">
                  <a:txBody>
                    <a:bodyPr/>
                    <a:lstStyle/>
                    <a:p>
                      <a:endParaRPr lang="en-US"/>
                    </a:p>
                  </a:txBody>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rowSpan="5">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Top 1</a:t>
                      </a:r>
                    </a:p>
                  </a:txBody>
                  <a:tcPr marL="0" marR="0" marT="0" marB="0">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err="1" smtClean="0"/>
                        <a:t>AspectJ</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6</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6</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3</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5</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r"/>
                      <a:r>
                        <a:rPr lang="en-US" dirty="0" smtClean="0"/>
                        <a:t>Ant</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27</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32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22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33</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26</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31</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algn="r"/>
                      <a:r>
                        <a:rPr lang="en-US" dirty="0" err="1" smtClean="0"/>
                        <a:t>Lucene</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6</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11</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14</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r"/>
                      <a:r>
                        <a:rPr lang="en-US" dirty="0" smtClean="0"/>
                        <a:t>Rhino</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9</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11</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11</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r"/>
                      <a:r>
                        <a:rPr lang="en-US" b="1" dirty="0" smtClean="0"/>
                        <a:t>Overall</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47</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56</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35</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63</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51</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61</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14" name="Straight Connector 13"/>
          <p:cNvCxnSpPr/>
          <p:nvPr/>
        </p:nvCxnSpPr>
        <p:spPr>
          <a:xfrm>
            <a:off x="1270000" y="1449388"/>
            <a:ext cx="6461127"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270000" y="2284413"/>
            <a:ext cx="6461127"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285875" y="3604896"/>
            <a:ext cx="6445252" cy="730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254250" y="1465263"/>
            <a:ext cx="0" cy="214693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660775" y="1465263"/>
            <a:ext cx="0" cy="214693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590925" y="1458913"/>
            <a:ext cx="0" cy="214693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013325" y="1714500"/>
            <a:ext cx="0" cy="189769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435725" y="1707198"/>
            <a:ext cx="0" cy="189769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660775" y="1712913"/>
            <a:ext cx="4070352" cy="158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aphicFrame>
        <p:nvGraphicFramePr>
          <p:cNvPr id="30" name="Table 29"/>
          <p:cNvGraphicFramePr>
            <a:graphicFrameLocks noGrp="1"/>
          </p:cNvGraphicFramePr>
          <p:nvPr>
            <p:extLst>
              <p:ext uri="{D42A27DB-BD31-4B8C-83A1-F6EECF244321}">
                <p14:modId xmlns:p14="http://schemas.microsoft.com/office/powerpoint/2010/main" val="300227928"/>
              </p:ext>
            </p:extLst>
          </p:nvPr>
        </p:nvGraphicFramePr>
        <p:xfrm>
          <a:off x="1285875" y="3983038"/>
          <a:ext cx="6318251" cy="2194560"/>
        </p:xfrm>
        <a:graphic>
          <a:graphicData uri="http://schemas.openxmlformats.org/drawingml/2006/table">
            <a:tbl>
              <a:tblPr firstRow="1" bandRow="1">
                <a:tableStyleId>{5940675A-B579-460E-94D1-54222C63F5DA}</a:tableStyleId>
              </a:tblPr>
              <a:tblGrid>
                <a:gridCol w="1032278"/>
                <a:gridCol w="1210256"/>
                <a:gridCol w="720812"/>
                <a:gridCol w="670981"/>
                <a:gridCol w="670981"/>
                <a:gridCol w="670981"/>
                <a:gridCol w="670981"/>
                <a:gridCol w="670981"/>
              </a:tblGrid>
              <a:tr h="271326">
                <a:tc rowSpan="3">
                  <a:txBody>
                    <a:bodyPr/>
                    <a:lstStyle/>
                    <a:p>
                      <a:pPr algn="ctr"/>
                      <a:endParaRPr lang="en-US" b="1" dirty="0" smtClean="0"/>
                    </a:p>
                    <a:p>
                      <a:pPr algn="ctr"/>
                      <a:r>
                        <a:rPr lang="en-US" b="1" dirty="0" smtClean="0"/>
                        <a:t>Metric</a:t>
                      </a:r>
                      <a:endParaRPr lang="en-US" b="1" dirty="0"/>
                    </a:p>
                  </a:txBody>
                  <a:tcPr marL="0" marR="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rowSpan="3">
                  <a:txBody>
                    <a:bodyPr/>
                    <a:lstStyle/>
                    <a:p>
                      <a:pPr algn="ctr"/>
                      <a:endParaRPr lang="en-US" b="1" dirty="0" smtClean="0"/>
                    </a:p>
                    <a:p>
                      <a:pPr algn="ctr"/>
                      <a:r>
                        <a:rPr lang="en-US" b="1" dirty="0" smtClean="0"/>
                        <a:t>Project</a:t>
                      </a:r>
                      <a:endParaRPr lang="en-US" b="1" dirty="0"/>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gridSpan="6">
                  <a:txBody>
                    <a:bodyPr/>
                    <a:lstStyle/>
                    <a:p>
                      <a:pPr algn="ctr"/>
                      <a:r>
                        <a:rPr lang="en-US" b="1" dirty="0" smtClean="0"/>
                        <a:t>(a) Method Level</a:t>
                      </a:r>
                      <a:endParaRPr lang="en-US" b="1" dirty="0"/>
                    </a:p>
                  </a:txBody>
                  <a:tcPr marL="0" marR="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231389">
                <a:tc vMerge="1">
                  <a:txBody>
                    <a:bodyPr/>
                    <a:lstStyle/>
                    <a:p>
                      <a:endParaRPr lang="en-US" dirty="0"/>
                    </a:p>
                  </a:txBody>
                  <a:tcPr/>
                </a:tc>
                <a:tc vMerge="1">
                  <a:txBody>
                    <a:bodyPr/>
                    <a:lstStyle/>
                    <a:p>
                      <a:endParaRPr lang="en-US" dirty="0"/>
                    </a:p>
                  </a:txBody>
                  <a:tcPr/>
                </a:tc>
                <a:tc gridSpan="2">
                  <a:txBody>
                    <a:bodyPr/>
                    <a:lstStyle/>
                    <a:p>
                      <a:pPr algn="ctr"/>
                      <a:r>
                        <a:rPr lang="en-US" b="1" dirty="0" smtClean="0"/>
                        <a:t>Baseline</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b="1" dirty="0" err="1" smtClean="0"/>
                        <a:t>BugLocator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b="1" dirty="0" err="1" smtClean="0"/>
                        <a:t>BLUiR</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r>
              <a:tr h="231389">
                <a:tc vMerge="1">
                  <a:txBody>
                    <a:bodyPr/>
                    <a:lstStyle/>
                    <a:p>
                      <a:endParaRPr lang="en-US"/>
                    </a:p>
                  </a:txBody>
                  <a:tcPr/>
                </a:tc>
                <a:tc vMerge="1">
                  <a:txBody>
                    <a:bodyPr/>
                    <a:lstStyle/>
                    <a:p>
                      <a:endParaRPr lang="en-US"/>
                    </a:p>
                  </a:txBody>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rowSpan="5">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Top 1</a:t>
                      </a:r>
                    </a:p>
                  </a:txBody>
                  <a:tcPr marL="0" marR="0" marT="0" marB="0">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err="1" smtClean="0"/>
                        <a:t>AspectJ</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3</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3</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3</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r"/>
                      <a:r>
                        <a:rPr lang="en-US" dirty="0" smtClean="0"/>
                        <a:t>Ant</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9</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10</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13</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6</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13</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algn="r"/>
                      <a:r>
                        <a:rPr lang="en-US" dirty="0" err="1" smtClean="0"/>
                        <a:t>Lucene</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7</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3</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9</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7</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r"/>
                      <a:r>
                        <a:rPr lang="en-US" dirty="0" smtClean="0"/>
                        <a:t>Rhino</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6</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6</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6</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r"/>
                      <a:r>
                        <a:rPr lang="en-US" b="1" dirty="0" smtClean="0"/>
                        <a:t>Overall</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20</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28</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19</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32</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18</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29</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31" name="Straight Connector 30"/>
          <p:cNvCxnSpPr/>
          <p:nvPr/>
        </p:nvCxnSpPr>
        <p:spPr>
          <a:xfrm flipV="1">
            <a:off x="1285875" y="4030663"/>
            <a:ext cx="6445252" cy="1587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1317625" y="4833938"/>
            <a:ext cx="6413502"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V="1">
            <a:off x="1285875" y="6170296"/>
            <a:ext cx="6445252" cy="7302"/>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359025" y="4030663"/>
            <a:ext cx="0" cy="214693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606800" y="4030663"/>
            <a:ext cx="0" cy="214693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3679825" y="4024313"/>
            <a:ext cx="0" cy="214693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4943475" y="4279900"/>
            <a:ext cx="0" cy="189769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302375" y="4272598"/>
            <a:ext cx="0" cy="189769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3670300" y="4256723"/>
            <a:ext cx="4060827" cy="2159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
          </p:nvPr>
        </p:nvSpPr>
        <p:spPr>
          <a:xfrm>
            <a:off x="631825" y="1411288"/>
            <a:ext cx="8229600" cy="4937125"/>
          </a:xfrm>
          <a:solidFill>
            <a:srgbClr val="FFFFFF">
              <a:alpha val="80000"/>
            </a:srgbClr>
          </a:solidFill>
        </p:spPr>
        <p:txBody>
          <a:bodyPr/>
          <a:lstStyle/>
          <a:p>
            <a:r>
              <a:rPr lang="en-US" dirty="0" smtClean="0"/>
              <a:t>At class level, coverage consistently improved all studied IR-based techniques</a:t>
            </a:r>
          </a:p>
          <a:p>
            <a:r>
              <a:rPr lang="en-US" dirty="0" smtClean="0"/>
              <a:t>At method level, coverage improved IR-based bug localization more significantly than at class-level</a:t>
            </a:r>
          </a:p>
        </p:txBody>
      </p:sp>
    </p:spTree>
    <p:extLst>
      <p:ext uri="{BB962C8B-B14F-4D97-AF65-F5344CB8AC3E}">
        <p14:creationId xmlns:p14="http://schemas.microsoft.com/office/powerpoint/2010/main" val="753904742"/>
      </p:ext>
    </p:extLst>
  </p:cSld>
  <p:clrMapOvr>
    <a:masterClrMapping/>
  </p:clrMapOvr>
  <mc:AlternateContent xmlns:mc="http://schemas.openxmlformats.org/markup-compatibility/2006" xmlns:p14="http://schemas.microsoft.com/office/powerpoint/2010/main">
    <mc:Choice Requires="p14">
      <p:transition spd="slow" p14:dur="2000" advTm="15"/>
    </mc:Choice>
    <mc:Fallback xmlns="">
      <p:transition xmlns:p14="http://schemas.microsoft.com/office/powerpoint/2010/main" spd="slow" advTm="1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4ACE0-FF9F-EF46-A273-7228A4141624}" type="slidenum">
              <a:rPr lang="en-US" smtClean="0"/>
              <a:t>13</a:t>
            </a:fld>
            <a:endParaRPr lang="en-US"/>
          </a:p>
        </p:txBody>
      </p:sp>
      <p:sp>
        <p:nvSpPr>
          <p:cNvPr id="10" name="Title 1"/>
          <p:cNvSpPr>
            <a:spLocks noGrp="1"/>
          </p:cNvSpPr>
          <p:nvPr>
            <p:ph type="title"/>
          </p:nvPr>
        </p:nvSpPr>
        <p:spPr>
          <a:xfrm>
            <a:off x="457200" y="274638"/>
            <a:ext cx="8229600" cy="1143000"/>
          </a:xfrm>
        </p:spPr>
        <p:txBody>
          <a:bodyPr/>
          <a:lstStyle/>
          <a:p>
            <a:r>
              <a:rPr lang="en-US" dirty="0" err="1" smtClean="0"/>
              <a:t>IR</a:t>
            </a:r>
            <a:r>
              <a:rPr lang="en-US" baseline="-25000" dirty="0" err="1" smtClean="0"/>
              <a:t>cov</a:t>
            </a:r>
            <a:r>
              <a:rPr lang="en-US" dirty="0" smtClean="0"/>
              <a:t> </a:t>
            </a:r>
            <a:r>
              <a:rPr lang="en-US" dirty="0" smtClean="0"/>
              <a:t>vs. </a:t>
            </a:r>
            <a:r>
              <a:rPr lang="en-US" dirty="0" err="1" smtClean="0"/>
              <a:t>IR</a:t>
            </a:r>
            <a:r>
              <a:rPr lang="en-US" baseline="-25000" dirty="0" err="1" smtClean="0"/>
              <a:t>slice</a:t>
            </a:r>
            <a:endParaRPr lang="en-US" baseline="-25000" dirty="0"/>
          </a:p>
        </p:txBody>
      </p:sp>
      <p:graphicFrame>
        <p:nvGraphicFramePr>
          <p:cNvPr id="7" name="Table 6"/>
          <p:cNvGraphicFramePr>
            <a:graphicFrameLocks noGrp="1"/>
          </p:cNvGraphicFramePr>
          <p:nvPr>
            <p:extLst>
              <p:ext uri="{D42A27DB-BD31-4B8C-83A1-F6EECF244321}">
                <p14:modId xmlns:p14="http://schemas.microsoft.com/office/powerpoint/2010/main" val="2966280669"/>
              </p:ext>
            </p:extLst>
          </p:nvPr>
        </p:nvGraphicFramePr>
        <p:xfrm>
          <a:off x="1587501" y="1417638"/>
          <a:ext cx="5635625" cy="1920240"/>
        </p:xfrm>
        <a:graphic>
          <a:graphicData uri="http://schemas.openxmlformats.org/drawingml/2006/table">
            <a:tbl>
              <a:tblPr firstRow="1" bandRow="1">
                <a:tableStyleId>{5940675A-B579-460E-94D1-54222C63F5DA}</a:tableStyleId>
              </a:tblPr>
              <a:tblGrid>
                <a:gridCol w="920750"/>
                <a:gridCol w="1079500"/>
                <a:gridCol w="642935"/>
                <a:gridCol w="598488"/>
                <a:gridCol w="598488"/>
                <a:gridCol w="598488"/>
                <a:gridCol w="598488"/>
                <a:gridCol w="598488"/>
              </a:tblGrid>
              <a:tr h="271326">
                <a:tc rowSpan="3">
                  <a:txBody>
                    <a:bodyPr/>
                    <a:lstStyle/>
                    <a:p>
                      <a:pPr algn="ctr"/>
                      <a:endParaRPr lang="en-US" b="1" dirty="0" smtClean="0"/>
                    </a:p>
                    <a:p>
                      <a:pPr algn="ctr"/>
                      <a:r>
                        <a:rPr lang="en-US" b="1" dirty="0" smtClean="0"/>
                        <a:t>Metric</a:t>
                      </a:r>
                      <a:endParaRPr lang="en-US" b="1" dirty="0"/>
                    </a:p>
                  </a:txBody>
                  <a:tcPr marL="0" marR="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rowSpan="3">
                  <a:txBody>
                    <a:bodyPr/>
                    <a:lstStyle/>
                    <a:p>
                      <a:pPr algn="ctr"/>
                      <a:endParaRPr lang="en-US" b="1" dirty="0" smtClean="0"/>
                    </a:p>
                    <a:p>
                      <a:pPr algn="ctr"/>
                      <a:r>
                        <a:rPr lang="en-US" b="1" dirty="0" smtClean="0"/>
                        <a:t>Project</a:t>
                      </a:r>
                      <a:endParaRPr lang="en-US" b="1" dirty="0"/>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gridSpan="6">
                  <a:txBody>
                    <a:bodyPr/>
                    <a:lstStyle/>
                    <a:p>
                      <a:pPr algn="ctr"/>
                      <a:r>
                        <a:rPr lang="en-US" b="1" dirty="0" smtClean="0"/>
                        <a:t>(a) Class Level</a:t>
                      </a:r>
                      <a:endParaRPr lang="en-US" b="1" dirty="0"/>
                    </a:p>
                  </a:txBody>
                  <a:tcPr marL="0" marR="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231389">
                <a:tc vMerge="1">
                  <a:txBody>
                    <a:bodyPr/>
                    <a:lstStyle/>
                    <a:p>
                      <a:endParaRPr lang="en-US" dirty="0"/>
                    </a:p>
                  </a:txBody>
                  <a:tcPr/>
                </a:tc>
                <a:tc vMerge="1">
                  <a:txBody>
                    <a:bodyPr/>
                    <a:lstStyle/>
                    <a:p>
                      <a:endParaRPr lang="en-US" dirty="0"/>
                    </a:p>
                  </a:txBody>
                  <a:tcPr/>
                </a:tc>
                <a:tc gridSpan="2">
                  <a:txBody>
                    <a:bodyPr/>
                    <a:lstStyle/>
                    <a:p>
                      <a:pPr algn="ctr"/>
                      <a:r>
                        <a:rPr lang="en-US" b="1" dirty="0" smtClean="0"/>
                        <a:t>Baseline</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b="1" dirty="0" err="1" smtClean="0"/>
                        <a:t>BugLocator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b="1" dirty="0" err="1" smtClean="0"/>
                        <a:t>BLUiR</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r>
              <a:tr h="231389">
                <a:tc vMerge="1">
                  <a:txBody>
                    <a:bodyPr/>
                    <a:lstStyle/>
                    <a:p>
                      <a:endParaRPr lang="en-US"/>
                    </a:p>
                  </a:txBody>
                  <a:tcPr/>
                </a:tc>
                <a:tc vMerge="1">
                  <a:txBody>
                    <a:bodyPr/>
                    <a:lstStyle/>
                    <a:p>
                      <a:endParaRPr lang="en-US"/>
                    </a:p>
                  </a:txBody>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slice</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row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MAP</a:t>
                      </a:r>
                    </a:p>
                  </a:txBody>
                  <a:tcPr marL="0" marR="0" marT="0" marB="0">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Ant</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0.71</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0.79</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0.71</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0.75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0.71</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0.85</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algn="ctr"/>
                      <a:r>
                        <a:rPr lang="en-US" dirty="0" err="1" smtClean="0"/>
                        <a:t>Lucene</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0.50</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0.58</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0.44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0.62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0.44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0.54</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ctr"/>
                      <a:r>
                        <a:rPr lang="en-US" dirty="0" smtClean="0"/>
                        <a:t>Rhino</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0.47</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0.50</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0.50</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0.50</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0.48</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0.58</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ctr"/>
                      <a:r>
                        <a:rPr lang="en-US" b="1" dirty="0" smtClean="0"/>
                        <a:t>Overall</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0.56</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0.62</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0.55</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0.62</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0.54</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0.66</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12" name="Straight Connector 11"/>
          <p:cNvCxnSpPr/>
          <p:nvPr/>
        </p:nvCxnSpPr>
        <p:spPr>
          <a:xfrm>
            <a:off x="1587501" y="1449388"/>
            <a:ext cx="576072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612902" y="2268538"/>
            <a:ext cx="576072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612902" y="3382646"/>
            <a:ext cx="576072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508250" y="1465263"/>
            <a:ext cx="0" cy="1917383"/>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581400" y="1465263"/>
            <a:ext cx="0" cy="1917383"/>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654425" y="1458913"/>
            <a:ext cx="6350" cy="1923733"/>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870450" y="1714500"/>
            <a:ext cx="0" cy="166814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070600" y="1707198"/>
            <a:ext cx="0" cy="167544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660775" y="1691323"/>
            <a:ext cx="3703320" cy="2159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484980516"/>
              </p:ext>
            </p:extLst>
          </p:nvPr>
        </p:nvGraphicFramePr>
        <p:xfrm>
          <a:off x="1644651" y="3983038"/>
          <a:ext cx="5635625" cy="1920240"/>
        </p:xfrm>
        <a:graphic>
          <a:graphicData uri="http://schemas.openxmlformats.org/drawingml/2006/table">
            <a:tbl>
              <a:tblPr firstRow="1" bandRow="1">
                <a:tableStyleId>{5940675A-B579-460E-94D1-54222C63F5DA}</a:tableStyleId>
              </a:tblPr>
              <a:tblGrid>
                <a:gridCol w="920750"/>
                <a:gridCol w="1079500"/>
                <a:gridCol w="642935"/>
                <a:gridCol w="598488"/>
                <a:gridCol w="598488"/>
                <a:gridCol w="598488"/>
                <a:gridCol w="598488"/>
                <a:gridCol w="598488"/>
              </a:tblGrid>
              <a:tr h="271326">
                <a:tc rowSpan="3">
                  <a:txBody>
                    <a:bodyPr/>
                    <a:lstStyle/>
                    <a:p>
                      <a:pPr algn="ctr"/>
                      <a:endParaRPr lang="en-US" b="1" dirty="0" smtClean="0"/>
                    </a:p>
                    <a:p>
                      <a:pPr algn="ctr"/>
                      <a:r>
                        <a:rPr lang="en-US" b="1" dirty="0" smtClean="0"/>
                        <a:t>Metric</a:t>
                      </a:r>
                      <a:endParaRPr lang="en-US" b="1" dirty="0"/>
                    </a:p>
                  </a:txBody>
                  <a:tcPr marL="0" marR="0" marT="0" marB="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rowSpan="3">
                  <a:txBody>
                    <a:bodyPr/>
                    <a:lstStyle/>
                    <a:p>
                      <a:pPr algn="ctr"/>
                      <a:endParaRPr lang="en-US" b="1" dirty="0" smtClean="0"/>
                    </a:p>
                    <a:p>
                      <a:pPr algn="ctr"/>
                      <a:r>
                        <a:rPr lang="en-US" b="1" dirty="0" smtClean="0"/>
                        <a:t>Project</a:t>
                      </a:r>
                      <a:endParaRPr lang="en-US" b="1" dirty="0"/>
                    </a:p>
                  </a:txBody>
                  <a:tcPr marL="0" marR="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gridSpan="6">
                  <a:txBody>
                    <a:bodyPr/>
                    <a:lstStyle/>
                    <a:p>
                      <a:pPr algn="ctr"/>
                      <a:r>
                        <a:rPr lang="en-US" b="1" dirty="0" smtClean="0"/>
                        <a:t>(a) Method Level</a:t>
                      </a:r>
                      <a:endParaRPr lang="en-US" b="1" dirty="0"/>
                    </a:p>
                  </a:txBody>
                  <a:tcPr marL="0" marR="0" marT="0" marB="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231389">
                <a:tc vMerge="1">
                  <a:txBody>
                    <a:bodyPr/>
                    <a:lstStyle/>
                    <a:p>
                      <a:endParaRPr lang="en-US" dirty="0"/>
                    </a:p>
                  </a:txBody>
                  <a:tcPr/>
                </a:tc>
                <a:tc vMerge="1">
                  <a:txBody>
                    <a:bodyPr/>
                    <a:lstStyle/>
                    <a:p>
                      <a:endParaRPr lang="en-US" dirty="0"/>
                    </a:p>
                  </a:txBody>
                  <a:tcPr/>
                </a:tc>
                <a:tc gridSpan="2">
                  <a:txBody>
                    <a:bodyPr/>
                    <a:lstStyle/>
                    <a:p>
                      <a:pPr algn="ctr"/>
                      <a:r>
                        <a:rPr lang="en-US" b="1" dirty="0" smtClean="0"/>
                        <a:t>Baseline</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b="1" dirty="0" err="1" smtClean="0"/>
                        <a:t>BugLocator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c gridSpan="2">
                  <a:txBody>
                    <a:bodyPr/>
                    <a:lstStyle/>
                    <a:p>
                      <a:pPr algn="ctr"/>
                      <a:r>
                        <a:rPr lang="en-US" b="1" dirty="0" err="1" smtClean="0"/>
                        <a:t>BLUiR</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en-US" dirty="0"/>
                    </a:p>
                  </a:txBody>
                  <a:tcPr/>
                </a:tc>
              </a:tr>
              <a:tr h="231389">
                <a:tc vMerge="1">
                  <a:txBody>
                    <a:bodyPr/>
                    <a:lstStyle/>
                    <a:p>
                      <a:endParaRPr lang="en-US"/>
                    </a:p>
                  </a:txBody>
                  <a:tcPr/>
                </a:tc>
                <a:tc vMerge="1">
                  <a:txBody>
                    <a:bodyPr/>
                    <a:lstStyle/>
                    <a:p>
                      <a:endParaRPr lang="en-US"/>
                    </a:p>
                  </a:txBody>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smtClean="0"/>
                        <a:t>IR</a:t>
                      </a:r>
                      <a:endParaRPr lang="en-US" b="1"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b="1" dirty="0" err="1" smtClean="0"/>
                        <a:t>IR</a:t>
                      </a:r>
                      <a:r>
                        <a:rPr lang="en-US" b="1" baseline="-25000" dirty="0" err="1" smtClean="0"/>
                        <a:t>cov</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row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MAP</a:t>
                      </a:r>
                    </a:p>
                  </a:txBody>
                  <a:tcPr marL="0" marR="0" marT="0" marB="0">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Ant</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0.37</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0.33</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0.34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0.35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0.52</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algn="ctr"/>
                      <a:r>
                        <a:rPr lang="en-US" dirty="0" err="1" smtClean="0"/>
                        <a:t>Lucene</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0.30</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0.45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0.35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0.45</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0.34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0.46</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ctr"/>
                      <a:r>
                        <a:rPr lang="en-US" dirty="0" smtClean="0"/>
                        <a:t>Rhino</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0.02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0.04</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0.02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0.11</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0.02</a:t>
                      </a:r>
                      <a:endParaRPr lang="en-US"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smtClean="0"/>
                        <a:t>0.04</a:t>
                      </a:r>
                      <a:endParaRPr lang="en-US" dirty="0"/>
                    </a:p>
                  </a:txBody>
                  <a:tcPr marL="0" marR="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71326">
                <a:tc vMerge="1">
                  <a:txBody>
                    <a:bodyPr/>
                    <a:lstStyle/>
                    <a:p>
                      <a:pPr algn="ctr"/>
                      <a:endParaRPr lang="en-US" dirty="0"/>
                    </a:p>
                  </a:txBody>
                  <a:tcPr/>
                </a:tc>
                <a:tc>
                  <a:txBody>
                    <a:bodyPr/>
                    <a:lstStyle/>
                    <a:p>
                      <a:pPr algn="ctr"/>
                      <a:r>
                        <a:rPr lang="en-US" b="1" dirty="0" smtClean="0"/>
                        <a:t>Overall</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0.23</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0.34</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0.23</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0.30</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0.24</a:t>
                      </a:r>
                      <a:endParaRPr lang="en-US" b="1" dirty="0"/>
                    </a:p>
                  </a:txBody>
                  <a:tcPr marL="0" marR="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0.34</a:t>
                      </a:r>
                      <a:endParaRPr lang="en-US" b="1" dirty="0"/>
                    </a:p>
                  </a:txBody>
                  <a:tcPr marL="0" marR="0" marT="0" marB="0">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cxnSp>
        <p:nvCxnSpPr>
          <p:cNvPr id="22" name="Straight Connector 21"/>
          <p:cNvCxnSpPr/>
          <p:nvPr/>
        </p:nvCxnSpPr>
        <p:spPr>
          <a:xfrm>
            <a:off x="1644651" y="4014788"/>
            <a:ext cx="576072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670052" y="4548188"/>
            <a:ext cx="576072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0052" y="5932171"/>
            <a:ext cx="576072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565400" y="4030663"/>
            <a:ext cx="0" cy="190150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638550" y="4030663"/>
            <a:ext cx="0" cy="190150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711575" y="4024313"/>
            <a:ext cx="6350" cy="190785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927600" y="4279900"/>
            <a:ext cx="0" cy="165227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6127750" y="4272598"/>
            <a:ext cx="0" cy="1659573"/>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3717925" y="4256723"/>
            <a:ext cx="3703320" cy="2159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8" name="Content Placeholder 2"/>
          <p:cNvSpPr>
            <a:spLocks noGrp="1"/>
          </p:cNvSpPr>
          <p:nvPr>
            <p:ph idx="1"/>
          </p:nvPr>
        </p:nvSpPr>
        <p:spPr>
          <a:xfrm>
            <a:off x="857250" y="1433513"/>
            <a:ext cx="7651750" cy="4562474"/>
          </a:xfrm>
          <a:solidFill>
            <a:schemeClr val="bg1">
              <a:alpha val="80000"/>
            </a:schemeClr>
          </a:solidFill>
        </p:spPr>
        <p:txBody>
          <a:bodyPr/>
          <a:lstStyle/>
          <a:p>
            <a:r>
              <a:rPr lang="en-US" dirty="0" smtClean="0"/>
              <a:t>Slicing was more helpful than coverage in improving IR-based techniques</a:t>
            </a:r>
          </a:p>
        </p:txBody>
      </p:sp>
    </p:spTree>
    <p:extLst>
      <p:ext uri="{BB962C8B-B14F-4D97-AF65-F5344CB8AC3E}">
        <p14:creationId xmlns:p14="http://schemas.microsoft.com/office/powerpoint/2010/main" val="3107224416"/>
      </p:ext>
    </p:extLst>
  </p:cSld>
  <p:clrMapOvr>
    <a:masterClrMapping/>
  </p:clrMapOvr>
  <mc:AlternateContent xmlns:mc="http://schemas.openxmlformats.org/markup-compatibility/2006" xmlns:p14="http://schemas.microsoft.com/office/powerpoint/2010/main">
    <mc:Choice Requires="p14">
      <p:transition spd="slow" p14:dur="2000" advTm="24"/>
    </mc:Choice>
    <mc:Fallback xmlns="">
      <p:transition xmlns:p14="http://schemas.microsoft.com/office/powerpoint/2010/main" spd="slow" advTm="24"/>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a:t>
            </a:r>
            <a:r>
              <a:rPr lang="en-US" baseline="-25000" dirty="0" err="1" smtClean="0"/>
              <a:t>cov</a:t>
            </a:r>
            <a:r>
              <a:rPr lang="en-US" dirty="0" smtClean="0"/>
              <a:t> </a:t>
            </a:r>
            <a:r>
              <a:rPr lang="en-US" dirty="0"/>
              <a:t>vs. </a:t>
            </a:r>
            <a:r>
              <a:rPr lang="en-US" dirty="0" err="1" smtClean="0"/>
              <a:t>IR</a:t>
            </a:r>
            <a:r>
              <a:rPr lang="en-US" baseline="-25000" dirty="0" err="1" smtClean="0"/>
              <a:t>cov</a:t>
            </a:r>
            <a:r>
              <a:rPr lang="en-US" baseline="-25000" dirty="0" smtClean="0"/>
              <a:t>-spec</a:t>
            </a:r>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14</a:t>
            </a:fld>
            <a:endParaRPr lang="en-US"/>
          </a:p>
        </p:txBody>
      </p:sp>
      <p:sp>
        <p:nvSpPr>
          <p:cNvPr id="6" name="Content Placeholder 2"/>
          <p:cNvSpPr>
            <a:spLocks noGrp="1"/>
          </p:cNvSpPr>
          <p:nvPr>
            <p:ph idx="1"/>
          </p:nvPr>
        </p:nvSpPr>
        <p:spPr>
          <a:xfrm>
            <a:off x="111125" y="1600200"/>
            <a:ext cx="8575675" cy="4525963"/>
          </a:xfrm>
        </p:spPr>
        <p:txBody>
          <a:bodyPr/>
          <a:lstStyle/>
          <a:p>
            <a:r>
              <a:rPr lang="en-US" dirty="0" smtClean="0"/>
              <a:t>Spectrum information was effective to improve </a:t>
            </a:r>
            <a:r>
              <a:rPr lang="en-US" dirty="0" err="1" smtClean="0"/>
              <a:t>IR</a:t>
            </a:r>
            <a:r>
              <a:rPr lang="en-US" baseline="-25000" dirty="0" err="1" smtClean="0"/>
              <a:t>cov</a:t>
            </a:r>
            <a:r>
              <a:rPr lang="en-US" baseline="-25000" dirty="0" smtClean="0"/>
              <a:t> </a:t>
            </a:r>
            <a:r>
              <a:rPr lang="en-US" dirty="0" smtClean="0"/>
              <a:t>at method level instead of at class level</a:t>
            </a:r>
          </a:p>
          <a:p>
            <a:r>
              <a:rPr lang="en-US" dirty="0" smtClean="0"/>
              <a:t>With Tarantula and α=0.7, </a:t>
            </a:r>
            <a:r>
              <a:rPr lang="en-US" dirty="0" err="1" smtClean="0"/>
              <a:t>IR</a:t>
            </a:r>
            <a:r>
              <a:rPr lang="en-US" baseline="-25000" dirty="0" err="1" smtClean="0"/>
              <a:t>cov</a:t>
            </a:r>
            <a:r>
              <a:rPr lang="en-US" baseline="-25000" dirty="0" smtClean="0"/>
              <a:t>-spec</a:t>
            </a:r>
            <a:r>
              <a:rPr lang="en-US" dirty="0" smtClean="0"/>
              <a:t> </a:t>
            </a:r>
            <a:r>
              <a:rPr lang="en-US" dirty="0" smtClean="0"/>
              <a:t>almost always achieved the best performance</a:t>
            </a:r>
            <a:endParaRPr lang="en-US" dirty="0"/>
          </a:p>
        </p:txBody>
      </p:sp>
      <p:pic>
        <p:nvPicPr>
          <p:cNvPr id="3" name="Picture 2"/>
          <p:cNvPicPr>
            <a:picLocks noChangeAspect="1"/>
          </p:cNvPicPr>
          <p:nvPr/>
        </p:nvPicPr>
        <p:blipFill>
          <a:blip r:embed="rId3"/>
          <a:stretch>
            <a:fillRect/>
          </a:stretch>
        </p:blipFill>
        <p:spPr>
          <a:xfrm>
            <a:off x="0" y="4126832"/>
            <a:ext cx="9144000" cy="2731168"/>
          </a:xfrm>
          <a:prstGeom prst="rect">
            <a:avLst/>
          </a:prstGeom>
        </p:spPr>
      </p:pic>
      <p:pic>
        <p:nvPicPr>
          <p:cNvPr id="7" name="Picture 6"/>
          <p:cNvPicPr>
            <a:picLocks noChangeAspect="1"/>
          </p:cNvPicPr>
          <p:nvPr/>
        </p:nvPicPr>
        <p:blipFill>
          <a:blip r:embed="rId4"/>
          <a:stretch>
            <a:fillRect/>
          </a:stretch>
        </p:blipFill>
        <p:spPr>
          <a:xfrm>
            <a:off x="4762499" y="3683001"/>
            <a:ext cx="4365625" cy="443831"/>
          </a:xfrm>
          <a:prstGeom prst="rect">
            <a:avLst/>
          </a:prstGeom>
        </p:spPr>
      </p:pic>
    </p:spTree>
    <p:extLst>
      <p:ext uri="{BB962C8B-B14F-4D97-AF65-F5344CB8AC3E}">
        <p14:creationId xmlns:p14="http://schemas.microsoft.com/office/powerpoint/2010/main" val="3493080470"/>
      </p:ext>
    </p:extLst>
  </p:cSld>
  <p:clrMapOvr>
    <a:masterClrMapping/>
  </p:clrMapOvr>
  <mc:AlternateContent xmlns:mc="http://schemas.openxmlformats.org/markup-compatibility/2006" xmlns:p14="http://schemas.microsoft.com/office/powerpoint/2010/main">
    <mc:Choice Requires="p14">
      <p:transition spd="slow" p14:dur="2000" advTm="44"/>
    </mc:Choice>
    <mc:Fallback xmlns="">
      <p:transition xmlns:p14="http://schemas.microsoft.com/office/powerpoint/2010/main" spd="slow" advTm="44"/>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a:t>
            </a:r>
            <a:r>
              <a:rPr lang="en-US" baseline="-25000" dirty="0" err="1" smtClean="0"/>
              <a:t>slice</a:t>
            </a:r>
            <a:r>
              <a:rPr lang="en-US" dirty="0" smtClean="0"/>
              <a:t> </a:t>
            </a:r>
            <a:r>
              <a:rPr lang="en-US" dirty="0"/>
              <a:t>vs. </a:t>
            </a:r>
            <a:r>
              <a:rPr lang="en-US" dirty="0" err="1" smtClean="0"/>
              <a:t>IR</a:t>
            </a:r>
            <a:r>
              <a:rPr lang="en-US" baseline="-25000" dirty="0" err="1" smtClean="0"/>
              <a:t>slice</a:t>
            </a:r>
            <a:r>
              <a:rPr lang="en-US" baseline="-25000" dirty="0" smtClean="0"/>
              <a:t>-spec</a:t>
            </a:r>
            <a:endParaRPr lang="en-US" dirty="0"/>
          </a:p>
        </p:txBody>
      </p:sp>
      <p:pic>
        <p:nvPicPr>
          <p:cNvPr id="5" name="Content Placeholder 4"/>
          <p:cNvPicPr>
            <a:picLocks noGrp="1" noChangeAspect="1"/>
          </p:cNvPicPr>
          <p:nvPr>
            <p:ph idx="1"/>
          </p:nvPr>
        </p:nvPicPr>
        <p:blipFill rotWithShape="1">
          <a:blip r:embed="rId3"/>
          <a:srcRect t="3286" b="-649"/>
          <a:stretch/>
        </p:blipFill>
        <p:spPr>
          <a:xfrm>
            <a:off x="167088" y="3619501"/>
            <a:ext cx="8474766" cy="3101974"/>
          </a:xfrm>
          <a:solidFill>
            <a:schemeClr val="bg1"/>
          </a:solidFill>
        </p:spPr>
      </p:pic>
      <p:sp>
        <p:nvSpPr>
          <p:cNvPr id="7" name="Content Placeholder 2"/>
          <p:cNvSpPr txBox="1">
            <a:spLocks/>
          </p:cNvSpPr>
          <p:nvPr/>
        </p:nvSpPr>
        <p:spPr>
          <a:xfrm>
            <a:off x="285750" y="1600200"/>
            <a:ext cx="840105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Spectrum information was effective to improve </a:t>
            </a:r>
            <a:r>
              <a:rPr lang="en-US" dirty="0" err="1" smtClean="0"/>
              <a:t>IR</a:t>
            </a:r>
            <a:r>
              <a:rPr lang="en-US" baseline="-25000" dirty="0" err="1" smtClean="0"/>
              <a:t>slice</a:t>
            </a:r>
            <a:r>
              <a:rPr lang="en-US" baseline="-25000" dirty="0" smtClean="0"/>
              <a:t> </a:t>
            </a:r>
            <a:r>
              <a:rPr lang="en-US" dirty="0" smtClean="0"/>
              <a:t>at method level instead of at class level</a:t>
            </a:r>
          </a:p>
          <a:p>
            <a:r>
              <a:rPr lang="en-US" dirty="0" smtClean="0"/>
              <a:t>With Tarantula and α=0.7, </a:t>
            </a:r>
            <a:r>
              <a:rPr lang="en-US" dirty="0" err="1" smtClean="0"/>
              <a:t>IR</a:t>
            </a:r>
            <a:r>
              <a:rPr lang="en-US" baseline="-25000" dirty="0" err="1" smtClean="0"/>
              <a:t>slice</a:t>
            </a:r>
            <a:r>
              <a:rPr lang="en-US" baseline="-25000" dirty="0" smtClean="0"/>
              <a:t>-spec</a:t>
            </a:r>
            <a:r>
              <a:rPr lang="en-US" dirty="0" smtClean="0"/>
              <a:t> </a:t>
            </a:r>
            <a:r>
              <a:rPr lang="en-US" dirty="0" smtClean="0"/>
              <a:t>almost always achieved the best performance</a:t>
            </a:r>
            <a:endParaRPr lang="en-US" dirty="0"/>
          </a:p>
        </p:txBody>
      </p:sp>
      <p:sp>
        <p:nvSpPr>
          <p:cNvPr id="9" name="Slide Number Placeholder 8"/>
          <p:cNvSpPr>
            <a:spLocks noGrp="1"/>
          </p:cNvSpPr>
          <p:nvPr>
            <p:ph type="sldNum" sz="quarter" idx="12"/>
          </p:nvPr>
        </p:nvSpPr>
        <p:spPr/>
        <p:txBody>
          <a:bodyPr/>
          <a:lstStyle/>
          <a:p>
            <a:fld id="{27C4ACE0-FF9F-EF46-A273-7228A4141624}" type="slidenum">
              <a:rPr lang="en-US" smtClean="0"/>
              <a:t>15</a:t>
            </a:fld>
            <a:endParaRPr lang="en-US"/>
          </a:p>
        </p:txBody>
      </p:sp>
    </p:spTree>
    <p:extLst>
      <p:ext uri="{BB962C8B-B14F-4D97-AF65-F5344CB8AC3E}">
        <p14:creationId xmlns:p14="http://schemas.microsoft.com/office/powerpoint/2010/main" val="2744253927"/>
      </p:ext>
    </p:extLst>
  </p:cSld>
  <p:clrMapOvr>
    <a:masterClrMapping/>
  </p:clrMapOvr>
  <mc:AlternateContent xmlns:mc="http://schemas.openxmlformats.org/markup-compatibility/2006" xmlns:p14="http://schemas.microsoft.com/office/powerpoint/2010/main">
    <mc:Choice Requires="p14">
      <p:transition spd="slow" p14:dur="2000" advTm="53"/>
    </mc:Choice>
    <mc:Fallback xmlns="">
      <p:transition xmlns:p14="http://schemas.microsoft.com/office/powerpoint/2010/main" spd="slow" advTm="53"/>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AML[7]</a:t>
            </a:r>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16</a:t>
            </a:fld>
            <a:endParaRPr lang="en-US"/>
          </a:p>
        </p:txBody>
      </p:sp>
      <p:sp>
        <p:nvSpPr>
          <p:cNvPr id="6" name="Content Placeholder 2"/>
          <p:cNvSpPr txBox="1">
            <a:spLocks/>
          </p:cNvSpPr>
          <p:nvPr/>
        </p:nvSpPr>
        <p:spPr>
          <a:xfrm>
            <a:off x="619126" y="1600200"/>
            <a:ext cx="852487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err="1" smtClean="0"/>
              <a:t>IR</a:t>
            </a:r>
            <a:r>
              <a:rPr lang="en-US" baseline="-25000" dirty="0" err="1" smtClean="0"/>
              <a:t>cov</a:t>
            </a:r>
            <a:r>
              <a:rPr lang="en-US" dirty="0" smtClean="0"/>
              <a:t> </a:t>
            </a:r>
            <a:r>
              <a:rPr lang="en-US" dirty="0" smtClean="0"/>
              <a:t>outperformed AML in all metrics but one</a:t>
            </a:r>
          </a:p>
          <a:p>
            <a:r>
              <a:rPr lang="en-US" dirty="0" err="1" smtClean="0"/>
              <a:t>IR</a:t>
            </a:r>
            <a:r>
              <a:rPr lang="en-US" baseline="-25000" dirty="0" err="1" smtClean="0"/>
              <a:t>cov</a:t>
            </a:r>
            <a:r>
              <a:rPr lang="en-US" baseline="-25000" dirty="0" smtClean="0"/>
              <a:t>-spec</a:t>
            </a:r>
            <a:r>
              <a:rPr lang="en-US" dirty="0" smtClean="0"/>
              <a:t> </a:t>
            </a:r>
            <a:r>
              <a:rPr lang="en-US" dirty="0" smtClean="0"/>
              <a:t>outperformed AML</a:t>
            </a:r>
          </a:p>
        </p:txBody>
      </p:sp>
      <p:graphicFrame>
        <p:nvGraphicFramePr>
          <p:cNvPr id="8" name="Table 7"/>
          <p:cNvGraphicFramePr>
            <a:graphicFrameLocks noGrp="1"/>
          </p:cNvGraphicFramePr>
          <p:nvPr>
            <p:extLst>
              <p:ext uri="{D42A27DB-BD31-4B8C-83A1-F6EECF244321}">
                <p14:modId xmlns:p14="http://schemas.microsoft.com/office/powerpoint/2010/main" val="1529450068"/>
              </p:ext>
            </p:extLst>
          </p:nvPr>
        </p:nvGraphicFramePr>
        <p:xfrm>
          <a:off x="1917700" y="3262153"/>
          <a:ext cx="4876800" cy="1705927"/>
        </p:xfrm>
        <a:graphic>
          <a:graphicData uri="http://schemas.openxmlformats.org/drawingml/2006/table">
            <a:tbl>
              <a:tblPr firstRow="1" bandRow="1">
                <a:tableStyleId>{2D5ABB26-0587-4C30-8999-92F81FD0307C}</a:tableStyleId>
              </a:tblPr>
              <a:tblGrid>
                <a:gridCol w="759447"/>
                <a:gridCol w="890387"/>
                <a:gridCol w="750466"/>
                <a:gridCol w="682625"/>
                <a:gridCol w="952500"/>
                <a:gridCol w="841375"/>
              </a:tblGrid>
              <a:tr h="334327">
                <a:tc>
                  <a:txBody>
                    <a:bodyPr/>
                    <a:lstStyle/>
                    <a:p>
                      <a:pPr algn="r"/>
                      <a:r>
                        <a:rPr lang="en-US" b="1" dirty="0" smtClean="0"/>
                        <a:t>Metric</a:t>
                      </a:r>
                      <a:endParaRPr lang="en-US" b="1" dirty="0"/>
                    </a:p>
                  </a:txBody>
                  <a:tcPr marL="0" marR="0" marT="0" marB="0"/>
                </a:tc>
                <a:tc>
                  <a:txBody>
                    <a:bodyPr/>
                    <a:lstStyle/>
                    <a:p>
                      <a:pPr algn="r"/>
                      <a:r>
                        <a:rPr lang="en-US" b="1" dirty="0" smtClean="0"/>
                        <a:t>Project</a:t>
                      </a:r>
                      <a:endParaRPr lang="en-US" b="1" dirty="0"/>
                    </a:p>
                  </a:txBody>
                  <a:tcPr marL="0" marR="0" marT="0" marB="0"/>
                </a:tc>
                <a:tc>
                  <a:txBody>
                    <a:bodyPr/>
                    <a:lstStyle/>
                    <a:p>
                      <a:pPr algn="r"/>
                      <a:r>
                        <a:rPr lang="en-US" b="1" dirty="0" smtClean="0"/>
                        <a:t>IR</a:t>
                      </a:r>
                      <a:endParaRPr lang="en-US" b="1" dirty="0"/>
                    </a:p>
                  </a:txBody>
                  <a:tcPr marL="0" marR="0" marT="0" marB="0"/>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b="1" dirty="0" err="1" smtClean="0"/>
                        <a:t>IR</a:t>
                      </a:r>
                      <a:r>
                        <a:rPr lang="en-US" b="1" baseline="-25000" dirty="0" err="1" smtClean="0"/>
                        <a:t>cov</a:t>
                      </a:r>
                      <a:endParaRPr lang="en-US" b="1" dirty="0" smtClean="0"/>
                    </a:p>
                  </a:txBody>
                  <a:tcPr marL="0" marR="0" marT="0" marB="0"/>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b="1" dirty="0" err="1" smtClean="0"/>
                        <a:t>IR</a:t>
                      </a:r>
                      <a:r>
                        <a:rPr lang="en-US" b="1" baseline="-25000" dirty="0" err="1" smtClean="0"/>
                        <a:t>cov</a:t>
                      </a:r>
                      <a:r>
                        <a:rPr lang="en-US" b="1" baseline="-25000" dirty="0" smtClean="0"/>
                        <a:t>-spec</a:t>
                      </a:r>
                      <a:endParaRPr lang="en-US" b="1" dirty="0" smtClean="0"/>
                    </a:p>
                  </a:txBody>
                  <a:tcPr marL="0" marR="0" marT="0" marB="0"/>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b="1" dirty="0" smtClean="0"/>
                        <a:t>AML</a:t>
                      </a:r>
                    </a:p>
                  </a:txBody>
                  <a:tcPr marL="0" marR="0" marT="0" marB="0"/>
                </a:tc>
              </a:tr>
              <a:tr h="271326">
                <a:tc rowSpan="5">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r"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r" defTabSz="457200" rtl="0" eaLnBrk="1" fontAlgn="auto" latinLnBrk="0" hangingPunct="1">
                        <a:lnSpc>
                          <a:spcPct val="100000"/>
                        </a:lnSpc>
                        <a:spcBef>
                          <a:spcPts val="0"/>
                        </a:spcBef>
                        <a:spcAft>
                          <a:spcPts val="0"/>
                        </a:spcAft>
                        <a:buClrTx/>
                        <a:buSzTx/>
                        <a:buFontTx/>
                        <a:buNone/>
                        <a:tabLst/>
                        <a:defRPr/>
                      </a:pPr>
                      <a:r>
                        <a:rPr lang="en-US" dirty="0" smtClean="0"/>
                        <a:t>Top</a:t>
                      </a:r>
                      <a:r>
                        <a:rPr lang="en-US" baseline="0" dirty="0" smtClean="0"/>
                        <a:t> 5</a:t>
                      </a:r>
                      <a:endParaRPr lang="en-US" b="1" dirty="0" smtClean="0"/>
                    </a:p>
                  </a:txBody>
                  <a:tcPr marL="0" marR="0" marT="0" marB="0"/>
                </a:tc>
                <a:tc>
                  <a:txBody>
                    <a:bodyPr/>
                    <a:lstStyle/>
                    <a:p>
                      <a:pPr algn="r"/>
                      <a:r>
                        <a:rPr lang="en-US" dirty="0" err="1" smtClean="0"/>
                        <a:t>AspectJ</a:t>
                      </a:r>
                      <a:endParaRPr lang="en-US" dirty="0"/>
                    </a:p>
                  </a:txBody>
                  <a:tcPr marL="0" marR="0" marT="0" marB="0"/>
                </a:tc>
                <a:tc>
                  <a:txBody>
                    <a:bodyPr/>
                    <a:lstStyle/>
                    <a:p>
                      <a:pPr algn="r"/>
                      <a:r>
                        <a:rPr lang="en-US" dirty="0" smtClean="0"/>
                        <a:t>4</a:t>
                      </a:r>
                      <a:endParaRPr lang="en-US" dirty="0"/>
                    </a:p>
                  </a:txBody>
                  <a:tcPr marL="0" marR="0" marT="0" marB="0"/>
                </a:tc>
                <a:tc>
                  <a:txBody>
                    <a:bodyPr/>
                    <a:lstStyle/>
                    <a:p>
                      <a:pPr algn="r"/>
                      <a:r>
                        <a:rPr lang="en-US" dirty="0" smtClean="0"/>
                        <a:t>7</a:t>
                      </a:r>
                      <a:endParaRPr lang="en-US" dirty="0"/>
                    </a:p>
                  </a:txBody>
                  <a:tcPr marL="0" marR="0" marT="0" marB="0"/>
                </a:tc>
                <a:tc>
                  <a:txBody>
                    <a:bodyPr/>
                    <a:lstStyle/>
                    <a:p>
                      <a:pPr algn="r"/>
                      <a:r>
                        <a:rPr lang="en-US" dirty="0" smtClean="0"/>
                        <a:t>14</a:t>
                      </a:r>
                      <a:endParaRPr lang="en-US" dirty="0"/>
                    </a:p>
                  </a:txBody>
                  <a:tcPr marL="0" marR="0" marT="0" marB="0"/>
                </a:tc>
                <a:tc>
                  <a:txBody>
                    <a:bodyPr/>
                    <a:lstStyle/>
                    <a:p>
                      <a:pPr algn="r"/>
                      <a:r>
                        <a:rPr lang="en-US" dirty="0" smtClean="0"/>
                        <a:t>13</a:t>
                      </a:r>
                      <a:endParaRPr lang="en-US" dirty="0"/>
                    </a:p>
                  </a:txBody>
                  <a:tcPr marL="0" marR="0" marT="0" marB="0"/>
                </a:tc>
              </a:tr>
              <a:tr h="271326">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algn="r"/>
                      <a:r>
                        <a:rPr lang="en-US" dirty="0" smtClean="0"/>
                        <a:t>Ant</a:t>
                      </a:r>
                      <a:endParaRPr lang="en-US" dirty="0"/>
                    </a:p>
                  </a:txBody>
                  <a:tcPr marL="0" marR="0" marT="0" marB="0"/>
                </a:tc>
                <a:tc>
                  <a:txBody>
                    <a:bodyPr/>
                    <a:lstStyle/>
                    <a:p>
                      <a:pPr algn="r"/>
                      <a:r>
                        <a:rPr lang="en-US" dirty="0" smtClean="0"/>
                        <a:t>16</a:t>
                      </a:r>
                      <a:endParaRPr lang="en-US" dirty="0"/>
                    </a:p>
                  </a:txBody>
                  <a:tcPr marL="0" marR="0" marT="0" marB="0"/>
                </a:tc>
                <a:tc>
                  <a:txBody>
                    <a:bodyPr/>
                    <a:lstStyle/>
                    <a:p>
                      <a:pPr algn="r"/>
                      <a:r>
                        <a:rPr lang="en-US" dirty="0" smtClean="0"/>
                        <a:t>36</a:t>
                      </a:r>
                      <a:endParaRPr lang="en-US" dirty="0"/>
                    </a:p>
                  </a:txBody>
                  <a:tcPr marL="0" marR="0" marT="0" marB="0"/>
                </a:tc>
                <a:tc>
                  <a:txBody>
                    <a:bodyPr/>
                    <a:lstStyle/>
                    <a:p>
                      <a:pPr algn="r"/>
                      <a:r>
                        <a:rPr lang="en-US" dirty="0" smtClean="0"/>
                        <a:t>39</a:t>
                      </a:r>
                      <a:endParaRPr lang="en-US" dirty="0"/>
                    </a:p>
                  </a:txBody>
                  <a:tcPr marL="0" marR="0" marT="0" marB="0"/>
                </a:tc>
                <a:tc>
                  <a:txBody>
                    <a:bodyPr/>
                    <a:lstStyle/>
                    <a:p>
                      <a:pPr algn="r"/>
                      <a:r>
                        <a:rPr lang="en-US" dirty="0" smtClean="0"/>
                        <a:t>22</a:t>
                      </a:r>
                      <a:endParaRPr lang="en-US" dirty="0"/>
                    </a:p>
                  </a:txBody>
                  <a:tcPr marL="0" marR="0" marT="0" marB="0"/>
                </a:tc>
              </a:tr>
              <a:tr h="271326">
                <a:tc vMerge="1">
                  <a:txBody>
                    <a:bodyPr/>
                    <a:lstStyle/>
                    <a:p>
                      <a:pPr algn="ctr"/>
                      <a:endParaRPr lang="en-US" dirty="0"/>
                    </a:p>
                  </a:txBody>
                  <a:tcPr/>
                </a:tc>
                <a:tc>
                  <a:txBody>
                    <a:bodyPr/>
                    <a:lstStyle/>
                    <a:p>
                      <a:pPr algn="r"/>
                      <a:r>
                        <a:rPr lang="en-US" dirty="0" err="1" smtClean="0"/>
                        <a:t>Lucene</a:t>
                      </a:r>
                      <a:endParaRPr lang="en-US" dirty="0"/>
                    </a:p>
                  </a:txBody>
                  <a:tcPr marL="0" marR="0" marT="0" marB="0"/>
                </a:tc>
                <a:tc>
                  <a:txBody>
                    <a:bodyPr/>
                    <a:lstStyle/>
                    <a:p>
                      <a:pPr algn="r"/>
                      <a:r>
                        <a:rPr lang="en-US" dirty="0" smtClean="0"/>
                        <a:t>16</a:t>
                      </a:r>
                      <a:endParaRPr lang="en-US" dirty="0"/>
                    </a:p>
                  </a:txBody>
                  <a:tcPr marL="0" marR="0" marT="0" marB="0"/>
                </a:tc>
                <a:tc>
                  <a:txBody>
                    <a:bodyPr/>
                    <a:lstStyle/>
                    <a:p>
                      <a:pPr algn="r"/>
                      <a:r>
                        <a:rPr lang="en-US" dirty="0" smtClean="0"/>
                        <a:t>32</a:t>
                      </a:r>
                      <a:endParaRPr lang="en-US" dirty="0"/>
                    </a:p>
                  </a:txBody>
                  <a:tcPr marL="0" marR="0" marT="0" marB="0"/>
                </a:tc>
                <a:tc>
                  <a:txBody>
                    <a:bodyPr/>
                    <a:lstStyle/>
                    <a:p>
                      <a:pPr algn="r"/>
                      <a:r>
                        <a:rPr lang="en-US" dirty="0" smtClean="0"/>
                        <a:t>23</a:t>
                      </a:r>
                      <a:endParaRPr lang="en-US" dirty="0"/>
                    </a:p>
                  </a:txBody>
                  <a:tcPr marL="0" marR="0" marT="0" marB="0"/>
                </a:tc>
                <a:tc>
                  <a:txBody>
                    <a:bodyPr/>
                    <a:lstStyle/>
                    <a:p>
                      <a:pPr algn="r"/>
                      <a:r>
                        <a:rPr lang="en-US" dirty="0" smtClean="0"/>
                        <a:t>22</a:t>
                      </a:r>
                      <a:endParaRPr lang="en-US" dirty="0"/>
                    </a:p>
                  </a:txBody>
                  <a:tcPr marL="0" marR="0" marT="0" marB="0"/>
                </a:tc>
              </a:tr>
              <a:tr h="271326">
                <a:tc vMerge="1">
                  <a:txBody>
                    <a:bodyPr/>
                    <a:lstStyle/>
                    <a:p>
                      <a:endParaRPr lang="en-US"/>
                    </a:p>
                  </a:txBody>
                  <a:tcPr/>
                </a:tc>
                <a:tc>
                  <a:txBody>
                    <a:bodyPr/>
                    <a:lstStyle/>
                    <a:p>
                      <a:pPr algn="r"/>
                      <a:r>
                        <a:rPr lang="en-US" dirty="0" smtClean="0"/>
                        <a:t>Rhino</a:t>
                      </a:r>
                      <a:endParaRPr lang="en-US" dirty="0"/>
                    </a:p>
                  </a:txBody>
                  <a:tcPr marL="0" marR="0" marT="0" marB="0"/>
                </a:tc>
                <a:tc>
                  <a:txBody>
                    <a:bodyPr/>
                    <a:lstStyle/>
                    <a:p>
                      <a:pPr algn="r"/>
                      <a:r>
                        <a:rPr lang="en-US" dirty="0" smtClean="0"/>
                        <a:t>7</a:t>
                      </a:r>
                      <a:endParaRPr lang="en-US" dirty="0"/>
                    </a:p>
                  </a:txBody>
                  <a:tcPr marL="0" marR="0" marT="0" marB="0"/>
                </a:tc>
                <a:tc>
                  <a:txBody>
                    <a:bodyPr/>
                    <a:lstStyle/>
                    <a:p>
                      <a:pPr algn="r"/>
                      <a:r>
                        <a:rPr lang="en-US" dirty="0" smtClean="0"/>
                        <a:t>15</a:t>
                      </a:r>
                      <a:endParaRPr lang="en-US" dirty="0"/>
                    </a:p>
                  </a:txBody>
                  <a:tcPr marL="0" marR="0" marT="0" marB="0"/>
                </a:tc>
                <a:tc>
                  <a:txBody>
                    <a:bodyPr/>
                    <a:lstStyle/>
                    <a:p>
                      <a:pPr algn="r"/>
                      <a:r>
                        <a:rPr lang="en-US" dirty="0" smtClean="0"/>
                        <a:t>22</a:t>
                      </a:r>
                      <a:endParaRPr lang="en-US" dirty="0"/>
                    </a:p>
                  </a:txBody>
                  <a:tcPr marL="0" marR="0" marT="0" marB="0"/>
                </a:tc>
                <a:tc>
                  <a:txBody>
                    <a:bodyPr/>
                    <a:lstStyle/>
                    <a:p>
                      <a:pPr algn="r"/>
                      <a:r>
                        <a:rPr lang="en-US" dirty="0" smtClean="0"/>
                        <a:t>14</a:t>
                      </a:r>
                      <a:endParaRPr lang="en-US" dirty="0"/>
                    </a:p>
                  </a:txBody>
                  <a:tcPr marL="0" marR="0" marT="0" marB="0"/>
                </a:tc>
              </a:tr>
              <a:tr h="271326">
                <a:tc vMerge="1">
                  <a:txBody>
                    <a:bodyPr/>
                    <a:lstStyle/>
                    <a:p>
                      <a:pPr algn="ctr"/>
                      <a:endParaRPr lang="en-US" dirty="0"/>
                    </a:p>
                  </a:txBody>
                  <a:tcPr/>
                </a:tc>
                <a:tc>
                  <a:txBody>
                    <a:bodyPr/>
                    <a:lstStyle/>
                    <a:p>
                      <a:pPr algn="r"/>
                      <a:r>
                        <a:rPr lang="en-US" b="1" dirty="0" smtClean="0"/>
                        <a:t>Overall</a:t>
                      </a:r>
                      <a:endParaRPr lang="en-US" b="1" dirty="0"/>
                    </a:p>
                  </a:txBody>
                  <a:tcPr marL="0" marR="0" marT="0" marB="0"/>
                </a:tc>
                <a:tc>
                  <a:txBody>
                    <a:bodyPr/>
                    <a:lstStyle/>
                    <a:p>
                      <a:pPr algn="r"/>
                      <a:r>
                        <a:rPr lang="en-US" b="1" dirty="0" smtClean="0"/>
                        <a:t>43</a:t>
                      </a:r>
                      <a:endParaRPr lang="en-US" b="1" dirty="0"/>
                    </a:p>
                  </a:txBody>
                  <a:tcPr marL="0" marR="0" marT="0" marB="0"/>
                </a:tc>
                <a:tc>
                  <a:txBody>
                    <a:bodyPr/>
                    <a:lstStyle/>
                    <a:p>
                      <a:pPr algn="r"/>
                      <a:r>
                        <a:rPr lang="en-US" b="1" dirty="0" smtClean="0"/>
                        <a:t>90</a:t>
                      </a:r>
                      <a:endParaRPr lang="en-US" b="1" dirty="0"/>
                    </a:p>
                  </a:txBody>
                  <a:tcPr marL="0" marR="0" marT="0" marB="0"/>
                </a:tc>
                <a:tc>
                  <a:txBody>
                    <a:bodyPr/>
                    <a:lstStyle/>
                    <a:p>
                      <a:pPr algn="r"/>
                      <a:r>
                        <a:rPr lang="en-US" b="1" dirty="0" smtClean="0"/>
                        <a:t>98</a:t>
                      </a:r>
                      <a:endParaRPr lang="en-US" b="1" dirty="0"/>
                    </a:p>
                  </a:txBody>
                  <a:tcPr marL="0" marR="0" marT="0" marB="0"/>
                </a:tc>
                <a:tc>
                  <a:txBody>
                    <a:bodyPr/>
                    <a:lstStyle/>
                    <a:p>
                      <a:pPr algn="r"/>
                      <a:r>
                        <a:rPr lang="en-US" b="1" dirty="0" smtClean="0"/>
                        <a:t>71</a:t>
                      </a:r>
                      <a:endParaRPr lang="en-US" b="1" dirty="0"/>
                    </a:p>
                  </a:txBody>
                  <a:tcPr marL="0" marR="0" marT="0" marB="0"/>
                </a:tc>
              </a:tr>
            </a:tbl>
          </a:graphicData>
        </a:graphic>
      </p:graphicFrame>
      <p:cxnSp>
        <p:nvCxnSpPr>
          <p:cNvPr id="18" name="Straight Connector 17"/>
          <p:cNvCxnSpPr/>
          <p:nvPr/>
        </p:nvCxnSpPr>
        <p:spPr>
          <a:xfrm>
            <a:off x="1875154" y="3247549"/>
            <a:ext cx="4919346"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875154" y="4968080"/>
            <a:ext cx="4919346"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1875154" y="3590449"/>
            <a:ext cx="4919346"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762250" y="3262153"/>
            <a:ext cx="0" cy="170592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3698875" y="3247549"/>
            <a:ext cx="0" cy="172053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4438650" y="3247549"/>
            <a:ext cx="0" cy="172053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6169025" y="3247549"/>
            <a:ext cx="0" cy="172053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349544"/>
      </p:ext>
    </p:extLst>
  </p:cSld>
  <p:clrMapOvr>
    <a:masterClrMapping/>
  </p:clrMapOvr>
  <mc:AlternateContent xmlns:mc="http://schemas.openxmlformats.org/markup-compatibility/2006" xmlns:p14="http://schemas.microsoft.com/office/powerpoint/2010/main">
    <mc:Choice Requires="p14">
      <p:transition spd="slow" p14:dur="2000" advTm="64"/>
    </mc:Choice>
    <mc:Fallback xmlns="">
      <p:transition xmlns:p14="http://schemas.microsoft.com/office/powerpoint/2010/main" spd="slow" advTm="64"/>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Various execution information can effectively help with IR-based bug localization</a:t>
            </a:r>
          </a:p>
          <a:p>
            <a:pPr lvl="1"/>
            <a:r>
              <a:rPr lang="en-US" dirty="0" smtClean="0"/>
              <a:t>With search space reduction strategy, we can remove irrelevant code locations from the IR-based lists, and improve the ranking of actual buggy locations</a:t>
            </a:r>
          </a:p>
          <a:p>
            <a:pPr lvl="1"/>
            <a:r>
              <a:rPr lang="en-US" dirty="0" smtClean="0"/>
              <a:t>With rank tuning, we can improve the ranking of actual buggy locations that are covered by many failed tests</a:t>
            </a:r>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17</a:t>
            </a:fld>
            <a:endParaRPr lang="en-US"/>
          </a:p>
        </p:txBody>
      </p:sp>
    </p:spTree>
    <p:extLst>
      <p:ext uri="{BB962C8B-B14F-4D97-AF65-F5344CB8AC3E}">
        <p14:creationId xmlns:p14="http://schemas.microsoft.com/office/powerpoint/2010/main" val="1982633117"/>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xmlns:p14="http://schemas.microsoft.com/office/powerpoint/2010/main" spd="slow" advTm="474"/>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We need to investigate more approaches to handle some hard-to-find bugs </a:t>
            </a:r>
          </a:p>
          <a:p>
            <a:pPr lvl="1"/>
            <a:r>
              <a:rPr lang="en-US" dirty="0" smtClean="0"/>
              <a:t>Investigated techniques still do not work well when bug location information is not mentioned in the bug report</a:t>
            </a:r>
          </a:p>
          <a:p>
            <a:pPr lvl="1"/>
            <a:r>
              <a:rPr lang="en-US" dirty="0" smtClean="0"/>
              <a:t>When a lot of code location information is provided in the bug report, current approaches cannot always effectively identify the bug location</a:t>
            </a:r>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18</a:t>
            </a:fld>
            <a:endParaRPr lang="en-US"/>
          </a:p>
        </p:txBody>
      </p:sp>
      <p:pic>
        <p:nvPicPr>
          <p:cNvPr id="6" name="Sound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178800" y="5892800"/>
            <a:ext cx="812800" cy="812800"/>
          </a:xfrm>
          <a:prstGeom prst="rect">
            <a:avLst/>
          </a:prstGeom>
        </p:spPr>
      </p:pic>
    </p:spTree>
    <p:extLst>
      <p:ext uri="{BB962C8B-B14F-4D97-AF65-F5344CB8AC3E}">
        <p14:creationId xmlns:p14="http://schemas.microsoft.com/office/powerpoint/2010/main" val="2985639952"/>
      </p:ext>
    </p:extLst>
  </p:cSld>
  <p:clrMapOvr>
    <a:masterClrMapping/>
  </p:clrMapOvr>
  <mc:AlternateContent xmlns:mc="http://schemas.openxmlformats.org/markup-compatibility/2006">
    <mc:Choice xmlns:p14="http://schemas.microsoft.com/office/powerpoint/2010/main" Requires="p14">
      <p:transition spd="slow" p14:dur="2000" advTm="4743"/>
    </mc:Choice>
    <mc:Fallback>
      <p:transition xmlns:p14="http://schemas.microsoft.com/office/powerpoint/2010/main" spd="slow" advTm="474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473200"/>
            <a:ext cx="7908925" cy="5083175"/>
          </a:xfrm>
        </p:spPr>
        <p:txBody>
          <a:bodyPr>
            <a:normAutofit fontScale="70000" lnSpcReduction="20000"/>
          </a:bodyPr>
          <a:lstStyle/>
          <a:p>
            <a:r>
              <a:rPr lang="en-US" dirty="0" smtClean="0"/>
              <a:t>[1] J</a:t>
            </a:r>
            <a:r>
              <a:rPr lang="en-US" dirty="0"/>
              <a:t>. Zhou, H. Zhang, and D. Lo. Where should the bugs be fixed? more accurate information retrieval-based bug localization based on bug reports. In </a:t>
            </a:r>
            <a:r>
              <a:rPr lang="en-US" i="1" dirty="0"/>
              <a:t>Software Engineering (ICSE), 2012 34th International Conference on</a:t>
            </a:r>
            <a:r>
              <a:rPr lang="en-US" dirty="0"/>
              <a:t>, pages 14–24, June 2012. </a:t>
            </a:r>
            <a:endParaRPr lang="en-US" dirty="0" smtClean="0"/>
          </a:p>
          <a:p>
            <a:r>
              <a:rPr lang="en-US" dirty="0" smtClean="0"/>
              <a:t>[2] R</a:t>
            </a:r>
            <a:r>
              <a:rPr lang="en-US" dirty="0"/>
              <a:t>. </a:t>
            </a:r>
            <a:r>
              <a:rPr lang="en-US" dirty="0" err="1"/>
              <a:t>Saha</a:t>
            </a:r>
            <a:r>
              <a:rPr lang="en-US" dirty="0"/>
              <a:t>, M. Lease, S. </a:t>
            </a:r>
            <a:r>
              <a:rPr lang="en-US" dirty="0" err="1"/>
              <a:t>Khurshid</a:t>
            </a:r>
            <a:r>
              <a:rPr lang="en-US" dirty="0"/>
              <a:t>, and D. Perry. Improving bug local- </a:t>
            </a:r>
            <a:r>
              <a:rPr lang="en-US" dirty="0" err="1"/>
              <a:t>ization</a:t>
            </a:r>
            <a:r>
              <a:rPr lang="en-US" dirty="0"/>
              <a:t> using structured information retrieval. In </a:t>
            </a:r>
            <a:r>
              <a:rPr lang="en-US" i="1" dirty="0"/>
              <a:t>Automated Software Engineering (ASE), 2013 IEEE/ACM 28th International Conference on</a:t>
            </a:r>
            <a:r>
              <a:rPr lang="en-US" dirty="0"/>
              <a:t>, pages 345–355, Nov 2013. </a:t>
            </a:r>
          </a:p>
          <a:p>
            <a:r>
              <a:rPr lang="en-US" dirty="0" smtClean="0"/>
              <a:t>[3] </a:t>
            </a:r>
            <a:r>
              <a:rPr lang="en-US" dirty="0"/>
              <a:t>J. A. Jones, M. J. </a:t>
            </a:r>
            <a:r>
              <a:rPr lang="en-US" dirty="0" err="1"/>
              <a:t>Harrold</a:t>
            </a:r>
            <a:r>
              <a:rPr lang="en-US" dirty="0"/>
              <a:t>, and J. </a:t>
            </a:r>
            <a:r>
              <a:rPr lang="en-US" dirty="0" err="1"/>
              <a:t>Stasko</a:t>
            </a:r>
            <a:r>
              <a:rPr lang="en-US" dirty="0"/>
              <a:t>. Visualization of test information to assist fault localization. In </a:t>
            </a:r>
            <a:r>
              <a:rPr lang="en-US" i="1" dirty="0"/>
              <a:t>Proceedings of the 24th International Conference on Software Engineering</a:t>
            </a:r>
            <a:r>
              <a:rPr lang="en-US" dirty="0"/>
              <a:t>, 2002. </a:t>
            </a:r>
          </a:p>
          <a:p>
            <a:r>
              <a:rPr lang="en-US" dirty="0" smtClean="0"/>
              <a:t>[4] R</a:t>
            </a:r>
            <a:r>
              <a:rPr lang="en-US" dirty="0"/>
              <a:t>. Abreu, P. </a:t>
            </a:r>
            <a:r>
              <a:rPr lang="en-US" dirty="0" err="1"/>
              <a:t>Zoeteweij</a:t>
            </a:r>
            <a:r>
              <a:rPr lang="en-US" dirty="0"/>
              <a:t>, and A. J. C. v. </a:t>
            </a:r>
            <a:r>
              <a:rPr lang="en-US" dirty="0" err="1"/>
              <a:t>Gemund</a:t>
            </a:r>
            <a:r>
              <a:rPr lang="en-US" dirty="0"/>
              <a:t>. An evaluation of </a:t>
            </a:r>
            <a:r>
              <a:rPr lang="en-US" dirty="0" smtClean="0"/>
              <a:t>similarity </a:t>
            </a:r>
            <a:r>
              <a:rPr lang="en-US" dirty="0"/>
              <a:t>coefficients for software fault localization. In </a:t>
            </a:r>
            <a:r>
              <a:rPr lang="en-US" i="1" dirty="0"/>
              <a:t>Proceedings of the 12th Pacific Rim International Symposium on Dependable Computing</a:t>
            </a:r>
            <a:r>
              <a:rPr lang="en-US" dirty="0"/>
              <a:t>, PRDC ’06, pages 39–46, Washington, DC, USA, 2006. IEEE Computer Society. </a:t>
            </a:r>
          </a:p>
          <a:p>
            <a:endParaRPr lang="en-US" dirty="0" smtClean="0">
              <a:effectLst/>
            </a:endParaRPr>
          </a:p>
          <a:p>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19</a:t>
            </a:fld>
            <a:endParaRPr lang="en-US"/>
          </a:p>
        </p:txBody>
      </p:sp>
    </p:spTree>
    <p:extLst>
      <p:ext uri="{BB962C8B-B14F-4D97-AF65-F5344CB8AC3E}">
        <p14:creationId xmlns:p14="http://schemas.microsoft.com/office/powerpoint/2010/main" val="19586847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Bug localization is important in software maintenance</a:t>
            </a:r>
          </a:p>
          <a:p>
            <a:endParaRPr lang="en-US" dirty="0"/>
          </a:p>
          <a:p>
            <a:r>
              <a:rPr lang="en-US" dirty="0" smtClean="0"/>
              <a:t>Bug localization is challenging and time-consuming</a:t>
            </a:r>
          </a:p>
        </p:txBody>
      </p:sp>
      <p:sp>
        <p:nvSpPr>
          <p:cNvPr id="4" name="Slide Number Placeholder 3"/>
          <p:cNvSpPr>
            <a:spLocks noGrp="1"/>
          </p:cNvSpPr>
          <p:nvPr>
            <p:ph type="sldNum" sz="quarter" idx="12"/>
          </p:nvPr>
        </p:nvSpPr>
        <p:spPr/>
        <p:txBody>
          <a:bodyPr/>
          <a:lstStyle/>
          <a:p>
            <a:fld id="{27C4ACE0-FF9F-EF46-A273-7228A4141624}" type="slidenum">
              <a:rPr lang="en-US" smtClean="0"/>
              <a:t>2</a:t>
            </a:fld>
            <a:endParaRPr lang="en-US"/>
          </a:p>
        </p:txBody>
      </p:sp>
    </p:spTree>
    <p:extLst>
      <p:ext uri="{BB962C8B-B14F-4D97-AF65-F5344CB8AC3E}">
        <p14:creationId xmlns:p14="http://schemas.microsoft.com/office/powerpoint/2010/main" val="1415912289"/>
      </p:ext>
    </p:extLst>
  </p:cSld>
  <p:clrMapOvr>
    <a:masterClrMapping/>
  </p:clrMapOvr>
  <mc:AlternateContent xmlns:mc="http://schemas.openxmlformats.org/markup-compatibility/2006" xmlns:p14="http://schemas.microsoft.com/office/powerpoint/2010/main">
    <mc:Choice Requires="p14">
      <p:transition spd="slow" p14:dur="2000" advTm="17226"/>
    </mc:Choice>
    <mc:Fallback xmlns="">
      <p:transition xmlns:p14="http://schemas.microsoft.com/office/powerpoint/2010/main" spd="slow" advTm="17226"/>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sz="1800" dirty="0" smtClean="0"/>
              <a:t>[5] </a:t>
            </a:r>
            <a:r>
              <a:rPr lang="en-US" sz="1800" dirty="0"/>
              <a:t>R. Abreu, P. </a:t>
            </a:r>
            <a:r>
              <a:rPr lang="en-US" sz="1800" dirty="0" err="1"/>
              <a:t>Zoeteweij</a:t>
            </a:r>
            <a:r>
              <a:rPr lang="en-US" sz="1800" dirty="0"/>
              <a:t>, and A. van </a:t>
            </a:r>
            <a:r>
              <a:rPr lang="en-US" sz="1800" dirty="0" err="1"/>
              <a:t>Gemund</a:t>
            </a:r>
            <a:r>
              <a:rPr lang="en-US" sz="1800" dirty="0"/>
              <a:t>. On the accuracy of spectrum-based fault localization. In </a:t>
            </a:r>
            <a:r>
              <a:rPr lang="en-US" sz="1800" i="1" dirty="0"/>
              <a:t>Testing: Academic and Industrial Conference Practice and Research Techniques - MUTATION, 2007. TAICPART-MUTATION 2007</a:t>
            </a:r>
            <a:r>
              <a:rPr lang="en-US" sz="1800" dirty="0"/>
              <a:t>, pages 89–98, Sept 2007. </a:t>
            </a:r>
            <a:endParaRPr lang="en-US" sz="1800" dirty="0" smtClean="0"/>
          </a:p>
          <a:p>
            <a:r>
              <a:rPr lang="en-US" sz="1800" dirty="0" smtClean="0"/>
              <a:t>[6] V</a:t>
            </a:r>
            <a:r>
              <a:rPr lang="en-US" sz="1800" dirty="0"/>
              <a:t>. </a:t>
            </a:r>
            <a:r>
              <a:rPr lang="en-US" sz="1800" dirty="0" err="1"/>
              <a:t>Dallmeier</a:t>
            </a:r>
            <a:r>
              <a:rPr lang="en-US" sz="1800" dirty="0"/>
              <a:t>, C. </a:t>
            </a:r>
            <a:r>
              <a:rPr lang="en-US" sz="1800" dirty="0" err="1"/>
              <a:t>Lindig</a:t>
            </a:r>
            <a:r>
              <a:rPr lang="en-US" sz="1800" dirty="0"/>
              <a:t>, and A. Zeller. Lightweight bug localization with ample. In </a:t>
            </a:r>
            <a:r>
              <a:rPr lang="en-US" sz="1800" i="1" dirty="0"/>
              <a:t>Proceedings of the Sixth International Symposium on Automated Analysis-driven Debugging</a:t>
            </a:r>
            <a:r>
              <a:rPr lang="en-US" sz="1800" dirty="0"/>
              <a:t>, 2005. </a:t>
            </a:r>
            <a:endParaRPr lang="en-US" sz="1800" dirty="0" smtClean="0"/>
          </a:p>
          <a:p>
            <a:r>
              <a:rPr lang="en-US" sz="1800" dirty="0" smtClean="0"/>
              <a:t>[7] </a:t>
            </a:r>
            <a:r>
              <a:rPr lang="en-US" sz="1800" dirty="0"/>
              <a:t>T.-D. B. Le, R. J. </a:t>
            </a:r>
            <a:r>
              <a:rPr lang="en-US" sz="1800" dirty="0" err="1"/>
              <a:t>Oentaryo</a:t>
            </a:r>
            <a:r>
              <a:rPr lang="en-US" sz="1800" dirty="0"/>
              <a:t>, and D. Lo. Information retrieval and spectrum based bug localization: Better together. In </a:t>
            </a:r>
            <a:r>
              <a:rPr lang="en-US" sz="1800" i="1" dirty="0"/>
              <a:t>Proceedings of the 2015 10th Joint Meeting on Foundations of Software Engineering</a:t>
            </a:r>
            <a:r>
              <a:rPr lang="en-US" sz="1800" dirty="0"/>
              <a:t>, ESEC/FSE 2015, pages 579–590, New York, NY, USA, 2015. ACM </a:t>
            </a:r>
          </a:p>
          <a:p>
            <a:endParaRPr lang="en-US" sz="1800" dirty="0"/>
          </a:p>
          <a:p>
            <a:endParaRPr lang="en-US" sz="1800" dirty="0"/>
          </a:p>
          <a:p>
            <a:endParaRPr lang="en-US" sz="1800" dirty="0"/>
          </a:p>
        </p:txBody>
      </p:sp>
      <p:sp>
        <p:nvSpPr>
          <p:cNvPr id="4" name="Slide Number Placeholder 3"/>
          <p:cNvSpPr>
            <a:spLocks noGrp="1"/>
          </p:cNvSpPr>
          <p:nvPr>
            <p:ph type="sldNum" sz="quarter" idx="12"/>
          </p:nvPr>
        </p:nvSpPr>
        <p:spPr/>
        <p:txBody>
          <a:bodyPr/>
          <a:lstStyle/>
          <a:p>
            <a:fld id="{27C4ACE0-FF9F-EF46-A273-7228A4141624}" type="slidenum">
              <a:rPr lang="en-US" smtClean="0"/>
              <a:t>20</a:t>
            </a:fld>
            <a:endParaRPr lang="en-US"/>
          </a:p>
        </p:txBody>
      </p:sp>
    </p:spTree>
    <p:extLst>
      <p:ext uri="{BB962C8B-B14F-4D97-AF65-F5344CB8AC3E}">
        <p14:creationId xmlns:p14="http://schemas.microsoft.com/office/powerpoint/2010/main" val="21403876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Retrieval (IR)-Based Bug Localization</a:t>
            </a:r>
          </a:p>
        </p:txBody>
      </p:sp>
      <p:sp>
        <p:nvSpPr>
          <p:cNvPr id="3" name="Content Placeholder 2"/>
          <p:cNvSpPr>
            <a:spLocks noGrp="1"/>
          </p:cNvSpPr>
          <p:nvPr>
            <p:ph idx="1"/>
          </p:nvPr>
        </p:nvSpPr>
        <p:spPr>
          <a:xfrm>
            <a:off x="457200" y="1600200"/>
            <a:ext cx="8686800" cy="4525963"/>
          </a:xfrm>
        </p:spPr>
        <p:txBody>
          <a:bodyPr/>
          <a:lstStyle/>
          <a:p>
            <a:r>
              <a:rPr lang="en-US" dirty="0" smtClean="0"/>
              <a:t>Static information</a:t>
            </a:r>
            <a:endParaRPr lang="en-US" dirty="0"/>
          </a:p>
        </p:txBody>
      </p:sp>
      <p:sp>
        <p:nvSpPr>
          <p:cNvPr id="4" name="Multidocument 3"/>
          <p:cNvSpPr/>
          <p:nvPr/>
        </p:nvSpPr>
        <p:spPr>
          <a:xfrm>
            <a:off x="65255" y="2540145"/>
            <a:ext cx="1611336" cy="1223033"/>
          </a:xfrm>
          <a:prstGeom prst="flowChartMultidocumen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Buggy Program</a:t>
            </a:r>
            <a:endParaRPr lang="en-US" sz="2400" dirty="0">
              <a:solidFill>
                <a:schemeClr val="tx1"/>
              </a:solidFill>
            </a:endParaRPr>
          </a:p>
        </p:txBody>
      </p:sp>
      <p:sp>
        <p:nvSpPr>
          <p:cNvPr id="5" name="Rectangle 4"/>
          <p:cNvSpPr/>
          <p:nvPr/>
        </p:nvSpPr>
        <p:spPr>
          <a:xfrm>
            <a:off x="2539778" y="2853745"/>
            <a:ext cx="1426667" cy="595837"/>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Indexing</a:t>
            </a:r>
            <a:endParaRPr lang="en-US" sz="2400" dirty="0">
              <a:solidFill>
                <a:srgbClr val="000000"/>
              </a:solidFill>
            </a:endParaRPr>
          </a:p>
        </p:txBody>
      </p:sp>
      <p:cxnSp>
        <p:nvCxnSpPr>
          <p:cNvPr id="7" name="Straight Arrow Connector 6"/>
          <p:cNvCxnSpPr>
            <a:stCxn id="4" idx="3"/>
            <a:endCxn id="5" idx="1"/>
          </p:cNvCxnSpPr>
          <p:nvPr/>
        </p:nvCxnSpPr>
        <p:spPr>
          <a:xfrm>
            <a:off x="1676591" y="3151662"/>
            <a:ext cx="863187" cy="2"/>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Folded Corner 7"/>
          <p:cNvSpPr/>
          <p:nvPr/>
        </p:nvSpPr>
        <p:spPr>
          <a:xfrm>
            <a:off x="159317" y="4327656"/>
            <a:ext cx="1345735" cy="831035"/>
          </a:xfrm>
          <a:prstGeom prst="foldedCorner">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Bug Report</a:t>
            </a:r>
            <a:endParaRPr lang="en-US" sz="2400" dirty="0">
              <a:solidFill>
                <a:srgbClr val="000000"/>
              </a:solidFill>
            </a:endParaRPr>
          </a:p>
        </p:txBody>
      </p:sp>
      <p:sp>
        <p:nvSpPr>
          <p:cNvPr id="9" name="Rectangle 8"/>
          <p:cNvSpPr/>
          <p:nvPr/>
        </p:nvSpPr>
        <p:spPr>
          <a:xfrm>
            <a:off x="2539777" y="4327656"/>
            <a:ext cx="1802931" cy="831035"/>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Query Construction</a:t>
            </a:r>
            <a:endParaRPr lang="en-US" sz="2400" dirty="0">
              <a:solidFill>
                <a:srgbClr val="000000"/>
              </a:solidFill>
            </a:endParaRPr>
          </a:p>
        </p:txBody>
      </p:sp>
      <p:cxnSp>
        <p:nvCxnSpPr>
          <p:cNvPr id="10" name="Straight Arrow Connector 9"/>
          <p:cNvCxnSpPr>
            <a:endCxn id="9" idx="1"/>
          </p:cNvCxnSpPr>
          <p:nvPr/>
        </p:nvCxnSpPr>
        <p:spPr>
          <a:xfrm>
            <a:off x="1505052" y="4730934"/>
            <a:ext cx="1034725" cy="1224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Can 11"/>
          <p:cNvSpPr/>
          <p:nvPr/>
        </p:nvSpPr>
        <p:spPr>
          <a:xfrm>
            <a:off x="5016841" y="2351985"/>
            <a:ext cx="2963087" cy="1615031"/>
          </a:xfrm>
          <a:prstGeom prst="can">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Word-indexed Software Entities (i.e., classes and methods)</a:t>
            </a:r>
            <a:endParaRPr lang="en-US" sz="2400" dirty="0">
              <a:solidFill>
                <a:srgbClr val="000000"/>
              </a:solidFill>
            </a:endParaRPr>
          </a:p>
        </p:txBody>
      </p:sp>
      <p:cxnSp>
        <p:nvCxnSpPr>
          <p:cNvPr id="13" name="Straight Arrow Connector 12"/>
          <p:cNvCxnSpPr>
            <a:stCxn id="5" idx="3"/>
            <a:endCxn id="12" idx="2"/>
          </p:cNvCxnSpPr>
          <p:nvPr/>
        </p:nvCxnSpPr>
        <p:spPr>
          <a:xfrm>
            <a:off x="3966445" y="3151664"/>
            <a:ext cx="1050396" cy="783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Elbow Connector 16"/>
          <p:cNvCxnSpPr>
            <a:stCxn id="9" idx="3"/>
            <a:endCxn id="12" idx="3"/>
          </p:cNvCxnSpPr>
          <p:nvPr/>
        </p:nvCxnSpPr>
        <p:spPr>
          <a:xfrm flipV="1">
            <a:off x="4342708" y="3967016"/>
            <a:ext cx="2155677" cy="776158"/>
          </a:xfrm>
          <a:prstGeom prst="bentConnector2">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922783" y="4264936"/>
            <a:ext cx="915635" cy="461665"/>
          </a:xfrm>
          <a:prstGeom prst="rect">
            <a:avLst/>
          </a:prstGeom>
          <a:noFill/>
        </p:spPr>
        <p:txBody>
          <a:bodyPr wrap="none" rtlCol="0">
            <a:spAutoFit/>
          </a:bodyPr>
          <a:lstStyle/>
          <a:p>
            <a:r>
              <a:rPr lang="en-US" sz="2400" dirty="0" smtClean="0"/>
              <a:t>query</a:t>
            </a:r>
            <a:endParaRPr lang="en-US" sz="2400" dirty="0"/>
          </a:p>
        </p:txBody>
      </p:sp>
      <p:sp>
        <p:nvSpPr>
          <p:cNvPr id="25" name="Vertical Scroll 24"/>
          <p:cNvSpPr/>
          <p:nvPr/>
        </p:nvSpPr>
        <p:spPr>
          <a:xfrm>
            <a:off x="7164700" y="5315489"/>
            <a:ext cx="1959658" cy="1464111"/>
          </a:xfrm>
          <a:prstGeom prst="verticalScroll">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Ranked list of software entities</a:t>
            </a:r>
            <a:endParaRPr lang="en-US" sz="2400" dirty="0">
              <a:solidFill>
                <a:srgbClr val="000000"/>
              </a:solidFill>
            </a:endParaRPr>
          </a:p>
        </p:txBody>
      </p:sp>
      <p:cxnSp>
        <p:nvCxnSpPr>
          <p:cNvPr id="28" name="Elbow Connector 27"/>
          <p:cNvCxnSpPr>
            <a:stCxn id="12" idx="4"/>
            <a:endCxn id="34" idx="0"/>
          </p:cNvCxnSpPr>
          <p:nvPr/>
        </p:nvCxnSpPr>
        <p:spPr>
          <a:xfrm>
            <a:off x="7979928" y="3159501"/>
            <a:ext cx="160695" cy="1168155"/>
          </a:xfrm>
          <a:prstGeom prst="bentConnector2">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7478242" y="4327656"/>
            <a:ext cx="1324761" cy="586037"/>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Ranking</a:t>
            </a:r>
            <a:endParaRPr lang="en-US" sz="2400" dirty="0">
              <a:solidFill>
                <a:srgbClr val="000000"/>
              </a:solidFill>
            </a:endParaRPr>
          </a:p>
        </p:txBody>
      </p:sp>
      <p:cxnSp>
        <p:nvCxnSpPr>
          <p:cNvPr id="39" name="Elbow Connector 38"/>
          <p:cNvCxnSpPr>
            <a:stCxn id="34" idx="2"/>
            <a:endCxn id="25" idx="0"/>
          </p:cNvCxnSpPr>
          <p:nvPr/>
        </p:nvCxnSpPr>
        <p:spPr>
          <a:xfrm rot="16200000" flipH="1">
            <a:off x="7941678" y="5112638"/>
            <a:ext cx="401796" cy="3906"/>
          </a:xfrm>
          <a:prstGeom prst="bentConnector3">
            <a:avLst>
              <a:gd name="adj1" fmla="val 50000"/>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8" name="Slide Number Placeholder 47"/>
          <p:cNvSpPr>
            <a:spLocks noGrp="1"/>
          </p:cNvSpPr>
          <p:nvPr>
            <p:ph type="sldNum" sz="quarter" idx="12"/>
          </p:nvPr>
        </p:nvSpPr>
        <p:spPr/>
        <p:txBody>
          <a:bodyPr/>
          <a:lstStyle/>
          <a:p>
            <a:fld id="{27C4ACE0-FF9F-EF46-A273-7228A4141624}" type="slidenum">
              <a:rPr lang="en-US" smtClean="0"/>
              <a:t>3</a:t>
            </a:fld>
            <a:endParaRPr lang="en-US"/>
          </a:p>
        </p:txBody>
      </p:sp>
    </p:spTree>
    <p:extLst>
      <p:ext uri="{BB962C8B-B14F-4D97-AF65-F5344CB8AC3E}">
        <p14:creationId xmlns:p14="http://schemas.microsoft.com/office/powerpoint/2010/main" val="896715717"/>
      </p:ext>
    </p:extLst>
  </p:cSld>
  <p:clrMapOvr>
    <a:masterClrMapping/>
  </p:clrMapOvr>
  <mc:AlternateContent xmlns:mc="http://schemas.openxmlformats.org/markup-compatibility/2006" xmlns:p14="http://schemas.microsoft.com/office/powerpoint/2010/main">
    <mc:Choice Requires="p14">
      <p:transition spd="slow" p14:dur="2000" advTm="39"/>
    </mc:Choice>
    <mc:Fallback xmlns="">
      <p:transition xmlns:p14="http://schemas.microsoft.com/office/powerpoint/2010/main" spd="slow" advTm="39"/>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Spectrum-Based Bug Localization</a:t>
            </a:r>
            <a:endParaRPr lang="en-US" dirty="0"/>
          </a:p>
        </p:txBody>
      </p:sp>
      <p:sp>
        <p:nvSpPr>
          <p:cNvPr id="3" name="Content Placeholder 2"/>
          <p:cNvSpPr>
            <a:spLocks noGrp="1"/>
          </p:cNvSpPr>
          <p:nvPr>
            <p:ph idx="1"/>
          </p:nvPr>
        </p:nvSpPr>
        <p:spPr/>
        <p:txBody>
          <a:bodyPr/>
          <a:lstStyle/>
          <a:p>
            <a:r>
              <a:rPr lang="en-US" dirty="0" smtClean="0"/>
              <a:t>Dynamic information</a:t>
            </a:r>
            <a:endParaRPr lang="en-US" dirty="0"/>
          </a:p>
        </p:txBody>
      </p:sp>
      <p:sp>
        <p:nvSpPr>
          <p:cNvPr id="4" name="Multidocument 3"/>
          <p:cNvSpPr/>
          <p:nvPr/>
        </p:nvSpPr>
        <p:spPr>
          <a:xfrm>
            <a:off x="49380" y="2540145"/>
            <a:ext cx="1611336" cy="1223033"/>
          </a:xfrm>
          <a:prstGeom prst="flowChartMultidocumen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Buggy Program</a:t>
            </a:r>
            <a:endParaRPr lang="en-US" sz="2400" dirty="0">
              <a:solidFill>
                <a:schemeClr val="tx1"/>
              </a:solidFill>
            </a:endParaRPr>
          </a:p>
        </p:txBody>
      </p:sp>
      <p:sp>
        <p:nvSpPr>
          <p:cNvPr id="5" name="Folded Corner 4"/>
          <p:cNvSpPr/>
          <p:nvPr/>
        </p:nvSpPr>
        <p:spPr>
          <a:xfrm>
            <a:off x="143443" y="4327657"/>
            <a:ext cx="1190058" cy="768218"/>
          </a:xfrm>
          <a:prstGeom prst="foldedCorner">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Test Cases</a:t>
            </a:r>
            <a:endParaRPr lang="en-US" sz="2400" dirty="0">
              <a:solidFill>
                <a:srgbClr val="000000"/>
              </a:solidFill>
            </a:endParaRPr>
          </a:p>
        </p:txBody>
      </p:sp>
      <p:sp>
        <p:nvSpPr>
          <p:cNvPr id="6" name="Rectangle 5"/>
          <p:cNvSpPr/>
          <p:nvPr/>
        </p:nvSpPr>
        <p:spPr>
          <a:xfrm>
            <a:off x="2226027" y="3465259"/>
            <a:ext cx="1426667" cy="709866"/>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Program Execution</a:t>
            </a:r>
            <a:endParaRPr lang="en-US" sz="2400" dirty="0">
              <a:solidFill>
                <a:srgbClr val="000000"/>
              </a:solidFill>
            </a:endParaRPr>
          </a:p>
        </p:txBody>
      </p:sp>
      <p:cxnSp>
        <p:nvCxnSpPr>
          <p:cNvPr id="8" name="Straight Arrow Connector 7"/>
          <p:cNvCxnSpPr>
            <a:stCxn id="4" idx="3"/>
            <a:endCxn id="6" idx="1"/>
          </p:cNvCxnSpPr>
          <p:nvPr/>
        </p:nvCxnSpPr>
        <p:spPr>
          <a:xfrm>
            <a:off x="1660716" y="3151662"/>
            <a:ext cx="565311" cy="66853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5" idx="3"/>
            <a:endCxn id="6" idx="1"/>
          </p:cNvCxnSpPr>
          <p:nvPr/>
        </p:nvCxnSpPr>
        <p:spPr>
          <a:xfrm flipV="1">
            <a:off x="1333501" y="3820192"/>
            <a:ext cx="892526" cy="89157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Can 15"/>
          <p:cNvSpPr/>
          <p:nvPr/>
        </p:nvSpPr>
        <p:spPr>
          <a:xfrm>
            <a:off x="4197350" y="3001485"/>
            <a:ext cx="3095284" cy="1615031"/>
          </a:xfrm>
          <a:prstGeom prst="can">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Execution information of each passed or failed test</a:t>
            </a:r>
            <a:endParaRPr lang="en-US" sz="2400" dirty="0">
              <a:solidFill>
                <a:srgbClr val="000000"/>
              </a:solidFill>
            </a:endParaRPr>
          </a:p>
        </p:txBody>
      </p:sp>
      <p:cxnSp>
        <p:nvCxnSpPr>
          <p:cNvPr id="17" name="Straight Arrow Connector 16"/>
          <p:cNvCxnSpPr>
            <a:stCxn id="6" idx="3"/>
            <a:endCxn id="16" idx="2"/>
          </p:cNvCxnSpPr>
          <p:nvPr/>
        </p:nvCxnSpPr>
        <p:spPr>
          <a:xfrm flipV="1">
            <a:off x="3652694" y="3809001"/>
            <a:ext cx="544656" cy="1119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718050" y="5199650"/>
            <a:ext cx="2047875" cy="660108"/>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Suspiciousness Calculation </a:t>
            </a:r>
            <a:endParaRPr lang="en-US" sz="2400" dirty="0">
              <a:solidFill>
                <a:srgbClr val="000000"/>
              </a:solidFill>
            </a:endParaRPr>
          </a:p>
        </p:txBody>
      </p:sp>
      <p:cxnSp>
        <p:nvCxnSpPr>
          <p:cNvPr id="24" name="Straight Arrow Connector 23"/>
          <p:cNvCxnSpPr>
            <a:stCxn id="16" idx="3"/>
            <a:endCxn id="23" idx="0"/>
          </p:cNvCxnSpPr>
          <p:nvPr/>
        </p:nvCxnSpPr>
        <p:spPr>
          <a:xfrm flipH="1">
            <a:off x="5741988" y="4616516"/>
            <a:ext cx="3004" cy="5831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3" name="Vertical Scroll 32"/>
          <p:cNvSpPr/>
          <p:nvPr/>
        </p:nvSpPr>
        <p:spPr>
          <a:xfrm>
            <a:off x="6943725" y="4786137"/>
            <a:ext cx="2229532" cy="1464111"/>
          </a:xfrm>
          <a:prstGeom prst="verticalScroll">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Ranked list of suspicious bug locations</a:t>
            </a:r>
            <a:endParaRPr lang="en-US" sz="2400" dirty="0">
              <a:solidFill>
                <a:srgbClr val="000000"/>
              </a:solidFill>
            </a:endParaRPr>
          </a:p>
        </p:txBody>
      </p:sp>
      <p:sp>
        <p:nvSpPr>
          <p:cNvPr id="37" name="Slide Number Placeholder 36"/>
          <p:cNvSpPr>
            <a:spLocks noGrp="1"/>
          </p:cNvSpPr>
          <p:nvPr>
            <p:ph type="sldNum" sz="quarter" idx="12"/>
          </p:nvPr>
        </p:nvSpPr>
        <p:spPr/>
        <p:txBody>
          <a:bodyPr/>
          <a:lstStyle/>
          <a:p>
            <a:fld id="{27C4ACE0-FF9F-EF46-A273-7228A4141624}" type="slidenum">
              <a:rPr lang="en-US" smtClean="0"/>
              <a:t>4</a:t>
            </a:fld>
            <a:endParaRPr lang="en-US"/>
          </a:p>
        </p:txBody>
      </p:sp>
      <p:cxnSp>
        <p:nvCxnSpPr>
          <p:cNvPr id="64" name="Straight Arrow Connector 63"/>
          <p:cNvCxnSpPr>
            <a:stCxn id="23" idx="3"/>
            <a:endCxn id="33" idx="1"/>
          </p:cNvCxnSpPr>
          <p:nvPr/>
        </p:nvCxnSpPr>
        <p:spPr>
          <a:xfrm flipV="1">
            <a:off x="6765925" y="5518193"/>
            <a:ext cx="360814" cy="1151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9344078"/>
      </p:ext>
    </p:extLst>
  </p:cSld>
  <p:clrMapOvr>
    <a:masterClrMapping/>
  </p:clrMapOvr>
  <mc:AlternateContent xmlns:mc="http://schemas.openxmlformats.org/markup-compatibility/2006" xmlns:p14="http://schemas.microsoft.com/office/powerpoint/2010/main">
    <mc:Choice Requires="p14">
      <p:transition spd="slow" p14:dur="2000" advTm="70"/>
    </mc:Choice>
    <mc:Fallback xmlns="">
      <p:transition xmlns:p14="http://schemas.microsoft.com/office/powerpoint/2010/main" spd="slow" advTm="70"/>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C4ACE0-FF9F-EF46-A273-7228A4141624}" type="slidenum">
              <a:rPr lang="en-US" smtClean="0"/>
              <a:t>5</a:t>
            </a:fld>
            <a:endParaRPr lang="en-US"/>
          </a:p>
        </p:txBody>
      </p:sp>
      <p:sp>
        <p:nvSpPr>
          <p:cNvPr id="5" name="Title 1"/>
          <p:cNvSpPr>
            <a:spLocks noGrp="1"/>
          </p:cNvSpPr>
          <p:nvPr>
            <p:ph type="title"/>
          </p:nvPr>
        </p:nvSpPr>
        <p:spPr>
          <a:xfrm>
            <a:off x="777874" y="1465262"/>
            <a:ext cx="7620001" cy="2217738"/>
          </a:xfrm>
        </p:spPr>
        <p:txBody>
          <a:bodyPr>
            <a:normAutofit/>
          </a:bodyPr>
          <a:lstStyle/>
          <a:p>
            <a:r>
              <a:rPr lang="en-US" dirty="0" smtClean="0"/>
              <a:t>By combining static and dynamic information, can we improve bug localization?</a:t>
            </a:r>
            <a:endParaRPr lang="en-US" dirty="0"/>
          </a:p>
        </p:txBody>
      </p:sp>
    </p:spTree>
    <p:extLst>
      <p:ext uri="{BB962C8B-B14F-4D97-AF65-F5344CB8AC3E}">
        <p14:creationId xmlns:p14="http://schemas.microsoft.com/office/powerpoint/2010/main" val="2622839943"/>
      </p:ext>
    </p:extLst>
  </p:cSld>
  <p:clrMapOvr>
    <a:masterClrMapping/>
  </p:clrMapOvr>
  <mc:AlternateContent xmlns:mc="http://schemas.openxmlformats.org/markup-compatibility/2006" xmlns:p14="http://schemas.microsoft.com/office/powerpoint/2010/main">
    <mc:Choice Requires="p14">
      <p:transition spd="slow" p14:dur="2000" advTm="62"/>
    </mc:Choice>
    <mc:Fallback xmlns="">
      <p:transition xmlns:p14="http://schemas.microsoft.com/office/powerpoint/2010/main" spd="slow" advTm="62"/>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a:xfrm>
            <a:off x="396875" y="1555750"/>
            <a:ext cx="8416926" cy="5000625"/>
          </a:xfrm>
        </p:spPr>
        <p:txBody>
          <a:bodyPr>
            <a:normAutofit/>
          </a:bodyPr>
          <a:lstStyle/>
          <a:p>
            <a:r>
              <a:rPr lang="en-US" dirty="0" smtClean="0"/>
              <a:t>We systematically investigated ways to combine static and dynamic information</a:t>
            </a:r>
          </a:p>
          <a:p>
            <a:pPr lvl="1"/>
            <a:r>
              <a:rPr lang="en-US" dirty="0" smtClean="0"/>
              <a:t>Three IR-based techniques</a:t>
            </a:r>
          </a:p>
          <a:p>
            <a:pPr lvl="2"/>
            <a:r>
              <a:rPr lang="en-US" dirty="0"/>
              <a:t>B</a:t>
            </a:r>
            <a:r>
              <a:rPr lang="en-US" dirty="0" smtClean="0"/>
              <a:t>aseline, </a:t>
            </a:r>
            <a:r>
              <a:rPr lang="en-US" dirty="0" err="1" smtClean="0"/>
              <a:t>BugLocator</a:t>
            </a:r>
            <a:r>
              <a:rPr lang="en-US" dirty="0" smtClean="0"/>
              <a:t>[1], and </a:t>
            </a:r>
            <a:r>
              <a:rPr lang="en-US" dirty="0" err="1" smtClean="0"/>
              <a:t>BLUiR</a:t>
            </a:r>
            <a:r>
              <a:rPr lang="en-US" dirty="0" smtClean="0"/>
              <a:t>[2]</a:t>
            </a:r>
          </a:p>
          <a:p>
            <a:pPr lvl="1"/>
            <a:r>
              <a:rPr lang="en-US" dirty="0" smtClean="0"/>
              <a:t>Three kinds of execution information</a:t>
            </a:r>
          </a:p>
          <a:p>
            <a:pPr lvl="2"/>
            <a:r>
              <a:rPr lang="en-US" dirty="0"/>
              <a:t>C</a:t>
            </a:r>
            <a:r>
              <a:rPr lang="en-US" dirty="0" smtClean="0"/>
              <a:t>overage, slicing, and spectrum</a:t>
            </a:r>
          </a:p>
          <a:p>
            <a:pPr lvl="2"/>
            <a:r>
              <a:rPr lang="en-US" dirty="0"/>
              <a:t>F</a:t>
            </a:r>
            <a:r>
              <a:rPr lang="en-US" dirty="0" smtClean="0"/>
              <a:t>our ways to calculate spectrum (Tarantula[3], </a:t>
            </a:r>
            <a:r>
              <a:rPr lang="en-US" dirty="0" err="1" smtClean="0"/>
              <a:t>Ochiai</a:t>
            </a:r>
            <a:r>
              <a:rPr lang="en-US" dirty="0" smtClean="0"/>
              <a:t>[4], </a:t>
            </a:r>
            <a:r>
              <a:rPr lang="en-US" dirty="0" err="1" smtClean="0"/>
              <a:t>Jaccard</a:t>
            </a:r>
            <a:r>
              <a:rPr lang="en-US" dirty="0" smtClean="0"/>
              <a:t>[5], and Ample[6]) </a:t>
            </a:r>
          </a:p>
          <a:p>
            <a:pPr lvl="1"/>
            <a:r>
              <a:rPr lang="en-US" dirty="0" smtClean="0"/>
              <a:t>Four ways of combining </a:t>
            </a:r>
            <a:r>
              <a:rPr lang="en-US" dirty="0" smtClean="0"/>
              <a:t>information</a:t>
            </a:r>
            <a:endParaRPr lang="en-US" dirty="0" smtClean="0"/>
          </a:p>
        </p:txBody>
      </p:sp>
      <p:sp>
        <p:nvSpPr>
          <p:cNvPr id="4" name="Slide Number Placeholder 3"/>
          <p:cNvSpPr>
            <a:spLocks noGrp="1"/>
          </p:cNvSpPr>
          <p:nvPr>
            <p:ph type="sldNum" sz="quarter" idx="12"/>
          </p:nvPr>
        </p:nvSpPr>
        <p:spPr/>
        <p:txBody>
          <a:bodyPr/>
          <a:lstStyle/>
          <a:p>
            <a:fld id="{27C4ACE0-FF9F-EF46-A273-7228A4141624}" type="slidenum">
              <a:rPr lang="en-US" smtClean="0"/>
              <a:t>6</a:t>
            </a:fld>
            <a:endParaRPr lang="en-US"/>
          </a:p>
        </p:txBody>
      </p:sp>
    </p:spTree>
    <p:extLst>
      <p:ext uri="{BB962C8B-B14F-4D97-AF65-F5344CB8AC3E}">
        <p14:creationId xmlns:p14="http://schemas.microsoft.com/office/powerpoint/2010/main" val="2925074508"/>
      </p:ext>
    </p:extLst>
  </p:cSld>
  <p:clrMapOvr>
    <a:masterClrMapping/>
  </p:clrMapOvr>
  <mc:AlternateContent xmlns:mc="http://schemas.openxmlformats.org/markup-compatibility/2006" xmlns:p14="http://schemas.microsoft.com/office/powerpoint/2010/main">
    <mc:Choice Requires="p14">
      <p:transition spd="slow" p14:dur="2000" advTm="59"/>
    </mc:Choice>
    <mc:Fallback xmlns="">
      <p:transition xmlns:p14="http://schemas.microsoft.com/office/powerpoint/2010/main" spd="slow" advTm="59"/>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1" y="274638"/>
            <a:ext cx="9001124" cy="1143000"/>
          </a:xfrm>
        </p:spPr>
        <p:txBody>
          <a:bodyPr>
            <a:normAutofit/>
          </a:bodyPr>
          <a:lstStyle/>
          <a:p>
            <a:r>
              <a:rPr lang="en-US" dirty="0" smtClean="0"/>
              <a:t>Three Types of Execution Information</a:t>
            </a:r>
            <a:endParaRPr lang="en-US" dirty="0"/>
          </a:p>
        </p:txBody>
      </p:sp>
      <p:sp>
        <p:nvSpPr>
          <p:cNvPr id="3" name="Content Placeholder 2"/>
          <p:cNvSpPr>
            <a:spLocks noGrp="1"/>
          </p:cNvSpPr>
          <p:nvPr>
            <p:ph idx="1"/>
          </p:nvPr>
        </p:nvSpPr>
        <p:spPr>
          <a:xfrm>
            <a:off x="282575" y="1600200"/>
            <a:ext cx="8686800" cy="4756150"/>
          </a:xfrm>
        </p:spPr>
        <p:txBody>
          <a:bodyPr>
            <a:normAutofit/>
          </a:bodyPr>
          <a:lstStyle/>
          <a:p>
            <a:r>
              <a:rPr lang="en-US" dirty="0" smtClean="0"/>
              <a:t>With</a:t>
            </a:r>
            <a:r>
              <a:rPr lang="en-US" dirty="0" smtClean="0"/>
              <a:t> method-level instrumentation, we collected</a:t>
            </a:r>
          </a:p>
          <a:p>
            <a:pPr lvl="1"/>
            <a:r>
              <a:rPr lang="en-US" dirty="0" smtClean="0"/>
              <a:t>Coverage</a:t>
            </a:r>
          </a:p>
          <a:p>
            <a:pPr lvl="2"/>
            <a:r>
              <a:rPr lang="en-US" dirty="0" smtClean="0"/>
              <a:t>We recorded </a:t>
            </a:r>
            <a:r>
              <a:rPr lang="en-US" dirty="0" smtClean="0"/>
              <a:t>classes or methods executed by the failed test(s)</a:t>
            </a:r>
          </a:p>
          <a:p>
            <a:pPr lvl="1"/>
            <a:r>
              <a:rPr lang="en-US" dirty="0" smtClean="0"/>
              <a:t>Slicing</a:t>
            </a:r>
          </a:p>
          <a:p>
            <a:pPr lvl="2"/>
            <a:r>
              <a:rPr lang="en-US" dirty="0" smtClean="0"/>
              <a:t>We </a:t>
            </a:r>
            <a:r>
              <a:rPr lang="en-US" dirty="0" smtClean="0"/>
              <a:t>recorded </a:t>
            </a:r>
            <a:r>
              <a:rPr lang="en-US" dirty="0" smtClean="0"/>
              <a:t>executed classes or methods relevant to a failure</a:t>
            </a:r>
          </a:p>
          <a:p>
            <a:pPr lvl="1"/>
            <a:r>
              <a:rPr lang="en-US" dirty="0" smtClean="0"/>
              <a:t>Spectrum</a:t>
            </a:r>
          </a:p>
          <a:p>
            <a:pPr lvl="2"/>
            <a:r>
              <a:rPr lang="en-US" dirty="0" smtClean="0"/>
              <a:t>We </a:t>
            </a:r>
            <a:r>
              <a:rPr lang="en-US" dirty="0" smtClean="0"/>
              <a:t>calculated </a:t>
            </a:r>
            <a:r>
              <a:rPr lang="en-US" dirty="0" smtClean="0"/>
              <a:t>the suspiciousness of each executed class or method</a:t>
            </a:r>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7</a:t>
            </a:fld>
            <a:endParaRPr lang="en-US"/>
          </a:p>
        </p:txBody>
      </p:sp>
    </p:spTree>
    <p:extLst>
      <p:ext uri="{BB962C8B-B14F-4D97-AF65-F5344CB8AC3E}">
        <p14:creationId xmlns:p14="http://schemas.microsoft.com/office/powerpoint/2010/main" val="406115080"/>
      </p:ext>
    </p:extLst>
  </p:cSld>
  <p:clrMapOvr>
    <a:masterClrMapping/>
  </p:clrMapOvr>
  <mc:AlternateContent xmlns:mc="http://schemas.openxmlformats.org/markup-compatibility/2006" xmlns:p14="http://schemas.microsoft.com/office/powerpoint/2010/main">
    <mc:Choice Requires="p14">
      <p:transition spd="slow" p14:dur="2000" advTm="52"/>
    </mc:Choice>
    <mc:Fallback xmlns="">
      <p:transition xmlns:p14="http://schemas.microsoft.com/office/powerpoint/2010/main" spd="slow" advTm="52"/>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 Strategies</a:t>
            </a:r>
            <a:endParaRPr lang="en-US" dirty="0"/>
          </a:p>
        </p:txBody>
      </p:sp>
      <p:sp>
        <p:nvSpPr>
          <p:cNvPr id="3" name="Content Placeholder 2"/>
          <p:cNvSpPr>
            <a:spLocks noGrp="1"/>
          </p:cNvSpPr>
          <p:nvPr>
            <p:ph idx="1"/>
          </p:nvPr>
        </p:nvSpPr>
        <p:spPr/>
        <p:txBody>
          <a:bodyPr/>
          <a:lstStyle/>
          <a:p>
            <a:r>
              <a:rPr lang="en-US" dirty="0" smtClean="0"/>
              <a:t>Search space reduction</a:t>
            </a:r>
          </a:p>
          <a:p>
            <a:pPr lvl="1"/>
            <a:r>
              <a:rPr lang="en-US" dirty="0" smtClean="0"/>
              <a:t>The coverage or slicing information of failed tests can refine IR-based bug localization results</a:t>
            </a:r>
          </a:p>
          <a:p>
            <a:r>
              <a:rPr lang="en-US" dirty="0" smtClean="0"/>
              <a:t>Rank tuning</a:t>
            </a:r>
          </a:p>
          <a:p>
            <a:pPr lvl="1"/>
            <a:r>
              <a:rPr lang="en-US" dirty="0" smtClean="0"/>
              <a:t>The ranked list of spectrum information can improve the ranking of IR-based bug localization results</a:t>
            </a:r>
          </a:p>
        </p:txBody>
      </p:sp>
      <p:sp>
        <p:nvSpPr>
          <p:cNvPr id="4" name="Slide Number Placeholder 3"/>
          <p:cNvSpPr>
            <a:spLocks noGrp="1"/>
          </p:cNvSpPr>
          <p:nvPr>
            <p:ph type="sldNum" sz="quarter" idx="12"/>
          </p:nvPr>
        </p:nvSpPr>
        <p:spPr/>
        <p:txBody>
          <a:bodyPr/>
          <a:lstStyle/>
          <a:p>
            <a:fld id="{27C4ACE0-FF9F-EF46-A273-7228A4141624}" type="slidenum">
              <a:rPr lang="en-US" smtClean="0"/>
              <a:t>8</a:t>
            </a:fld>
            <a:endParaRPr lang="en-US"/>
          </a:p>
        </p:txBody>
      </p:sp>
    </p:spTree>
    <p:extLst>
      <p:ext uri="{BB962C8B-B14F-4D97-AF65-F5344CB8AC3E}">
        <p14:creationId xmlns:p14="http://schemas.microsoft.com/office/powerpoint/2010/main" val="946559193"/>
      </p:ext>
    </p:extLst>
  </p:cSld>
  <p:clrMapOvr>
    <a:masterClrMapping/>
  </p:clrMapOvr>
  <mc:AlternateContent xmlns:mc="http://schemas.openxmlformats.org/markup-compatibility/2006" xmlns:p14="http://schemas.microsoft.com/office/powerpoint/2010/main">
    <mc:Choice Requires="p14">
      <p:transition spd="slow" p14:dur="2000" advTm="43"/>
    </mc:Choice>
    <mc:Fallback xmlns="">
      <p:transition xmlns:p14="http://schemas.microsoft.com/office/powerpoint/2010/main" spd="slow" advTm="43"/>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Space Reduction</a:t>
            </a:r>
            <a:endParaRPr lang="en-US" dirty="0"/>
          </a:p>
        </p:txBody>
      </p:sp>
      <p:sp>
        <p:nvSpPr>
          <p:cNvPr id="4" name="Slide Number Placeholder 3"/>
          <p:cNvSpPr>
            <a:spLocks noGrp="1"/>
          </p:cNvSpPr>
          <p:nvPr>
            <p:ph type="sldNum" sz="quarter" idx="12"/>
          </p:nvPr>
        </p:nvSpPr>
        <p:spPr/>
        <p:txBody>
          <a:bodyPr/>
          <a:lstStyle/>
          <a:p>
            <a:fld id="{27C4ACE0-FF9F-EF46-A273-7228A4141624}" type="slidenum">
              <a:rPr lang="en-US" smtClean="0"/>
              <a:t>9</a:t>
            </a:fld>
            <a:endParaRPr lang="en-US"/>
          </a:p>
        </p:txBody>
      </p:sp>
      <p:sp>
        <p:nvSpPr>
          <p:cNvPr id="7" name="TextBox 6"/>
          <p:cNvSpPr txBox="1"/>
          <p:nvPr/>
        </p:nvSpPr>
        <p:spPr>
          <a:xfrm>
            <a:off x="3506284" y="1821418"/>
            <a:ext cx="2256341" cy="646331"/>
          </a:xfrm>
          <a:prstGeom prst="rect">
            <a:avLst/>
          </a:prstGeom>
          <a:noFill/>
        </p:spPr>
        <p:txBody>
          <a:bodyPr wrap="square" rtlCol="0">
            <a:spAutoFit/>
          </a:bodyPr>
          <a:lstStyle/>
          <a:p>
            <a:r>
              <a:rPr lang="en-US" sz="3600" b="1" dirty="0" smtClean="0"/>
              <a:t>R = N - M</a:t>
            </a:r>
            <a:endParaRPr lang="en-US" sz="3600" b="1" dirty="0"/>
          </a:p>
        </p:txBody>
      </p:sp>
      <p:sp>
        <p:nvSpPr>
          <p:cNvPr id="8" name="TextBox 7"/>
          <p:cNvSpPr txBox="1"/>
          <p:nvPr/>
        </p:nvSpPr>
        <p:spPr>
          <a:xfrm>
            <a:off x="2968625" y="3760426"/>
            <a:ext cx="2619376" cy="830997"/>
          </a:xfrm>
          <a:prstGeom prst="rect">
            <a:avLst/>
          </a:prstGeom>
          <a:noFill/>
          <a:ln>
            <a:noFill/>
          </a:ln>
        </p:spPr>
        <p:txBody>
          <a:bodyPr wrap="square" rtlCol="0">
            <a:spAutoFit/>
          </a:bodyPr>
          <a:lstStyle/>
          <a:p>
            <a:pPr algn="ctr"/>
            <a:r>
              <a:rPr lang="en-US" sz="2400" dirty="0" smtClean="0"/>
              <a:t>IR-based bug localization result</a:t>
            </a:r>
            <a:endParaRPr lang="en-US" sz="2400" dirty="0"/>
          </a:p>
        </p:txBody>
      </p:sp>
      <p:cxnSp>
        <p:nvCxnSpPr>
          <p:cNvPr id="10" name="Straight Connector 9"/>
          <p:cNvCxnSpPr>
            <a:endCxn id="8" idx="0"/>
          </p:cNvCxnSpPr>
          <p:nvPr/>
        </p:nvCxnSpPr>
        <p:spPr>
          <a:xfrm flipH="1">
            <a:off x="4278313" y="2467749"/>
            <a:ext cx="150812" cy="1292677"/>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461000" y="2929429"/>
            <a:ext cx="3079750" cy="830997"/>
          </a:xfrm>
          <a:prstGeom prst="rect">
            <a:avLst/>
          </a:prstGeom>
          <a:noFill/>
          <a:ln>
            <a:solidFill>
              <a:srgbClr val="FFFFFF"/>
            </a:solidFill>
          </a:ln>
        </p:spPr>
        <p:txBody>
          <a:bodyPr wrap="square" rtlCol="0">
            <a:spAutoFit/>
          </a:bodyPr>
          <a:lstStyle/>
          <a:p>
            <a:pPr algn="ctr"/>
            <a:r>
              <a:rPr lang="en-US" sz="2400" dirty="0" smtClean="0"/>
              <a:t>Locations not covered by any failed test</a:t>
            </a:r>
            <a:endParaRPr lang="en-US" sz="2400" dirty="0"/>
          </a:p>
        </p:txBody>
      </p:sp>
      <p:cxnSp>
        <p:nvCxnSpPr>
          <p:cNvPr id="15" name="Straight Connector 14"/>
          <p:cNvCxnSpPr>
            <a:endCxn id="14" idx="0"/>
          </p:cNvCxnSpPr>
          <p:nvPr/>
        </p:nvCxnSpPr>
        <p:spPr>
          <a:xfrm>
            <a:off x="5143500" y="2467749"/>
            <a:ext cx="1857375" cy="46168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676275" y="2952880"/>
            <a:ext cx="2619376" cy="830997"/>
          </a:xfrm>
          <a:prstGeom prst="rect">
            <a:avLst/>
          </a:prstGeom>
          <a:noFill/>
          <a:ln>
            <a:noFill/>
          </a:ln>
        </p:spPr>
        <p:txBody>
          <a:bodyPr wrap="square" rtlCol="0">
            <a:spAutoFit/>
          </a:bodyPr>
          <a:lstStyle/>
          <a:p>
            <a:pPr algn="ctr"/>
            <a:r>
              <a:rPr lang="en-US" sz="2400" dirty="0" smtClean="0"/>
              <a:t>Refined IR-based ranked list</a:t>
            </a:r>
            <a:endParaRPr lang="en-US" sz="2400" dirty="0"/>
          </a:p>
        </p:txBody>
      </p:sp>
      <p:cxnSp>
        <p:nvCxnSpPr>
          <p:cNvPr id="30" name="Straight Connector 29"/>
          <p:cNvCxnSpPr>
            <a:endCxn id="29" idx="0"/>
          </p:cNvCxnSpPr>
          <p:nvPr/>
        </p:nvCxnSpPr>
        <p:spPr>
          <a:xfrm flipH="1">
            <a:off x="1985963" y="2467749"/>
            <a:ext cx="1520322" cy="485131"/>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2"/>
          <p:cNvSpPr>
            <a:spLocks noGrp="1"/>
          </p:cNvSpPr>
          <p:nvPr>
            <p:ph idx="1"/>
          </p:nvPr>
        </p:nvSpPr>
        <p:spPr>
          <a:xfrm>
            <a:off x="857250" y="5143501"/>
            <a:ext cx="4905375" cy="635000"/>
          </a:xfrm>
        </p:spPr>
        <p:txBody>
          <a:bodyPr/>
          <a:lstStyle/>
          <a:p>
            <a:pPr marL="342900" lvl="1" indent="-342900">
              <a:buFont typeface="Arial"/>
              <a:buChar char="•"/>
            </a:pPr>
            <a:r>
              <a:rPr lang="en-US" dirty="0" err="1" smtClean="0"/>
              <a:t>IR</a:t>
            </a:r>
            <a:r>
              <a:rPr lang="en-US" baseline="-25000" dirty="0" err="1" smtClean="0"/>
              <a:t>cov</a:t>
            </a:r>
            <a:r>
              <a:rPr lang="en-US" dirty="0" smtClean="0"/>
              <a:t> </a:t>
            </a:r>
            <a:r>
              <a:rPr lang="en-US" dirty="0" smtClean="0"/>
              <a:t>and </a:t>
            </a:r>
            <a:r>
              <a:rPr lang="en-US" dirty="0" err="1" smtClean="0"/>
              <a:t>IR</a:t>
            </a:r>
            <a:r>
              <a:rPr lang="en-US" baseline="-25000" dirty="0" err="1" smtClean="0"/>
              <a:t>slice</a:t>
            </a:r>
            <a:endParaRPr lang="en-US" dirty="0" smtClean="0"/>
          </a:p>
        </p:txBody>
      </p:sp>
    </p:spTree>
    <p:extLst>
      <p:ext uri="{BB962C8B-B14F-4D97-AF65-F5344CB8AC3E}">
        <p14:creationId xmlns:p14="http://schemas.microsoft.com/office/powerpoint/2010/main" val="69636463"/>
      </p:ext>
    </p:extLst>
  </p:cSld>
  <p:clrMapOvr>
    <a:masterClrMapping/>
  </p:clrMapOvr>
  <mc:AlternateContent xmlns:mc="http://schemas.openxmlformats.org/markup-compatibility/2006" xmlns:p14="http://schemas.microsoft.com/office/powerpoint/2010/main">
    <mc:Choice Requires="p14">
      <p:transition spd="slow" p14:dur="2000" advTm="40"/>
    </mc:Choice>
    <mc:Fallback xmlns="">
      <p:transition xmlns:p14="http://schemas.microsoft.com/office/powerpoint/2010/main" spd="slow" advTm="4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29" grpId="0"/>
      <p:bldP spid="3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14153</TotalTime>
  <Words>2819</Words>
  <Application>Microsoft Macintosh PowerPoint</Application>
  <PresentationFormat>On-screen Show (4:3)</PresentationFormat>
  <Paragraphs>433</Paragraphs>
  <Slides>20</Slides>
  <Notes>17</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How Does Execution Information Help with Information-Retrieval Based Bug Localization?</vt:lpstr>
      <vt:lpstr>Background</vt:lpstr>
      <vt:lpstr>Information Retrieval (IR)-Based Bug Localization</vt:lpstr>
      <vt:lpstr>Spectrum-Based Bug Localization</vt:lpstr>
      <vt:lpstr>By combining static and dynamic information, can we improve bug localization?</vt:lpstr>
      <vt:lpstr>Contributions</vt:lpstr>
      <vt:lpstr>Three Types of Execution Information</vt:lpstr>
      <vt:lpstr>Two Strategies</vt:lpstr>
      <vt:lpstr>Search Space Reduction</vt:lpstr>
      <vt:lpstr>Rank Tuning</vt:lpstr>
      <vt:lpstr>Experiment Data</vt:lpstr>
      <vt:lpstr>IR vs. IRcov</vt:lpstr>
      <vt:lpstr>IRcov vs. IRslice</vt:lpstr>
      <vt:lpstr>IRcov vs. IRcov-spec</vt:lpstr>
      <vt:lpstr>IRslice vs. IRslice-spec</vt:lpstr>
      <vt:lpstr>Comparison with AML[7]</vt:lpstr>
      <vt:lpstr>Conclusion</vt:lpstr>
      <vt:lpstr>Conclusion</vt:lpstr>
      <vt:lpstr>References</vt:lpstr>
      <vt:lpstr>References</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Execution Information Help with Information-Retrieval Based Bug Localization?</dc:title>
  <dc:creator>Na Meng</dc:creator>
  <cp:lastModifiedBy>Na Meng</cp:lastModifiedBy>
  <cp:revision>1111</cp:revision>
  <dcterms:created xsi:type="dcterms:W3CDTF">2017-05-09T11:59:51Z</dcterms:created>
  <dcterms:modified xsi:type="dcterms:W3CDTF">2017-05-23T13:17:49Z</dcterms:modified>
</cp:coreProperties>
</file>