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p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532" r:id="rId3"/>
    <p:sldId id="603" r:id="rId4"/>
    <p:sldId id="592" r:id="rId5"/>
    <p:sldId id="588" r:id="rId6"/>
    <p:sldId id="590" r:id="rId7"/>
    <p:sldId id="649" r:id="rId8"/>
    <p:sldId id="653" r:id="rId9"/>
    <p:sldId id="652" r:id="rId10"/>
    <p:sldId id="650" r:id="rId11"/>
    <p:sldId id="576" r:id="rId12"/>
    <p:sldId id="609" r:id="rId13"/>
    <p:sldId id="618" r:id="rId14"/>
    <p:sldId id="596" r:id="rId15"/>
    <p:sldId id="631" r:id="rId16"/>
    <p:sldId id="632" r:id="rId17"/>
    <p:sldId id="633" r:id="rId18"/>
    <p:sldId id="622" r:id="rId19"/>
    <p:sldId id="555" r:id="rId20"/>
    <p:sldId id="586" r:id="rId21"/>
    <p:sldId id="566" r:id="rId22"/>
    <p:sldId id="641" r:id="rId23"/>
    <p:sldId id="645" r:id="rId24"/>
    <p:sldId id="655" r:id="rId25"/>
    <p:sldId id="647" r:id="rId26"/>
    <p:sldId id="646" r:id="rId27"/>
    <p:sldId id="561" r:id="rId28"/>
    <p:sldId id="628" r:id="rId29"/>
    <p:sldId id="562" r:id="rId30"/>
    <p:sldId id="654" r:id="rId31"/>
    <p:sldId id="656" r:id="rId32"/>
  </p:sldIdLst>
  <p:sldSz cx="9144000" cy="6858000" type="screen4x3"/>
  <p:notesSz cx="6797675" cy="987425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梁广泰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FF9300"/>
    <a:srgbClr val="FFF1E8"/>
    <a:srgbClr val="FFF1F4"/>
    <a:srgbClr val="FFE7DF"/>
    <a:srgbClr val="FFF7E5"/>
    <a:srgbClr val="EFC4B9"/>
    <a:srgbClr val="EF9585"/>
    <a:srgbClr val="FFF0F2"/>
    <a:srgbClr val="BF8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浅色样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深色样式 1 - 强调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深色样式 1 - 强调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E171933-4619-4E11-9A3F-F7608DF75F80}" styleName="中度样式 1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761" autoAdjust="0"/>
    <p:restoredTop sz="87173" autoAdjust="0"/>
  </p:normalViewPr>
  <p:slideViewPr>
    <p:cSldViewPr>
      <p:cViewPr varScale="1">
        <p:scale>
          <a:sx n="60" d="100"/>
          <a:sy n="60" d="100"/>
        </p:scale>
        <p:origin x="13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1848" y="19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commentAuthors" Target="commentAuthors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10D0B-E14B-47D7-97D4-F07A98A6F91D}" type="datetimeFigureOut">
              <a:rPr lang="zh-CN" altLang="en-US" smtClean="0"/>
              <a:pPr/>
              <a:t>17/9/25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A41B52-557F-4126-B8A6-074F1411D3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5122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D4727-D4C9-43A3-902A-F469557BFDB1}" type="datetimeFigureOut">
              <a:rPr lang="zh-CN" altLang="en-US" smtClean="0"/>
              <a:pPr/>
              <a:t>17/9/25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8CFFE-2172-428C-AE4F-D962E419448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990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44214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97323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5476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180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9051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SzPct val="80000"/>
            </a:pPr>
            <a:endParaRPr lang="zh-CN" altLang="en-US" b="1" dirty="0" smtClean="0">
              <a:latin typeface="+mn-lt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25932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SzPct val="80000"/>
            </a:pPr>
            <a:endParaRPr lang="zh-CN" altLang="en-US" b="1" dirty="0" smtClean="0">
              <a:latin typeface="+mn-lt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93429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SzPct val="80000"/>
            </a:pPr>
            <a:endParaRPr lang="zh-CN" altLang="en-US" b="1" dirty="0" smtClean="0">
              <a:latin typeface="+mn-lt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166351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SzPct val="80000"/>
            </a:pPr>
            <a:endParaRPr lang="zh-CN" altLang="en-US" b="1" dirty="0" smtClean="0">
              <a:latin typeface="+mn-lt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2996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SzPct val="80000"/>
            </a:pPr>
            <a:endParaRPr lang="zh-CN" altLang="en-US" b="1" dirty="0" smtClean="0">
              <a:latin typeface="+mn-lt"/>
            </a:endParaRPr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61084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5216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99902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78294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sz="12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48142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22015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03507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03507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14766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3183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748892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28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77869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3486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519647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05289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31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3985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39736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8524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489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2421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2421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8CFFE-2172-428C-AE4F-D962E419448F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2421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23671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  <a:latin typeface="黑体" pitchFamily="49" charset="-122"/>
                <a:ea typeface="黑体" pitchFamily="49" charset="-122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dirty="0" smtClean="0"/>
              <a:t>单击此处编辑母版副标题样式</a:t>
            </a:r>
            <a:endParaRPr kumimoji="0" lang="en-US" dirty="0"/>
          </a:p>
        </p:txBody>
      </p:sp>
      <p:sp>
        <p:nvSpPr>
          <p:cNvPr id="10" name="矩形 9"/>
          <p:cNvSpPr/>
          <p:nvPr/>
        </p:nvSpPr>
        <p:spPr>
          <a:xfrm>
            <a:off x="62931" y="1412776"/>
            <a:ext cx="9021537" cy="10080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8731"/>
            <a:ext cx="9021537" cy="9022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b="0" dirty="0">
                <a:solidFill>
                  <a:schemeClr val="tx1"/>
                </a:solidFill>
                <a:effectLst/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84" y="111896"/>
            <a:ext cx="1228872" cy="122887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1" y="548681"/>
            <a:ext cx="2664000" cy="46886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40960" cy="1080000"/>
          </a:xfrm>
        </p:spPr>
        <p:txBody>
          <a:bodyPr>
            <a:normAutofit/>
          </a:bodyPr>
          <a:lstStyle>
            <a:lvl1pPr>
              <a:defRPr sz="3200" baseline="0">
                <a:latin typeface="Corbel" panose="020B0503020204020204" pitchFamily="34" charset="0"/>
              </a:defRPr>
            </a:lvl1pPr>
          </a:lstStyle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251520" y="1196624"/>
            <a:ext cx="8640960" cy="5328720"/>
          </a:xfrm>
        </p:spPr>
        <p:txBody>
          <a:bodyPr vert="horz">
            <a:normAutofit/>
          </a:bodyPr>
          <a:lstStyle>
            <a:lvl1pPr marL="274320" indent="-274320">
              <a:buSzPct val="70000"/>
              <a:buFont typeface="Wingdings" charset="2"/>
              <a:buChar char="l"/>
              <a:defRPr sz="3200" baseline="0">
                <a:latin typeface="Arial" pitchFamily="34" charset="0"/>
              </a:defRPr>
            </a:lvl1pPr>
            <a:lvl2pPr marL="548640" indent="-228600">
              <a:buClr>
                <a:schemeClr val="accent4">
                  <a:lumMod val="60000"/>
                  <a:lumOff val="40000"/>
                </a:schemeClr>
              </a:buClr>
              <a:buSzPct val="60000"/>
              <a:buFont typeface="Wingdings" charset="2"/>
              <a:buChar char="u"/>
              <a:defRPr sz="2800" baseline="0">
                <a:latin typeface="Arial" pitchFamily="34" charset="0"/>
              </a:defRPr>
            </a:lvl2pPr>
            <a:lvl3pPr marL="822960" indent="-228600">
              <a:buClr>
                <a:srgbClr val="00B050"/>
              </a:buClr>
              <a:buSzPct val="80000"/>
              <a:buFont typeface="Wingdings" charset="2"/>
              <a:buChar char="Ø"/>
              <a:defRPr sz="2400" baseline="0">
                <a:latin typeface="+mn-lt"/>
              </a:defRPr>
            </a:lvl3pPr>
            <a:lvl4pPr>
              <a:defRPr sz="1600" baseline="0">
                <a:latin typeface="Arial" pitchFamily="34" charset="0"/>
              </a:defRPr>
            </a:lvl4pPr>
            <a:lvl5pPr>
              <a:defRPr sz="1600" baseline="0">
                <a:latin typeface="Arial" pitchFamily="34" charset="0"/>
              </a:defRPr>
            </a:lvl5pPr>
          </a:lstStyle>
          <a:p>
            <a:pPr lvl="0" eaLnBrk="1" latinLnBrk="0" hangingPunct="1"/>
            <a:r>
              <a:rPr lang="zh-CN" altLang="en-US" dirty="0" smtClean="0"/>
              <a:t>单击此处编辑母版文本样式</a:t>
            </a:r>
          </a:p>
          <a:p>
            <a:pPr lvl="1" eaLnBrk="1" latinLnBrk="0" hangingPunct="1"/>
            <a:r>
              <a:rPr lang="zh-CN" altLang="en-US" dirty="0" smtClean="0"/>
              <a:t>第二级</a:t>
            </a:r>
            <a:endParaRPr lang="en-US" altLang="zh-CN" dirty="0" smtClean="0"/>
          </a:p>
          <a:p>
            <a:pPr lvl="2" eaLnBrk="1" latinLnBrk="0" hangingPunct="1"/>
            <a:r>
              <a:rPr lang="zh-CN" altLang="en-US" dirty="0" smtClean="0"/>
              <a:t>第三级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8748464" y="6525344"/>
            <a:ext cx="395536" cy="33265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dirty="0" smtClean="0"/>
              <a:t>单击此处编辑母版文本样式</a:t>
            </a:r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 userDrawn="1"/>
        </p:nvSpPr>
        <p:spPr>
          <a:xfrm>
            <a:off x="0" y="6453336"/>
            <a:ext cx="9144000" cy="406800"/>
          </a:xfrm>
          <a:prstGeom prst="rect">
            <a:avLst/>
          </a:prstGeom>
          <a:solidFill>
            <a:srgbClr val="9A0B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8" name="直接连接符 17"/>
          <p:cNvCxnSpPr/>
          <p:nvPr userDrawn="1"/>
        </p:nvCxnSpPr>
        <p:spPr>
          <a:xfrm>
            <a:off x="0" y="260648"/>
            <a:ext cx="9144000" cy="0"/>
          </a:xfrm>
          <a:prstGeom prst="line">
            <a:avLst/>
          </a:prstGeom>
          <a:ln w="28575">
            <a:solidFill>
              <a:srgbClr val="B00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323528" y="1268760"/>
            <a:ext cx="4176464" cy="5040560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644008" y="1268760"/>
            <a:ext cx="4248472" cy="5040560"/>
          </a:xfrm>
        </p:spPr>
        <p:txBody>
          <a:bodyPr vert="horz"/>
          <a:lstStyle/>
          <a:p>
            <a:pPr lvl="0" eaLnBrk="1" latinLnBrk="0" hangingPunct="1"/>
            <a:r>
              <a:rPr lang="zh-CN" altLang="en-US" dirty="0" smtClean="0"/>
              <a:t>单击此处编辑母版文本样式</a:t>
            </a:r>
          </a:p>
          <a:p>
            <a:pPr lvl="1" eaLnBrk="1" latinLnBrk="0" hangingPunct="1"/>
            <a:r>
              <a:rPr lang="zh-CN" altLang="en-US" dirty="0" smtClean="0"/>
              <a:t>第二级</a:t>
            </a:r>
          </a:p>
          <a:p>
            <a:pPr lvl="2" eaLnBrk="1" latinLnBrk="0" hangingPunct="1"/>
            <a:r>
              <a:rPr lang="zh-CN" altLang="en-US" dirty="0" smtClean="0"/>
              <a:t>第三级</a:t>
            </a:r>
          </a:p>
          <a:p>
            <a:pPr lvl="3" eaLnBrk="1" latinLnBrk="0" hangingPunct="1"/>
            <a:r>
              <a:rPr lang="zh-CN" altLang="en-US" dirty="0" smtClean="0"/>
              <a:t>第四级</a:t>
            </a:r>
          </a:p>
          <a:p>
            <a:pPr lvl="4" eaLnBrk="1" latinLnBrk="0" hangingPunct="1"/>
            <a:r>
              <a:rPr lang="zh-CN" altLang="en-US" dirty="0" smtClean="0"/>
              <a:t>第五级</a:t>
            </a:r>
            <a:endParaRPr kumimoji="0"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23528" y="1268760"/>
            <a:ext cx="4104456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572000" y="1268760"/>
            <a:ext cx="432048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dirty="0" smtClean="0"/>
              <a:t>单击此处编辑母版文本样式</a:t>
            </a:r>
          </a:p>
        </p:txBody>
      </p:sp>
      <p:sp>
        <p:nvSpPr>
          <p:cNvPr id="11" name="内容占位符 10"/>
          <p:cNvSpPr>
            <a:spLocks noGrp="1"/>
          </p:cNvSpPr>
          <p:nvPr>
            <p:ph sz="half" idx="2"/>
          </p:nvPr>
        </p:nvSpPr>
        <p:spPr>
          <a:xfrm>
            <a:off x="323528" y="2132856"/>
            <a:ext cx="4104456" cy="4248472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4"/>
          </p:nvPr>
        </p:nvSpPr>
        <p:spPr>
          <a:xfrm>
            <a:off x="4572000" y="2132856"/>
            <a:ext cx="4320480" cy="4248472"/>
          </a:xfrm>
        </p:spPr>
        <p:txBody>
          <a:bodyPr vert="horz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标题 1"/>
          <p:cNvSpPr>
            <a:spLocks noGrp="1"/>
          </p:cNvSpPr>
          <p:nvPr>
            <p:ph type="title"/>
          </p:nvPr>
        </p:nvSpPr>
        <p:spPr>
          <a:xfrm>
            <a:off x="323528" y="130622"/>
            <a:ext cx="8568952" cy="994122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323528" y="130622"/>
            <a:ext cx="8568952" cy="994122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CN" altLang="en-US" dirty="0" smtClean="0"/>
              <a:t>单击此处编辑母版标题样式</a:t>
            </a:r>
            <a:endParaRPr kumimoji="0" 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323528" y="1196752"/>
            <a:ext cx="8568952" cy="525658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CN" altLang="en-US" dirty="0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dirty="0" smtClean="0"/>
              <a:t>第二级</a:t>
            </a:r>
          </a:p>
          <a:p>
            <a:pPr lvl="2" eaLnBrk="1" latinLnBrk="0" hangingPunct="1"/>
            <a:r>
              <a:rPr kumimoji="0" lang="zh-CN" altLang="en-US" dirty="0" smtClean="0"/>
              <a:t>第三级</a:t>
            </a:r>
          </a:p>
          <a:p>
            <a:pPr lvl="3" eaLnBrk="1" latinLnBrk="0" hangingPunct="1"/>
            <a:r>
              <a:rPr kumimoji="0" lang="zh-CN" altLang="en-US" dirty="0" smtClean="0"/>
              <a:t>第四级</a:t>
            </a:r>
          </a:p>
          <a:p>
            <a:pPr lvl="4" eaLnBrk="1" latinLnBrk="0" hangingPunct="1"/>
            <a:r>
              <a:rPr kumimoji="0" lang="zh-CN" altLang="en-US" dirty="0" smtClean="0"/>
              <a:t>第五级</a:t>
            </a:r>
            <a:endParaRPr kumimoji="0" lang="en-US" dirty="0"/>
          </a:p>
        </p:txBody>
      </p:sp>
      <p:cxnSp>
        <p:nvCxnSpPr>
          <p:cNvPr id="18" name="直接连接符 17"/>
          <p:cNvCxnSpPr/>
          <p:nvPr userDrawn="1"/>
        </p:nvCxnSpPr>
        <p:spPr>
          <a:xfrm>
            <a:off x="0" y="6453336"/>
            <a:ext cx="9144000" cy="31504"/>
          </a:xfrm>
          <a:prstGeom prst="line">
            <a:avLst/>
          </a:prstGeom>
          <a:ln w="28575">
            <a:solidFill>
              <a:srgbClr val="B00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 userDrawn="1"/>
        </p:nvCxnSpPr>
        <p:spPr>
          <a:xfrm>
            <a:off x="0" y="1159248"/>
            <a:ext cx="9144000" cy="0"/>
          </a:xfrm>
          <a:prstGeom prst="line">
            <a:avLst/>
          </a:prstGeom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0" r:id="rId8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3200" b="1" kern="1200" baseline="0">
          <a:solidFill>
            <a:schemeClr val="tx2"/>
          </a:solidFill>
          <a:latin typeface="微软雅黑" pitchFamily="34" charset="-122"/>
          <a:ea typeface="微软雅黑" pitchFamily="34" charset="-122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800" b="1" kern="1200" baseline="0">
          <a:solidFill>
            <a:schemeClr val="tx1"/>
          </a:solidFill>
          <a:latin typeface="黑体" pitchFamily="49" charset="-122"/>
          <a:ea typeface="黑体" pitchFamily="49" charset="-122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 baseline="0">
          <a:solidFill>
            <a:schemeClr val="tx1"/>
          </a:solidFill>
          <a:latin typeface="黑体" pitchFamily="49" charset="-122"/>
          <a:ea typeface="黑体" pitchFamily="49" charset="-122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 baseline="0">
          <a:solidFill>
            <a:schemeClr val="tx1"/>
          </a:solidFill>
          <a:latin typeface="黑体" pitchFamily="49" charset="-122"/>
          <a:ea typeface="黑体" pitchFamily="49" charset="-122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黑体" pitchFamily="49" charset="-122"/>
          <a:ea typeface="黑体" pitchFamily="49" charset="-122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1800" kern="1200" baseline="0">
          <a:solidFill>
            <a:schemeClr val="tx1"/>
          </a:solidFill>
          <a:latin typeface="黑体" pitchFamily="49" charset="-122"/>
          <a:ea typeface="黑体" pitchFamily="49" charset="-122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4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5.emf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duotone>
              <a:schemeClr val="bg1">
                <a:tint val="95000"/>
                <a:satMod val="200000"/>
              </a:schemeClr>
              <a:schemeClr val="bg1">
                <a:shade val="80000"/>
                <a:satMod val="100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9904" y="3501008"/>
            <a:ext cx="8784976" cy="2520000"/>
          </a:xfrm>
        </p:spPr>
        <p:txBody>
          <a:bodyPr>
            <a:normAutofit/>
          </a:bodyPr>
          <a:lstStyle/>
          <a:p>
            <a:r>
              <a:rPr lang="en-US" altLang="zh-CN" sz="2800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Ruru Yue</a:t>
            </a:r>
            <a:r>
              <a:rPr lang="en-US" altLang="zh-CN" sz="2800" baseline="30000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2800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, Na Meng</a:t>
            </a:r>
            <a:r>
              <a:rPr lang="en-US" altLang="zh-CN" sz="2800" baseline="30000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2</a:t>
            </a:r>
            <a:r>
              <a:rPr lang="en-US" altLang="zh-CN" sz="2800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, </a:t>
            </a:r>
            <a:r>
              <a:rPr lang="en-US" altLang="zh-CN" sz="2800" dirty="0" err="1" smtClean="0">
                <a:latin typeface="Corbel" panose="020B0503020204020204" pitchFamily="34" charset="0"/>
                <a:cs typeface="Times New Roman" panose="02020603050405020304" pitchFamily="18" charset="0"/>
              </a:rPr>
              <a:t>Qianxiang</a:t>
            </a:r>
            <a:r>
              <a:rPr lang="en-US" altLang="zh-CN" sz="2800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 Wang</a:t>
            </a:r>
            <a:r>
              <a:rPr lang="en-US" altLang="zh-CN" sz="2800" baseline="30000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2800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/>
            </a:r>
            <a:br>
              <a:rPr lang="en-US" altLang="zh-CN" sz="2800" dirty="0" smtClean="0">
                <a:latin typeface="Corbel" panose="020B0503020204020204" pitchFamily="34" charset="0"/>
                <a:cs typeface="Times New Roman" panose="02020603050405020304" pitchFamily="18" charset="0"/>
              </a:rPr>
            </a:br>
            <a:r>
              <a:rPr lang="en-US" altLang="zh-CN" sz="2800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/>
            </a:r>
            <a:br>
              <a:rPr lang="en-US" altLang="zh-CN" sz="2800" dirty="0" smtClean="0">
                <a:latin typeface="Corbel" panose="020B0503020204020204" pitchFamily="34" charset="0"/>
                <a:cs typeface="Times New Roman" panose="02020603050405020304" pitchFamily="18" charset="0"/>
              </a:rPr>
            </a:br>
            <a:r>
              <a:rPr lang="en-US" altLang="zh-CN" sz="2800" baseline="30000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2800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Peking University </a:t>
            </a:r>
            <a:br>
              <a:rPr lang="en-US" altLang="zh-CN" sz="2800" dirty="0" smtClean="0">
                <a:latin typeface="Corbel" panose="020B0503020204020204" pitchFamily="34" charset="0"/>
                <a:cs typeface="Times New Roman" panose="02020603050405020304" pitchFamily="18" charset="0"/>
              </a:rPr>
            </a:br>
            <a:r>
              <a:rPr lang="en-US" altLang="zh-CN" sz="2800" baseline="30000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2</a:t>
            </a:r>
            <a:r>
              <a:rPr lang="en-US" altLang="zh-CN" sz="2800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Virginia Tech</a:t>
            </a:r>
            <a:endParaRPr lang="zh-CN" altLang="zh-CN" sz="2800" baseline="30000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 flipH="1" flipV="1">
            <a:off x="5352154" y="7067844"/>
            <a:ext cx="5844582" cy="32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zh-CN" altLang="en-US"/>
          </a:p>
        </p:txBody>
      </p:sp>
      <p:sp>
        <p:nvSpPr>
          <p:cNvPr id="14" name="标题 1"/>
          <p:cNvSpPr txBox="1">
            <a:spLocks/>
          </p:cNvSpPr>
          <p:nvPr/>
        </p:nvSpPr>
        <p:spPr>
          <a:xfrm>
            <a:off x="259904" y="1556792"/>
            <a:ext cx="8784976" cy="1470025"/>
          </a:xfrm>
          <a:prstGeom prst="rect">
            <a:avLst/>
          </a:prstGeom>
        </p:spPr>
        <p:txBody>
          <a:bodyPr bIns="91440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lang="en-US" sz="3200" b="0" kern="1200" baseline="0" dirty="0">
                <a:solidFill>
                  <a:schemeClr val="tx1"/>
                </a:solidFill>
                <a:effectLst/>
                <a:latin typeface="黑体" pitchFamily="49" charset="-122"/>
                <a:ea typeface="黑体" pitchFamily="49" charset="-122"/>
                <a:cs typeface="+mj-cs"/>
              </a:defRPr>
            </a:lvl1pPr>
          </a:lstStyle>
          <a:p>
            <a:r>
              <a:rPr lang="en-US" altLang="zh-CN" b="1" dirty="0" smtClean="0">
                <a:latin typeface="Corbel" panose="020B0503020204020204" pitchFamily="34" charset="0"/>
                <a:cs typeface="Times New Roman" panose="02020603050405020304" pitchFamily="18" charset="0"/>
              </a:rPr>
              <a:t>A Characterization Study of Repeated Bug Fixes </a:t>
            </a:r>
            <a:endParaRPr lang="en-US" altLang="zh-CN" b="1" dirty="0">
              <a:latin typeface="Corbel" panose="020B0503020204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1040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400"/>
              <a:t>E</a:t>
            </a:r>
            <a:r>
              <a:rPr lang="en-US" altLang="zh-CN" sz="4400" smtClean="0"/>
              <a:t>xemplar Fix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5496" y="1268760"/>
            <a:ext cx="9000000" cy="511200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 diff </a:t>
            </a:r>
            <a:r>
              <a:rPr lang="en-US" altLang="zh-CN" sz="2200" b="0" dirty="0">
                <a:latin typeface="+mn-lt"/>
              </a:rPr>
              <a:t>--</a:t>
            </a:r>
            <a:r>
              <a:rPr lang="en-US" altLang="zh-CN" sz="2200" b="0" dirty="0" err="1" smtClean="0">
                <a:latin typeface="+mn-lt"/>
              </a:rPr>
              <a:t>git</a:t>
            </a:r>
            <a:r>
              <a:rPr lang="zh-CN" altLang="en-US" sz="2200" b="0" dirty="0">
                <a:latin typeface="+mn-lt"/>
              </a:rPr>
              <a:t> </a:t>
            </a: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a/</a:t>
            </a:r>
            <a:r>
              <a:rPr lang="en-US" altLang="zh-CN" sz="2200" b="0" dirty="0" err="1" smtClean="0">
                <a:latin typeface="+mn-lt"/>
              </a:rPr>
              <a:t>dom</a:t>
            </a:r>
            <a:r>
              <a:rPr lang="en-US" altLang="zh-CN" sz="2200" b="0" dirty="0" smtClean="0">
                <a:latin typeface="+mn-lt"/>
              </a:rPr>
              <a:t>/</a:t>
            </a:r>
            <a:r>
              <a:rPr lang="en-US" altLang="zh-CN" sz="2200" b="0" dirty="0" err="1" smtClean="0">
                <a:latin typeface="+mn-lt"/>
              </a:rPr>
              <a:t>CompilationUnit.java</a:t>
            </a:r>
            <a:r>
              <a:rPr lang="en-US" altLang="zh-CN" sz="2200" b="0" dirty="0" smtClean="0">
                <a:latin typeface="+mn-lt"/>
              </a:rPr>
              <a:t>  b/</a:t>
            </a:r>
            <a:r>
              <a:rPr lang="en-US" altLang="zh-CN" sz="2200" b="0" dirty="0" err="1" smtClean="0">
                <a:latin typeface="+mn-lt"/>
              </a:rPr>
              <a:t>dom</a:t>
            </a:r>
            <a:r>
              <a:rPr lang="en-US" altLang="zh-CN" sz="2200" b="0" dirty="0" smtClean="0">
                <a:latin typeface="+mn-lt"/>
              </a:rPr>
              <a:t>/</a:t>
            </a:r>
            <a:r>
              <a:rPr lang="en-US" altLang="zh-CN" sz="2200" b="0" dirty="0" err="1" smtClean="0">
                <a:latin typeface="+mn-lt"/>
              </a:rPr>
              <a:t>CompilationUnit.java</a:t>
            </a:r>
            <a:endParaRPr lang="en-US" altLang="zh-CN" sz="2200" b="0" dirty="0" smtClean="0"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 @@ </a:t>
            </a:r>
            <a:r>
              <a:rPr lang="en-US" altLang="zh-CN" sz="2200" b="0" dirty="0">
                <a:latin typeface="+mn-lt"/>
              </a:rPr>
              <a:t>-484,8 +</a:t>
            </a:r>
            <a:r>
              <a:rPr lang="en-US" altLang="zh-CN" sz="2200" b="0" dirty="0" smtClean="0">
                <a:latin typeface="+mn-lt"/>
              </a:rPr>
              <a:t>484,8 @@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</a:t>
            </a:r>
            <a:r>
              <a:rPr lang="en-US" altLang="zh-CN" sz="2200" b="0" dirty="0" smtClean="0">
                <a:latin typeface="+mn-lt"/>
              </a:rPr>
              <a:t>* </a:t>
            </a:r>
            <a:r>
              <a:rPr lang="en-US" altLang="zh-CN" sz="2200" b="0" dirty="0">
                <a:latin typeface="+mn-lt"/>
              </a:rPr>
              <a:t>@since 3.0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 */</a:t>
            </a:r>
            <a:endParaRPr lang="en-US" altLang="zh-CN" sz="2200" b="0" dirty="0"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 smtClean="0">
                <a:latin typeface="+mn-lt"/>
              </a:rPr>
              <a:t>   public </a:t>
            </a:r>
            <a:r>
              <a:rPr lang="en-US" altLang="zh-CN" sz="2200" b="0" dirty="0" err="1">
                <a:latin typeface="+mn-lt"/>
              </a:rPr>
              <a:t>int</a:t>
            </a: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err="1" smtClean="0">
                <a:latin typeface="+mn-lt"/>
              </a:rPr>
              <a:t>getStartPosition</a:t>
            </a:r>
            <a:r>
              <a:rPr lang="en-US" altLang="zh-CN" sz="2200" b="0" dirty="0" smtClean="0">
                <a:latin typeface="+mn-lt"/>
              </a:rPr>
              <a:t>(</a:t>
            </a:r>
            <a:r>
              <a:rPr lang="en-US" altLang="zh-CN" sz="2200" b="0" dirty="0" err="1" smtClean="0">
                <a:latin typeface="+mn-lt"/>
              </a:rPr>
              <a:t>ASTNode</a:t>
            </a:r>
            <a:r>
              <a:rPr lang="en-US" altLang="zh-CN" sz="2200" b="0" dirty="0" smtClean="0">
                <a:latin typeface="+mn-lt"/>
              </a:rPr>
              <a:t> </a:t>
            </a:r>
            <a:r>
              <a:rPr lang="en-US" altLang="zh-CN" sz="2200" b="0" dirty="0">
                <a:latin typeface="+mn-lt"/>
              </a:rPr>
              <a:t>node) 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-      if (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this.commentMapper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== null) 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-	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return -1;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+     if 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(</a:t>
            </a:r>
            <a:r>
              <a:rPr lang="en-US" altLang="zh-CN" sz="2200" b="0" dirty="0" err="1">
                <a:solidFill>
                  <a:srgbClr val="FF0000"/>
                </a:solidFill>
                <a:latin typeface="+mn-lt"/>
              </a:rPr>
              <a:t>this.commentMapper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 == null || 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node!=null) 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+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	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return </a:t>
            </a:r>
            <a:r>
              <a:rPr lang="en-US" altLang="zh-CN" sz="2200" b="0" dirty="0" err="1">
                <a:solidFill>
                  <a:srgbClr val="FF0000"/>
                </a:solidFill>
                <a:latin typeface="+mn-lt"/>
              </a:rPr>
              <a:t>node.getStartPosition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();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     } </a:t>
            </a:r>
            <a:r>
              <a:rPr lang="en-US" altLang="zh-CN" sz="2200" b="0" dirty="0">
                <a:latin typeface="+mn-lt"/>
              </a:rPr>
              <a:t>else 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	</a:t>
            </a:r>
            <a:r>
              <a:rPr lang="en-US" altLang="zh-CN" sz="2200" b="0" dirty="0" smtClean="0">
                <a:latin typeface="+mn-lt"/>
              </a:rPr>
              <a:t>return </a:t>
            </a:r>
            <a:r>
              <a:rPr lang="en-US" altLang="zh-CN" sz="2200" b="0" dirty="0" err="1" smtClean="0">
                <a:latin typeface="+mn-lt"/>
              </a:rPr>
              <a:t>this.commentMapper.getStartPosition</a:t>
            </a:r>
            <a:r>
              <a:rPr lang="en-US" altLang="zh-CN" sz="2200" b="0" dirty="0" smtClean="0">
                <a:latin typeface="+mn-lt"/>
              </a:rPr>
              <a:t>(node</a:t>
            </a:r>
            <a:r>
              <a:rPr lang="en-US" altLang="zh-CN" sz="2200" b="0" dirty="0">
                <a:latin typeface="+mn-lt"/>
              </a:rPr>
              <a:t>);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    }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latin typeface="Corbel" panose="020B0503020204020204" pitchFamily="34" charset="0"/>
              </a:rPr>
              <a:pPr/>
              <a:t>10</a:t>
            </a:fld>
            <a:endParaRPr lang="zh-CN" altLang="en-US" dirty="0">
              <a:latin typeface="Corbel" panose="020B0503020204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777263" y="3933056"/>
            <a:ext cx="461665" cy="923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8" name="右大括号 7"/>
          <p:cNvSpPr/>
          <p:nvPr/>
        </p:nvSpPr>
        <p:spPr>
          <a:xfrm>
            <a:off x="7740352" y="1844824"/>
            <a:ext cx="360040" cy="3528000"/>
          </a:xfrm>
          <a:prstGeom prst="rightBrac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5" name="文本框 4"/>
          <p:cNvSpPr txBox="1"/>
          <p:nvPr/>
        </p:nvSpPr>
        <p:spPr>
          <a:xfrm>
            <a:off x="8100392" y="3430161"/>
            <a:ext cx="9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200" b="1" dirty="0" smtClean="0">
                <a:solidFill>
                  <a:schemeClr val="accent6"/>
                </a:solidFill>
              </a:rPr>
              <a:t>Hunk</a:t>
            </a:r>
            <a:endParaRPr kumimoji="1" lang="zh-CN" altLang="en-US" sz="2200" b="1" dirty="0">
              <a:solidFill>
                <a:schemeClr val="accent6"/>
              </a:solidFill>
            </a:endParaRPr>
          </a:p>
        </p:txBody>
      </p:sp>
      <p:sp>
        <p:nvSpPr>
          <p:cNvPr id="9" name="右大括号 8"/>
          <p:cNvSpPr/>
          <p:nvPr/>
        </p:nvSpPr>
        <p:spPr>
          <a:xfrm>
            <a:off x="6516216" y="3141088"/>
            <a:ext cx="360040" cy="1080000"/>
          </a:xfrm>
          <a:prstGeom prst="rightBrac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10" name="文本框 9"/>
          <p:cNvSpPr txBox="1"/>
          <p:nvPr/>
        </p:nvSpPr>
        <p:spPr>
          <a:xfrm>
            <a:off x="6876256" y="3471735"/>
            <a:ext cx="720080" cy="431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200" b="1" dirty="0" smtClean="0">
                <a:solidFill>
                  <a:schemeClr val="accent6"/>
                </a:solidFill>
              </a:rPr>
              <a:t>Fix</a:t>
            </a:r>
            <a:endParaRPr kumimoji="1" lang="zh-CN" altLang="en-US" sz="22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4629643"/>
      </p:ext>
    </p:extLst>
  </p:cSld>
  <p:clrMapOvr>
    <a:masterClrMapping/>
  </p:clrMapOvr>
  <p:transition advTm="38085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400" dirty="0" smtClean="0"/>
              <a:t>Approach Overview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5184576"/>
          </a:xfrm>
        </p:spPr>
        <p:txBody>
          <a:bodyPr>
            <a:normAutofit/>
          </a:bodyPr>
          <a:lstStyle/>
          <a:p>
            <a:r>
              <a:rPr lang="en-US" altLang="zh-CN" b="0" dirty="0" smtClean="0">
                <a:latin typeface="Corbel" panose="020B0503020204020204" pitchFamily="34" charset="0"/>
              </a:rPr>
              <a:t>Bug Fix Collection</a:t>
            </a:r>
          </a:p>
          <a:p>
            <a:r>
              <a:rPr lang="en-US" altLang="zh-CN" b="0" dirty="0" smtClean="0">
                <a:latin typeface="Corbel" panose="020B0503020204020204" pitchFamily="34" charset="0"/>
              </a:rPr>
              <a:t>Repeated Bug Fix Detection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latin typeface="Corbel" panose="020B0503020204020204" pitchFamily="34" charset="0"/>
              </a:rPr>
              <a:pPr/>
              <a:t>11</a:t>
            </a:fld>
            <a:endParaRPr lang="zh-CN" altLang="en-US" dirty="0">
              <a:latin typeface="Corbel" panose="020B0503020204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28057" y="16110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0852786"/>
      </p:ext>
    </p:extLst>
  </p:cSld>
  <p:clrMapOvr>
    <a:masterClrMapping/>
  </p:clrMapOvr>
  <p:transition advTm="38085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400" dirty="0" smtClean="0"/>
              <a:t>Bug Fix Collection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5184576"/>
          </a:xfrm>
        </p:spPr>
        <p:txBody>
          <a:bodyPr>
            <a:normAutofit/>
          </a:bodyPr>
          <a:lstStyle/>
          <a:p>
            <a:pPr marL="285750" indent="-285750">
              <a:buSzPct val="80000"/>
            </a:pPr>
            <a:r>
              <a:rPr lang="en-US" altLang="zh-CN" b="0" dirty="0" smtClean="0">
                <a:latin typeface="Corbel" panose="020B0503020204020204" pitchFamily="34" charset="0"/>
              </a:rPr>
              <a:t>Identify Fixing Patches</a:t>
            </a:r>
            <a:endParaRPr lang="en-US" altLang="zh-CN" b="0" dirty="0">
              <a:latin typeface="Corbel" panose="020B0503020204020204" pitchFamily="34" charset="0"/>
            </a:endParaRPr>
          </a:p>
          <a:p>
            <a:pPr marL="560070" lvl="1" indent="-285750">
              <a:buSzPct val="80000"/>
            </a:pPr>
            <a:r>
              <a:rPr kumimoji="1" lang="en-US" altLang="zh-CN" dirty="0">
                <a:latin typeface="+mn-lt"/>
              </a:rPr>
              <a:t>R</a:t>
            </a:r>
            <a:r>
              <a:rPr kumimoji="1" lang="en-US" altLang="zh-CN" dirty="0" smtClean="0">
                <a:latin typeface="+mn-lt"/>
              </a:rPr>
              <a:t>etrieve </a:t>
            </a:r>
            <a:r>
              <a:rPr kumimoji="1" lang="en-US" altLang="zh-CN" dirty="0">
                <a:latin typeface="+mn-lt"/>
              </a:rPr>
              <a:t>relevant </a:t>
            </a:r>
            <a:r>
              <a:rPr kumimoji="1" lang="en-US" altLang="zh-CN" dirty="0" smtClean="0">
                <a:latin typeface="+mn-lt"/>
              </a:rPr>
              <a:t>commits using bug IDs in </a:t>
            </a:r>
            <a:r>
              <a:rPr kumimoji="1" lang="en-US" altLang="zh-CN" dirty="0" err="1" smtClean="0">
                <a:latin typeface="+mn-lt"/>
              </a:rPr>
              <a:t>Bugzilla</a:t>
            </a:r>
            <a:endParaRPr kumimoji="1" lang="en-US" altLang="zh-CN" dirty="0">
              <a:latin typeface="+mn-lt"/>
            </a:endParaRPr>
          </a:p>
          <a:p>
            <a:pPr marL="285750" indent="-285750">
              <a:buSzPct val="80000"/>
            </a:pPr>
            <a:r>
              <a:rPr lang="en-US" altLang="zh-CN" b="0" dirty="0" smtClean="0">
                <a:latin typeface="+mn-lt"/>
              </a:rPr>
              <a:t>Extract </a:t>
            </a:r>
            <a:r>
              <a:rPr lang="en-US" altLang="zh-CN" b="0" dirty="0">
                <a:latin typeface="+mn-lt"/>
              </a:rPr>
              <a:t>Bug Fixes </a:t>
            </a:r>
          </a:p>
          <a:p>
            <a:pPr marL="560070" lvl="1" indent="-285750">
              <a:buSzPct val="80000"/>
            </a:pPr>
            <a:r>
              <a:rPr lang="en-US" altLang="zh-CN" dirty="0">
                <a:latin typeface="+mn-lt"/>
              </a:rPr>
              <a:t>Exclude less important hunks</a:t>
            </a:r>
          </a:p>
          <a:p>
            <a:pPr marL="834390" lvl="2" indent="-285750"/>
            <a:r>
              <a:rPr lang="en-US" altLang="zh-CN" dirty="0"/>
              <a:t>e.g. </a:t>
            </a:r>
            <a:r>
              <a:rPr lang="en-US" altLang="zh-CN" dirty="0" smtClean="0"/>
              <a:t>Hunks with changes </a:t>
            </a:r>
            <a:r>
              <a:rPr lang="en-US" altLang="zh-CN" dirty="0"/>
              <a:t>to </a:t>
            </a:r>
            <a:r>
              <a:rPr lang="en-US" altLang="zh-CN" dirty="0" smtClean="0"/>
              <a:t>documentations</a:t>
            </a:r>
          </a:p>
          <a:p>
            <a:pPr marL="560070" lvl="1" indent="-285750">
              <a:buSzPct val="80000"/>
            </a:pPr>
            <a:r>
              <a:rPr lang="en-US" altLang="zh-CN" dirty="0" smtClean="0">
                <a:latin typeface="+mn-lt"/>
              </a:rPr>
              <a:t>Extract fixes applied to methods</a:t>
            </a:r>
          </a:p>
          <a:p>
            <a:pPr marL="834390" lvl="2" indent="-285750"/>
            <a:r>
              <a:rPr lang="en-US" altLang="zh-CN" dirty="0" smtClean="0"/>
              <a:t>Use </a:t>
            </a:r>
            <a:r>
              <a:rPr lang="en-US" altLang="zh-CN"/>
              <a:t>AST </a:t>
            </a:r>
            <a:r>
              <a:rPr lang="en-US" altLang="zh-CN" smtClean="0"/>
              <a:t>Parsers </a:t>
            </a:r>
            <a:r>
              <a:rPr lang="en-US" altLang="zh-CN" dirty="0"/>
              <a:t>to identify methods’ code ranges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latin typeface="Corbel" panose="020B0503020204020204" pitchFamily="34" charset="0"/>
              </a:rPr>
              <a:pPr/>
              <a:t>12</a:t>
            </a:fld>
            <a:endParaRPr lang="zh-CN" altLang="en-US" dirty="0">
              <a:latin typeface="Corbel" panose="020B0503020204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28057" y="16110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5150012"/>
      </p:ext>
    </p:extLst>
  </p:cSld>
  <p:clrMapOvr>
    <a:masterClrMapping/>
  </p:clrMapOvr>
  <p:transition advTm="38085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en-US" altLang="zh-CN" sz="4400" dirty="0" smtClean="0"/>
              <a:t>Repeated Bug Fix </a:t>
            </a:r>
            <a:r>
              <a:rPr kumimoji="1" lang="en-US" altLang="zh-CN" sz="4400" dirty="0"/>
              <a:t>Detection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5184576"/>
          </a:xfrm>
        </p:spPr>
        <p:txBody>
          <a:bodyPr>
            <a:normAutofit/>
          </a:bodyPr>
          <a:lstStyle/>
          <a:p>
            <a:pPr marL="285750" indent="-285750">
              <a:buSzPct val="80000"/>
            </a:pPr>
            <a:r>
              <a:rPr lang="en-US" altLang="zh-CN" b="0" dirty="0" smtClean="0">
                <a:latin typeface="+mn-lt"/>
              </a:rPr>
              <a:t>Format Bug </a:t>
            </a:r>
            <a:r>
              <a:rPr lang="en-US" altLang="zh-CN" b="0" dirty="0">
                <a:latin typeface="+mn-lt"/>
              </a:rPr>
              <a:t>F</a:t>
            </a:r>
            <a:r>
              <a:rPr lang="en-US" altLang="zh-CN" b="0" dirty="0" smtClean="0">
                <a:latin typeface="+mn-lt"/>
              </a:rPr>
              <a:t>ixes</a:t>
            </a:r>
            <a:endParaRPr lang="en-US" altLang="zh-CN" b="0" dirty="0">
              <a:latin typeface="+mn-lt"/>
            </a:endParaRPr>
          </a:p>
          <a:p>
            <a:pPr marL="285750" indent="-285750">
              <a:buSzPct val="80000"/>
            </a:pPr>
            <a:r>
              <a:rPr lang="en-US" altLang="zh-CN" b="0" dirty="0">
                <a:latin typeface="+mn-lt"/>
              </a:rPr>
              <a:t>Identify Clone </a:t>
            </a:r>
            <a:r>
              <a:rPr lang="en-US" altLang="zh-CN" b="0" dirty="0" smtClean="0">
                <a:latin typeface="+mn-lt"/>
              </a:rPr>
              <a:t>Regions with </a:t>
            </a:r>
            <a:r>
              <a:rPr lang="en-US" altLang="zh-CN" b="0" dirty="0" err="1" smtClean="0">
                <a:latin typeface="+mn-lt"/>
              </a:rPr>
              <a:t>CCFinder</a:t>
            </a:r>
            <a:r>
              <a:rPr lang="en-US" altLang="zh-CN" b="0" dirty="0" smtClean="0">
                <a:latin typeface="+mn-lt"/>
              </a:rPr>
              <a:t> [4]</a:t>
            </a:r>
            <a:endParaRPr lang="en-US" altLang="zh-CN" b="0" dirty="0">
              <a:latin typeface="+mn-lt"/>
            </a:endParaRPr>
          </a:p>
          <a:p>
            <a:pPr marL="285750" indent="-285750">
              <a:buSzPct val="80000"/>
            </a:pPr>
            <a:r>
              <a:rPr lang="en-US" altLang="zh-CN" b="0" dirty="0" smtClean="0">
                <a:latin typeface="+mn-lt"/>
              </a:rPr>
              <a:t>Match Edit Operation </a:t>
            </a:r>
            <a:r>
              <a:rPr lang="en-US" altLang="zh-CN" b="0" dirty="0">
                <a:latin typeface="+mn-lt"/>
              </a:rPr>
              <a:t>S</a:t>
            </a:r>
            <a:r>
              <a:rPr lang="en-US" altLang="zh-CN" b="0" dirty="0" smtClean="0">
                <a:latin typeface="+mn-lt"/>
              </a:rPr>
              <a:t>equences </a:t>
            </a:r>
            <a:endParaRPr lang="en-US" altLang="zh-CN" b="0" dirty="0">
              <a:latin typeface="+mn-lt"/>
            </a:endParaRPr>
          </a:p>
          <a:p>
            <a:pPr marL="0" indent="0">
              <a:buSzPct val="80000"/>
              <a:buNone/>
            </a:pPr>
            <a:endParaRPr lang="en-US" altLang="zh-CN" b="0" dirty="0">
              <a:latin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latin typeface="Corbel" panose="020B0503020204020204" pitchFamily="34" charset="0"/>
              </a:rPr>
              <a:pPr/>
              <a:t>13</a:t>
            </a:fld>
            <a:endParaRPr lang="zh-CN" altLang="en-US" dirty="0">
              <a:latin typeface="Corbel" panose="020B0503020204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28057" y="16110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3792388"/>
      </p:ext>
    </p:extLst>
  </p:cSld>
  <p:clrMapOvr>
    <a:masterClrMapping/>
  </p:clrMapOvr>
  <p:transition advTm="38085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Two Exemplar Fixes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14</a:t>
            </a:fld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sz="quarter" idx="1"/>
          </p:nvPr>
        </p:nvSpPr>
        <p:spPr>
          <a:xfrm>
            <a:off x="695712" y="1694510"/>
            <a:ext cx="7200000" cy="1440000"/>
          </a:xfrm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-        if (</a:t>
            </a:r>
            <a:r>
              <a:rPr lang="en-US" altLang="zh-CN" sz="2200" b="0" dirty="0" err="1" smtClean="0">
                <a:solidFill>
                  <a:srgbClr val="FF0000"/>
                </a:solidFill>
                <a:latin typeface="+mn-lt"/>
              </a:rPr>
              <a:t>this.commentMapper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== null) { 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- 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     	return -1;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if 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(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this.commentMapper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 == null ||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node !=null) 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	return 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node.getStartPosition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();</a:t>
            </a:r>
            <a:endParaRPr lang="en-US" altLang="zh-CN" sz="2200" b="0" dirty="0">
              <a:solidFill>
                <a:srgbClr val="0432FF"/>
              </a:solidFill>
              <a:latin typeface="+mn-lt"/>
            </a:endParaRPr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720760" y="3861048"/>
            <a:ext cx="7200000" cy="2160000"/>
          </a:xfrm>
          <a:prstGeom prst="rect">
            <a:avLst/>
          </a:prstGeom>
          <a:ln w="38100">
            <a:solidFill>
              <a:srgbClr val="FFFF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kumimoji="0" sz="3200" b="1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4">
                  <a:lumMod val="60000"/>
                  <a:lumOff val="40000"/>
                </a:schemeClr>
              </a:buClr>
              <a:buSzPct val="60000"/>
              <a:buFont typeface="Wingdings" charset="2"/>
              <a:buChar char="u"/>
              <a:defRPr kumimoji="0" sz="2800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rgbClr val="00B050"/>
              </a:buClr>
              <a:buSzPct val="80000"/>
              <a:buFont typeface="Wingdings" charset="2"/>
              <a:buChar char="Ø"/>
              <a:defRPr kumimoji="0" sz="2400" kern="1200" baseline="0">
                <a:solidFill>
                  <a:schemeClr val="tx1"/>
                </a:solidFill>
                <a:latin typeface="+mn-lt"/>
                <a:ea typeface="黑体" pitchFamily="49" charset="-122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1600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-        if (</a:t>
            </a:r>
            <a:r>
              <a:rPr lang="en-US" altLang="zh-CN" sz="2200" b="0" dirty="0" err="1" smtClean="0">
                <a:solidFill>
                  <a:srgbClr val="FF0000"/>
                </a:solidFill>
                <a:latin typeface="+mn-lt"/>
              </a:rPr>
              <a:t>this.commentMapper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== null) 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-        	return -1;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if (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this.commentMapper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== null || 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astNode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!= null){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	return 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astNode.getLength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();</a:t>
            </a:r>
            <a:r>
              <a:rPr lang="ro-RO" altLang="zh-CN" sz="2200" b="0" dirty="0">
                <a:solidFill>
                  <a:srgbClr val="0432FF"/>
                </a:solidFill>
                <a:latin typeface="+mn-lt"/>
              </a:rPr>
              <a:t>	</a:t>
            </a:r>
            <a:endParaRPr lang="ro-RO" altLang="zh-CN" sz="2200" b="0" dirty="0" smtClean="0">
              <a:solidFill>
                <a:srgbClr val="0432FF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else{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	return 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this.commentMapper.getLength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(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astNode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); </a:t>
            </a:r>
            <a:r>
              <a:rPr lang="da-DK" altLang="zh-CN" sz="2200" b="0" dirty="0">
                <a:solidFill>
                  <a:srgbClr val="FF0000"/>
                </a:solidFill>
                <a:latin typeface="+mn-lt"/>
              </a:rPr>
              <a:t>		</a:t>
            </a:r>
            <a:endParaRPr lang="en-US" altLang="zh-CN" sz="22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95712" y="1213319"/>
            <a:ext cx="878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b="1" dirty="0" smtClean="0"/>
              <a:t>Fix</a:t>
            </a:r>
            <a:r>
              <a:rPr kumimoji="1" lang="en-US" altLang="zh-CN" sz="2400" b="1" baseline="-25000" dirty="0" smtClean="0"/>
              <a:t>1</a:t>
            </a:r>
            <a:endParaRPr kumimoji="1" lang="zh-CN" altLang="en-US" sz="2400" b="1" baseline="-25000" dirty="0"/>
          </a:p>
        </p:txBody>
      </p:sp>
      <p:sp>
        <p:nvSpPr>
          <p:cNvPr id="16" name="文本框 15"/>
          <p:cNvSpPr txBox="1"/>
          <p:nvPr/>
        </p:nvSpPr>
        <p:spPr>
          <a:xfrm>
            <a:off x="660844" y="3356992"/>
            <a:ext cx="878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b="1" dirty="0" smtClean="0">
                <a:solidFill>
                  <a:srgbClr val="000000"/>
                </a:solidFill>
              </a:rPr>
              <a:t>Fix</a:t>
            </a:r>
            <a:r>
              <a:rPr kumimoji="1" lang="en-US" altLang="zh-CN" sz="2400" b="1" baseline="-25000" dirty="0">
                <a:solidFill>
                  <a:srgbClr val="000000"/>
                </a:solidFill>
              </a:rPr>
              <a:t>2</a:t>
            </a:r>
            <a:endParaRPr kumimoji="1" lang="zh-CN" altLang="en-US" sz="2400" b="1" baseline="-25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638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Format Bug Fixes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15</a:t>
            </a:fld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sz="quarter" idx="1"/>
          </p:nvPr>
        </p:nvSpPr>
        <p:spPr>
          <a:xfrm>
            <a:off x="695712" y="1694510"/>
            <a:ext cx="6660000" cy="1580400"/>
          </a:xfr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-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     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if (</a:t>
            </a:r>
            <a:r>
              <a:rPr lang="en-US" altLang="zh-CN" sz="2200" b="0" dirty="0" err="1" smtClean="0">
                <a:solidFill>
                  <a:srgbClr val="FF0000"/>
                </a:solidFill>
                <a:latin typeface="+mn-lt"/>
              </a:rPr>
              <a:t>this.commentMapper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== null) { 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-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      	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return -1;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+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     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if 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(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this.commentMapper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 == null ||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node !=null) 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+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	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return 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node.getStartPosition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();</a:t>
            </a:r>
            <a:endParaRPr lang="en-US" altLang="zh-CN" sz="2200" b="0" dirty="0">
              <a:solidFill>
                <a:srgbClr val="0432FF"/>
              </a:solidFill>
              <a:latin typeface="+mn-lt"/>
            </a:endParaRPr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720760" y="3861048"/>
            <a:ext cx="7200000" cy="23040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kumimoji="0" sz="3200" b="1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4">
                  <a:lumMod val="60000"/>
                  <a:lumOff val="40000"/>
                </a:schemeClr>
              </a:buClr>
              <a:buSzPct val="60000"/>
              <a:buFont typeface="Wingdings" charset="2"/>
              <a:buChar char="u"/>
              <a:defRPr kumimoji="0" sz="2800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rgbClr val="00B050"/>
              </a:buClr>
              <a:buSzPct val="80000"/>
              <a:buFont typeface="Wingdings" charset="2"/>
              <a:buChar char="Ø"/>
              <a:defRPr kumimoji="0" sz="2400" kern="1200" baseline="0">
                <a:solidFill>
                  <a:schemeClr val="tx1"/>
                </a:solidFill>
                <a:latin typeface="+mn-lt"/>
                <a:ea typeface="黑体" pitchFamily="49" charset="-122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1600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-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    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 if (</a:t>
            </a:r>
            <a:r>
              <a:rPr lang="en-US" altLang="zh-CN" sz="2200" b="0" dirty="0" err="1" smtClean="0">
                <a:solidFill>
                  <a:srgbClr val="FF0000"/>
                </a:solidFill>
                <a:latin typeface="+mn-lt"/>
              </a:rPr>
              <a:t>this.commentMapper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== null) 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-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     	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return -1;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+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      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if (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this.commentMapper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== null || 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astNode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!= null){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+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       	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return 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astNode.getLength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();</a:t>
            </a:r>
            <a:r>
              <a:rPr lang="ro-RO" altLang="zh-CN" sz="2200" b="0" dirty="0">
                <a:solidFill>
                  <a:srgbClr val="0432FF"/>
                </a:solidFill>
                <a:latin typeface="+mn-lt"/>
              </a:rPr>
              <a:t>	</a:t>
            </a:r>
            <a:endParaRPr lang="ro-RO" altLang="zh-CN" sz="2200" b="0" dirty="0" smtClean="0">
              <a:solidFill>
                <a:srgbClr val="0432FF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+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      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else{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+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       	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return 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this.commentMapper.getLength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(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astNode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); </a:t>
            </a:r>
            <a:r>
              <a:rPr lang="da-DK" altLang="zh-CN" sz="2200" b="0" dirty="0">
                <a:solidFill>
                  <a:srgbClr val="FF0000"/>
                </a:solidFill>
                <a:latin typeface="+mn-lt"/>
              </a:rPr>
              <a:t>		</a:t>
            </a:r>
            <a:endParaRPr lang="en-US" altLang="zh-CN" sz="22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95712" y="1213319"/>
            <a:ext cx="2580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b="1" dirty="0" smtClean="0">
                <a:solidFill>
                  <a:srgbClr val="FF6600"/>
                </a:solidFill>
              </a:rPr>
              <a:t>FormattedFix</a:t>
            </a:r>
            <a:r>
              <a:rPr kumimoji="1" lang="en-US" altLang="zh-CN" sz="2400" b="1" baseline="-25000" dirty="0" smtClean="0">
                <a:solidFill>
                  <a:srgbClr val="FF6600"/>
                </a:solidFill>
              </a:rPr>
              <a:t>1</a:t>
            </a:r>
            <a:endParaRPr kumimoji="1" lang="zh-CN" altLang="en-US" sz="2400" b="1" baseline="-25000" dirty="0">
              <a:solidFill>
                <a:srgbClr val="FF6600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60844" y="3356993"/>
            <a:ext cx="23269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b="1" dirty="0" smtClean="0">
                <a:solidFill>
                  <a:srgbClr val="FF6600"/>
                </a:solidFill>
              </a:rPr>
              <a:t>FormattedFix</a:t>
            </a:r>
            <a:r>
              <a:rPr kumimoji="1" lang="en-US" altLang="zh-CN" sz="2400" b="1" baseline="-25000" dirty="0" smtClean="0">
                <a:solidFill>
                  <a:srgbClr val="FF6600"/>
                </a:solidFill>
              </a:rPr>
              <a:t>2</a:t>
            </a:r>
            <a:endParaRPr kumimoji="1" lang="zh-CN" altLang="en-US" sz="2400" b="1" baseline="-25000" dirty="0">
              <a:solidFill>
                <a:srgbClr val="FF66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022504" y="3861048"/>
            <a:ext cx="6480000" cy="2160000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043608" y="1694510"/>
            <a:ext cx="6480000" cy="1440000"/>
          </a:xfrm>
          <a:prstGeom prst="rect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53361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Identify Clone Regions by </a:t>
            </a:r>
            <a:r>
              <a:rPr kumimoji="1" lang="en-US" altLang="zh-CN" dirty="0" err="1" smtClean="0"/>
              <a:t>CCFinder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16</a:t>
            </a:fld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sz="quarter" idx="1"/>
          </p:nvPr>
        </p:nvSpPr>
        <p:spPr>
          <a:xfrm>
            <a:off x="695712" y="1694510"/>
            <a:ext cx="6660000" cy="1580400"/>
          </a:xfr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-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    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if (</a:t>
            </a:r>
            <a:r>
              <a:rPr lang="en-US" altLang="zh-CN" sz="2200" b="0" dirty="0" err="1" smtClean="0">
                <a:solidFill>
                  <a:srgbClr val="FF0000"/>
                </a:solidFill>
                <a:latin typeface="+mn-lt"/>
              </a:rPr>
              <a:t>this.commentMapper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== null) { 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-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    	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return -1;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+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     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if 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(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this.commentMapper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 == null ||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node !=null) 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+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	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return 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node.getStartPosition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();</a:t>
            </a:r>
            <a:endParaRPr lang="en-US" altLang="zh-CN" sz="2200" b="0" dirty="0">
              <a:solidFill>
                <a:srgbClr val="0432FF"/>
              </a:solidFill>
              <a:latin typeface="+mn-lt"/>
            </a:endParaRPr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720760" y="3861048"/>
            <a:ext cx="7200000" cy="23040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kumimoji="0" sz="3200" b="1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4">
                  <a:lumMod val="60000"/>
                  <a:lumOff val="40000"/>
                </a:schemeClr>
              </a:buClr>
              <a:buSzPct val="60000"/>
              <a:buFont typeface="Wingdings" charset="2"/>
              <a:buChar char="u"/>
              <a:defRPr kumimoji="0" sz="2800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rgbClr val="00B050"/>
              </a:buClr>
              <a:buSzPct val="80000"/>
              <a:buFont typeface="Wingdings" charset="2"/>
              <a:buChar char="Ø"/>
              <a:defRPr kumimoji="0" sz="2400" kern="1200" baseline="0">
                <a:solidFill>
                  <a:schemeClr val="tx1"/>
                </a:solidFill>
                <a:latin typeface="+mn-lt"/>
                <a:ea typeface="黑体" pitchFamily="49" charset="-122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1600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-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      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if (</a:t>
            </a:r>
            <a:r>
              <a:rPr lang="en-US" altLang="zh-CN" sz="2200" b="0" dirty="0" err="1" smtClean="0">
                <a:solidFill>
                  <a:srgbClr val="FF0000"/>
                </a:solidFill>
                <a:latin typeface="+mn-lt"/>
              </a:rPr>
              <a:t>this.commentMapper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== null) 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-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     	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return -1;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+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      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if (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this.commentMapper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== null || 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astNode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!= null){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+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       	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return 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astNode.getLength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();</a:t>
            </a:r>
            <a:r>
              <a:rPr lang="ro-RO" altLang="zh-CN" sz="2200" b="0" dirty="0" smtClean="0">
                <a:solidFill>
                  <a:srgbClr val="FF0000"/>
                </a:solidFill>
                <a:latin typeface="+mn-lt"/>
              </a:rPr>
              <a:t>	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+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       </a:t>
            </a: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else{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+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       </a:t>
            </a: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	return </a:t>
            </a:r>
            <a:r>
              <a:rPr lang="en-US" altLang="zh-CN" sz="2200" b="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this.commentMapper.getLength</a:t>
            </a: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(</a:t>
            </a:r>
            <a:r>
              <a:rPr lang="en-US" altLang="zh-CN" sz="2200" b="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astNode</a:t>
            </a:r>
            <a:r>
              <a:rPr lang="en-US" altLang="zh-CN" sz="2200" b="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); </a:t>
            </a:r>
            <a:r>
              <a:rPr lang="da-DK" altLang="zh-CN" sz="2200" b="0" dirty="0">
                <a:solidFill>
                  <a:srgbClr val="FF0000"/>
                </a:solidFill>
                <a:latin typeface="+mn-lt"/>
              </a:rPr>
              <a:t>		</a:t>
            </a:r>
            <a:endParaRPr lang="en-US" altLang="zh-CN" sz="22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660844" y="1232844"/>
            <a:ext cx="1966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b="1" dirty="0" smtClean="0">
                <a:solidFill>
                  <a:schemeClr val="accent6"/>
                </a:solidFill>
              </a:rPr>
              <a:t>CloneRegion</a:t>
            </a:r>
            <a:r>
              <a:rPr kumimoji="1" lang="en-US" altLang="zh-CN" sz="2400" b="1" baseline="-25000" dirty="0">
                <a:solidFill>
                  <a:schemeClr val="accent6"/>
                </a:solidFill>
              </a:rPr>
              <a:t>1</a:t>
            </a:r>
            <a:endParaRPr kumimoji="1" lang="zh-CN" altLang="en-US" sz="2400" b="1" baseline="-25000" dirty="0">
              <a:solidFill>
                <a:schemeClr val="accent6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60844" y="3356993"/>
            <a:ext cx="1966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b="1" dirty="0" smtClean="0">
                <a:solidFill>
                  <a:schemeClr val="accent6"/>
                </a:solidFill>
              </a:rPr>
              <a:t>CloneRegion</a:t>
            </a:r>
            <a:r>
              <a:rPr kumimoji="1" lang="en-US" altLang="zh-CN" sz="2400" b="1" baseline="-25000" dirty="0" smtClean="0">
                <a:solidFill>
                  <a:schemeClr val="accent6"/>
                </a:solidFill>
              </a:rPr>
              <a:t>2</a:t>
            </a:r>
            <a:endParaRPr kumimoji="1" lang="zh-CN" altLang="en-US" sz="2400" b="1" baseline="-25000" dirty="0">
              <a:solidFill>
                <a:schemeClr val="accent6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24760" y="3818658"/>
            <a:ext cx="6480000" cy="144000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1136408" y="1700808"/>
            <a:ext cx="6480000" cy="144000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985041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Match </a:t>
            </a:r>
            <a:r>
              <a:rPr kumimoji="1" lang="en-US" altLang="zh-CN" dirty="0"/>
              <a:t>Edit Operation Sequences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17</a:t>
            </a:fld>
            <a:endParaRPr lang="zh-CN" altLang="en-US" dirty="0"/>
          </a:p>
        </p:txBody>
      </p:sp>
      <p:sp>
        <p:nvSpPr>
          <p:cNvPr id="11" name="内容占位符 2"/>
          <p:cNvSpPr>
            <a:spLocks noGrp="1"/>
          </p:cNvSpPr>
          <p:nvPr>
            <p:ph sz="quarter" idx="1"/>
          </p:nvPr>
        </p:nvSpPr>
        <p:spPr>
          <a:xfrm>
            <a:off x="695712" y="1694510"/>
            <a:ext cx="6660000" cy="1580400"/>
          </a:xfr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       if (</a:t>
            </a:r>
            <a:r>
              <a:rPr lang="en-US" altLang="zh-CN" sz="2200" b="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this.commentMapper</a:t>
            </a: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== null) { 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    	</a:t>
            </a: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return -1;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      </a:t>
            </a: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if </a:t>
            </a:r>
            <a:r>
              <a:rPr lang="en-US" altLang="zh-CN" sz="2200" b="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(</a:t>
            </a:r>
            <a:r>
              <a:rPr lang="en-US" altLang="zh-CN" sz="2200" b="0" dirty="0" err="1">
                <a:solidFill>
                  <a:schemeClr val="bg1">
                    <a:lumMod val="75000"/>
                  </a:schemeClr>
                </a:solidFill>
                <a:latin typeface="+mn-lt"/>
              </a:rPr>
              <a:t>this.commentMapper</a:t>
            </a:r>
            <a:r>
              <a:rPr lang="en-US" altLang="zh-CN" sz="2200" b="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 == null || </a:t>
            </a: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node !=null) 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	</a:t>
            </a: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return </a:t>
            </a:r>
            <a:r>
              <a:rPr lang="en-US" altLang="zh-CN" sz="2200" b="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node.getStartPosition</a:t>
            </a: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();</a:t>
            </a:r>
            <a:endParaRPr lang="en-US" altLang="zh-CN" sz="2200" b="0" dirty="0">
              <a:solidFill>
                <a:schemeClr val="bg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12" name="内容占位符 2"/>
          <p:cNvSpPr txBox="1">
            <a:spLocks/>
          </p:cNvSpPr>
          <p:nvPr/>
        </p:nvSpPr>
        <p:spPr>
          <a:xfrm>
            <a:off x="720760" y="3861048"/>
            <a:ext cx="7200000" cy="2304000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kumimoji="0" sz="3200" b="1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4">
                  <a:lumMod val="60000"/>
                  <a:lumOff val="40000"/>
                </a:schemeClr>
              </a:buClr>
              <a:buSzPct val="60000"/>
              <a:buFont typeface="Wingdings" charset="2"/>
              <a:buChar char="u"/>
              <a:defRPr kumimoji="0" sz="2800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rgbClr val="00B050"/>
              </a:buClr>
              <a:buSzPct val="80000"/>
              <a:buFont typeface="Wingdings" charset="2"/>
              <a:buChar char="Ø"/>
              <a:defRPr kumimoji="0" sz="2400" kern="1200" baseline="0">
                <a:solidFill>
                  <a:schemeClr val="tx1"/>
                </a:solidFill>
                <a:latin typeface="+mn-lt"/>
                <a:ea typeface="黑体" pitchFamily="49" charset="-122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1600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      </a:t>
            </a: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if (</a:t>
            </a:r>
            <a:r>
              <a:rPr lang="en-US" altLang="zh-CN" sz="2200" b="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this.commentMapper</a:t>
            </a: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== null) 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     	</a:t>
            </a: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return -1;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       </a:t>
            </a: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if (</a:t>
            </a:r>
            <a:r>
              <a:rPr lang="en-US" altLang="zh-CN" sz="2200" b="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this.commentMapper</a:t>
            </a: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 == null || </a:t>
            </a:r>
            <a:r>
              <a:rPr lang="en-US" altLang="zh-CN" sz="2200" b="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astNode</a:t>
            </a: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!= null){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       	</a:t>
            </a: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return </a:t>
            </a:r>
            <a:r>
              <a:rPr lang="en-US" altLang="zh-CN" sz="2200" b="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astNode.getLength</a:t>
            </a: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();</a:t>
            </a:r>
            <a:r>
              <a:rPr lang="ro-RO" altLang="zh-CN" sz="2200" b="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	</a:t>
            </a:r>
            <a:endParaRPr lang="ro-RO" altLang="zh-CN" sz="2200" b="0" dirty="0" smtClean="0">
              <a:solidFill>
                <a:schemeClr val="bg1">
                  <a:lumMod val="75000"/>
                </a:schemeClr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+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       </a:t>
            </a: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else{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+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       </a:t>
            </a: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	return </a:t>
            </a:r>
            <a:r>
              <a:rPr lang="en-US" altLang="zh-CN" sz="2200" b="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this.commentMapper.getLength</a:t>
            </a:r>
            <a:r>
              <a:rPr lang="en-US" altLang="zh-CN" sz="2200" b="0" dirty="0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(</a:t>
            </a:r>
            <a:r>
              <a:rPr lang="en-US" altLang="zh-CN" sz="2200" b="0" dirty="0" err="1" smtClean="0">
                <a:solidFill>
                  <a:schemeClr val="bg1">
                    <a:lumMod val="75000"/>
                  </a:schemeClr>
                </a:solidFill>
                <a:latin typeface="+mn-lt"/>
              </a:rPr>
              <a:t>astNode</a:t>
            </a:r>
            <a:r>
              <a:rPr lang="en-US" altLang="zh-CN" sz="2200" b="0" dirty="0">
                <a:solidFill>
                  <a:schemeClr val="bg1">
                    <a:lumMod val="75000"/>
                  </a:schemeClr>
                </a:solidFill>
                <a:latin typeface="+mn-lt"/>
              </a:rPr>
              <a:t>); </a:t>
            </a:r>
            <a:r>
              <a:rPr lang="da-DK" altLang="zh-CN" sz="2200" b="0" dirty="0">
                <a:solidFill>
                  <a:srgbClr val="FF0000"/>
                </a:solidFill>
                <a:latin typeface="+mn-lt"/>
              </a:rPr>
              <a:t>		</a:t>
            </a:r>
            <a:endParaRPr lang="en-US" altLang="zh-CN" sz="2200" b="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83568" y="3818658"/>
            <a:ext cx="360000" cy="143640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683608" y="1700808"/>
            <a:ext cx="360000" cy="1436400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611560" y="1232845"/>
            <a:ext cx="2254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b="1" dirty="0" smtClean="0">
                <a:solidFill>
                  <a:schemeClr val="accent6"/>
                </a:solidFill>
              </a:rPr>
              <a:t>EditOperSeq</a:t>
            </a:r>
            <a:r>
              <a:rPr kumimoji="1" lang="en-US" altLang="zh-CN" sz="2400" b="1" baseline="-25000" dirty="0" smtClean="0">
                <a:solidFill>
                  <a:schemeClr val="accent6"/>
                </a:solidFill>
              </a:rPr>
              <a:t>1</a:t>
            </a:r>
            <a:endParaRPr kumimoji="1" lang="zh-CN" altLang="en-US" sz="2400" b="1" baseline="-25000" dirty="0">
              <a:solidFill>
                <a:schemeClr val="accent6"/>
              </a:solidFill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37364" y="3363318"/>
            <a:ext cx="2254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b="1" dirty="0" smtClean="0">
                <a:solidFill>
                  <a:schemeClr val="accent6"/>
                </a:solidFill>
              </a:rPr>
              <a:t>EditOperSeq</a:t>
            </a:r>
            <a:r>
              <a:rPr kumimoji="1" lang="en-US" altLang="zh-CN" sz="2400" b="1" baseline="-25000" dirty="0">
                <a:solidFill>
                  <a:schemeClr val="accent6"/>
                </a:solidFill>
              </a:rPr>
              <a:t>2</a:t>
            </a:r>
            <a:endParaRPr kumimoji="1" lang="zh-CN" altLang="en-US" sz="2400" b="1" baseline="-250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357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An Exemplar Repeated-fix Group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18</a:t>
            </a:fld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611560" y="1196752"/>
            <a:ext cx="730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b="1" dirty="0" smtClean="0"/>
              <a:t>Similar fixes (e.g. Fix</a:t>
            </a:r>
            <a:r>
              <a:rPr kumimoji="1" lang="en-US" altLang="zh-CN" sz="2400" b="1" baseline="-25000" dirty="0" smtClean="0"/>
              <a:t>1</a:t>
            </a:r>
            <a:r>
              <a:rPr kumimoji="1" lang="en-US" altLang="zh-CN" sz="2400" b="1" dirty="0" smtClean="0"/>
              <a:t> and Fix</a:t>
            </a:r>
            <a:r>
              <a:rPr kumimoji="1" lang="en-US" altLang="zh-CN" sz="2400" b="1" baseline="-25000" dirty="0" smtClean="0"/>
              <a:t>2</a:t>
            </a:r>
            <a:r>
              <a:rPr kumimoji="1" lang="en-US" altLang="zh-CN" sz="2400" b="1" dirty="0" smtClean="0"/>
              <a:t>) are gathered into the same </a:t>
            </a:r>
            <a:r>
              <a:rPr kumimoji="1" lang="en-US" altLang="zh-CN" sz="2400" b="1" i="1" dirty="0" smtClean="0"/>
              <a:t>repeated-fix group</a:t>
            </a:r>
            <a:r>
              <a:rPr kumimoji="1" lang="en-US" altLang="zh-CN" sz="2400" b="1" dirty="0" smtClean="0"/>
              <a:t>. </a:t>
            </a:r>
            <a:endParaRPr kumimoji="1" lang="zh-CN" altLang="en-US" sz="2400" b="1" baseline="-25000" dirty="0"/>
          </a:p>
        </p:txBody>
      </p:sp>
      <p:sp>
        <p:nvSpPr>
          <p:cNvPr id="14" name="矩形 13"/>
          <p:cNvSpPr/>
          <p:nvPr/>
        </p:nvSpPr>
        <p:spPr>
          <a:xfrm>
            <a:off x="467544" y="2133328"/>
            <a:ext cx="7668000" cy="4251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660844" y="2158156"/>
            <a:ext cx="6287420" cy="3266881"/>
            <a:chOff x="660844" y="1383884"/>
            <a:chExt cx="7259916" cy="5740464"/>
          </a:xfrm>
        </p:grpSpPr>
        <p:sp>
          <p:nvSpPr>
            <p:cNvPr id="10" name="内容占位符 2"/>
            <p:cNvSpPr txBox="1">
              <a:spLocks/>
            </p:cNvSpPr>
            <p:nvPr/>
          </p:nvSpPr>
          <p:spPr>
            <a:xfrm>
              <a:off x="695712" y="2050442"/>
              <a:ext cx="7200000" cy="1440000"/>
            </a:xfrm>
            <a:prstGeom prst="rect">
              <a:avLst/>
            </a:prstGeom>
            <a:ln w="38100" cap="flat" cmpd="sng" algn="ctr">
              <a:noFill/>
              <a:prstDash val="solid"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>
              <a:noAutofit/>
            </a:bodyPr>
            <a:lstStyle>
              <a:lvl1pPr marL="274320" indent="-274320" algn="l" rtl="0" eaLnBrk="1" latinLnBrk="0" hangingPunct="1">
                <a:spcBef>
                  <a:spcPts val="58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kumimoji="0" sz="3200" b="1" kern="1200" baseline="0">
                  <a:solidFill>
                    <a:schemeClr val="dk1"/>
                  </a:solidFill>
                  <a:latin typeface="Arial" pitchFamily="34" charset="0"/>
                  <a:ea typeface="+mn-ea"/>
                  <a:cs typeface="+mn-cs"/>
                </a:defRPr>
              </a:lvl1pPr>
              <a:lvl2pPr marL="548640" indent="-228600" algn="l" rtl="0" eaLnBrk="1" latinLnBrk="0" hangingPunct="1">
                <a:spcBef>
                  <a:spcPts val="370"/>
                </a:spcBef>
                <a:buClr>
                  <a:schemeClr val="accent4">
                    <a:lumMod val="60000"/>
                    <a:lumOff val="40000"/>
                  </a:schemeClr>
                </a:buClr>
                <a:buSzPct val="60000"/>
                <a:buFont typeface="Wingdings" charset="2"/>
                <a:buChar char="u"/>
                <a:defRPr kumimoji="0" sz="2800" kern="1200" baseline="0">
                  <a:solidFill>
                    <a:schemeClr val="dk1"/>
                  </a:solidFill>
                  <a:latin typeface="Arial" pitchFamily="34" charset="0"/>
                  <a:ea typeface="+mn-ea"/>
                  <a:cs typeface="+mn-cs"/>
                </a:defRPr>
              </a:lvl2pPr>
              <a:lvl3pPr marL="822960" indent="-228600" algn="l" rtl="0" eaLnBrk="1" latinLnBrk="0" hangingPunct="1">
                <a:spcBef>
                  <a:spcPts val="370"/>
                </a:spcBef>
                <a:buClr>
                  <a:srgbClr val="00B050"/>
                </a:buClr>
                <a:buSzPct val="80000"/>
                <a:buFont typeface="Wingdings" charset="2"/>
                <a:buChar char="Ø"/>
                <a:defRPr kumimoji="0" sz="24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09728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SzPct val="80000"/>
                <a:buFont typeface="Wingdings 2"/>
                <a:buChar char=""/>
                <a:defRPr kumimoji="0" sz="1600" kern="1200" baseline="0">
                  <a:solidFill>
                    <a:schemeClr val="dk1"/>
                  </a:solidFill>
                  <a:latin typeface="Arial" pitchFamily="34" charset="0"/>
                  <a:ea typeface="+mn-ea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FontTx/>
                <a:buChar char="o"/>
                <a:defRPr kumimoji="0" sz="1600" kern="1200" baseline="0">
                  <a:solidFill>
                    <a:schemeClr val="dk1"/>
                  </a:solidFill>
                  <a:latin typeface="Arial" pitchFamily="34" charset="0"/>
                  <a:ea typeface="+mn-ea"/>
                  <a:cs typeface="+mn-cs"/>
                </a:defRPr>
              </a:lvl5pPr>
              <a:lvl6pPr marL="164592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Char char="•"/>
                <a:defRPr kumimoji="0" sz="1800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19202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Char char="•"/>
                <a:defRPr kumimoji="0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21945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Char char="•"/>
                <a:defRPr kumimoji="0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2468880" indent="-228600" algn="l" rtl="0" eaLnBrk="1" latinLnBrk="0" hangingPunct="1">
                <a:spcBef>
                  <a:spcPts val="370"/>
                </a:spcBef>
                <a:buClr>
                  <a:schemeClr val="accent2">
                    <a:tint val="60000"/>
                  </a:schemeClr>
                </a:buClr>
                <a:buChar char="•"/>
                <a:defRPr kumimoji="0"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Clr>
                  <a:schemeClr val="tx1"/>
                </a:buClr>
                <a:buSzPct val="90000"/>
                <a:buFont typeface="Wingdings" charset="2"/>
                <a:buNone/>
              </a:pPr>
              <a:r>
                <a:rPr lang="en-US" altLang="zh-CN" sz="2000" b="0" dirty="0" smtClean="0">
                  <a:solidFill>
                    <a:srgbClr val="FF0000"/>
                  </a:solidFill>
                  <a:latin typeface="+mn-lt"/>
                </a:rPr>
                <a:t>-        if (</a:t>
              </a:r>
              <a:r>
                <a:rPr lang="en-US" altLang="zh-CN" sz="2000" b="0" dirty="0" err="1" smtClean="0">
                  <a:solidFill>
                    <a:srgbClr val="FF0000"/>
                  </a:solidFill>
                  <a:latin typeface="+mn-lt"/>
                </a:rPr>
                <a:t>this.commentMapper</a:t>
              </a:r>
              <a:r>
                <a:rPr lang="en-US" altLang="zh-CN" sz="2000" b="0" dirty="0" smtClean="0">
                  <a:solidFill>
                    <a:srgbClr val="FF0000"/>
                  </a:solidFill>
                  <a:latin typeface="+mn-lt"/>
                </a:rPr>
                <a:t> == null) { </a:t>
              </a:r>
            </a:p>
            <a:p>
              <a:pPr marL="0" indent="0">
                <a:spcBef>
                  <a:spcPts val="0"/>
                </a:spcBef>
                <a:buClr>
                  <a:schemeClr val="tx1"/>
                </a:buClr>
                <a:buSzPct val="90000"/>
                <a:buFont typeface="Wingdings" charset="2"/>
                <a:buNone/>
              </a:pPr>
              <a:r>
                <a:rPr lang="en-US" altLang="zh-CN" sz="2000" b="0" dirty="0" smtClean="0">
                  <a:solidFill>
                    <a:srgbClr val="FF0000"/>
                  </a:solidFill>
                  <a:latin typeface="+mn-lt"/>
                </a:rPr>
                <a:t>-        	return -1;</a:t>
              </a:r>
            </a:p>
            <a:p>
              <a:pPr marL="0" indent="0">
                <a:spcBef>
                  <a:spcPts val="0"/>
                </a:spcBef>
                <a:buClr>
                  <a:schemeClr val="tx1"/>
                </a:buClr>
                <a:buSzPct val="90000"/>
                <a:buFont typeface="Wingdings" charset="2"/>
                <a:buNone/>
              </a:pPr>
              <a:r>
                <a:rPr lang="en-US" altLang="zh-CN" sz="2000" b="0" dirty="0" smtClean="0">
                  <a:solidFill>
                    <a:srgbClr val="0432FF"/>
                  </a:solidFill>
                  <a:latin typeface="+mn-lt"/>
                </a:rPr>
                <a:t>+       if (</a:t>
              </a:r>
              <a:r>
                <a:rPr lang="en-US" altLang="zh-CN" sz="2000" b="0" dirty="0" err="1" smtClean="0">
                  <a:solidFill>
                    <a:srgbClr val="0432FF"/>
                  </a:solidFill>
                  <a:latin typeface="+mn-lt"/>
                </a:rPr>
                <a:t>this.commentMapper</a:t>
              </a:r>
              <a:r>
                <a:rPr lang="en-US" altLang="zh-CN" sz="2000" b="0" dirty="0" smtClean="0">
                  <a:solidFill>
                    <a:srgbClr val="0432FF"/>
                  </a:solidFill>
                  <a:latin typeface="+mn-lt"/>
                </a:rPr>
                <a:t> == null || node !=null) {</a:t>
              </a:r>
            </a:p>
            <a:p>
              <a:pPr marL="0" indent="0">
                <a:spcBef>
                  <a:spcPts val="0"/>
                </a:spcBef>
                <a:buClr>
                  <a:schemeClr val="tx1"/>
                </a:buClr>
                <a:buSzPct val="90000"/>
                <a:buFont typeface="Wingdings" charset="2"/>
                <a:buNone/>
              </a:pPr>
              <a:r>
                <a:rPr lang="en-US" altLang="zh-CN" sz="2000" b="0" dirty="0" smtClean="0">
                  <a:solidFill>
                    <a:srgbClr val="0432FF"/>
                  </a:solidFill>
                  <a:latin typeface="+mn-lt"/>
                </a:rPr>
                <a:t>+ 	return </a:t>
              </a:r>
              <a:r>
                <a:rPr lang="en-US" altLang="zh-CN" sz="2000" b="0" dirty="0" err="1" smtClean="0">
                  <a:solidFill>
                    <a:srgbClr val="0432FF"/>
                  </a:solidFill>
                  <a:latin typeface="+mn-lt"/>
                </a:rPr>
                <a:t>node.getStartPosition</a:t>
              </a:r>
              <a:r>
                <a:rPr lang="en-US" altLang="zh-CN" sz="2000" b="0" dirty="0" smtClean="0">
                  <a:solidFill>
                    <a:srgbClr val="0432FF"/>
                  </a:solidFill>
                  <a:latin typeface="+mn-lt"/>
                </a:rPr>
                <a:t>();</a:t>
              </a:r>
              <a:endParaRPr lang="en-US" altLang="zh-CN" sz="2000" b="0" dirty="0">
                <a:solidFill>
                  <a:srgbClr val="0432FF"/>
                </a:solidFill>
                <a:latin typeface="+mn-lt"/>
              </a:endParaRPr>
            </a:p>
          </p:txBody>
        </p:sp>
        <p:sp>
          <p:nvSpPr>
            <p:cNvPr id="16" name="内容占位符 2"/>
            <p:cNvSpPr txBox="1">
              <a:spLocks/>
            </p:cNvSpPr>
            <p:nvPr/>
          </p:nvSpPr>
          <p:spPr>
            <a:xfrm>
              <a:off x="720760" y="4964349"/>
              <a:ext cx="7200000" cy="2159999"/>
            </a:xfrm>
            <a:prstGeom prst="rect">
              <a:avLst/>
            </a:prstGeom>
            <a:ln w="38100">
              <a:solidFill>
                <a:srgbClr val="FFFF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>
              <a:noAutofit/>
            </a:bodyPr>
            <a:lstStyle>
              <a:lvl1pPr marL="274320" indent="-274320" algn="l" rtl="0" eaLnBrk="1" latinLnBrk="0" hangingPunct="1">
                <a:spcBef>
                  <a:spcPts val="580"/>
                </a:spcBef>
                <a:buClr>
                  <a:schemeClr val="accent1"/>
                </a:buClr>
                <a:buSzPct val="70000"/>
                <a:buFont typeface="Wingdings" charset="2"/>
                <a:buChar char="l"/>
                <a:defRPr kumimoji="0" sz="3200" b="1" kern="1200" baseline="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  <a:cs typeface="+mn-cs"/>
                </a:defRPr>
              </a:lvl1pPr>
              <a:lvl2pPr marL="548640" indent="-228600" algn="l" rtl="0" eaLnBrk="1" latinLnBrk="0" hangingPunct="1">
                <a:spcBef>
                  <a:spcPts val="370"/>
                </a:spcBef>
                <a:buClr>
                  <a:schemeClr val="accent4">
                    <a:lumMod val="60000"/>
                    <a:lumOff val="40000"/>
                  </a:schemeClr>
                </a:buClr>
                <a:buSzPct val="60000"/>
                <a:buFont typeface="Wingdings" charset="2"/>
                <a:buChar char="u"/>
                <a:defRPr kumimoji="0" sz="2800" kern="1200" baseline="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  <a:cs typeface="+mn-cs"/>
                </a:defRPr>
              </a:lvl2pPr>
              <a:lvl3pPr marL="822960" indent="-228600" algn="l" rtl="0" eaLnBrk="1" latinLnBrk="0" hangingPunct="1">
                <a:spcBef>
                  <a:spcPts val="370"/>
                </a:spcBef>
                <a:buClr>
                  <a:srgbClr val="00B050"/>
                </a:buClr>
                <a:buSzPct val="80000"/>
                <a:buFont typeface="Wingdings" charset="2"/>
                <a:buChar char="Ø"/>
                <a:defRPr kumimoji="0" sz="2400" kern="1200" baseline="0">
                  <a:solidFill>
                    <a:schemeClr val="tx1"/>
                  </a:solidFill>
                  <a:latin typeface="+mn-lt"/>
                  <a:ea typeface="黑体" pitchFamily="49" charset="-122"/>
                  <a:cs typeface="+mn-cs"/>
                </a:defRPr>
              </a:lvl3pPr>
              <a:lvl4pPr marL="109728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SzPct val="80000"/>
                <a:buFont typeface="Wingdings 2"/>
                <a:buChar char=""/>
                <a:defRPr kumimoji="0" sz="1600" kern="1200" baseline="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  <a:cs typeface="+mn-cs"/>
                </a:defRPr>
              </a:lvl4pPr>
              <a:lvl5pPr marL="137160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FontTx/>
                <a:buChar char="o"/>
                <a:defRPr kumimoji="0" sz="1600" kern="1200" baseline="0">
                  <a:solidFill>
                    <a:schemeClr val="tx1"/>
                  </a:solidFill>
                  <a:latin typeface="Arial" pitchFamily="34" charset="0"/>
                  <a:ea typeface="黑体" pitchFamily="49" charset="-122"/>
                  <a:cs typeface="+mn-cs"/>
                </a:defRPr>
              </a:lvl5pPr>
              <a:lvl6pPr marL="1645920" indent="-228600" algn="l" rtl="0" eaLnBrk="1" latinLnBrk="0" hangingPunct="1">
                <a:spcBef>
                  <a:spcPts val="370"/>
                </a:spcBef>
                <a:buClr>
                  <a:schemeClr val="accent3"/>
                </a:buClr>
                <a:buChar char="•"/>
                <a:defRPr kumimoji="0" sz="18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920240" indent="-228600" algn="l" rtl="0" eaLnBrk="1" latinLnBrk="0" hangingPunct="1">
                <a:spcBef>
                  <a:spcPts val="370"/>
                </a:spcBef>
                <a:buClr>
                  <a:schemeClr val="accent2"/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194560" indent="-228600" algn="l" rtl="0" eaLnBrk="1" latinLnBrk="0" hangingPunct="1">
                <a:spcBef>
                  <a:spcPts val="370"/>
                </a:spcBef>
                <a:buClr>
                  <a:schemeClr val="accent1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468880" indent="-228600" algn="l" rtl="0" eaLnBrk="1" latinLnBrk="0" hangingPunct="1">
                <a:spcBef>
                  <a:spcPts val="370"/>
                </a:spcBef>
                <a:buClr>
                  <a:schemeClr val="accent2">
                    <a:tint val="60000"/>
                  </a:schemeClr>
                </a:buClr>
                <a:buChar char="•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0"/>
                </a:spcBef>
                <a:buClr>
                  <a:schemeClr val="tx1"/>
                </a:buClr>
                <a:buSzPct val="90000"/>
                <a:buFont typeface="Wingdings" charset="2"/>
                <a:buNone/>
              </a:pPr>
              <a:r>
                <a:rPr lang="en-US" altLang="zh-CN" sz="2000" b="0" dirty="0" smtClean="0">
                  <a:solidFill>
                    <a:srgbClr val="FF0000"/>
                  </a:solidFill>
                  <a:latin typeface="+mn-lt"/>
                </a:rPr>
                <a:t>-        if (</a:t>
              </a:r>
              <a:r>
                <a:rPr lang="en-US" altLang="zh-CN" sz="2000" b="0" dirty="0" err="1" smtClean="0">
                  <a:solidFill>
                    <a:srgbClr val="FF0000"/>
                  </a:solidFill>
                  <a:latin typeface="+mn-lt"/>
                </a:rPr>
                <a:t>this.commentMapper</a:t>
              </a:r>
              <a:r>
                <a:rPr lang="en-US" altLang="zh-CN" sz="2000" b="0" dirty="0" smtClean="0">
                  <a:solidFill>
                    <a:srgbClr val="FF0000"/>
                  </a:solidFill>
                  <a:latin typeface="+mn-lt"/>
                </a:rPr>
                <a:t> == null) {</a:t>
              </a:r>
            </a:p>
            <a:p>
              <a:pPr marL="0" indent="0">
                <a:spcBef>
                  <a:spcPts val="0"/>
                </a:spcBef>
                <a:buClr>
                  <a:schemeClr val="tx1"/>
                </a:buClr>
                <a:buSzPct val="90000"/>
                <a:buFont typeface="Wingdings" charset="2"/>
                <a:buNone/>
              </a:pPr>
              <a:r>
                <a:rPr lang="en-US" altLang="zh-CN" sz="2000" b="0" dirty="0" smtClean="0">
                  <a:solidFill>
                    <a:srgbClr val="FF0000"/>
                  </a:solidFill>
                  <a:latin typeface="+mn-lt"/>
                </a:rPr>
                <a:t>-        	return -1;</a:t>
              </a:r>
            </a:p>
            <a:p>
              <a:pPr marL="0" indent="0">
                <a:spcBef>
                  <a:spcPts val="0"/>
                </a:spcBef>
                <a:buClr>
                  <a:schemeClr val="tx1"/>
                </a:buClr>
                <a:buSzPct val="90000"/>
                <a:buNone/>
              </a:pPr>
              <a:r>
                <a:rPr lang="en-US" altLang="zh-CN" sz="2000" b="0" dirty="0" smtClean="0">
                  <a:solidFill>
                    <a:srgbClr val="0432FF"/>
                  </a:solidFill>
                  <a:latin typeface="+mn-lt"/>
                </a:rPr>
                <a:t>+        if (</a:t>
              </a:r>
              <a:r>
                <a:rPr lang="en-US" altLang="zh-CN" sz="2000" b="0" dirty="0" err="1" smtClean="0">
                  <a:solidFill>
                    <a:srgbClr val="0432FF"/>
                  </a:solidFill>
                  <a:latin typeface="+mn-lt"/>
                </a:rPr>
                <a:t>this.commentMapper</a:t>
              </a:r>
              <a:r>
                <a:rPr lang="en-US" altLang="zh-CN" sz="2000" b="0" dirty="0" smtClean="0">
                  <a:solidFill>
                    <a:srgbClr val="0432FF"/>
                  </a:solidFill>
                  <a:latin typeface="+mn-lt"/>
                </a:rPr>
                <a:t> == null || </a:t>
              </a:r>
              <a:r>
                <a:rPr lang="en-US" altLang="zh-CN" sz="2000" b="0" dirty="0" err="1" smtClean="0">
                  <a:solidFill>
                    <a:srgbClr val="0432FF"/>
                  </a:solidFill>
                  <a:latin typeface="+mn-lt"/>
                </a:rPr>
                <a:t>astNode</a:t>
              </a:r>
              <a:r>
                <a:rPr lang="en-US" altLang="zh-CN" sz="2000" b="0" dirty="0" smtClean="0">
                  <a:solidFill>
                    <a:srgbClr val="0432FF"/>
                  </a:solidFill>
                  <a:latin typeface="+mn-lt"/>
                </a:rPr>
                <a:t>!= null){</a:t>
              </a:r>
            </a:p>
            <a:p>
              <a:pPr marL="0" indent="0">
                <a:spcBef>
                  <a:spcPts val="0"/>
                </a:spcBef>
                <a:buClr>
                  <a:schemeClr val="tx1"/>
                </a:buClr>
                <a:buSzPct val="90000"/>
                <a:buNone/>
              </a:pPr>
              <a:r>
                <a:rPr lang="en-US" altLang="zh-CN" sz="2000" b="0" dirty="0" smtClean="0">
                  <a:solidFill>
                    <a:srgbClr val="0432FF"/>
                  </a:solidFill>
                  <a:latin typeface="+mn-lt"/>
                </a:rPr>
                <a:t>+        	return </a:t>
              </a:r>
              <a:r>
                <a:rPr lang="en-US" altLang="zh-CN" sz="2000" b="0" dirty="0" err="1" smtClean="0">
                  <a:solidFill>
                    <a:srgbClr val="0432FF"/>
                  </a:solidFill>
                  <a:latin typeface="+mn-lt"/>
                </a:rPr>
                <a:t>astNode.getLength</a:t>
              </a:r>
              <a:r>
                <a:rPr lang="en-US" altLang="zh-CN" sz="2000" b="0" dirty="0" smtClean="0">
                  <a:solidFill>
                    <a:srgbClr val="0432FF"/>
                  </a:solidFill>
                  <a:latin typeface="+mn-lt"/>
                </a:rPr>
                <a:t>();</a:t>
              </a:r>
              <a:r>
                <a:rPr lang="ro-RO" altLang="zh-CN" sz="2000" b="0" dirty="0">
                  <a:solidFill>
                    <a:srgbClr val="0432FF"/>
                  </a:solidFill>
                  <a:latin typeface="+mn-lt"/>
                </a:rPr>
                <a:t>	</a:t>
              </a:r>
              <a:endParaRPr lang="ro-RO" altLang="zh-CN" sz="2000" b="0" dirty="0" smtClean="0">
                <a:solidFill>
                  <a:srgbClr val="0432FF"/>
                </a:solidFill>
                <a:latin typeface="+mn-lt"/>
              </a:endParaRPr>
            </a:p>
            <a:p>
              <a:pPr marL="0" indent="0">
                <a:spcBef>
                  <a:spcPts val="0"/>
                </a:spcBef>
                <a:buClr>
                  <a:schemeClr val="tx1"/>
                </a:buClr>
                <a:buSzPct val="90000"/>
                <a:buNone/>
              </a:pPr>
              <a:r>
                <a:rPr lang="en-US" altLang="zh-CN" sz="2000" b="0" dirty="0" smtClean="0">
                  <a:solidFill>
                    <a:srgbClr val="0432FF"/>
                  </a:solidFill>
                  <a:latin typeface="+mn-lt"/>
                </a:rPr>
                <a:t>+        else{</a:t>
              </a:r>
            </a:p>
            <a:p>
              <a:pPr marL="0" indent="0">
                <a:spcBef>
                  <a:spcPts val="0"/>
                </a:spcBef>
                <a:buClr>
                  <a:schemeClr val="tx1"/>
                </a:buClr>
                <a:buSzPct val="90000"/>
                <a:buNone/>
              </a:pPr>
              <a:r>
                <a:rPr lang="en-US" altLang="zh-CN" sz="2000" b="0" dirty="0" smtClean="0">
                  <a:solidFill>
                    <a:srgbClr val="0432FF"/>
                  </a:solidFill>
                  <a:latin typeface="+mn-lt"/>
                </a:rPr>
                <a:t>+        	return</a:t>
              </a:r>
              <a:r>
                <a:rPr lang="zh-CN" altLang="en-US" sz="2000" b="0" dirty="0" smtClean="0">
                  <a:solidFill>
                    <a:srgbClr val="0432FF"/>
                  </a:solidFill>
                  <a:latin typeface="+mn-lt"/>
                </a:rPr>
                <a:t> </a:t>
              </a:r>
              <a:r>
                <a:rPr lang="en-US" altLang="zh-CN" sz="2000" b="0" dirty="0" err="1" smtClean="0">
                  <a:solidFill>
                    <a:srgbClr val="0432FF"/>
                  </a:solidFill>
                  <a:latin typeface="+mn-lt"/>
                </a:rPr>
                <a:t>this.commentMapper.getLength</a:t>
              </a:r>
              <a:r>
                <a:rPr lang="en-US" altLang="zh-CN" sz="2000" b="0" dirty="0" smtClean="0">
                  <a:solidFill>
                    <a:srgbClr val="0432FF"/>
                  </a:solidFill>
                  <a:latin typeface="+mn-lt"/>
                </a:rPr>
                <a:t>(</a:t>
              </a:r>
              <a:r>
                <a:rPr lang="en-US" altLang="zh-CN" sz="2000" b="0" dirty="0" err="1" smtClean="0">
                  <a:solidFill>
                    <a:srgbClr val="0432FF"/>
                  </a:solidFill>
                  <a:latin typeface="+mn-lt"/>
                </a:rPr>
                <a:t>astNode</a:t>
              </a:r>
              <a:r>
                <a:rPr lang="en-US" altLang="zh-CN" sz="2000" b="0" dirty="0">
                  <a:solidFill>
                    <a:srgbClr val="0432FF"/>
                  </a:solidFill>
                  <a:latin typeface="+mn-lt"/>
                </a:rPr>
                <a:t>); </a:t>
              </a:r>
              <a:r>
                <a:rPr lang="da-DK" altLang="zh-CN" sz="2000" b="0" dirty="0">
                  <a:solidFill>
                    <a:srgbClr val="FF0000"/>
                  </a:solidFill>
                  <a:latin typeface="+mn-lt"/>
                </a:rPr>
                <a:t>		</a:t>
              </a:r>
              <a:endParaRPr lang="en-US" altLang="zh-CN" sz="2000" b="0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17" name="文本框 13"/>
            <p:cNvSpPr txBox="1"/>
            <p:nvPr/>
          </p:nvSpPr>
          <p:spPr>
            <a:xfrm>
              <a:off x="695712" y="1383884"/>
              <a:ext cx="8784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b="1" dirty="0" smtClean="0"/>
                <a:t>Fix</a:t>
              </a:r>
              <a:r>
                <a:rPr kumimoji="1" lang="en-US" altLang="zh-CN" sz="2400" b="1" baseline="-25000" dirty="0" smtClean="0"/>
                <a:t>1</a:t>
              </a:r>
              <a:endParaRPr kumimoji="1" lang="zh-CN" altLang="en-US" sz="2400" b="1" baseline="-25000" dirty="0"/>
            </a:p>
          </p:txBody>
        </p:sp>
        <p:sp>
          <p:nvSpPr>
            <p:cNvPr id="18" name="文本框 15"/>
            <p:cNvSpPr txBox="1"/>
            <p:nvPr/>
          </p:nvSpPr>
          <p:spPr>
            <a:xfrm>
              <a:off x="660844" y="4249624"/>
              <a:ext cx="8784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zh-CN" sz="2400" b="1" dirty="0" smtClean="0">
                  <a:solidFill>
                    <a:srgbClr val="000000"/>
                  </a:solidFill>
                </a:rPr>
                <a:t>Fix</a:t>
              </a:r>
              <a:r>
                <a:rPr kumimoji="1" lang="en-US" altLang="zh-CN" sz="2400" b="1" baseline="-25000" dirty="0">
                  <a:solidFill>
                    <a:srgbClr val="000000"/>
                  </a:solidFill>
                </a:rPr>
                <a:t>2</a:t>
              </a:r>
              <a:endParaRPr kumimoji="1" lang="zh-CN" altLang="en-US" sz="2400" b="1" baseline="-250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09553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400" dirty="0" smtClean="0"/>
              <a:t>Outline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5184576"/>
          </a:xfrm>
        </p:spPr>
        <p:txBody>
          <a:bodyPr>
            <a:normAutofit/>
          </a:bodyPr>
          <a:lstStyle/>
          <a:p>
            <a:r>
              <a:rPr lang="en-US" altLang="zh-CN" b="0" dirty="0" smtClean="0">
                <a:latin typeface="Corbel" panose="020B0503020204020204" pitchFamily="34" charset="0"/>
              </a:rPr>
              <a:t>Motivation &amp; Related Work</a:t>
            </a:r>
          </a:p>
          <a:p>
            <a:r>
              <a:rPr lang="en-US" altLang="zh-CN" sz="3200" b="0" dirty="0" smtClean="0">
                <a:latin typeface="Corbel" panose="020B0503020204020204" pitchFamily="34" charset="0"/>
              </a:rPr>
              <a:t>Study Approach</a:t>
            </a:r>
          </a:p>
          <a:p>
            <a:r>
              <a:rPr lang="en-US" altLang="zh-CN" sz="3200" dirty="0" smtClean="0">
                <a:latin typeface="Corbel" panose="020B0503020204020204" pitchFamily="34" charset="0"/>
              </a:rPr>
              <a:t>Experiments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latin typeface="Corbel" panose="020B0503020204020204" pitchFamily="34" charset="0"/>
              </a:rPr>
              <a:pPr/>
              <a:t>19</a:t>
            </a:fld>
            <a:endParaRPr lang="zh-CN" alt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627139"/>
      </p:ext>
    </p:extLst>
  </p:cSld>
  <p:clrMapOvr>
    <a:masterClrMapping/>
  </p:clrMapOvr>
  <p:transition advTm="3808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400" dirty="0" smtClean="0"/>
              <a:t>Motivation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5184576"/>
          </a:xfrm>
        </p:spPr>
        <p:txBody>
          <a:bodyPr>
            <a:normAutofit/>
          </a:bodyPr>
          <a:lstStyle/>
          <a:p>
            <a:r>
              <a:rPr lang="en-US" altLang="zh-CN" b="0" dirty="0">
                <a:latin typeface="+mn-lt"/>
              </a:rPr>
              <a:t>Prior studies </a:t>
            </a:r>
            <a:r>
              <a:rPr lang="en-US" altLang="zh-CN" b="0" dirty="0" smtClean="0">
                <a:latin typeface="+mn-lt"/>
              </a:rPr>
              <a:t>showed </a:t>
            </a:r>
            <a:r>
              <a:rPr lang="en-US" altLang="zh-CN" b="0" dirty="0">
                <a:latin typeface="+mn-lt"/>
              </a:rPr>
              <a:t>that developers apply </a:t>
            </a:r>
            <a:r>
              <a:rPr lang="en-US" altLang="zh-CN" b="0" dirty="0" smtClean="0">
                <a:latin typeface="+mn-lt"/>
              </a:rPr>
              <a:t>repetitive code </a:t>
            </a:r>
            <a:r>
              <a:rPr lang="en-US" altLang="zh-CN" b="0" dirty="0">
                <a:latin typeface="+mn-lt"/>
              </a:rPr>
              <a:t>changes to multiple locations</a:t>
            </a:r>
            <a:r>
              <a:rPr lang="en-US" altLang="zh-CN" b="0" dirty="0" smtClean="0">
                <a:latin typeface="+mn-lt"/>
              </a:rPr>
              <a:t>.</a:t>
            </a:r>
          </a:p>
          <a:p>
            <a:pPr lvl="1"/>
            <a:r>
              <a:rPr lang="en-US" altLang="zh-CN" dirty="0">
                <a:latin typeface="+mn-lt"/>
              </a:rPr>
              <a:t>Nguyen et al. </a:t>
            </a:r>
            <a:r>
              <a:rPr lang="en-US" altLang="zh-CN" dirty="0" smtClean="0">
                <a:latin typeface="+mn-lt"/>
              </a:rPr>
              <a:t>found </a:t>
            </a:r>
            <a:r>
              <a:rPr lang="en-US" altLang="zh-CN" dirty="0">
                <a:latin typeface="+mn-lt"/>
              </a:rPr>
              <a:t>that 17-45% bug fixes were </a:t>
            </a:r>
            <a:r>
              <a:rPr lang="en-US" altLang="zh-CN" dirty="0" smtClean="0">
                <a:latin typeface="+mn-lt"/>
              </a:rPr>
              <a:t>repeated [1].</a:t>
            </a:r>
            <a:endParaRPr lang="en-US" altLang="zh-CN" b="0" dirty="0">
              <a:latin typeface="+mn-lt"/>
            </a:endParaRPr>
          </a:p>
          <a:p>
            <a:r>
              <a:rPr lang="en-US" altLang="zh-CN" b="0" dirty="0" smtClean="0">
                <a:latin typeface="+mn-lt"/>
              </a:rPr>
              <a:t>Tools were built to recommend </a:t>
            </a:r>
            <a:r>
              <a:rPr lang="en-US" altLang="zh-CN" b="0" dirty="0">
                <a:latin typeface="+mn-lt"/>
              </a:rPr>
              <a:t>similar </a:t>
            </a:r>
            <a:r>
              <a:rPr lang="en-US" altLang="zh-CN" b="0" dirty="0" smtClean="0">
                <a:latin typeface="+mn-lt"/>
              </a:rPr>
              <a:t>bug fixes.</a:t>
            </a:r>
          </a:p>
          <a:p>
            <a:pPr lvl="1"/>
            <a:r>
              <a:rPr lang="en-US" altLang="zh-CN" b="0" dirty="0" smtClean="0">
                <a:latin typeface="+mn-lt"/>
              </a:rPr>
              <a:t>Clever </a:t>
            </a:r>
            <a:r>
              <a:rPr lang="en-US" altLang="zh-CN" dirty="0" smtClean="0">
                <a:latin typeface="+mn-lt"/>
              </a:rPr>
              <a:t>detects </a:t>
            </a:r>
            <a:r>
              <a:rPr lang="en-US" altLang="zh-CN" dirty="0">
                <a:latin typeface="+mn-lt"/>
              </a:rPr>
              <a:t>and tracks code </a:t>
            </a:r>
            <a:r>
              <a:rPr lang="en-US" altLang="zh-CN" dirty="0" smtClean="0">
                <a:latin typeface="+mn-lt"/>
              </a:rPr>
              <a:t>clones [2].</a:t>
            </a:r>
          </a:p>
          <a:p>
            <a:pPr lvl="1"/>
            <a:r>
              <a:rPr lang="en-US" altLang="zh-CN" dirty="0" smtClean="0">
                <a:latin typeface="+mn-lt"/>
              </a:rPr>
              <a:t> </a:t>
            </a:r>
            <a:r>
              <a:rPr lang="en-US" altLang="zh-CN" dirty="0" smtClean="0">
                <a:latin typeface="Corbel" panose="020B0503020204020204" pitchFamily="34" charset="0"/>
              </a:rPr>
              <a:t>LASE suggests </a:t>
            </a:r>
            <a:r>
              <a:rPr lang="en-US" altLang="zh-CN" dirty="0">
                <a:latin typeface="Corbel" panose="020B0503020204020204" pitchFamily="34" charset="0"/>
              </a:rPr>
              <a:t>similar edits based on program transformation </a:t>
            </a:r>
            <a:r>
              <a:rPr lang="en-US" altLang="zh-CN" dirty="0" smtClean="0">
                <a:latin typeface="Corbel" panose="020B0503020204020204" pitchFamily="34" charset="0"/>
              </a:rPr>
              <a:t>learned from two or more similar edit examples[3].</a:t>
            </a:r>
            <a:endParaRPr lang="en-US" altLang="zh-CN" dirty="0">
              <a:latin typeface="Corbel" panose="020B0503020204020204" pitchFamily="34" charset="0"/>
            </a:endParaRPr>
          </a:p>
          <a:p>
            <a:pPr lvl="1"/>
            <a:endParaRPr lang="en-US" altLang="zh-CN" dirty="0">
              <a:latin typeface="+mn-lt"/>
            </a:endParaRPr>
          </a:p>
          <a:p>
            <a:pPr lvl="1"/>
            <a:endParaRPr lang="zh-CN" altLang="en-US" b="0" dirty="0">
              <a:latin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latin typeface="Corbel" panose="020B0503020204020204" pitchFamily="34" charset="0"/>
              </a:rPr>
              <a:pPr/>
              <a:t>2</a:t>
            </a:fld>
            <a:endParaRPr lang="zh-CN" alt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507321"/>
      </p:ext>
    </p:extLst>
  </p:cSld>
  <p:clrMapOvr>
    <a:masterClrMapping/>
  </p:clrMapOvr>
  <p:transition advTm="38085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400" dirty="0" smtClean="0"/>
              <a:t>Data Sets</a:t>
            </a:r>
            <a:endParaRPr lang="zh-CN" altLang="en-US" sz="4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latin typeface="Corbel" panose="020B0503020204020204" pitchFamily="34" charset="0"/>
              </a:rPr>
              <a:pPr/>
              <a:t>20</a:t>
            </a:fld>
            <a:endParaRPr lang="zh-CN" altLang="en-US" dirty="0">
              <a:latin typeface="Corbel" panose="020B0503020204020204" pitchFamily="34" charset="0"/>
            </a:endParaRPr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86023646"/>
              </p:ext>
            </p:extLst>
          </p:nvPr>
        </p:nvGraphicFramePr>
        <p:xfrm>
          <a:off x="251520" y="1934696"/>
          <a:ext cx="8642352" cy="30784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2586"/>
                <a:gridCol w="1944216"/>
                <a:gridCol w="2484962"/>
                <a:gridCol w="2160588"/>
              </a:tblGrid>
              <a:tr h="374144">
                <a:tc>
                  <a:txBody>
                    <a:bodyPr/>
                    <a:lstStyle/>
                    <a:p>
                      <a:r>
                        <a:rPr lang="en-US" altLang="zh-CN" sz="2800" dirty="0" smtClean="0">
                          <a:solidFill>
                            <a:schemeClr val="tx1"/>
                          </a:solidFill>
                          <a:latin typeface="+mn-lt"/>
                        </a:rPr>
                        <a:t>Property</a:t>
                      </a:r>
                      <a:endParaRPr lang="zh-CN" altLang="en-US" sz="28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EFC4B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altLang="zh-CN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Eclipse JDT</a:t>
                      </a:r>
                      <a:endParaRPr kumimoji="0" lang="zh-CN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FC4B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altLang="zh-CN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Mozilla Firefox</a:t>
                      </a:r>
                      <a:endParaRPr kumimoji="0" lang="zh-CN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FC4B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altLang="zh-CN" sz="2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LibreOffice</a:t>
                      </a:r>
                      <a:r>
                        <a:rPr kumimoji="0" lang="en-US" altLang="zh-CN" sz="2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zh-CN" altLang="en-US" sz="2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FC4B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Resolved</a:t>
                      </a:r>
                      <a:r>
                        <a:rPr kumimoji="0" lang="en-US" altLang="zh-CN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zh-CN" sz="2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period of bugs</a:t>
                      </a:r>
                      <a:endParaRPr lang="en-US" altLang="zh-CN" sz="240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E7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24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2005 </a:t>
                      </a:r>
                      <a:endParaRPr kumimoji="0" lang="zh-CN" alt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solidFill>
                      <a:srgbClr val="FFE7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24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2014-2015</a:t>
                      </a:r>
                      <a:endParaRPr kumimoji="0" lang="zh-CN" alt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solidFill>
                      <a:srgbClr val="FFE7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24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2014</a:t>
                      </a:r>
                      <a:endParaRPr kumimoji="0" lang="zh-CN" alt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solidFill>
                      <a:srgbClr val="FFE7D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# of bugs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F1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870 </a:t>
                      </a:r>
                      <a:endParaRPr lang="zh-CN" altLang="en-US" sz="2400" dirty="0" smtClean="0">
                        <a:latin typeface="+mn-lt"/>
                      </a:endParaRPr>
                    </a:p>
                  </a:txBody>
                  <a:tcPr>
                    <a:solidFill>
                      <a:srgbClr val="FFF1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380 </a:t>
                      </a:r>
                      <a:endParaRPr lang="zh-CN" altLang="en-US" sz="2400" dirty="0" smtClean="0">
                        <a:latin typeface="+mn-lt"/>
                      </a:endParaRPr>
                    </a:p>
                  </a:txBody>
                  <a:tcPr>
                    <a:solidFill>
                      <a:srgbClr val="FFF1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1,563 </a:t>
                      </a:r>
                      <a:endParaRPr lang="zh-CN" altLang="en-US" sz="2400" dirty="0" smtClean="0">
                        <a:latin typeface="+mn-lt"/>
                      </a:endParaRPr>
                    </a:p>
                  </a:txBody>
                  <a:tcPr>
                    <a:solidFill>
                      <a:srgbClr val="FFF1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# of fixing patches</a:t>
                      </a:r>
                      <a:endParaRPr lang="zh-CN" altLang="en-US" sz="24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E7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24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1,378</a:t>
                      </a:r>
                      <a:endParaRPr kumimoji="0" lang="zh-CN" alt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solidFill>
                      <a:srgbClr val="FFE7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24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10,051</a:t>
                      </a:r>
                      <a:endParaRPr kumimoji="0" lang="zh-CN" alt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solidFill>
                      <a:srgbClr val="FFE7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CN" sz="24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7,846</a:t>
                      </a:r>
                      <a:endParaRPr kumimoji="0" lang="zh-CN" altLang="en-US" sz="2400" kern="1200" dirty="0" smtClean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>
                    <a:solidFill>
                      <a:srgbClr val="FFE7D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# fixes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solidFill>
                      <a:srgbClr val="FFF1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16,289 </a:t>
                      </a:r>
                      <a:endParaRPr lang="zh-CN" altLang="en-US" sz="2400" b="1" dirty="0" smtClean="0">
                        <a:latin typeface="+mn-lt"/>
                      </a:endParaRPr>
                    </a:p>
                  </a:txBody>
                  <a:tcPr>
                    <a:solidFill>
                      <a:srgbClr val="FFF1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3,451 </a:t>
                      </a:r>
                      <a:endParaRPr lang="zh-CN" altLang="en-US" sz="2400" b="1" dirty="0" smtClean="0">
                        <a:latin typeface="+mn-lt"/>
                      </a:endParaRPr>
                    </a:p>
                  </a:txBody>
                  <a:tcPr>
                    <a:solidFill>
                      <a:srgbClr val="FFF1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33,057 </a:t>
                      </a:r>
                      <a:endParaRPr lang="zh-CN" altLang="en-US" sz="2400" b="1" dirty="0" smtClean="0">
                        <a:latin typeface="+mn-lt"/>
                      </a:endParaRPr>
                    </a:p>
                  </a:txBody>
                  <a:tcPr>
                    <a:solidFill>
                      <a:srgbClr val="FFF1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285756"/>
      </p:ext>
    </p:extLst>
  </p:cSld>
  <p:clrMapOvr>
    <a:masterClrMapping/>
  </p:clrMapOvr>
  <p:transition advTm="38085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Q1.D2. </a:t>
            </a:r>
            <a:r>
              <a:rPr lang="en-US" altLang="zh-CN" dirty="0"/>
              <a:t>What’s the distribution of repeated-fix groups based on fix instance counts?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latin typeface="Corbel" panose="020B0503020204020204" pitchFamily="34" charset="0"/>
              </a:rPr>
              <a:pPr/>
              <a:t>21</a:t>
            </a:fld>
            <a:endParaRPr lang="zh-CN" altLang="en-US" dirty="0">
              <a:latin typeface="Corbel" panose="020B0503020204020204" pitchFamily="34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144016" y="5373096"/>
            <a:ext cx="8748464" cy="504000"/>
          </a:xfrm>
          <a:prstGeom prst="roundRect">
            <a:avLst/>
          </a:prstGeom>
          <a:solidFill>
            <a:srgbClr val="EF95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i="1" dirty="0" smtClean="0">
                <a:solidFill>
                  <a:schemeClr val="tx1"/>
                </a:solidFill>
              </a:rPr>
              <a:t>For most bugs, repeated fixes did not occur many times. </a:t>
            </a: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251520" y="1268760"/>
            <a:ext cx="8640960" cy="51845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kumimoji="0" sz="3200" b="1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4">
                  <a:lumMod val="60000"/>
                  <a:lumOff val="40000"/>
                </a:schemeClr>
              </a:buClr>
              <a:buSzPct val="60000"/>
              <a:buFont typeface="Wingdings" charset="2"/>
              <a:buChar char="u"/>
              <a:defRPr kumimoji="0" sz="3200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1800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1600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sz="2400" b="0" dirty="0" smtClean="0">
              <a:latin typeface="+mn-lt"/>
            </a:endParaRPr>
          </a:p>
          <a:p>
            <a:pPr marL="0" indent="0">
              <a:buNone/>
            </a:pPr>
            <a:endParaRPr lang="en-US" altLang="zh-CN" sz="2400" b="0" dirty="0">
              <a:latin typeface="+mn-lt"/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179512" y="5949280"/>
            <a:ext cx="8748464" cy="504176"/>
          </a:xfrm>
          <a:prstGeom prst="roundRect">
            <a:avLst/>
          </a:prstGeom>
          <a:solidFill>
            <a:srgbClr val="EF95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600" dirty="0" smtClean="0">
                <a:solidFill>
                  <a:schemeClr val="tx1"/>
                </a:solidFill>
              </a:rPr>
              <a:t>SYDIT [5] </a:t>
            </a:r>
            <a:r>
              <a:rPr lang="en-US" altLang="zh-CN" sz="2600" dirty="0">
                <a:solidFill>
                  <a:schemeClr val="tx1"/>
                </a:solidFill>
              </a:rPr>
              <a:t>and </a:t>
            </a:r>
            <a:r>
              <a:rPr lang="en-US" altLang="zh-CN" sz="2600" dirty="0" err="1" smtClean="0">
                <a:solidFill>
                  <a:schemeClr val="tx1"/>
                </a:solidFill>
              </a:rPr>
              <a:t>LibSync</a:t>
            </a:r>
            <a:r>
              <a:rPr lang="en-US" altLang="zh-CN" sz="2600" dirty="0" smtClean="0">
                <a:solidFill>
                  <a:schemeClr val="tx1"/>
                </a:solidFill>
              </a:rPr>
              <a:t> [6] </a:t>
            </a:r>
            <a:r>
              <a:rPr lang="en-US" altLang="zh-CN" sz="2600" dirty="0">
                <a:solidFill>
                  <a:schemeClr val="tx1"/>
                </a:solidFill>
              </a:rPr>
              <a:t>may be more </a:t>
            </a:r>
            <a:r>
              <a:rPr lang="en-US" altLang="zh-CN" sz="2600" dirty="0" smtClean="0">
                <a:solidFill>
                  <a:schemeClr val="tx1"/>
                </a:solidFill>
              </a:rPr>
              <a:t>helpful</a:t>
            </a:r>
            <a:r>
              <a:rPr lang="en-US" altLang="zh-CN" sz="2600" dirty="0">
                <a:solidFill>
                  <a:schemeClr val="tx1"/>
                </a:solidFill>
              </a:rPr>
              <a:t> </a:t>
            </a:r>
            <a:r>
              <a:rPr lang="en-US" altLang="zh-CN" sz="2600" dirty="0" smtClean="0">
                <a:solidFill>
                  <a:schemeClr val="tx1"/>
                </a:solidFill>
              </a:rPr>
              <a:t>than LASE [3].</a:t>
            </a:r>
            <a:endParaRPr lang="en-US" altLang="zh-CN" sz="2600" i="1" dirty="0" smtClean="0">
              <a:solidFill>
                <a:schemeClr val="tx1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836712"/>
            <a:ext cx="7269244" cy="482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00817"/>
      </p:ext>
    </p:extLst>
  </p:cSld>
  <p:clrMapOvr>
    <a:masterClrMapping/>
  </p:clrMapOvr>
  <p:transition advTm="38085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Q3</a:t>
            </a:r>
            <a:r>
              <a:rPr lang="en-US" altLang="zh-CN" dirty="0"/>
              <a:t>. What are the common bugs and fix patterns of repeated fixes?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5184576"/>
          </a:xfrm>
        </p:spPr>
        <p:txBody>
          <a:bodyPr>
            <a:normAutofit/>
          </a:bodyPr>
          <a:lstStyle/>
          <a:p>
            <a:r>
              <a:rPr lang="en-US" altLang="zh-CN" b="0" dirty="0" smtClean="0">
                <a:latin typeface="+mn-lt"/>
              </a:rPr>
              <a:t>Sample Repeated-fix </a:t>
            </a:r>
            <a:r>
              <a:rPr lang="en-US" altLang="zh-CN" b="0" dirty="0">
                <a:latin typeface="+mn-lt"/>
              </a:rPr>
              <a:t>G</a:t>
            </a:r>
            <a:r>
              <a:rPr lang="en-US" altLang="zh-CN" b="0" dirty="0" smtClean="0">
                <a:latin typeface="+mn-lt"/>
              </a:rPr>
              <a:t>roups</a:t>
            </a:r>
          </a:p>
          <a:p>
            <a:pPr lvl="1"/>
            <a:r>
              <a:rPr lang="en-US" altLang="zh-CN" b="0" dirty="0" smtClean="0">
                <a:latin typeface="+mn-lt"/>
              </a:rPr>
              <a:t>Randomly select 150 repeated-fix groups, with 50 groups from each project</a:t>
            </a:r>
          </a:p>
          <a:p>
            <a:r>
              <a:rPr lang="en-US" altLang="zh-CN" b="0" dirty="0" smtClean="0">
                <a:latin typeface="+mn-lt"/>
              </a:rPr>
              <a:t>Manually Analyze </a:t>
            </a:r>
            <a:r>
              <a:rPr lang="en-US" altLang="zh-CN" b="0" dirty="0">
                <a:latin typeface="+mn-lt"/>
              </a:rPr>
              <a:t>Repeated-fix Groups</a:t>
            </a:r>
          </a:p>
          <a:p>
            <a:pPr lvl="1"/>
            <a:r>
              <a:rPr lang="en-US" altLang="zh-CN" dirty="0" smtClean="0">
                <a:latin typeface="+mn-lt"/>
              </a:rPr>
              <a:t>Bug component: the main syntax component of a fix</a:t>
            </a:r>
          </a:p>
          <a:p>
            <a:pPr lvl="1"/>
            <a:r>
              <a:rPr lang="en-US" altLang="zh-CN" b="0" dirty="0" smtClean="0">
                <a:latin typeface="+mn-lt"/>
              </a:rPr>
              <a:t>Fix pattern: the way to resolve the bug</a:t>
            </a:r>
          </a:p>
          <a:p>
            <a:pPr lvl="2"/>
            <a:endParaRPr lang="en-US" altLang="zh-CN" b="0" dirty="0">
              <a:latin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latin typeface="Corbel" panose="020B0503020204020204" pitchFamily="34" charset="0"/>
              </a:rPr>
              <a:pPr/>
              <a:t>22</a:t>
            </a:fld>
            <a:endParaRPr lang="zh-CN" alt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495549"/>
      </p:ext>
    </p:extLst>
  </p:cSld>
  <p:clrMapOvr>
    <a:masterClrMapping/>
  </p:clrMapOvr>
  <p:transition advTm="38085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16752"/>
            <a:ext cx="8640960" cy="1080000"/>
          </a:xfrm>
        </p:spPr>
        <p:txBody>
          <a:bodyPr>
            <a:noAutofit/>
          </a:bodyPr>
          <a:lstStyle/>
          <a:p>
            <a:r>
              <a:rPr kumimoji="1" lang="en-US" altLang="zh-CN" dirty="0" smtClean="0"/>
              <a:t>Exemplar </a:t>
            </a:r>
            <a:r>
              <a:rPr kumimoji="1" lang="en-US" altLang="zh-CN" dirty="0"/>
              <a:t>Repeated Fix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latin typeface="Corbel" panose="020B0503020204020204" pitchFamily="34" charset="0"/>
              </a:rPr>
              <a:pPr/>
              <a:t>23</a:t>
            </a:fld>
            <a:endParaRPr lang="zh-CN" altLang="en-US" dirty="0">
              <a:latin typeface="Corbel" panose="020B0503020204020204" pitchFamily="34" charset="0"/>
            </a:endParaRPr>
          </a:p>
        </p:txBody>
      </p:sp>
      <p:sp>
        <p:nvSpPr>
          <p:cNvPr id="9" name="内容占位符 2"/>
          <p:cNvSpPr>
            <a:spLocks noGrp="1"/>
          </p:cNvSpPr>
          <p:nvPr>
            <p:ph sz="quarter" idx="1"/>
          </p:nvPr>
        </p:nvSpPr>
        <p:spPr>
          <a:xfrm>
            <a:off x="683568" y="1628800"/>
            <a:ext cx="8100000" cy="4248472"/>
          </a:xfrm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1. 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-         if 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(</a:t>
            </a:r>
            <a:r>
              <a:rPr lang="en-US" altLang="zh-CN" sz="2200" b="0" dirty="0" err="1" smtClean="0">
                <a:solidFill>
                  <a:srgbClr val="FF0000"/>
                </a:solidFill>
                <a:latin typeface="+mn-lt"/>
              </a:rPr>
              <a:t>aStart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)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2. 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-             </a:t>
            </a:r>
            <a:r>
              <a:rPr lang="en-US" altLang="zh-CN" sz="2200" b="0" dirty="0" err="1" smtClean="0">
                <a:solidFill>
                  <a:srgbClr val="FF0000"/>
                </a:solidFill>
                <a:latin typeface="+mn-lt"/>
              </a:rPr>
              <a:t>currFrame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= </a:t>
            </a:r>
            <a:r>
              <a:rPr lang="en-US" altLang="zh-CN" sz="2200" b="0" dirty="0" err="1">
                <a:solidFill>
                  <a:srgbClr val="FF0000"/>
                </a:solidFill>
                <a:latin typeface="+mn-lt"/>
              </a:rPr>
              <a:t>aStart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-&gt;</a:t>
            </a:r>
            <a:r>
              <a:rPr lang="en-US" altLang="zh-CN" sz="2200" b="0" dirty="0" err="1">
                <a:solidFill>
                  <a:srgbClr val="FF0000"/>
                </a:solidFill>
                <a:latin typeface="+mn-lt"/>
              </a:rPr>
              <a:t>GetNextSibling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(); </a:t>
            </a:r>
            <a:endParaRPr lang="en-US" altLang="zh-CN" sz="2200" b="0" dirty="0" smtClean="0">
              <a:solidFill>
                <a:srgbClr val="FF0000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3. 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-         else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/>
            </a:r>
            <a:br>
              <a:rPr lang="en-US" altLang="zh-CN" sz="2200" b="0" dirty="0">
                <a:solidFill>
                  <a:srgbClr val="0432FF"/>
                </a:solidFill>
                <a:latin typeface="+mn-lt"/>
              </a:rPr>
            </a:b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4.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if 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(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aStart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) { 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5.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     if 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(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aStart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-&gt;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GetNextSibling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())</a:t>
            </a:r>
            <a:endParaRPr lang="en-US" altLang="zh-CN" sz="2200" b="0" dirty="0">
              <a:solidFill>
                <a:srgbClr val="0432FF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6.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  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    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currFrame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= 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aStart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-&gt;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GetNextSibling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(); 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7.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      else 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if (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aStart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-&gt;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GetParent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()-&gt;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GetContent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() </a:t>
            </a:r>
            <a:endParaRPr lang="en-US" altLang="zh-CN" sz="2200" b="0" dirty="0" smtClean="0">
              <a:solidFill>
                <a:srgbClr val="0432FF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               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           -&gt;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IsXUL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(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nsGkAtom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: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: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menugroup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))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8.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          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currFrame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= 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aStart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-&gt;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GetParent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()-&gt;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GetNextSibling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(); </a:t>
            </a:r>
            <a:endParaRPr lang="en-US" altLang="zh-CN" sz="2200" b="0" dirty="0" smtClean="0">
              <a:solidFill>
                <a:srgbClr val="0432FF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9.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 }</a:t>
            </a:r>
            <a:endParaRPr lang="en-US" altLang="zh-CN" sz="2200" b="0" dirty="0">
              <a:solidFill>
                <a:srgbClr val="0432FF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10.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 else</a:t>
            </a:r>
            <a:endParaRPr lang="en-US" altLang="zh-CN" sz="2200" b="0" dirty="0">
              <a:solidFill>
                <a:srgbClr val="0432FF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</a:t>
            </a:r>
            <a:endParaRPr lang="en-US" altLang="zh-CN" sz="2200" b="0" dirty="0">
              <a:solidFill>
                <a:srgbClr val="0432FF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endParaRPr lang="en-US" altLang="zh-CN" sz="2200" b="0" dirty="0" smtClean="0">
              <a:solidFill>
                <a:srgbClr val="0432FF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</a:t>
            </a:r>
            <a:endParaRPr lang="en-US" altLang="zh-CN" sz="2200" b="0" dirty="0">
              <a:solidFill>
                <a:srgbClr val="0432FF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endParaRPr lang="en-US" altLang="zh-CN" sz="2200" b="0" dirty="0">
              <a:solidFill>
                <a:srgbClr val="0432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8832891"/>
      </p:ext>
    </p:extLst>
  </p:cSld>
  <p:clrMapOvr>
    <a:masterClrMapping/>
  </p:clrMapOvr>
  <p:transition advTm="38085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内容占位符 2"/>
          <p:cNvSpPr txBox="1">
            <a:spLocks/>
          </p:cNvSpPr>
          <p:nvPr/>
        </p:nvSpPr>
        <p:spPr>
          <a:xfrm>
            <a:off x="683568" y="1628800"/>
            <a:ext cx="8100000" cy="4248472"/>
          </a:xfrm>
          <a:prstGeom prst="rect">
            <a:avLst/>
          </a:prstGeom>
          <a:ln w="381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kumimoji="0" sz="3200" b="1" kern="1200" baseline="0">
                <a:solidFill>
                  <a:schemeClr val="dk1"/>
                </a:solidFill>
                <a:latin typeface="Arial" pitchFamily="34" charset="0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4">
                  <a:lumMod val="60000"/>
                  <a:lumOff val="40000"/>
                </a:schemeClr>
              </a:buClr>
              <a:buSzPct val="60000"/>
              <a:buFont typeface="Wingdings" charset="2"/>
              <a:buChar char="u"/>
              <a:defRPr kumimoji="0" sz="2800" kern="1200" baseline="0">
                <a:solidFill>
                  <a:schemeClr val="dk1"/>
                </a:solidFill>
                <a:latin typeface="Arial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rgbClr val="00B050"/>
              </a:buClr>
              <a:buSzPct val="80000"/>
              <a:buFont typeface="Wingdings" charset="2"/>
              <a:buChar char="Ø"/>
              <a:defRPr kumimoji="0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dk1"/>
                </a:solidFill>
                <a:latin typeface="Arial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1600" kern="1200" baseline="0">
                <a:solidFill>
                  <a:schemeClr val="dk1"/>
                </a:solidFill>
                <a:latin typeface="Arial" pitchFamily="34" charset="0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1. 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-         if (</a:t>
            </a:r>
            <a:r>
              <a:rPr lang="en-US" altLang="zh-CN" sz="2200" b="0" dirty="0" err="1" smtClean="0">
                <a:solidFill>
                  <a:srgbClr val="FF0000"/>
                </a:solidFill>
                <a:latin typeface="+mn-lt"/>
              </a:rPr>
              <a:t>aStart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)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2. 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-             </a:t>
            </a:r>
            <a:r>
              <a:rPr lang="en-US" altLang="zh-CN" sz="2200" b="0" dirty="0" err="1" smtClean="0">
                <a:solidFill>
                  <a:srgbClr val="FF0000"/>
                </a:solidFill>
                <a:latin typeface="+mn-lt"/>
              </a:rPr>
              <a:t>currFrame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= </a:t>
            </a:r>
            <a:r>
              <a:rPr lang="en-US" altLang="zh-CN" sz="2200" b="0" dirty="0" err="1" smtClean="0">
                <a:solidFill>
                  <a:srgbClr val="FF0000"/>
                </a:solidFill>
                <a:latin typeface="+mn-lt"/>
              </a:rPr>
              <a:t>aStart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-&gt;</a:t>
            </a:r>
            <a:r>
              <a:rPr lang="en-US" altLang="zh-CN" sz="2200" b="0" dirty="0" err="1" smtClean="0">
                <a:solidFill>
                  <a:srgbClr val="FF0000"/>
                </a:solidFill>
                <a:latin typeface="+mn-lt"/>
              </a:rPr>
              <a:t>GetNextSibling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(); 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3. 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-         else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/>
            </a:r>
            <a:br>
              <a:rPr lang="en-US" altLang="zh-CN" sz="2200" b="0" dirty="0" smtClean="0">
                <a:solidFill>
                  <a:srgbClr val="0432FF"/>
                </a:solidFill>
                <a:latin typeface="+mn-lt"/>
              </a:rPr>
            </a:b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4.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if (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aStart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) { 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5.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     if (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aStart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-&gt;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GetNextSibling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())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6.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         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currFrame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= 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aStart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-&gt;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GetNextSibling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(); 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7.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      else if (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aStart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-&gt;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GetParent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()-&gt;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GetContent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() 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                             -&gt;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IsXUL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(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nsGkAtom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::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menugroup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))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8.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          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currFrame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= 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aStart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-&gt;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GetParent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()-&gt;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GetNextSibling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(); 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9.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 }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10.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 else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endParaRPr lang="en-US" altLang="zh-CN" sz="2200" b="0" dirty="0" smtClean="0">
              <a:solidFill>
                <a:srgbClr val="0432FF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endParaRPr lang="en-US" altLang="zh-CN" sz="2200" b="0" dirty="0">
              <a:solidFill>
                <a:srgbClr val="0432FF"/>
              </a:solidFill>
              <a:latin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16752"/>
            <a:ext cx="8640960" cy="1080000"/>
          </a:xfrm>
        </p:spPr>
        <p:txBody>
          <a:bodyPr>
            <a:noAutofit/>
          </a:bodyPr>
          <a:lstStyle/>
          <a:p>
            <a:r>
              <a:rPr lang="en-US" altLang="zh-CN" dirty="0"/>
              <a:t>Similarity Relationship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latin typeface="Corbel" panose="020B0503020204020204" pitchFamily="34" charset="0"/>
              </a:rPr>
              <a:pPr/>
              <a:t>24</a:t>
            </a:fld>
            <a:endParaRPr lang="zh-CN" altLang="en-US" dirty="0">
              <a:latin typeface="Corbel" panose="020B05030202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43608" y="1742514"/>
            <a:ext cx="6984776" cy="606366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608" y="2727456"/>
            <a:ext cx="6984776" cy="269496"/>
          </a:xfrm>
          <a:prstGeom prst="rect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608" y="3429000"/>
            <a:ext cx="6984776" cy="269496"/>
          </a:xfrm>
          <a:prstGeom prst="rect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93322"/>
      </p:ext>
    </p:extLst>
  </p:cSld>
  <p:clrMapOvr>
    <a:masterClrMapping/>
  </p:clrMapOvr>
  <p:transition advTm="38085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16752"/>
            <a:ext cx="8640960" cy="1080000"/>
          </a:xfrm>
        </p:spPr>
        <p:txBody>
          <a:bodyPr>
            <a:noAutofit/>
          </a:bodyPr>
          <a:lstStyle/>
          <a:p>
            <a:r>
              <a:rPr lang="en-US" altLang="zh-CN" dirty="0"/>
              <a:t>Dependency Relationship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latin typeface="Corbel" panose="020B0503020204020204" pitchFamily="34" charset="0"/>
              </a:rPr>
              <a:pPr/>
              <a:t>25</a:t>
            </a:fld>
            <a:endParaRPr lang="zh-CN" altLang="en-US" dirty="0">
              <a:latin typeface="Corbel" panose="020B0503020204020204" pitchFamily="34" charset="0"/>
            </a:endParaRPr>
          </a:p>
        </p:txBody>
      </p:sp>
      <p:sp>
        <p:nvSpPr>
          <p:cNvPr id="14" name="内容占位符 2"/>
          <p:cNvSpPr txBox="1">
            <a:spLocks/>
          </p:cNvSpPr>
          <p:nvPr/>
        </p:nvSpPr>
        <p:spPr>
          <a:xfrm>
            <a:off x="1224528" y="1628800"/>
            <a:ext cx="8100000" cy="4248472"/>
          </a:xfrm>
          <a:prstGeom prst="rect">
            <a:avLst/>
          </a:prstGeom>
          <a:ln w="38100" cap="flat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kumimoji="0" sz="3200" b="1" kern="1200" baseline="0">
                <a:solidFill>
                  <a:schemeClr val="dk1"/>
                </a:solidFill>
                <a:latin typeface="Arial" pitchFamily="34" charset="0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4">
                  <a:lumMod val="60000"/>
                  <a:lumOff val="40000"/>
                </a:schemeClr>
              </a:buClr>
              <a:buSzPct val="60000"/>
              <a:buFont typeface="Wingdings" charset="2"/>
              <a:buChar char="u"/>
              <a:defRPr kumimoji="0" sz="2800" kern="1200" baseline="0">
                <a:solidFill>
                  <a:schemeClr val="dk1"/>
                </a:solidFill>
                <a:latin typeface="Arial" pitchFamily="34" charset="0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rgbClr val="00B050"/>
              </a:buClr>
              <a:buSzPct val="80000"/>
              <a:buFont typeface="Wingdings" charset="2"/>
              <a:buChar char="Ø"/>
              <a:defRPr kumimoji="0" sz="2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dk1"/>
                </a:solidFill>
                <a:latin typeface="Arial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1600" kern="1200" baseline="0">
                <a:solidFill>
                  <a:schemeClr val="dk1"/>
                </a:solidFill>
                <a:latin typeface="Arial" pitchFamily="34" charset="0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1. 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-         if (</a:t>
            </a:r>
            <a:r>
              <a:rPr lang="en-US" altLang="zh-CN" sz="2200" b="0" dirty="0" err="1" smtClean="0">
                <a:solidFill>
                  <a:srgbClr val="FF0000"/>
                </a:solidFill>
                <a:latin typeface="+mn-lt"/>
              </a:rPr>
              <a:t>aStart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)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2. 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-             </a:t>
            </a:r>
            <a:r>
              <a:rPr lang="en-US" altLang="zh-CN" sz="2200" b="0" dirty="0" err="1" smtClean="0">
                <a:solidFill>
                  <a:srgbClr val="FF0000"/>
                </a:solidFill>
                <a:latin typeface="+mn-lt"/>
              </a:rPr>
              <a:t>currFrame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= </a:t>
            </a:r>
            <a:r>
              <a:rPr lang="en-US" altLang="zh-CN" sz="2200" b="0" dirty="0" err="1" smtClean="0">
                <a:solidFill>
                  <a:srgbClr val="FF0000"/>
                </a:solidFill>
                <a:latin typeface="+mn-lt"/>
              </a:rPr>
              <a:t>aStart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-&gt;</a:t>
            </a:r>
            <a:r>
              <a:rPr lang="en-US" altLang="zh-CN" sz="2200" b="0" dirty="0" err="1" smtClean="0">
                <a:solidFill>
                  <a:srgbClr val="FF0000"/>
                </a:solidFill>
                <a:latin typeface="+mn-lt"/>
              </a:rPr>
              <a:t>GetNextSibling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(); 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3. 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-         else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/>
            </a:r>
            <a:br>
              <a:rPr lang="en-US" altLang="zh-CN" sz="2200" b="0" dirty="0" smtClean="0">
                <a:solidFill>
                  <a:srgbClr val="0432FF"/>
                </a:solidFill>
                <a:latin typeface="+mn-lt"/>
              </a:rPr>
            </a:b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4.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if (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aStart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) { 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5.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     if (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aStart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-&gt;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GetNextSibling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())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6.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         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currFrame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= 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aStart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-&gt;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GetNextSibling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(); 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7.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      else if (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aStart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-&gt;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GetParent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()-&gt;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GetContent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() 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                             -&gt;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IsXUL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(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nsGkAtom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::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menugroup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))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8.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          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currFrame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= 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aStart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-&gt;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GetParent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()-&gt;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GetNextSibling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(); 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9.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 }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10.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 else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endParaRPr lang="en-US" altLang="zh-CN" sz="2200" b="0" dirty="0" smtClean="0">
              <a:solidFill>
                <a:srgbClr val="0432FF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Wingdings" charset="2"/>
              <a:buNone/>
            </a:pPr>
            <a:endParaRPr lang="en-US" altLang="zh-CN" sz="2200" b="0" dirty="0">
              <a:solidFill>
                <a:srgbClr val="0432FF"/>
              </a:solidFill>
              <a:latin typeface="+mn-lt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84568" y="3068960"/>
            <a:ext cx="7200800" cy="1656184"/>
          </a:xfrm>
          <a:prstGeom prst="rect">
            <a:avLst/>
          </a:prstGeom>
          <a:noFill/>
          <a:ln w="28575" cmpd="sng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rved Left Arrow 7"/>
          <p:cNvSpPr/>
          <p:nvPr/>
        </p:nvSpPr>
        <p:spPr>
          <a:xfrm flipH="1" flipV="1">
            <a:off x="971600" y="2852936"/>
            <a:ext cx="360041" cy="720080"/>
          </a:xfrm>
          <a:prstGeom prst="curvedLeftArrow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" y="2132856"/>
            <a:ext cx="16916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8000"/>
                </a:solidFill>
              </a:rPr>
              <a:t>Control depend on</a:t>
            </a:r>
            <a:endParaRPr lang="en-US" sz="24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884374"/>
      </p:ext>
    </p:extLst>
  </p:cSld>
  <p:clrMapOvr>
    <a:masterClrMapping/>
  </p:clrMapOvr>
  <p:transition advTm="38085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16752"/>
            <a:ext cx="8640960" cy="1080000"/>
          </a:xfrm>
        </p:spPr>
        <p:txBody>
          <a:bodyPr>
            <a:noAutofit/>
          </a:bodyPr>
          <a:lstStyle/>
          <a:p>
            <a:r>
              <a:rPr lang="en-US" altLang="zh-CN" dirty="0" smtClean="0"/>
              <a:t>Manual </a:t>
            </a:r>
            <a:r>
              <a:rPr lang="en-US" altLang="zh-CN" dirty="0"/>
              <a:t>Analysis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latin typeface="Corbel" panose="020B0503020204020204" pitchFamily="34" charset="0"/>
              </a:rPr>
              <a:pPr/>
              <a:t>26</a:t>
            </a:fld>
            <a:endParaRPr lang="zh-CN" altLang="en-US" dirty="0">
              <a:latin typeface="Corbel" panose="020B0503020204020204" pitchFamily="34" charset="0"/>
            </a:endParaRPr>
          </a:p>
        </p:txBody>
      </p:sp>
      <p:sp>
        <p:nvSpPr>
          <p:cNvPr id="9" name="内容占位符 2"/>
          <p:cNvSpPr>
            <a:spLocks noGrp="1"/>
          </p:cNvSpPr>
          <p:nvPr>
            <p:ph sz="quarter" idx="1"/>
          </p:nvPr>
        </p:nvSpPr>
        <p:spPr>
          <a:xfrm>
            <a:off x="683568" y="1628800"/>
            <a:ext cx="8100000" cy="3675600"/>
          </a:xfrm>
          <a:ln w="381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1. 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-         if 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(</a:t>
            </a:r>
            <a:r>
              <a:rPr lang="en-US" altLang="zh-CN" sz="2200" b="0" dirty="0" err="1" smtClean="0">
                <a:solidFill>
                  <a:srgbClr val="FF0000"/>
                </a:solidFill>
                <a:latin typeface="+mn-lt"/>
              </a:rPr>
              <a:t>aStart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)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2. 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-         	</a:t>
            </a:r>
            <a:r>
              <a:rPr lang="en-US" altLang="zh-CN" sz="2200" b="0" dirty="0" err="1" smtClean="0">
                <a:solidFill>
                  <a:srgbClr val="FF0000"/>
                </a:solidFill>
                <a:latin typeface="+mn-lt"/>
              </a:rPr>
              <a:t>currFrame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= </a:t>
            </a:r>
            <a:r>
              <a:rPr lang="en-US" altLang="zh-CN" sz="2200" b="0" dirty="0" err="1">
                <a:solidFill>
                  <a:srgbClr val="FF0000"/>
                </a:solidFill>
                <a:latin typeface="+mn-lt"/>
              </a:rPr>
              <a:t>aStart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-&gt;</a:t>
            </a:r>
            <a:r>
              <a:rPr lang="en-US" altLang="zh-CN" sz="2200" b="0" dirty="0" err="1">
                <a:solidFill>
                  <a:srgbClr val="FF0000"/>
                </a:solidFill>
                <a:latin typeface="+mn-lt"/>
              </a:rPr>
              <a:t>GetNextSibling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(); </a:t>
            </a:r>
            <a:endParaRPr lang="en-US" altLang="zh-CN" sz="2200" b="0" dirty="0" smtClean="0">
              <a:solidFill>
                <a:srgbClr val="FF0000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3. 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-         else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/>
            </a:r>
            <a:br>
              <a:rPr lang="en-US" altLang="zh-CN" sz="2200" b="0" dirty="0">
                <a:solidFill>
                  <a:srgbClr val="0432FF"/>
                </a:solidFill>
                <a:latin typeface="+mn-lt"/>
              </a:rPr>
            </a:b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4.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if 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(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aStart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) { 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5.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 	if 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(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aStart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-&gt;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GetNextSibling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())</a:t>
            </a:r>
            <a:endParaRPr lang="en-US" altLang="zh-CN" sz="2200" b="0" dirty="0">
              <a:solidFill>
                <a:srgbClr val="0432FF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6.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  	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currFrame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= 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aStart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-&gt;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GetNextSibling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(); 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7.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  	else 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if (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aStart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-&gt;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GetParent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()-&gt;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GetContent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() </a:t>
            </a:r>
            <a:endParaRPr lang="en-US" altLang="zh-CN" sz="2200" b="0" dirty="0" smtClean="0">
              <a:solidFill>
                <a:srgbClr val="0432FF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               		-&gt;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IsXUL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(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nsGkAtoms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::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menugroup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))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8.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 	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currFrame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= 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aStart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-&gt;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GetParent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()-&gt;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GetNextSibling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(); </a:t>
            </a:r>
            <a:endParaRPr lang="en-US" altLang="zh-CN" sz="2200" b="0" dirty="0" smtClean="0">
              <a:solidFill>
                <a:srgbClr val="0432FF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 9.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 }</a:t>
            </a:r>
            <a:endParaRPr lang="en-US" altLang="zh-CN" sz="2200" b="0" dirty="0">
              <a:solidFill>
                <a:srgbClr val="0432FF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10.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+         else</a:t>
            </a:r>
            <a:endParaRPr lang="en-US" altLang="zh-CN" sz="2200" b="0" dirty="0">
              <a:solidFill>
                <a:srgbClr val="0432FF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</a:t>
            </a:r>
            <a:endParaRPr lang="en-US" altLang="zh-CN" sz="2200" b="0" dirty="0">
              <a:solidFill>
                <a:srgbClr val="0432FF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endParaRPr lang="en-US" altLang="zh-CN" sz="2200" b="0" dirty="0" smtClean="0">
              <a:solidFill>
                <a:srgbClr val="0432FF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</a:t>
            </a:r>
            <a:endParaRPr lang="en-US" altLang="zh-CN" sz="2200" b="0" dirty="0">
              <a:solidFill>
                <a:srgbClr val="0432FF"/>
              </a:solidFill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None/>
            </a:pPr>
            <a:endParaRPr lang="en-US" altLang="zh-CN" sz="2200" b="0" dirty="0">
              <a:solidFill>
                <a:srgbClr val="0432FF"/>
              </a:solidFill>
              <a:latin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24488" y="5499229"/>
            <a:ext cx="864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800" b="1" dirty="0" smtClean="0"/>
              <a:t>Bug Component: </a:t>
            </a:r>
            <a:r>
              <a:rPr lang="en-US" altLang="zh-CN" sz="2800" i="1" dirty="0" err="1"/>
              <a:t>currFrame</a:t>
            </a:r>
            <a:r>
              <a:rPr lang="en-US" altLang="zh-CN" sz="2800" dirty="0" err="1"/>
              <a:t>’s</a:t>
            </a:r>
            <a:r>
              <a:rPr lang="en-US" altLang="zh-CN" sz="2800" dirty="0"/>
              <a:t> assignment </a:t>
            </a:r>
            <a:r>
              <a:rPr lang="en-US" altLang="zh-CN" sz="2800" dirty="0" smtClean="0"/>
              <a:t>in line 2</a:t>
            </a:r>
            <a:endParaRPr kumimoji="1" lang="en-US" altLang="zh-CN" sz="2800" dirty="0" smtClean="0"/>
          </a:p>
          <a:p>
            <a:r>
              <a:rPr kumimoji="1" lang="en-US" altLang="zh-CN" sz="2800" b="1" dirty="0" smtClean="0"/>
              <a:t>Fix Pattern: </a:t>
            </a:r>
            <a:r>
              <a:rPr lang="en-US" altLang="zh-CN" sz="2800" dirty="0" smtClean="0"/>
              <a:t>modify the value assigned to </a:t>
            </a:r>
            <a:r>
              <a:rPr lang="en-US" altLang="zh-CN" sz="2800" i="1" dirty="0" err="1" smtClean="0"/>
              <a:t>currFrame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645214896"/>
      </p:ext>
    </p:extLst>
  </p:cSld>
  <p:clrMapOvr>
    <a:masterClrMapping/>
  </p:clrMapOvr>
  <p:transition advTm="38085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Q3</a:t>
            </a:r>
            <a:r>
              <a:rPr lang="en-US" altLang="zh-CN" dirty="0"/>
              <a:t>. What are the common bugs and fix patterns of repeated fixes?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5184576"/>
          </a:xfrm>
        </p:spPr>
        <p:txBody>
          <a:bodyPr>
            <a:normAutofit/>
          </a:bodyPr>
          <a:lstStyle/>
          <a:p>
            <a:r>
              <a:rPr lang="en-US" altLang="zh-CN" b="0" i="1" dirty="0">
                <a:latin typeface="+mn-lt"/>
              </a:rPr>
              <a:t>if-</a:t>
            </a:r>
            <a:r>
              <a:rPr lang="en-US" altLang="zh-CN" b="0" dirty="0">
                <a:latin typeface="+mn-lt"/>
              </a:rPr>
              <a:t>statement and </a:t>
            </a:r>
            <a:r>
              <a:rPr lang="en-US" altLang="zh-CN" b="0" i="1" dirty="0">
                <a:latin typeface="+mn-lt"/>
              </a:rPr>
              <a:t>if-</a:t>
            </a:r>
            <a:r>
              <a:rPr lang="en-US" altLang="zh-CN" b="0" dirty="0">
                <a:latin typeface="+mn-lt"/>
              </a:rPr>
              <a:t>condition were the most prevalent bug components. </a:t>
            </a:r>
            <a:endParaRPr lang="en-US" altLang="zh-CN" b="0" dirty="0" smtClean="0">
              <a:latin typeface="+mn-lt"/>
            </a:endParaRPr>
          </a:p>
          <a:p>
            <a:pPr lvl="1"/>
            <a:r>
              <a:rPr lang="en-US" altLang="zh-CN" b="0" dirty="0" smtClean="0">
                <a:latin typeface="+mn-lt"/>
              </a:rPr>
              <a:t>Program repair </a:t>
            </a:r>
            <a:r>
              <a:rPr lang="en-US" altLang="zh-CN" b="0" dirty="0">
                <a:latin typeface="+mn-lt"/>
              </a:rPr>
              <a:t>tools like </a:t>
            </a:r>
            <a:r>
              <a:rPr lang="en-US" altLang="zh-CN" b="0" dirty="0" smtClean="0">
                <a:latin typeface="+mn-lt"/>
              </a:rPr>
              <a:t>Prophet [7] and </a:t>
            </a:r>
            <a:r>
              <a:rPr lang="en-US" altLang="zh-CN" b="0" dirty="0" err="1" smtClean="0">
                <a:latin typeface="+mn-lt"/>
              </a:rPr>
              <a:t>Angelix</a:t>
            </a:r>
            <a:r>
              <a:rPr lang="en-US" altLang="zh-CN" b="0" dirty="0" smtClean="0">
                <a:latin typeface="+mn-lt"/>
              </a:rPr>
              <a:t> [8] can </a:t>
            </a:r>
            <a:r>
              <a:rPr lang="en-US" altLang="zh-CN" b="0" dirty="0">
                <a:latin typeface="+mn-lt"/>
              </a:rPr>
              <a:t>be </a:t>
            </a:r>
            <a:r>
              <a:rPr lang="en-US" altLang="zh-CN" b="0" dirty="0" smtClean="0">
                <a:latin typeface="+mn-lt"/>
              </a:rPr>
              <a:t>useful for </a:t>
            </a:r>
            <a:r>
              <a:rPr lang="en-US" altLang="zh-CN" dirty="0" smtClean="0">
                <a:latin typeface="+mn-lt"/>
              </a:rPr>
              <a:t>if-condition correction</a:t>
            </a:r>
            <a:r>
              <a:rPr lang="en-US" altLang="zh-CN" b="0" dirty="0" smtClean="0">
                <a:latin typeface="+mn-lt"/>
              </a:rPr>
              <a:t> </a:t>
            </a:r>
            <a:endParaRPr lang="zh-CN" altLang="en-US" b="0" dirty="0">
              <a:latin typeface="+mn-lt"/>
            </a:endParaRPr>
          </a:p>
          <a:p>
            <a:pPr lvl="1"/>
            <a:r>
              <a:rPr lang="en-US" altLang="zh-CN" b="0" dirty="0" smtClean="0">
                <a:latin typeface="+mn-lt"/>
              </a:rPr>
              <a:t>We still need new tools </a:t>
            </a:r>
            <a:r>
              <a:rPr lang="en-US" altLang="zh-CN" b="0" dirty="0">
                <a:latin typeface="+mn-lt"/>
              </a:rPr>
              <a:t>to automate if-statement additions or </a:t>
            </a:r>
            <a:r>
              <a:rPr lang="en-US" altLang="zh-CN" b="0" dirty="0" smtClean="0">
                <a:latin typeface="+mn-lt"/>
              </a:rPr>
              <a:t>deletions</a:t>
            </a:r>
          </a:p>
          <a:p>
            <a:endParaRPr lang="en-US" altLang="zh-CN" b="0" dirty="0" smtClean="0">
              <a:latin typeface="+mn-lt"/>
            </a:endParaRPr>
          </a:p>
          <a:p>
            <a:endParaRPr lang="en-US" altLang="zh-CN" b="0" dirty="0" smtClean="0">
              <a:latin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latin typeface="Corbel" panose="020B0503020204020204" pitchFamily="34" charset="0"/>
              </a:rPr>
              <a:pPr/>
              <a:t>27</a:t>
            </a:fld>
            <a:endParaRPr lang="zh-CN" alt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442991"/>
      </p:ext>
    </p:extLst>
  </p:cSld>
  <p:clrMapOvr>
    <a:masterClrMapping/>
  </p:clrMapOvr>
  <p:transition advTm="38085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400" dirty="0" smtClean="0"/>
              <a:t>Conclusions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5184576"/>
          </a:xfrm>
        </p:spPr>
        <p:txBody>
          <a:bodyPr>
            <a:normAutofit/>
          </a:bodyPr>
          <a:lstStyle/>
          <a:p>
            <a:r>
              <a:rPr lang="en-US" altLang="zh-CN" b="0" dirty="0">
                <a:latin typeface="+mn-lt"/>
              </a:rPr>
              <a:t>We </a:t>
            </a:r>
            <a:r>
              <a:rPr lang="en-US" altLang="zh-CN" b="0" dirty="0" smtClean="0">
                <a:latin typeface="+mn-lt"/>
              </a:rPr>
              <a:t>studied the </a:t>
            </a:r>
            <a:r>
              <a:rPr lang="en-US" altLang="zh-CN" b="0" dirty="0">
                <a:latin typeface="+mn-lt"/>
              </a:rPr>
              <a:t>frequency, edit locations, and semantic meanings of repeated </a:t>
            </a:r>
            <a:r>
              <a:rPr lang="en-US" altLang="zh-CN" b="0" dirty="0" smtClean="0">
                <a:latin typeface="+mn-lt"/>
              </a:rPr>
              <a:t>fixes</a:t>
            </a:r>
            <a:r>
              <a:rPr lang="en-US" altLang="zh-CN" b="0" dirty="0">
                <a:latin typeface="+mn-lt"/>
              </a:rPr>
              <a:t>.</a:t>
            </a:r>
          </a:p>
          <a:p>
            <a:pPr lvl="1"/>
            <a:r>
              <a:rPr lang="en-US" altLang="zh-CN" sz="2800" b="0" dirty="0" smtClean="0">
                <a:latin typeface="+mn-lt"/>
              </a:rPr>
              <a:t>48-70</a:t>
            </a:r>
            <a:r>
              <a:rPr lang="en-US" altLang="zh-CN" sz="2800" b="0" dirty="0">
                <a:latin typeface="+mn-lt"/>
              </a:rPr>
              <a:t>% of repeated fixes occurred 2 </a:t>
            </a:r>
            <a:r>
              <a:rPr lang="en-US" altLang="zh-CN" sz="2800" b="0" dirty="0" smtClean="0">
                <a:latin typeface="+mn-lt"/>
              </a:rPr>
              <a:t>times.</a:t>
            </a:r>
          </a:p>
          <a:p>
            <a:pPr lvl="1"/>
            <a:r>
              <a:rPr lang="en-US" altLang="zh-CN" sz="2800" b="0" dirty="0" smtClean="0">
                <a:latin typeface="+mn-lt"/>
              </a:rPr>
              <a:t>73-100</a:t>
            </a:r>
            <a:r>
              <a:rPr lang="en-US" altLang="zh-CN" sz="2800" b="0" dirty="0">
                <a:latin typeface="+mn-lt"/>
              </a:rPr>
              <a:t>% of repeated fixes spanned at most 3 commits.</a:t>
            </a:r>
            <a:r>
              <a:rPr lang="zh-CN" altLang="zh-CN" sz="2800" b="0" dirty="0">
                <a:latin typeface="+mn-lt"/>
              </a:rPr>
              <a:t> </a:t>
            </a:r>
            <a:endParaRPr lang="en-US" altLang="zh-CN" dirty="0">
              <a:latin typeface="+mn-lt"/>
            </a:endParaRPr>
          </a:p>
          <a:p>
            <a:pPr lvl="1"/>
            <a:r>
              <a:rPr lang="en-US" altLang="zh-CN" sz="2800" b="0" dirty="0" smtClean="0">
                <a:latin typeface="+mn-lt"/>
              </a:rPr>
              <a:t>39</a:t>
            </a:r>
            <a:r>
              <a:rPr lang="en-US" altLang="zh-CN" sz="2800" b="0" dirty="0">
                <a:latin typeface="+mn-lt"/>
              </a:rPr>
              <a:t>% of repeated fixes added or deleted whole if-structures. </a:t>
            </a:r>
          </a:p>
          <a:p>
            <a:pPr lvl="1"/>
            <a:endParaRPr lang="en-US" altLang="zh-CN" dirty="0">
              <a:latin typeface="+mn-lt"/>
            </a:endParaRPr>
          </a:p>
          <a:p>
            <a:endParaRPr lang="en-US" altLang="zh-CN" b="0" dirty="0" smtClean="0">
              <a:latin typeface="+mn-lt"/>
            </a:endParaRPr>
          </a:p>
          <a:p>
            <a:endParaRPr lang="en-US" altLang="zh-CN" b="0" dirty="0" smtClean="0">
              <a:latin typeface="+mn-lt"/>
            </a:endParaRPr>
          </a:p>
          <a:p>
            <a:endParaRPr lang="en-US" altLang="zh-CN" b="0" dirty="0" smtClean="0">
              <a:latin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latin typeface="Corbel" panose="020B0503020204020204" pitchFamily="34" charset="0"/>
              </a:rPr>
              <a:pPr/>
              <a:t>28</a:t>
            </a:fld>
            <a:endParaRPr lang="zh-CN" alt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988739"/>
      </p:ext>
    </p:extLst>
  </p:cSld>
  <p:clrMapOvr>
    <a:masterClrMapping/>
  </p:clrMapOvr>
  <p:transition advTm="38085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339752" y="2953953"/>
            <a:ext cx="3816424" cy="8640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sz="6000" b="0" dirty="0" smtClean="0">
                <a:latin typeface="Corbel" panose="020B0503020204020204" pitchFamily="34" charset="0"/>
              </a:rPr>
              <a:t> </a:t>
            </a:r>
            <a:r>
              <a:rPr lang="en-US" altLang="zh-CN" sz="6500" b="0" dirty="0" smtClean="0">
                <a:latin typeface="Corbel" panose="020B0503020204020204" pitchFamily="34" charset="0"/>
              </a:rPr>
              <a:t>Thank you!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latin typeface="Corbel" panose="020B0503020204020204" pitchFamily="34" charset="0"/>
              </a:rPr>
              <a:pPr/>
              <a:t>29</a:t>
            </a:fld>
            <a:endParaRPr lang="zh-CN" alt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878302"/>
      </p:ext>
    </p:extLst>
  </p:cSld>
  <p:clrMapOvr>
    <a:masterClrMapping/>
  </p:clrMapOvr>
  <p:transition advTm="38085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400" dirty="0" smtClean="0"/>
              <a:t>Problem </a:t>
            </a:r>
            <a:r>
              <a:rPr lang="en-US" altLang="zh-CN" sz="4400" dirty="0"/>
              <a:t>Statement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5184576"/>
          </a:xfrm>
        </p:spPr>
        <p:txBody>
          <a:bodyPr>
            <a:normAutofit/>
          </a:bodyPr>
          <a:lstStyle/>
          <a:p>
            <a:r>
              <a:rPr lang="en-US" altLang="zh-CN" b="0" dirty="0">
                <a:latin typeface="+mn-lt"/>
              </a:rPr>
              <a:t>Some fundamental research questions are still unexplored. </a:t>
            </a:r>
            <a:endParaRPr lang="zh-CN" altLang="en-US" b="0" dirty="0" smtClean="0">
              <a:latin typeface="+mn-lt"/>
            </a:endParaRPr>
          </a:p>
          <a:p>
            <a:pPr lvl="1"/>
            <a:r>
              <a:rPr lang="en-US" altLang="zh-CN" dirty="0" smtClean="0">
                <a:latin typeface="Corbel" panose="020B0503020204020204" pitchFamily="34" charset="0"/>
              </a:rPr>
              <a:t>Q1</a:t>
            </a:r>
            <a:r>
              <a:rPr lang="en-US" altLang="zh-CN" dirty="0">
                <a:latin typeface="Corbel" panose="020B0503020204020204" pitchFamily="34" charset="0"/>
              </a:rPr>
              <a:t>: What is the frequency of repeated bug fixes? </a:t>
            </a:r>
          </a:p>
          <a:p>
            <a:pPr lvl="1"/>
            <a:r>
              <a:rPr lang="en-US" altLang="zh-CN" dirty="0">
                <a:latin typeface="Corbel" panose="020B0503020204020204" pitchFamily="34" charset="0"/>
              </a:rPr>
              <a:t>Q2: Where are repeated fixes usually applied?</a:t>
            </a:r>
          </a:p>
          <a:p>
            <a:pPr lvl="1"/>
            <a:r>
              <a:rPr lang="en-US" altLang="zh-CN" dirty="0">
                <a:latin typeface="Corbel" panose="020B0503020204020204" pitchFamily="34" charset="0"/>
              </a:rPr>
              <a:t>Q3: What are the common bugs and fix patterns of repeated fixes? 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latin typeface="Corbel" panose="020B0503020204020204" pitchFamily="34" charset="0"/>
              </a:rPr>
              <a:pPr/>
              <a:t>3</a:t>
            </a:fld>
            <a:endParaRPr lang="zh-CN" alt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7222805"/>
      </p:ext>
    </p:extLst>
  </p:cSld>
  <p:clrMapOvr>
    <a:masterClrMapping/>
  </p:clrMapOvr>
  <p:transition advTm="38085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dirty="0" smtClean="0"/>
              <a:t>Q1.D3:  </a:t>
            </a:r>
            <a:r>
              <a:rPr lang="en-US" altLang="zh-CN" dirty="0"/>
              <a:t>What’s the distribution of repeated-fix groups based on patch counts</a:t>
            </a:r>
            <a:r>
              <a:rPr lang="en-US" altLang="zh-CN" dirty="0" smtClean="0"/>
              <a:t>?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latin typeface="Corbel" panose="020B0503020204020204" pitchFamily="34" charset="0"/>
              </a:rPr>
              <a:pPr/>
              <a:t>30</a:t>
            </a:fld>
            <a:endParaRPr lang="zh-CN" altLang="en-US" dirty="0">
              <a:latin typeface="Corbel" panose="020B0503020204020204" pitchFamily="34" charset="0"/>
            </a:endParaRPr>
          </a:p>
        </p:txBody>
      </p:sp>
      <p:sp>
        <p:nvSpPr>
          <p:cNvPr id="5" name="圆角矩形 4"/>
          <p:cNvSpPr>
            <a:spLocks/>
          </p:cNvSpPr>
          <p:nvPr/>
        </p:nvSpPr>
        <p:spPr>
          <a:xfrm>
            <a:off x="160622" y="5373272"/>
            <a:ext cx="8587842" cy="504000"/>
          </a:xfrm>
          <a:prstGeom prst="roundRect">
            <a:avLst/>
          </a:prstGeom>
          <a:solidFill>
            <a:srgbClr val="EF95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i="1" smtClean="0">
                <a:solidFill>
                  <a:schemeClr val="tx1"/>
                </a:solidFill>
              </a:rPr>
              <a:t>Tools </a:t>
            </a:r>
            <a:r>
              <a:rPr lang="en-US" altLang="zh-CN" sz="2800" i="1" dirty="0">
                <a:solidFill>
                  <a:schemeClr val="tx1"/>
                </a:solidFill>
              </a:rPr>
              <a:t>should generate </a:t>
            </a:r>
            <a:r>
              <a:rPr lang="en-US" altLang="zh-CN" sz="2800" i="1" dirty="0" smtClean="0">
                <a:solidFill>
                  <a:schemeClr val="tx1"/>
                </a:solidFill>
              </a:rPr>
              <a:t>edit suggestions </a:t>
            </a:r>
            <a:r>
              <a:rPr lang="en-US" altLang="zh-CN" sz="2800" i="1" dirty="0">
                <a:solidFill>
                  <a:schemeClr val="tx1"/>
                </a:solidFill>
              </a:rPr>
              <a:t>as early as </a:t>
            </a:r>
            <a:r>
              <a:rPr lang="en-US" altLang="zh-CN" sz="2800" i="1" dirty="0" smtClean="0">
                <a:solidFill>
                  <a:schemeClr val="tx1"/>
                </a:solidFill>
              </a:rPr>
              <a:t>possible. </a:t>
            </a:r>
            <a:endParaRPr lang="en-US" altLang="zh-CN" sz="2800" dirty="0">
              <a:solidFill>
                <a:schemeClr val="tx1"/>
              </a:solidFill>
            </a:endParaRPr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251520" y="1268760"/>
            <a:ext cx="8640960" cy="51845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70000"/>
              <a:buFont typeface="Wingdings" charset="2"/>
              <a:buChar char="l"/>
              <a:defRPr kumimoji="0" sz="3200" b="1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4">
                  <a:lumMod val="60000"/>
                  <a:lumOff val="40000"/>
                </a:schemeClr>
              </a:buClr>
              <a:buSzPct val="60000"/>
              <a:buFont typeface="Wingdings" charset="2"/>
              <a:buChar char="u"/>
              <a:defRPr kumimoji="0" sz="3200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1800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1600" kern="1200" baseline="0">
                <a:solidFill>
                  <a:schemeClr val="tx1"/>
                </a:solidFill>
                <a:latin typeface="Arial" pitchFamily="34" charset="0"/>
                <a:ea typeface="黑体" pitchFamily="49" charset="-122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zh-CN" sz="2400" b="0" dirty="0" smtClean="0">
              <a:latin typeface="+mn-lt"/>
            </a:endParaRPr>
          </a:p>
          <a:p>
            <a:pPr marL="0" indent="0">
              <a:buNone/>
            </a:pPr>
            <a:endParaRPr lang="en-US" altLang="zh-CN" sz="2400" b="0" dirty="0">
              <a:latin typeface="+mn-lt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2168" y="5996166"/>
            <a:ext cx="9047548" cy="493174"/>
          </a:xfrm>
          <a:prstGeom prst="roundRect">
            <a:avLst/>
          </a:prstGeom>
          <a:solidFill>
            <a:srgbClr val="EF958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solidFill>
                  <a:schemeClr val="tx1"/>
                </a:solidFill>
              </a:rPr>
              <a:t>Integrating tools to IDE </a:t>
            </a:r>
            <a:r>
              <a:rPr lang="en-US" altLang="zh-CN" sz="2800" dirty="0">
                <a:solidFill>
                  <a:schemeClr val="tx1"/>
                </a:solidFill>
              </a:rPr>
              <a:t>seems more </a:t>
            </a:r>
            <a:r>
              <a:rPr lang="en-US" altLang="zh-CN" sz="2800" dirty="0" smtClean="0">
                <a:solidFill>
                  <a:schemeClr val="tx1"/>
                </a:solidFill>
              </a:rPr>
              <a:t>promising than to VCS .</a:t>
            </a:r>
            <a:endParaRPr lang="en-US" altLang="zh-CN" sz="2800" dirty="0">
              <a:solidFill>
                <a:schemeClr val="tx1"/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84" y="836712"/>
            <a:ext cx="6985516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845961"/>
      </p:ext>
    </p:extLst>
  </p:cSld>
  <p:clrMapOvr>
    <a:masterClrMapping/>
  </p:clrMapOvr>
  <p:transition advTm="38085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400" smtClean="0"/>
              <a:t>References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5184576"/>
          </a:xfrm>
        </p:spPr>
        <p:txBody>
          <a:bodyPr>
            <a:no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  <a:buSzPct val="70000"/>
              <a:buFont typeface="Wingdings" charset="2"/>
              <a:buChar char="l"/>
            </a:pPr>
            <a:r>
              <a:rPr lang="en-US" altLang="zh-CN" sz="1600" dirty="0" smtClean="0">
                <a:latin typeface="+mn-lt"/>
              </a:rPr>
              <a:t>[</a:t>
            </a:r>
            <a:r>
              <a:rPr lang="en-US" altLang="zh-CN" sz="1600" dirty="0">
                <a:latin typeface="+mn-lt"/>
              </a:rPr>
              <a:t>1</a:t>
            </a:r>
            <a:r>
              <a:rPr lang="en-US" altLang="zh-CN" sz="1600" dirty="0" smtClean="0">
                <a:latin typeface="+mn-lt"/>
              </a:rPr>
              <a:t>] </a:t>
            </a:r>
            <a:r>
              <a:rPr lang="en-US" altLang="zh-CN" sz="1600" dirty="0">
                <a:latin typeface="+mn-lt"/>
              </a:rPr>
              <a:t>T. T. Nguyen, H. A. Nguyen, N. H. Pham, J. Al-</a:t>
            </a:r>
            <a:r>
              <a:rPr lang="en-US" altLang="zh-CN" sz="1600" dirty="0" err="1">
                <a:latin typeface="+mn-lt"/>
              </a:rPr>
              <a:t>Kofahi</a:t>
            </a:r>
            <a:r>
              <a:rPr lang="en-US" altLang="zh-CN" sz="1600" dirty="0">
                <a:latin typeface="+mn-lt"/>
              </a:rPr>
              <a:t>, and T. N. Nguyen. Recurring bug fixes in object-oriented programs. In ACM/IEEE International Conference on Software Engineering, pages 315–324, 2010. 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SzPct val="70000"/>
              <a:buFont typeface="Wingdings" charset="2"/>
              <a:buChar char="l"/>
            </a:pPr>
            <a:r>
              <a:rPr lang="en-US" altLang="zh-CN" sz="1600" dirty="0">
                <a:latin typeface="+mn-lt"/>
              </a:rPr>
              <a:t>[</a:t>
            </a:r>
            <a:r>
              <a:rPr lang="en-US" altLang="zh-CN" sz="1600" dirty="0" smtClean="0">
                <a:latin typeface="+mn-lt"/>
              </a:rPr>
              <a:t>2] </a:t>
            </a:r>
            <a:r>
              <a:rPr lang="en-US" altLang="zh-CN" sz="1600" dirty="0">
                <a:latin typeface="+mn-lt"/>
              </a:rPr>
              <a:t>T. T. Nguyen, H. A. Nguyen, N. H. Pham, J. M. Al-</a:t>
            </a:r>
            <a:r>
              <a:rPr lang="en-US" altLang="zh-CN" sz="1600" dirty="0" err="1">
                <a:latin typeface="+mn-lt"/>
              </a:rPr>
              <a:t>Kofahi</a:t>
            </a:r>
            <a:r>
              <a:rPr lang="en-US" altLang="zh-CN" sz="1600" dirty="0">
                <a:latin typeface="+mn-lt"/>
              </a:rPr>
              <a:t>, and T. N. Nguyen. Clone-aware configuration management. In ASE, pages 123– 134, 2009. </a:t>
            </a:r>
            <a:endParaRPr lang="en-US" altLang="zh-CN" sz="1600" dirty="0" smtClean="0">
              <a:latin typeface="+mn-lt"/>
            </a:endParaRP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SzPct val="70000"/>
              <a:buFont typeface="Wingdings" charset="2"/>
              <a:buChar char="l"/>
            </a:pPr>
            <a:r>
              <a:rPr lang="en-US" altLang="zh-CN" sz="1600" dirty="0" smtClean="0">
                <a:latin typeface="+mn-lt"/>
              </a:rPr>
              <a:t>[3</a:t>
            </a:r>
            <a:r>
              <a:rPr lang="en-US" altLang="zh-CN" sz="1600" dirty="0">
                <a:latin typeface="+mn-lt"/>
              </a:rPr>
              <a:t>] N. </a:t>
            </a:r>
            <a:r>
              <a:rPr lang="en-US" altLang="zh-CN" sz="1600" dirty="0" err="1">
                <a:latin typeface="+mn-lt"/>
              </a:rPr>
              <a:t>Meng</a:t>
            </a:r>
            <a:r>
              <a:rPr lang="en-US" altLang="zh-CN" sz="1600" dirty="0">
                <a:latin typeface="+mn-lt"/>
              </a:rPr>
              <a:t>, M. Kim, and K. McKinley. LASE: Locating and applying systematic edits. In </a:t>
            </a:r>
            <a:r>
              <a:rPr lang="en-US" altLang="zh-CN" sz="1600" i="1" dirty="0">
                <a:latin typeface="+mn-lt"/>
              </a:rPr>
              <a:t>ICSE</a:t>
            </a:r>
            <a:r>
              <a:rPr lang="en-US" altLang="zh-CN" sz="1600" dirty="0">
                <a:latin typeface="+mn-lt"/>
              </a:rPr>
              <a:t>, page 10, 2013. 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SzPct val="70000"/>
              <a:buFont typeface="Wingdings" charset="2"/>
              <a:buChar char="l"/>
            </a:pPr>
            <a:r>
              <a:rPr lang="en-US" altLang="zh-CN" sz="1600" dirty="0" smtClean="0">
                <a:latin typeface="+mn-lt"/>
              </a:rPr>
              <a:t>[4] </a:t>
            </a:r>
            <a:r>
              <a:rPr lang="en-US" altLang="zh-CN" sz="1600" dirty="0">
                <a:latin typeface="+mn-lt"/>
              </a:rPr>
              <a:t> T. </a:t>
            </a:r>
            <a:r>
              <a:rPr lang="en-US" altLang="zh-CN" sz="1600" dirty="0" err="1">
                <a:latin typeface="+mn-lt"/>
              </a:rPr>
              <a:t>Kamiya</a:t>
            </a:r>
            <a:r>
              <a:rPr lang="en-US" altLang="zh-CN" sz="1600" dirty="0">
                <a:latin typeface="+mn-lt"/>
              </a:rPr>
              <a:t>, S. </a:t>
            </a:r>
            <a:r>
              <a:rPr lang="en-US" altLang="zh-CN" sz="1600" dirty="0" err="1">
                <a:latin typeface="+mn-lt"/>
              </a:rPr>
              <a:t>Kusumoto</a:t>
            </a:r>
            <a:r>
              <a:rPr lang="en-US" altLang="zh-CN" sz="1600" dirty="0">
                <a:latin typeface="+mn-lt"/>
              </a:rPr>
              <a:t>, and K. Inoue. </a:t>
            </a:r>
            <a:r>
              <a:rPr lang="en-US" altLang="zh-CN" sz="1600" dirty="0" err="1">
                <a:latin typeface="+mn-lt"/>
              </a:rPr>
              <a:t>CCFinder</a:t>
            </a:r>
            <a:r>
              <a:rPr lang="en-US" altLang="zh-CN" sz="1600" dirty="0">
                <a:latin typeface="+mn-lt"/>
              </a:rPr>
              <a:t>: A </a:t>
            </a:r>
            <a:r>
              <a:rPr lang="en-US" altLang="zh-CN" sz="1600" dirty="0" err="1">
                <a:latin typeface="+mn-lt"/>
              </a:rPr>
              <a:t>multilinguistic</a:t>
            </a:r>
            <a:r>
              <a:rPr lang="en-US" altLang="zh-CN" sz="1600" dirty="0">
                <a:latin typeface="+mn-lt"/>
              </a:rPr>
              <a:t> token-based code clone detection system for large scale source code. </a:t>
            </a:r>
            <a:r>
              <a:rPr lang="en-US" altLang="zh-CN" sz="1600" i="1" dirty="0">
                <a:latin typeface="+mn-lt"/>
              </a:rPr>
              <a:t>TSE</a:t>
            </a:r>
            <a:r>
              <a:rPr lang="en-US" altLang="zh-CN" sz="1600" dirty="0">
                <a:latin typeface="+mn-lt"/>
              </a:rPr>
              <a:t>, pages 654–670, 2002. 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SzPct val="70000"/>
              <a:buFont typeface="Wingdings" charset="2"/>
              <a:buChar char="l"/>
            </a:pPr>
            <a:r>
              <a:rPr lang="en-US" altLang="zh-CN" sz="1600" dirty="0" smtClean="0">
                <a:latin typeface="+mn-lt"/>
              </a:rPr>
              <a:t>[</a:t>
            </a:r>
            <a:r>
              <a:rPr lang="en-US" altLang="zh-CN" sz="1600" dirty="0">
                <a:latin typeface="+mn-lt"/>
              </a:rPr>
              <a:t>5</a:t>
            </a:r>
            <a:r>
              <a:rPr lang="en-US" altLang="zh-CN" sz="1600" dirty="0" smtClean="0">
                <a:latin typeface="+mn-lt"/>
              </a:rPr>
              <a:t>] </a:t>
            </a:r>
            <a:r>
              <a:rPr lang="en-US" altLang="zh-CN" sz="1600" dirty="0">
                <a:latin typeface="+mn-lt"/>
              </a:rPr>
              <a:t>N. </a:t>
            </a:r>
            <a:r>
              <a:rPr lang="en-US" altLang="zh-CN" sz="1600" dirty="0" err="1">
                <a:latin typeface="+mn-lt"/>
              </a:rPr>
              <a:t>Meng</a:t>
            </a:r>
            <a:r>
              <a:rPr lang="en-US" altLang="zh-CN" sz="1600" dirty="0">
                <a:latin typeface="+mn-lt"/>
              </a:rPr>
              <a:t>, M. Kim, and K. S. McKinley. Systematic editing: Generating program transformations from an example. In </a:t>
            </a:r>
            <a:r>
              <a:rPr lang="en-US" altLang="zh-CN" sz="1600" i="1" dirty="0">
                <a:latin typeface="+mn-lt"/>
              </a:rPr>
              <a:t>PLDI</a:t>
            </a:r>
            <a:r>
              <a:rPr lang="en-US" altLang="zh-CN" sz="1600" dirty="0">
                <a:latin typeface="+mn-lt"/>
              </a:rPr>
              <a:t>, pages 329–342, 2011. 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SzPct val="70000"/>
              <a:buFont typeface="Wingdings" charset="2"/>
              <a:buChar char="l"/>
            </a:pPr>
            <a:r>
              <a:rPr lang="en-US" altLang="zh-CN" sz="1600" dirty="0" smtClean="0">
                <a:latin typeface="+mn-lt"/>
              </a:rPr>
              <a:t>[6</a:t>
            </a:r>
            <a:r>
              <a:rPr lang="en-US" altLang="zh-CN" sz="1600" dirty="0">
                <a:latin typeface="+mn-lt"/>
              </a:rPr>
              <a:t>] H. A. Nguyen, T. T. Nguyen, G. Wilson, Jr., A. T. Nguyen, M. Kim, and T. N. Nguyen. A graph-based approach to API usage adaptation. pages 302–321, 2010. </a:t>
            </a:r>
            <a:endParaRPr lang="en-US" altLang="zh-CN" sz="1600" dirty="0" smtClean="0">
              <a:latin typeface="+mn-lt"/>
            </a:endParaRP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SzPct val="70000"/>
              <a:buFont typeface="Wingdings" charset="2"/>
              <a:buChar char="l"/>
            </a:pPr>
            <a:r>
              <a:rPr lang="en-US" altLang="zh-CN" sz="1600" dirty="0" smtClean="0">
                <a:latin typeface="+mn-lt"/>
              </a:rPr>
              <a:t>[7] </a:t>
            </a:r>
            <a:r>
              <a:rPr lang="en-US" altLang="zh-CN" sz="1600" dirty="0">
                <a:latin typeface="+mn-lt"/>
              </a:rPr>
              <a:t> F. Long and M. </a:t>
            </a:r>
            <a:r>
              <a:rPr lang="en-US" altLang="zh-CN" sz="1600" dirty="0" err="1">
                <a:latin typeface="+mn-lt"/>
              </a:rPr>
              <a:t>Rinard</a:t>
            </a:r>
            <a:r>
              <a:rPr lang="en-US" altLang="zh-CN" sz="1600" dirty="0">
                <a:latin typeface="+mn-lt"/>
              </a:rPr>
              <a:t>. Automatic patch generation by learning correct code. </a:t>
            </a:r>
            <a:r>
              <a:rPr lang="en-US" altLang="zh-CN" sz="1600" i="1" dirty="0">
                <a:latin typeface="+mn-lt"/>
              </a:rPr>
              <a:t>SIGPLAN Not.</a:t>
            </a:r>
            <a:r>
              <a:rPr lang="en-US" altLang="zh-CN" sz="1600" dirty="0">
                <a:latin typeface="+mn-lt"/>
              </a:rPr>
              <a:t>, 2016. </a:t>
            </a:r>
            <a:endParaRPr lang="en-US" altLang="zh-CN" sz="1600" dirty="0" smtClean="0">
              <a:latin typeface="+mn-lt"/>
            </a:endParaRP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SzPct val="70000"/>
              <a:buFont typeface="Wingdings" charset="2"/>
              <a:buChar char="l"/>
            </a:pPr>
            <a:r>
              <a:rPr lang="en-US" altLang="zh-CN" sz="1600" dirty="0" smtClean="0">
                <a:latin typeface="+mn-lt"/>
              </a:rPr>
              <a:t>[8] </a:t>
            </a:r>
            <a:r>
              <a:rPr lang="en-US" altLang="zh-CN" sz="1600" dirty="0">
                <a:latin typeface="+mn-lt"/>
              </a:rPr>
              <a:t>S. </a:t>
            </a:r>
            <a:r>
              <a:rPr lang="en-US" altLang="zh-CN" sz="1600" dirty="0" err="1">
                <a:latin typeface="+mn-lt"/>
              </a:rPr>
              <a:t>Mechtaev</a:t>
            </a:r>
            <a:r>
              <a:rPr lang="en-US" altLang="zh-CN" sz="1600" dirty="0">
                <a:latin typeface="+mn-lt"/>
              </a:rPr>
              <a:t>, J. Yi, and A. </a:t>
            </a:r>
            <a:r>
              <a:rPr lang="en-US" altLang="zh-CN" sz="1600" dirty="0" err="1">
                <a:latin typeface="+mn-lt"/>
              </a:rPr>
              <a:t>Roychoudhury</a:t>
            </a:r>
            <a:r>
              <a:rPr lang="en-US" altLang="zh-CN" sz="1600" dirty="0">
                <a:latin typeface="+mn-lt"/>
              </a:rPr>
              <a:t>. </a:t>
            </a:r>
            <a:r>
              <a:rPr lang="en-US" altLang="zh-CN" sz="1600" dirty="0" err="1">
                <a:latin typeface="+mn-lt"/>
              </a:rPr>
              <a:t>Angelix</a:t>
            </a:r>
            <a:r>
              <a:rPr lang="en-US" altLang="zh-CN" sz="1600" dirty="0">
                <a:latin typeface="+mn-lt"/>
              </a:rPr>
              <a:t>: Scalable multiline program patch synthesis via symbolic analysis. In </a:t>
            </a:r>
            <a:r>
              <a:rPr lang="en-US" altLang="zh-CN" sz="1600" i="1" dirty="0">
                <a:latin typeface="+mn-lt"/>
              </a:rPr>
              <a:t>ACM/IEEE </a:t>
            </a:r>
            <a:r>
              <a:rPr lang="en-US" altLang="zh-CN" sz="1600" i="1" dirty="0" smtClean="0">
                <a:latin typeface="+mn-lt"/>
              </a:rPr>
              <a:t>International </a:t>
            </a:r>
            <a:r>
              <a:rPr lang="en-US" altLang="zh-CN" sz="1600" i="1" dirty="0">
                <a:latin typeface="+mn-lt"/>
              </a:rPr>
              <a:t>Conference on Software Engineering</a:t>
            </a:r>
            <a:r>
              <a:rPr lang="en-US" altLang="zh-CN" sz="1600" dirty="0">
                <a:latin typeface="+mn-lt"/>
              </a:rPr>
              <a:t>, pages 691–701, 2016. 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SzPct val="70000"/>
              <a:buFont typeface="Wingdings" charset="2"/>
              <a:buChar char="l"/>
            </a:pPr>
            <a:endParaRPr lang="en-US" altLang="zh-CN" sz="1800" dirty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SzPct val="70000"/>
              <a:buFont typeface="Wingdings" charset="2"/>
              <a:buChar char="l"/>
            </a:pPr>
            <a:endParaRPr lang="en-US" altLang="zh-CN" sz="1800" dirty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SzPct val="70000"/>
              <a:buFont typeface="Wingdings" charset="2"/>
              <a:buChar char="l"/>
            </a:pPr>
            <a:endParaRPr lang="en-US" altLang="zh-CN" sz="1800" dirty="0">
              <a:latin typeface="+mn-lt"/>
            </a:endParaRP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  <a:buSzPct val="70000"/>
              <a:buFont typeface="Wingdings" charset="2"/>
              <a:buChar char="l"/>
            </a:pPr>
            <a:endParaRPr lang="en-US" altLang="zh-CN" sz="3200" b="0" dirty="0">
              <a:latin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latin typeface="Corbel" panose="020B0503020204020204" pitchFamily="34" charset="0"/>
              </a:rPr>
              <a:pPr/>
              <a:t>31</a:t>
            </a:fld>
            <a:endParaRPr lang="zh-CN" alt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283651"/>
      </p:ext>
    </p:extLst>
  </p:cSld>
  <p:clrMapOvr>
    <a:masterClrMapping/>
  </p:clrMapOvr>
  <p:transition advTm="3808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400" dirty="0" smtClean="0"/>
              <a:t>Study Findings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5184576"/>
          </a:xfrm>
        </p:spPr>
        <p:txBody>
          <a:bodyPr>
            <a:noAutofit/>
          </a:bodyPr>
          <a:lstStyle/>
          <a:p>
            <a:r>
              <a:rPr lang="en-US" altLang="zh-CN" sz="2800" b="0" dirty="0">
                <a:latin typeface="+mn-lt"/>
              </a:rPr>
              <a:t>48-70% of </a:t>
            </a:r>
            <a:r>
              <a:rPr lang="en-US" altLang="zh-CN" sz="2800" b="0" dirty="0" smtClean="0">
                <a:latin typeface="+mn-lt"/>
              </a:rPr>
              <a:t>repeated fixes occurred 2 times</a:t>
            </a:r>
          </a:p>
          <a:p>
            <a:pPr lvl="1"/>
            <a:r>
              <a:rPr lang="en-US" altLang="zh-CN" sz="2400" dirty="0" smtClean="0">
                <a:latin typeface="+mn-lt"/>
              </a:rPr>
              <a:t>Code change suggestion tools based on single examples are more helpful</a:t>
            </a:r>
            <a:endParaRPr lang="en-US" altLang="zh-CN" sz="2400" b="0" dirty="0" smtClean="0">
              <a:latin typeface="+mn-lt"/>
            </a:endParaRPr>
          </a:p>
          <a:p>
            <a:r>
              <a:rPr lang="en-US" altLang="zh-CN" sz="2800" b="0" dirty="0">
                <a:latin typeface="+mn-lt"/>
              </a:rPr>
              <a:t>73-100% of repeated fixes spanned at most 3 </a:t>
            </a:r>
            <a:r>
              <a:rPr lang="en-US" altLang="zh-CN" sz="2800" b="0" dirty="0" smtClean="0">
                <a:latin typeface="+mn-lt"/>
              </a:rPr>
              <a:t>commits</a:t>
            </a:r>
          </a:p>
          <a:p>
            <a:pPr lvl="1"/>
            <a:r>
              <a:rPr lang="en-US" altLang="zh-CN" sz="2400" dirty="0" smtClean="0">
                <a:latin typeface="+mn-lt"/>
              </a:rPr>
              <a:t>Coding assistance tools should provide edit suggestions as early as possible</a:t>
            </a:r>
            <a:r>
              <a:rPr lang="zh-CN" altLang="zh-CN" sz="2400" b="0" dirty="0" smtClean="0">
                <a:latin typeface="+mn-lt"/>
              </a:rPr>
              <a:t> </a:t>
            </a:r>
            <a:endParaRPr lang="en-US" altLang="zh-CN" sz="2400" b="0" dirty="0">
              <a:latin typeface="+mn-lt"/>
            </a:endParaRPr>
          </a:p>
          <a:p>
            <a:r>
              <a:rPr lang="en-US" altLang="zh-CN" sz="2800" b="0" dirty="0" smtClean="0">
                <a:latin typeface="+mn-lt"/>
              </a:rPr>
              <a:t>39</a:t>
            </a:r>
            <a:r>
              <a:rPr lang="en-US" altLang="zh-CN" sz="2800" b="0" dirty="0">
                <a:latin typeface="+mn-lt"/>
              </a:rPr>
              <a:t>% </a:t>
            </a:r>
            <a:r>
              <a:rPr lang="en-US" altLang="zh-CN" sz="2800" b="0" dirty="0" smtClean="0">
                <a:latin typeface="+mn-lt"/>
              </a:rPr>
              <a:t>of repeated fixes added or deleted whole </a:t>
            </a:r>
            <a:r>
              <a:rPr lang="en-US" altLang="zh-CN" sz="2800" b="0" dirty="0">
                <a:latin typeface="+mn-lt"/>
              </a:rPr>
              <a:t>if-</a:t>
            </a:r>
            <a:r>
              <a:rPr lang="en-US" altLang="zh-CN" sz="2800" b="0" dirty="0" smtClean="0">
                <a:latin typeface="+mn-lt"/>
              </a:rPr>
              <a:t>structures</a:t>
            </a:r>
            <a:endParaRPr lang="en-US" altLang="zh-CN" sz="2800" b="0" dirty="0">
              <a:latin typeface="+mn-lt"/>
            </a:endParaRPr>
          </a:p>
          <a:p>
            <a:pPr lvl="1"/>
            <a:r>
              <a:rPr lang="en-US" altLang="zh-CN" sz="2400" dirty="0" smtClean="0">
                <a:latin typeface="+mn-lt"/>
              </a:rPr>
              <a:t>Automatic program repair tools should focus more on if-statements</a:t>
            </a:r>
            <a:endParaRPr lang="en-US" altLang="zh-CN" sz="2400" b="0" dirty="0">
              <a:latin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latin typeface="Corbel" panose="020B0503020204020204" pitchFamily="34" charset="0"/>
              </a:rPr>
              <a:pPr/>
              <a:t>4</a:t>
            </a:fld>
            <a:endParaRPr lang="zh-CN" alt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684121"/>
      </p:ext>
    </p:extLst>
  </p:cSld>
  <p:clrMapOvr>
    <a:masterClrMapping/>
  </p:clrMapOvr>
  <p:transition advTm="38085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400" dirty="0" smtClean="0"/>
              <a:t>Outline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5184576"/>
          </a:xfrm>
        </p:spPr>
        <p:txBody>
          <a:bodyPr>
            <a:normAutofit/>
          </a:bodyPr>
          <a:lstStyle/>
          <a:p>
            <a:r>
              <a:rPr lang="en-US" altLang="zh-CN" b="0" dirty="0" smtClean="0">
                <a:latin typeface="Corbel" panose="020B0503020204020204" pitchFamily="34" charset="0"/>
              </a:rPr>
              <a:t>Motivation &amp; Related Work</a:t>
            </a:r>
          </a:p>
          <a:p>
            <a:r>
              <a:rPr lang="en-US" altLang="zh-CN" sz="3200" dirty="0" smtClean="0">
                <a:latin typeface="Corbel" panose="020B0503020204020204" pitchFamily="34" charset="0"/>
              </a:rPr>
              <a:t>Study Approach</a:t>
            </a:r>
          </a:p>
          <a:p>
            <a:r>
              <a:rPr lang="en-US" altLang="zh-CN" b="0" dirty="0" smtClean="0">
                <a:latin typeface="Corbel" panose="020B0503020204020204" pitchFamily="34" charset="0"/>
              </a:rPr>
              <a:t>Experiments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latin typeface="Corbel" panose="020B0503020204020204" pitchFamily="34" charset="0"/>
              </a:rPr>
              <a:pPr/>
              <a:t>5</a:t>
            </a:fld>
            <a:endParaRPr lang="zh-CN" alt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280230"/>
      </p:ext>
    </p:extLst>
  </p:cSld>
  <p:clrMapOvr>
    <a:masterClrMapping/>
  </p:clrMapOvr>
  <p:transition advTm="38085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400" dirty="0"/>
              <a:t>E</a:t>
            </a:r>
            <a:r>
              <a:rPr lang="en-US" altLang="zh-CN" sz="4400" dirty="0" smtClean="0"/>
              <a:t>xemplar </a:t>
            </a:r>
            <a:r>
              <a:rPr lang="en-US" altLang="zh-CN" sz="4400" dirty="0"/>
              <a:t>P</a:t>
            </a:r>
            <a:r>
              <a:rPr lang="en-US" altLang="zh-CN" sz="4400" dirty="0" smtClean="0"/>
              <a:t>atch 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108504" y="1268760"/>
            <a:ext cx="9000000" cy="51120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 diff </a:t>
            </a:r>
            <a:r>
              <a:rPr lang="en-US" altLang="zh-CN" sz="2200" b="0" dirty="0">
                <a:latin typeface="+mn-lt"/>
              </a:rPr>
              <a:t>--</a:t>
            </a:r>
            <a:r>
              <a:rPr lang="en-US" altLang="zh-CN" sz="2200" b="0" dirty="0" err="1" smtClean="0">
                <a:latin typeface="+mn-lt"/>
              </a:rPr>
              <a:t>git</a:t>
            </a:r>
            <a:r>
              <a:rPr lang="zh-CN" altLang="en-US" sz="2200" b="0" dirty="0">
                <a:latin typeface="+mn-lt"/>
              </a:rPr>
              <a:t> </a:t>
            </a: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a/</a:t>
            </a:r>
            <a:r>
              <a:rPr lang="en-US" altLang="zh-CN" sz="2200" b="0" dirty="0" err="1" smtClean="0">
                <a:latin typeface="+mn-lt"/>
              </a:rPr>
              <a:t>dom</a:t>
            </a:r>
            <a:r>
              <a:rPr lang="en-US" altLang="zh-CN" sz="2200" b="0" dirty="0" smtClean="0">
                <a:latin typeface="+mn-lt"/>
              </a:rPr>
              <a:t>/</a:t>
            </a:r>
            <a:r>
              <a:rPr lang="en-US" altLang="zh-CN" sz="2200" b="0" dirty="0" err="1" smtClean="0">
                <a:latin typeface="+mn-lt"/>
              </a:rPr>
              <a:t>CompilationUnit.java</a:t>
            </a:r>
            <a:r>
              <a:rPr lang="en-US" altLang="zh-CN" sz="2200" b="0" dirty="0" smtClean="0">
                <a:latin typeface="+mn-lt"/>
              </a:rPr>
              <a:t>  b/</a:t>
            </a:r>
            <a:r>
              <a:rPr lang="en-US" altLang="zh-CN" sz="2200" b="0" dirty="0" err="1" smtClean="0">
                <a:latin typeface="+mn-lt"/>
              </a:rPr>
              <a:t>dom</a:t>
            </a:r>
            <a:r>
              <a:rPr lang="en-US" altLang="zh-CN" sz="2200" b="0" dirty="0" smtClean="0">
                <a:latin typeface="+mn-lt"/>
              </a:rPr>
              <a:t>/</a:t>
            </a:r>
            <a:r>
              <a:rPr lang="en-US" altLang="zh-CN" sz="2200" b="0" dirty="0" err="1" smtClean="0">
                <a:latin typeface="+mn-lt"/>
              </a:rPr>
              <a:t>CompilationUnit.java</a:t>
            </a:r>
            <a:endParaRPr lang="en-US" altLang="zh-CN" sz="2200" b="0" dirty="0" smtClean="0"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 @@ </a:t>
            </a:r>
            <a:r>
              <a:rPr lang="en-US" altLang="zh-CN" sz="2200" b="0" dirty="0">
                <a:latin typeface="+mn-lt"/>
              </a:rPr>
              <a:t>-484,8 +</a:t>
            </a:r>
            <a:r>
              <a:rPr lang="en-US" altLang="zh-CN" sz="2200" b="0" dirty="0" smtClean="0">
                <a:latin typeface="+mn-lt"/>
              </a:rPr>
              <a:t>484,8 @@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</a:t>
            </a:r>
            <a:r>
              <a:rPr lang="en-US" altLang="zh-CN" sz="2200" b="0" dirty="0" smtClean="0">
                <a:latin typeface="+mn-lt"/>
              </a:rPr>
              <a:t>* </a:t>
            </a:r>
            <a:r>
              <a:rPr lang="en-US" altLang="zh-CN" sz="2200" b="0" dirty="0">
                <a:latin typeface="+mn-lt"/>
              </a:rPr>
              <a:t>@since 3.0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 */</a:t>
            </a:r>
            <a:endParaRPr lang="en-US" altLang="zh-CN" sz="2200" b="0" dirty="0"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 smtClean="0">
                <a:latin typeface="+mn-lt"/>
              </a:rPr>
              <a:t>   public </a:t>
            </a:r>
            <a:r>
              <a:rPr lang="en-US" altLang="zh-CN" sz="2200" b="0" dirty="0" err="1">
                <a:latin typeface="+mn-lt"/>
              </a:rPr>
              <a:t>int</a:t>
            </a: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err="1" smtClean="0">
                <a:latin typeface="+mn-lt"/>
              </a:rPr>
              <a:t>getStartPosition</a:t>
            </a:r>
            <a:r>
              <a:rPr lang="en-US" altLang="zh-CN" sz="2200" b="0" dirty="0" smtClean="0">
                <a:latin typeface="+mn-lt"/>
              </a:rPr>
              <a:t>(</a:t>
            </a:r>
            <a:r>
              <a:rPr lang="en-US" altLang="zh-CN" sz="2200" b="0" dirty="0" err="1" smtClean="0">
                <a:latin typeface="+mn-lt"/>
              </a:rPr>
              <a:t>ASTNode</a:t>
            </a:r>
            <a:r>
              <a:rPr lang="en-US" altLang="zh-CN" sz="2200" b="0" dirty="0" smtClean="0">
                <a:latin typeface="+mn-lt"/>
              </a:rPr>
              <a:t> </a:t>
            </a:r>
            <a:r>
              <a:rPr lang="en-US" altLang="zh-CN" sz="2200" b="0" dirty="0">
                <a:latin typeface="+mn-lt"/>
              </a:rPr>
              <a:t>node) 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-      if (</a:t>
            </a:r>
            <a:r>
              <a:rPr lang="en-US" altLang="zh-CN" sz="2200" b="0" dirty="0" err="1" smtClean="0">
                <a:solidFill>
                  <a:srgbClr val="FF0000"/>
                </a:solidFill>
                <a:latin typeface="+mn-lt"/>
              </a:rPr>
              <a:t>this.commentMapper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== null) 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 -	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return -1;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+     if 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(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this.commentMapper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 == null ||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node !=null) 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+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	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return </a:t>
            </a:r>
            <a:r>
              <a:rPr lang="en-US" altLang="zh-CN" sz="2200" b="0" dirty="0" err="1">
                <a:solidFill>
                  <a:srgbClr val="0432FF"/>
                </a:solidFill>
                <a:latin typeface="+mn-lt"/>
              </a:rPr>
              <a:t>node.getStartPosition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();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     } </a:t>
            </a:r>
            <a:r>
              <a:rPr lang="en-US" altLang="zh-CN" sz="2200" b="0" dirty="0">
                <a:latin typeface="+mn-lt"/>
              </a:rPr>
              <a:t>else 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	</a:t>
            </a:r>
            <a:r>
              <a:rPr lang="en-US" altLang="zh-CN" sz="2200" b="0" dirty="0" smtClean="0">
                <a:latin typeface="+mn-lt"/>
              </a:rPr>
              <a:t>return </a:t>
            </a:r>
            <a:r>
              <a:rPr lang="en-US" altLang="zh-CN" sz="2200" b="0" dirty="0" err="1" smtClean="0">
                <a:latin typeface="+mn-lt"/>
              </a:rPr>
              <a:t>this.commentMapper.getStartPosition</a:t>
            </a:r>
            <a:r>
              <a:rPr lang="en-US" altLang="zh-CN" sz="2200" b="0" dirty="0" smtClean="0">
                <a:latin typeface="+mn-lt"/>
              </a:rPr>
              <a:t>(node</a:t>
            </a:r>
            <a:r>
              <a:rPr lang="en-US" altLang="zh-CN" sz="2200" b="0" dirty="0">
                <a:latin typeface="+mn-lt"/>
              </a:rPr>
              <a:t>);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    }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latin typeface="Corbel" panose="020B0503020204020204" pitchFamily="34" charset="0"/>
              </a:rPr>
              <a:pPr/>
              <a:t>6</a:t>
            </a:fld>
            <a:endParaRPr lang="zh-CN" altLang="en-US" dirty="0">
              <a:latin typeface="Corbel" panose="020B0503020204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777263" y="3933056"/>
            <a:ext cx="461665" cy="923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00383022"/>
      </p:ext>
    </p:extLst>
  </p:cSld>
  <p:clrMapOvr>
    <a:masterClrMapping/>
  </p:clrMapOvr>
  <p:transition advTm="3808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400" dirty="0"/>
              <a:t>E</a:t>
            </a:r>
            <a:r>
              <a:rPr lang="en-US" altLang="zh-CN" sz="4400" dirty="0" smtClean="0"/>
              <a:t>xemplar Hunk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5496" y="1268760"/>
            <a:ext cx="9000000" cy="511200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 diff </a:t>
            </a:r>
            <a:r>
              <a:rPr lang="en-US" altLang="zh-CN" sz="2200" b="0" dirty="0">
                <a:latin typeface="+mn-lt"/>
              </a:rPr>
              <a:t>--</a:t>
            </a:r>
            <a:r>
              <a:rPr lang="en-US" altLang="zh-CN" sz="2200" b="0" dirty="0" err="1" smtClean="0">
                <a:latin typeface="+mn-lt"/>
              </a:rPr>
              <a:t>git</a:t>
            </a:r>
            <a:r>
              <a:rPr lang="zh-CN" altLang="en-US" sz="2200" b="0" dirty="0">
                <a:latin typeface="+mn-lt"/>
              </a:rPr>
              <a:t> </a:t>
            </a: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a/</a:t>
            </a:r>
            <a:r>
              <a:rPr lang="en-US" altLang="zh-CN" sz="2200" b="0" dirty="0" err="1" smtClean="0">
                <a:latin typeface="+mn-lt"/>
              </a:rPr>
              <a:t>dom</a:t>
            </a:r>
            <a:r>
              <a:rPr lang="en-US" altLang="zh-CN" sz="2200" b="0" dirty="0" smtClean="0">
                <a:latin typeface="+mn-lt"/>
              </a:rPr>
              <a:t>/</a:t>
            </a:r>
            <a:r>
              <a:rPr lang="en-US" altLang="zh-CN" sz="2200" b="0" dirty="0" err="1" smtClean="0">
                <a:latin typeface="+mn-lt"/>
              </a:rPr>
              <a:t>CompilationUnit.java</a:t>
            </a:r>
            <a:r>
              <a:rPr lang="en-US" altLang="zh-CN" sz="2200" b="0" dirty="0" smtClean="0">
                <a:latin typeface="+mn-lt"/>
              </a:rPr>
              <a:t>  b/</a:t>
            </a:r>
            <a:r>
              <a:rPr lang="en-US" altLang="zh-CN" sz="2200" b="0" dirty="0" err="1" smtClean="0">
                <a:latin typeface="+mn-lt"/>
              </a:rPr>
              <a:t>dom</a:t>
            </a:r>
            <a:r>
              <a:rPr lang="en-US" altLang="zh-CN" sz="2200" b="0" dirty="0" smtClean="0">
                <a:latin typeface="+mn-lt"/>
              </a:rPr>
              <a:t>/</a:t>
            </a:r>
            <a:r>
              <a:rPr lang="en-US" altLang="zh-CN" sz="2200" b="0" dirty="0" err="1" smtClean="0">
                <a:latin typeface="+mn-lt"/>
              </a:rPr>
              <a:t>CompilationUnit.java</a:t>
            </a:r>
            <a:endParaRPr lang="en-US" altLang="zh-CN" sz="2200" b="0" dirty="0" smtClean="0"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 @@ </a:t>
            </a:r>
            <a:r>
              <a:rPr lang="en-US" altLang="zh-CN" sz="2200" b="0" dirty="0">
                <a:latin typeface="+mn-lt"/>
              </a:rPr>
              <a:t>-484,8 +</a:t>
            </a:r>
            <a:r>
              <a:rPr lang="en-US" altLang="zh-CN" sz="2200" b="0" dirty="0" smtClean="0">
                <a:latin typeface="+mn-lt"/>
              </a:rPr>
              <a:t>484,8 @@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</a:t>
            </a:r>
            <a:r>
              <a:rPr lang="en-US" altLang="zh-CN" sz="2200" b="0" dirty="0" smtClean="0">
                <a:latin typeface="+mn-lt"/>
              </a:rPr>
              <a:t>* </a:t>
            </a:r>
            <a:r>
              <a:rPr lang="en-US" altLang="zh-CN" sz="2200" b="0" dirty="0">
                <a:latin typeface="+mn-lt"/>
              </a:rPr>
              <a:t>@since 3.0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 */</a:t>
            </a:r>
            <a:endParaRPr lang="en-US" altLang="zh-CN" sz="2200" b="0" dirty="0"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 smtClean="0">
                <a:latin typeface="+mn-lt"/>
              </a:rPr>
              <a:t>   public </a:t>
            </a:r>
            <a:r>
              <a:rPr lang="en-US" altLang="zh-CN" sz="2200" b="0" dirty="0" err="1">
                <a:latin typeface="+mn-lt"/>
              </a:rPr>
              <a:t>int</a:t>
            </a: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err="1" smtClean="0">
                <a:latin typeface="+mn-lt"/>
              </a:rPr>
              <a:t>getStartPosition</a:t>
            </a:r>
            <a:r>
              <a:rPr lang="en-US" altLang="zh-CN" sz="2200" b="0" dirty="0" smtClean="0">
                <a:latin typeface="+mn-lt"/>
              </a:rPr>
              <a:t>(</a:t>
            </a:r>
            <a:r>
              <a:rPr lang="en-US" altLang="zh-CN" sz="2200" b="0" dirty="0" err="1" smtClean="0">
                <a:latin typeface="+mn-lt"/>
              </a:rPr>
              <a:t>ASTNode</a:t>
            </a:r>
            <a:r>
              <a:rPr lang="en-US" altLang="zh-CN" sz="2200" b="0" dirty="0" smtClean="0">
                <a:latin typeface="+mn-lt"/>
              </a:rPr>
              <a:t> </a:t>
            </a:r>
            <a:r>
              <a:rPr lang="en-US" altLang="zh-CN" sz="2200" b="0" dirty="0">
                <a:latin typeface="+mn-lt"/>
              </a:rPr>
              <a:t>node) 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-      if (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this.commentMapper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== null) 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-	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return -1;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+     if 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(</a:t>
            </a:r>
            <a:r>
              <a:rPr lang="en-US" altLang="zh-CN" sz="2200" b="0" dirty="0" err="1">
                <a:solidFill>
                  <a:srgbClr val="FF0000"/>
                </a:solidFill>
                <a:latin typeface="+mn-lt"/>
              </a:rPr>
              <a:t>this.commentMapper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 == null || 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node!=null) 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+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	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return </a:t>
            </a:r>
            <a:r>
              <a:rPr lang="en-US" altLang="zh-CN" sz="2200" b="0" dirty="0" err="1">
                <a:solidFill>
                  <a:srgbClr val="FF0000"/>
                </a:solidFill>
                <a:latin typeface="+mn-lt"/>
              </a:rPr>
              <a:t>node.getStartPosition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();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     } </a:t>
            </a:r>
            <a:r>
              <a:rPr lang="en-US" altLang="zh-CN" sz="2200" b="0" dirty="0">
                <a:latin typeface="+mn-lt"/>
              </a:rPr>
              <a:t>else 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	</a:t>
            </a:r>
            <a:r>
              <a:rPr lang="en-US" altLang="zh-CN" sz="2200" b="0" dirty="0" smtClean="0">
                <a:latin typeface="+mn-lt"/>
              </a:rPr>
              <a:t>return </a:t>
            </a:r>
            <a:r>
              <a:rPr lang="en-US" altLang="zh-CN" sz="2200" b="0" dirty="0" err="1" smtClean="0">
                <a:latin typeface="+mn-lt"/>
              </a:rPr>
              <a:t>this.commentMapper.getStartPosition</a:t>
            </a:r>
            <a:r>
              <a:rPr lang="en-US" altLang="zh-CN" sz="2200" b="0" dirty="0" smtClean="0">
                <a:latin typeface="+mn-lt"/>
              </a:rPr>
              <a:t>(node</a:t>
            </a:r>
            <a:r>
              <a:rPr lang="en-US" altLang="zh-CN" sz="2200" b="0" dirty="0">
                <a:latin typeface="+mn-lt"/>
              </a:rPr>
              <a:t>);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    }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latin typeface="Corbel" panose="020B0503020204020204" pitchFamily="34" charset="0"/>
              </a:rPr>
              <a:pPr/>
              <a:t>7</a:t>
            </a:fld>
            <a:endParaRPr lang="zh-CN" altLang="en-US" dirty="0">
              <a:latin typeface="Corbel" panose="020B0503020204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777263" y="3933056"/>
            <a:ext cx="461665" cy="923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8" name="右大括号 7"/>
          <p:cNvSpPr/>
          <p:nvPr/>
        </p:nvSpPr>
        <p:spPr>
          <a:xfrm>
            <a:off x="7740352" y="1844824"/>
            <a:ext cx="360040" cy="3528000"/>
          </a:xfrm>
          <a:prstGeom prst="rightBrac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5" name="文本框 4"/>
          <p:cNvSpPr txBox="1"/>
          <p:nvPr/>
        </p:nvSpPr>
        <p:spPr>
          <a:xfrm>
            <a:off x="8100392" y="3429000"/>
            <a:ext cx="9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200" b="1" dirty="0" smtClean="0">
                <a:solidFill>
                  <a:schemeClr val="accent6"/>
                </a:solidFill>
              </a:rPr>
              <a:t>Hunk</a:t>
            </a:r>
            <a:endParaRPr kumimoji="1" lang="zh-CN" altLang="en-US" sz="2200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568934"/>
      </p:ext>
    </p:extLst>
  </p:cSld>
  <p:clrMapOvr>
    <a:masterClrMapping/>
  </p:clrMapOvr>
  <p:transition advTm="38085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400" dirty="0"/>
              <a:t>E</a:t>
            </a:r>
            <a:r>
              <a:rPr lang="en-US" altLang="zh-CN" sz="4400" dirty="0" smtClean="0"/>
              <a:t>xemplar Hunk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5496" y="1268760"/>
            <a:ext cx="9000000" cy="511200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 diff </a:t>
            </a:r>
            <a:r>
              <a:rPr lang="en-US" altLang="zh-CN" sz="2200" b="0" dirty="0">
                <a:latin typeface="+mn-lt"/>
              </a:rPr>
              <a:t>--</a:t>
            </a:r>
            <a:r>
              <a:rPr lang="en-US" altLang="zh-CN" sz="2200" b="0" dirty="0" err="1" smtClean="0">
                <a:latin typeface="+mn-lt"/>
              </a:rPr>
              <a:t>git</a:t>
            </a:r>
            <a:r>
              <a:rPr lang="zh-CN" altLang="en-US" sz="2200" b="0" dirty="0">
                <a:latin typeface="+mn-lt"/>
              </a:rPr>
              <a:t> </a:t>
            </a: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a/</a:t>
            </a:r>
            <a:r>
              <a:rPr lang="en-US" altLang="zh-CN" sz="2200" b="0" dirty="0" err="1" smtClean="0">
                <a:latin typeface="+mn-lt"/>
              </a:rPr>
              <a:t>dom</a:t>
            </a:r>
            <a:r>
              <a:rPr lang="en-US" altLang="zh-CN" sz="2200" b="0" dirty="0" smtClean="0">
                <a:latin typeface="+mn-lt"/>
              </a:rPr>
              <a:t>/</a:t>
            </a:r>
            <a:r>
              <a:rPr lang="en-US" altLang="zh-CN" sz="2200" b="0" dirty="0" err="1" smtClean="0">
                <a:latin typeface="+mn-lt"/>
              </a:rPr>
              <a:t>CompilationUnit.java</a:t>
            </a:r>
            <a:r>
              <a:rPr lang="en-US" altLang="zh-CN" sz="2200" b="0" dirty="0" smtClean="0">
                <a:latin typeface="+mn-lt"/>
              </a:rPr>
              <a:t>  b/</a:t>
            </a:r>
            <a:r>
              <a:rPr lang="en-US" altLang="zh-CN" sz="2200" b="0" dirty="0" err="1" smtClean="0">
                <a:latin typeface="+mn-lt"/>
              </a:rPr>
              <a:t>dom</a:t>
            </a:r>
            <a:r>
              <a:rPr lang="en-US" altLang="zh-CN" sz="2200" b="0" dirty="0" smtClean="0">
                <a:latin typeface="+mn-lt"/>
              </a:rPr>
              <a:t>/</a:t>
            </a:r>
            <a:r>
              <a:rPr lang="en-US" altLang="zh-CN" sz="2200" b="0" dirty="0" err="1" smtClean="0">
                <a:latin typeface="+mn-lt"/>
              </a:rPr>
              <a:t>CompilationUnit.java</a:t>
            </a:r>
            <a:endParaRPr lang="en-US" altLang="zh-CN" sz="2200" b="0" dirty="0" smtClean="0"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 @@ </a:t>
            </a:r>
            <a:r>
              <a:rPr lang="en-US" altLang="zh-CN" sz="2200" b="0" dirty="0">
                <a:latin typeface="+mn-lt"/>
              </a:rPr>
              <a:t>-484,8 +</a:t>
            </a:r>
            <a:r>
              <a:rPr lang="en-US" altLang="zh-CN" sz="2200" b="0" dirty="0" smtClean="0">
                <a:latin typeface="+mn-lt"/>
              </a:rPr>
              <a:t>484,8 @@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</a:t>
            </a:r>
            <a:r>
              <a:rPr lang="en-US" altLang="zh-CN" sz="2200" b="0" dirty="0" smtClean="0">
                <a:latin typeface="+mn-lt"/>
              </a:rPr>
              <a:t>* </a:t>
            </a:r>
            <a:r>
              <a:rPr lang="en-US" altLang="zh-CN" sz="2200" b="0" dirty="0">
                <a:latin typeface="+mn-lt"/>
              </a:rPr>
              <a:t>@since 3.0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 */</a:t>
            </a:r>
            <a:endParaRPr lang="en-US" altLang="zh-CN" sz="2200" b="0" dirty="0"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 smtClean="0">
                <a:latin typeface="+mn-lt"/>
              </a:rPr>
              <a:t>   public </a:t>
            </a:r>
            <a:r>
              <a:rPr lang="en-US" altLang="zh-CN" sz="2200" b="0" dirty="0" err="1">
                <a:latin typeface="+mn-lt"/>
              </a:rPr>
              <a:t>int</a:t>
            </a: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err="1" smtClean="0">
                <a:latin typeface="+mn-lt"/>
              </a:rPr>
              <a:t>getStartPosition</a:t>
            </a:r>
            <a:r>
              <a:rPr lang="en-US" altLang="zh-CN" sz="2200" b="0" dirty="0" smtClean="0">
                <a:latin typeface="+mn-lt"/>
              </a:rPr>
              <a:t>(</a:t>
            </a:r>
            <a:r>
              <a:rPr lang="en-US" altLang="zh-CN" sz="2200" b="0" dirty="0" err="1" smtClean="0">
                <a:latin typeface="+mn-lt"/>
              </a:rPr>
              <a:t>ASTNode</a:t>
            </a:r>
            <a:r>
              <a:rPr lang="en-US" altLang="zh-CN" sz="2200" b="0" dirty="0" smtClean="0">
                <a:latin typeface="+mn-lt"/>
              </a:rPr>
              <a:t> </a:t>
            </a:r>
            <a:r>
              <a:rPr lang="en-US" altLang="zh-CN" sz="2200" b="0" dirty="0">
                <a:latin typeface="+mn-lt"/>
              </a:rPr>
              <a:t>node) 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-      if (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this.commentMapper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== null) 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-	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return -1;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+     if 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(</a:t>
            </a:r>
            <a:r>
              <a:rPr lang="en-US" altLang="zh-CN" sz="2200" b="0" dirty="0" err="1">
                <a:solidFill>
                  <a:srgbClr val="FF0000"/>
                </a:solidFill>
                <a:latin typeface="+mn-lt"/>
              </a:rPr>
              <a:t>this.commentMapper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 == null || 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node!=null) 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+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	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return </a:t>
            </a:r>
            <a:r>
              <a:rPr lang="en-US" altLang="zh-CN" sz="2200" b="0" dirty="0" err="1">
                <a:solidFill>
                  <a:srgbClr val="FF0000"/>
                </a:solidFill>
                <a:latin typeface="+mn-lt"/>
              </a:rPr>
              <a:t>node.getStartPosition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();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     } </a:t>
            </a:r>
            <a:r>
              <a:rPr lang="en-US" altLang="zh-CN" sz="2200" b="0" dirty="0">
                <a:latin typeface="+mn-lt"/>
              </a:rPr>
              <a:t>else 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	</a:t>
            </a:r>
            <a:r>
              <a:rPr lang="en-US" altLang="zh-CN" sz="2200" b="0" dirty="0" smtClean="0">
                <a:latin typeface="+mn-lt"/>
              </a:rPr>
              <a:t>return </a:t>
            </a:r>
            <a:r>
              <a:rPr lang="en-US" altLang="zh-CN" sz="2200" b="0" dirty="0" err="1" smtClean="0">
                <a:latin typeface="+mn-lt"/>
              </a:rPr>
              <a:t>this.commentMapper.getStartPosition</a:t>
            </a:r>
            <a:r>
              <a:rPr lang="en-US" altLang="zh-CN" sz="2200" b="0" dirty="0" smtClean="0">
                <a:latin typeface="+mn-lt"/>
              </a:rPr>
              <a:t>(node</a:t>
            </a:r>
            <a:r>
              <a:rPr lang="en-US" altLang="zh-CN" sz="2200" b="0" dirty="0">
                <a:latin typeface="+mn-lt"/>
              </a:rPr>
              <a:t>);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    }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latin typeface="Corbel" panose="020B0503020204020204" pitchFamily="34" charset="0"/>
              </a:rPr>
              <a:pPr/>
              <a:t>8</a:t>
            </a:fld>
            <a:endParaRPr lang="zh-CN" altLang="en-US" dirty="0">
              <a:latin typeface="Corbel" panose="020B0503020204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777263" y="3933056"/>
            <a:ext cx="461665" cy="923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8" name="右大括号 7"/>
          <p:cNvSpPr/>
          <p:nvPr/>
        </p:nvSpPr>
        <p:spPr>
          <a:xfrm>
            <a:off x="7740352" y="1844824"/>
            <a:ext cx="360040" cy="3528000"/>
          </a:xfrm>
          <a:prstGeom prst="rightBrac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5" name="文本框 4"/>
          <p:cNvSpPr txBox="1"/>
          <p:nvPr/>
        </p:nvSpPr>
        <p:spPr>
          <a:xfrm>
            <a:off x="8100392" y="3429000"/>
            <a:ext cx="9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200" b="1" dirty="0" smtClean="0">
                <a:solidFill>
                  <a:schemeClr val="accent6"/>
                </a:solidFill>
              </a:rPr>
              <a:t>Hunk</a:t>
            </a:r>
            <a:endParaRPr kumimoji="1" lang="zh-CN" altLang="en-US" sz="2200" b="1" dirty="0">
              <a:solidFill>
                <a:schemeClr val="accent6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5536" y="2996952"/>
            <a:ext cx="6624736" cy="1368152"/>
          </a:xfrm>
          <a:prstGeom prst="rect">
            <a:avLst/>
          </a:prstGeom>
          <a:noFill/>
          <a:ln w="28575" cmpd="sng"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045382" y="2996952"/>
            <a:ext cx="2046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6600"/>
                </a:solidFill>
              </a:rPr>
              <a:t>Code changes</a:t>
            </a:r>
            <a:endParaRPr lang="en-US" sz="2400" b="1" i="1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53993"/>
      </p:ext>
    </p:extLst>
  </p:cSld>
  <p:clrMapOvr>
    <a:masterClrMapping/>
  </p:clrMapOvr>
  <p:transition advTm="38085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44624"/>
            <a:ext cx="4608512" cy="1080000"/>
          </a:xfrm>
        </p:spPr>
        <p:txBody>
          <a:bodyPr>
            <a:noAutofit/>
          </a:bodyPr>
          <a:lstStyle/>
          <a:p>
            <a:r>
              <a:rPr lang="en-US" altLang="zh-CN" sz="4400" dirty="0"/>
              <a:t>E</a:t>
            </a:r>
            <a:r>
              <a:rPr lang="en-US" altLang="zh-CN" sz="4400" dirty="0" smtClean="0"/>
              <a:t>xemplar Hunk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5496" y="1268760"/>
            <a:ext cx="9000000" cy="5112000"/>
          </a:xfrm>
          <a:ln>
            <a:noFill/>
          </a:ln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 diff </a:t>
            </a:r>
            <a:r>
              <a:rPr lang="en-US" altLang="zh-CN" sz="2200" b="0" dirty="0">
                <a:latin typeface="+mn-lt"/>
              </a:rPr>
              <a:t>--</a:t>
            </a:r>
            <a:r>
              <a:rPr lang="en-US" altLang="zh-CN" sz="2200" b="0" dirty="0" err="1" smtClean="0">
                <a:latin typeface="+mn-lt"/>
              </a:rPr>
              <a:t>git</a:t>
            </a:r>
            <a:r>
              <a:rPr lang="zh-CN" altLang="en-US" sz="2200" b="0" dirty="0">
                <a:latin typeface="+mn-lt"/>
              </a:rPr>
              <a:t> </a:t>
            </a: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a/</a:t>
            </a:r>
            <a:r>
              <a:rPr lang="en-US" altLang="zh-CN" sz="2200" b="0" dirty="0" err="1" smtClean="0">
                <a:latin typeface="+mn-lt"/>
              </a:rPr>
              <a:t>dom</a:t>
            </a:r>
            <a:r>
              <a:rPr lang="en-US" altLang="zh-CN" sz="2200" b="0" dirty="0" smtClean="0">
                <a:latin typeface="+mn-lt"/>
              </a:rPr>
              <a:t>/</a:t>
            </a:r>
            <a:r>
              <a:rPr lang="en-US" altLang="zh-CN" sz="2200" b="0" dirty="0" err="1" smtClean="0">
                <a:latin typeface="+mn-lt"/>
              </a:rPr>
              <a:t>CompilationUnit.java</a:t>
            </a:r>
            <a:r>
              <a:rPr lang="en-US" altLang="zh-CN" sz="2200" b="0" dirty="0" smtClean="0">
                <a:latin typeface="+mn-lt"/>
              </a:rPr>
              <a:t>  b/</a:t>
            </a:r>
            <a:r>
              <a:rPr lang="en-US" altLang="zh-CN" sz="2200" b="0" dirty="0" err="1" smtClean="0">
                <a:latin typeface="+mn-lt"/>
              </a:rPr>
              <a:t>dom</a:t>
            </a:r>
            <a:r>
              <a:rPr lang="en-US" altLang="zh-CN" sz="2200" b="0" dirty="0" smtClean="0">
                <a:latin typeface="+mn-lt"/>
              </a:rPr>
              <a:t>/</a:t>
            </a:r>
            <a:r>
              <a:rPr lang="en-US" altLang="zh-CN" sz="2200" b="0" dirty="0" err="1" smtClean="0">
                <a:latin typeface="+mn-lt"/>
              </a:rPr>
              <a:t>CompilationUnit.java</a:t>
            </a:r>
            <a:endParaRPr lang="en-US" altLang="zh-CN" sz="2200" b="0" dirty="0" smtClean="0"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 @@ </a:t>
            </a:r>
            <a:r>
              <a:rPr lang="en-US" altLang="zh-CN" sz="2200" b="0" dirty="0">
                <a:latin typeface="+mn-lt"/>
              </a:rPr>
              <a:t>-484,8 +</a:t>
            </a:r>
            <a:r>
              <a:rPr lang="en-US" altLang="zh-CN" sz="2200" b="0" dirty="0" smtClean="0">
                <a:latin typeface="+mn-lt"/>
              </a:rPr>
              <a:t>484,8 @@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</a:t>
            </a:r>
            <a:r>
              <a:rPr lang="en-US" altLang="zh-CN" sz="2200" b="0" dirty="0" smtClean="0">
                <a:latin typeface="+mn-lt"/>
              </a:rPr>
              <a:t>* </a:t>
            </a:r>
            <a:r>
              <a:rPr lang="en-US" altLang="zh-CN" sz="2200" b="0" dirty="0">
                <a:latin typeface="+mn-lt"/>
              </a:rPr>
              <a:t>@since 3.0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 */</a:t>
            </a:r>
            <a:endParaRPr lang="en-US" altLang="zh-CN" sz="2200" b="0" dirty="0">
              <a:latin typeface="+mn-lt"/>
            </a:endParaRP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 smtClean="0">
                <a:latin typeface="+mn-lt"/>
              </a:rPr>
              <a:t>   public </a:t>
            </a:r>
            <a:r>
              <a:rPr lang="en-US" altLang="zh-CN" sz="2200" b="0" dirty="0" err="1">
                <a:latin typeface="+mn-lt"/>
              </a:rPr>
              <a:t>int</a:t>
            </a: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err="1" smtClean="0">
                <a:latin typeface="+mn-lt"/>
              </a:rPr>
              <a:t>getStartPosition</a:t>
            </a:r>
            <a:r>
              <a:rPr lang="en-US" altLang="zh-CN" sz="2200" b="0" dirty="0" smtClean="0">
                <a:latin typeface="+mn-lt"/>
              </a:rPr>
              <a:t>(</a:t>
            </a:r>
            <a:r>
              <a:rPr lang="en-US" altLang="zh-CN" sz="2200" b="0" dirty="0" err="1" smtClean="0">
                <a:latin typeface="+mn-lt"/>
              </a:rPr>
              <a:t>ASTNode</a:t>
            </a:r>
            <a:r>
              <a:rPr lang="en-US" altLang="zh-CN" sz="2200" b="0" dirty="0" smtClean="0">
                <a:latin typeface="+mn-lt"/>
              </a:rPr>
              <a:t> </a:t>
            </a:r>
            <a:r>
              <a:rPr lang="en-US" altLang="zh-CN" sz="2200" b="0" dirty="0">
                <a:latin typeface="+mn-lt"/>
              </a:rPr>
              <a:t>node) 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-      if (</a:t>
            </a:r>
            <a:r>
              <a:rPr lang="en-US" altLang="zh-CN" sz="2200" b="0" dirty="0" err="1" smtClean="0">
                <a:solidFill>
                  <a:srgbClr val="0432FF"/>
                </a:solidFill>
                <a:latin typeface="+mn-lt"/>
              </a:rPr>
              <a:t>this.commentMapper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== null) 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  -	</a:t>
            </a:r>
            <a:r>
              <a:rPr lang="en-US" altLang="zh-CN" sz="2200" b="0" dirty="0">
                <a:solidFill>
                  <a:srgbClr val="0432FF"/>
                </a:solidFill>
                <a:latin typeface="+mn-lt"/>
              </a:rPr>
              <a:t> </a:t>
            </a:r>
            <a:r>
              <a:rPr lang="en-US" altLang="zh-CN" sz="2200" b="0" dirty="0" smtClean="0">
                <a:solidFill>
                  <a:srgbClr val="0432FF"/>
                </a:solidFill>
                <a:latin typeface="+mn-lt"/>
              </a:rPr>
              <a:t>return -1;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+     if 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(</a:t>
            </a:r>
            <a:r>
              <a:rPr lang="en-US" altLang="zh-CN" sz="2200" b="0" dirty="0" err="1">
                <a:solidFill>
                  <a:srgbClr val="FF0000"/>
                </a:solidFill>
                <a:latin typeface="+mn-lt"/>
              </a:rPr>
              <a:t>this.commentMapper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 == null || 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node!=null) 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 +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	</a:t>
            </a:r>
            <a:r>
              <a:rPr lang="en-US" altLang="zh-CN" sz="2200" b="0" dirty="0" smtClean="0">
                <a:solidFill>
                  <a:srgbClr val="FF0000"/>
                </a:solidFill>
                <a:latin typeface="+mn-lt"/>
              </a:rPr>
              <a:t>return </a:t>
            </a:r>
            <a:r>
              <a:rPr lang="en-US" altLang="zh-CN" sz="2200" b="0" dirty="0" err="1">
                <a:solidFill>
                  <a:srgbClr val="FF0000"/>
                </a:solidFill>
                <a:latin typeface="+mn-lt"/>
              </a:rPr>
              <a:t>node.getStartPosition</a:t>
            </a:r>
            <a:r>
              <a:rPr lang="en-US" altLang="zh-CN" sz="2200" b="0" dirty="0">
                <a:solidFill>
                  <a:srgbClr val="FF0000"/>
                </a:solidFill>
                <a:latin typeface="+mn-lt"/>
              </a:rPr>
              <a:t>();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     } </a:t>
            </a:r>
            <a:r>
              <a:rPr lang="en-US" altLang="zh-CN" sz="2200" b="0" dirty="0">
                <a:latin typeface="+mn-lt"/>
              </a:rPr>
              <a:t>else {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	</a:t>
            </a:r>
            <a:r>
              <a:rPr lang="en-US" altLang="zh-CN" sz="2200" b="0" dirty="0" smtClean="0">
                <a:latin typeface="+mn-lt"/>
              </a:rPr>
              <a:t>return </a:t>
            </a:r>
            <a:r>
              <a:rPr lang="en-US" altLang="zh-CN" sz="2200" b="0" dirty="0" err="1" smtClean="0">
                <a:latin typeface="+mn-lt"/>
              </a:rPr>
              <a:t>this.commentMapper.getStartPosition</a:t>
            </a:r>
            <a:r>
              <a:rPr lang="en-US" altLang="zh-CN" sz="2200" b="0" dirty="0" smtClean="0">
                <a:latin typeface="+mn-lt"/>
              </a:rPr>
              <a:t>(node</a:t>
            </a:r>
            <a:r>
              <a:rPr lang="en-US" altLang="zh-CN" sz="2200" b="0" dirty="0">
                <a:latin typeface="+mn-lt"/>
              </a:rPr>
              <a:t>);</a:t>
            </a:r>
          </a:p>
          <a:p>
            <a:pPr marL="0" indent="0">
              <a:spcBef>
                <a:spcPts val="0"/>
              </a:spcBef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en-US" altLang="zh-CN" sz="2200" b="0" dirty="0">
                <a:latin typeface="+mn-lt"/>
              </a:rPr>
              <a:t> </a:t>
            </a:r>
            <a:r>
              <a:rPr lang="en-US" altLang="zh-CN" sz="2200" b="0" dirty="0" smtClean="0">
                <a:latin typeface="+mn-lt"/>
              </a:rPr>
              <a:t>    }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>
                <a:latin typeface="Corbel" panose="020B0503020204020204" pitchFamily="34" charset="0"/>
              </a:rPr>
              <a:pPr/>
              <a:t>9</a:t>
            </a:fld>
            <a:endParaRPr lang="zh-CN" altLang="en-US" dirty="0">
              <a:latin typeface="Corbel" panose="020B0503020204020204" pitchFamily="34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777263" y="3933056"/>
            <a:ext cx="461665" cy="9239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endParaRPr kumimoji="1" lang="zh-CN" altLang="en-US" dirty="0"/>
          </a:p>
        </p:txBody>
      </p:sp>
      <p:sp>
        <p:nvSpPr>
          <p:cNvPr id="8" name="右大括号 7"/>
          <p:cNvSpPr/>
          <p:nvPr/>
        </p:nvSpPr>
        <p:spPr>
          <a:xfrm>
            <a:off x="7740352" y="1844824"/>
            <a:ext cx="360040" cy="3528000"/>
          </a:xfrm>
          <a:prstGeom prst="rightBrac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 b="1"/>
          </a:p>
        </p:txBody>
      </p:sp>
      <p:sp>
        <p:nvSpPr>
          <p:cNvPr id="5" name="文本框 4"/>
          <p:cNvSpPr txBox="1"/>
          <p:nvPr/>
        </p:nvSpPr>
        <p:spPr>
          <a:xfrm>
            <a:off x="8100392" y="3429000"/>
            <a:ext cx="971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200" b="1" dirty="0" smtClean="0">
                <a:solidFill>
                  <a:schemeClr val="accent6"/>
                </a:solidFill>
              </a:rPr>
              <a:t>Hunk</a:t>
            </a:r>
            <a:endParaRPr kumimoji="1" lang="zh-CN" altLang="en-US" sz="2200" b="1" dirty="0">
              <a:solidFill>
                <a:schemeClr val="accent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5536" y="1988840"/>
            <a:ext cx="6768752" cy="1008112"/>
          </a:xfrm>
          <a:prstGeom prst="rect">
            <a:avLst/>
          </a:prstGeom>
          <a:noFill/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92080" y="1916832"/>
            <a:ext cx="187220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Context lines</a:t>
            </a:r>
            <a:endParaRPr lang="en-US" sz="2400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92080" y="4335487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7F7F7F"/>
                </a:solidFill>
              </a:rPr>
              <a:t>Context lines</a:t>
            </a:r>
            <a:endParaRPr lang="en-US" sz="2400" b="1" i="1" dirty="0">
              <a:solidFill>
                <a:srgbClr val="7F7F7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95536" y="2996952"/>
            <a:ext cx="6624736" cy="1368152"/>
          </a:xfrm>
          <a:prstGeom prst="rect">
            <a:avLst/>
          </a:prstGeom>
          <a:noFill/>
          <a:ln w="28575" cmpd="sng">
            <a:solidFill>
              <a:srgbClr val="FF66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045382" y="2996952"/>
            <a:ext cx="2046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6600"/>
                </a:solidFill>
              </a:rPr>
              <a:t>Code changes</a:t>
            </a:r>
            <a:endParaRPr lang="en-US" sz="2400" b="1" i="1" dirty="0">
              <a:solidFill>
                <a:srgbClr val="FF6600"/>
              </a:solidFill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395536" y="4365104"/>
            <a:ext cx="6768752" cy="1008112"/>
          </a:xfrm>
          <a:prstGeom prst="rect">
            <a:avLst/>
          </a:prstGeom>
          <a:noFill/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46384"/>
      </p:ext>
    </p:extLst>
  </p:cSld>
  <p:clrMapOvr>
    <a:masterClrMapping/>
  </p:clrMapOvr>
  <p:transition advTm="38085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平衡">
  <a:themeElements>
    <a:clrScheme name="王立杰-报告模板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1808EE"/>
      </a:accent3>
      <a:accent4>
        <a:srgbClr val="0070C0"/>
      </a:accent4>
      <a:accent5>
        <a:srgbClr val="918485"/>
      </a:accent5>
      <a:accent6>
        <a:srgbClr val="0F6F28"/>
      </a:accent6>
      <a:hlink>
        <a:srgbClr val="CC9900"/>
      </a:hlink>
      <a:folHlink>
        <a:srgbClr val="96A9A9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衡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>
    <a:spDef>
      <a:spPr>
        <a:solidFill>
          <a:srgbClr val="9A0B00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35398</TotalTime>
  <Words>1186</Words>
  <Application>Microsoft Macintosh PowerPoint</Application>
  <PresentationFormat>全屏显示(4:3)</PresentationFormat>
  <Paragraphs>365</Paragraphs>
  <Slides>31</Slides>
  <Notes>31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42" baseType="lpstr">
      <vt:lpstr>Arial</vt:lpstr>
      <vt:lpstr>Calibri</vt:lpstr>
      <vt:lpstr>Corbel</vt:lpstr>
      <vt:lpstr>Times New Roman</vt:lpstr>
      <vt:lpstr>Wingdings</vt:lpstr>
      <vt:lpstr>Wingdings 2</vt:lpstr>
      <vt:lpstr>黑体</vt:lpstr>
      <vt:lpstr>华文楷体</vt:lpstr>
      <vt:lpstr>宋体</vt:lpstr>
      <vt:lpstr>微软雅黑</vt:lpstr>
      <vt:lpstr>平衡</vt:lpstr>
      <vt:lpstr> Ruru Yue1, Na Meng2, Qianxiang Wang1  1Peking University  2Virginia Tech</vt:lpstr>
      <vt:lpstr>Motivation</vt:lpstr>
      <vt:lpstr>Problem Statement</vt:lpstr>
      <vt:lpstr>Study Findings</vt:lpstr>
      <vt:lpstr>Outline</vt:lpstr>
      <vt:lpstr>Exemplar Patch </vt:lpstr>
      <vt:lpstr>Exemplar Hunk</vt:lpstr>
      <vt:lpstr>Exemplar Hunk</vt:lpstr>
      <vt:lpstr>Exemplar Hunk</vt:lpstr>
      <vt:lpstr>Exemplar Fix</vt:lpstr>
      <vt:lpstr>Approach Overview</vt:lpstr>
      <vt:lpstr>Bug Fix Collection</vt:lpstr>
      <vt:lpstr>Repeated Bug Fix Detection</vt:lpstr>
      <vt:lpstr>Two Exemplar Fixes</vt:lpstr>
      <vt:lpstr>Format Bug Fixes</vt:lpstr>
      <vt:lpstr>Identify Clone Regions by CCFinder</vt:lpstr>
      <vt:lpstr>Match Edit Operation Sequences</vt:lpstr>
      <vt:lpstr>An Exemplar Repeated-fix Group</vt:lpstr>
      <vt:lpstr>Outline</vt:lpstr>
      <vt:lpstr>Data Sets</vt:lpstr>
      <vt:lpstr>Q1.D2. What’s the distribution of repeated-fix groups based on fix instance counts?</vt:lpstr>
      <vt:lpstr>Q3. What are the common bugs and fix patterns of repeated fixes? </vt:lpstr>
      <vt:lpstr>Exemplar Repeated Fix</vt:lpstr>
      <vt:lpstr>Similarity Relationship</vt:lpstr>
      <vt:lpstr>Dependency Relationship</vt:lpstr>
      <vt:lpstr>Manual Analysis</vt:lpstr>
      <vt:lpstr>Q3. What are the common bugs and fix patterns of repeated fixes? </vt:lpstr>
      <vt:lpstr>Conclusions</vt:lpstr>
      <vt:lpstr>PowerPoint 演示文稿</vt:lpstr>
      <vt:lpstr>Q1.D3:  What’s the distribution of repeated-fix groups based on patch counts?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Guangtai Liang</dc:creator>
  <cp:lastModifiedBy>Ruru</cp:lastModifiedBy>
  <cp:revision>5558</cp:revision>
  <dcterms:created xsi:type="dcterms:W3CDTF">2010-11-28T14:18:32Z</dcterms:created>
  <dcterms:modified xsi:type="dcterms:W3CDTF">2017-09-25T06:07:50Z</dcterms:modified>
</cp:coreProperties>
</file>