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308" r:id="rId2"/>
    <p:sldId id="257" r:id="rId3"/>
    <p:sldId id="309" r:id="rId4"/>
    <p:sldId id="398" r:id="rId5"/>
    <p:sldId id="314" r:id="rId6"/>
    <p:sldId id="344" r:id="rId7"/>
    <p:sldId id="384" r:id="rId8"/>
    <p:sldId id="385" r:id="rId9"/>
    <p:sldId id="316" r:id="rId10"/>
    <p:sldId id="345" r:id="rId11"/>
    <p:sldId id="348" r:id="rId12"/>
    <p:sldId id="349" r:id="rId13"/>
    <p:sldId id="350" r:id="rId14"/>
    <p:sldId id="386" r:id="rId15"/>
    <p:sldId id="352" r:id="rId16"/>
    <p:sldId id="387" r:id="rId17"/>
    <p:sldId id="353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57" r:id="rId26"/>
    <p:sldId id="388" r:id="rId27"/>
    <p:sldId id="358" r:id="rId28"/>
    <p:sldId id="351" r:id="rId29"/>
    <p:sldId id="359" r:id="rId30"/>
    <p:sldId id="369" r:id="rId31"/>
    <p:sldId id="360" r:id="rId32"/>
    <p:sldId id="370" r:id="rId33"/>
    <p:sldId id="371" r:id="rId34"/>
    <p:sldId id="361" r:id="rId35"/>
    <p:sldId id="372" r:id="rId36"/>
    <p:sldId id="362" r:id="rId37"/>
    <p:sldId id="363" r:id="rId38"/>
    <p:sldId id="364" r:id="rId39"/>
    <p:sldId id="373" r:id="rId40"/>
    <p:sldId id="365" r:id="rId41"/>
    <p:sldId id="374" r:id="rId42"/>
    <p:sldId id="366" r:id="rId43"/>
    <p:sldId id="367" r:id="rId44"/>
    <p:sldId id="368" r:id="rId45"/>
    <p:sldId id="375" r:id="rId46"/>
    <p:sldId id="389" r:id="rId47"/>
    <p:sldId id="376" r:id="rId48"/>
    <p:sldId id="401" r:id="rId49"/>
    <p:sldId id="399" r:id="rId50"/>
    <p:sldId id="40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19C851-95D2-4CF2-8C54-F5FDE8F3D959}" type="datetimeFigureOut">
              <a:rPr lang="en-US"/>
              <a:pPr>
                <a:defRPr/>
              </a:pPr>
              <a:t>3/21/2012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1A72EE-566A-4091-B6F5-25336BF62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70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A5986-F5C9-4350-8C23-F6E8C39447A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259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a-DK"/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722438"/>
            <a:ext cx="9144000" cy="51355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170656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2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81784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VT-MENA, Egypt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58EB-4FF7-46E7-A203-BE5C0005C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8628-9F2A-4A41-A6BE-7B9F7900D6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9E06-251E-4C67-A4B4-0DA0152B8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F2B2-B9A2-4B09-966D-062BD35FC1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6E3B-D43A-408E-94B2-D98D573C0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B80C-6E10-42CD-BA70-E67E702DC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y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295400"/>
            <a:ext cx="9144000" cy="5562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124936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2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81784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VT-MENA, Egypt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2EDE-653A-4A72-8897-2CBD2E078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5071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7105-C704-4C50-9EBC-F0C4EF51B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DD69-97C5-496E-AFD6-C17BAA756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y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invGray">
          <a:xfrm>
            <a:off x="0" y="3016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>
          <a:xfrm>
            <a:off x="76200" y="6477000"/>
            <a:ext cx="914400" cy="304800"/>
          </a:xfrm>
          <a:prstGeom prst="rect">
            <a:avLst/>
          </a:prstGeom>
        </p:spPr>
        <p:txBody>
          <a:bodyPr lIns="109728" rIns="45720" bIns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rPr>
              <a:t>21/03/2012</a:t>
            </a:r>
            <a:endParaRPr lang="en-GB" sz="1200" dirty="0">
              <a:solidFill>
                <a:schemeClr val="tx1">
                  <a:tint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770D-C85F-453C-B878-BBD424F45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Learning styles II (E-learning &amp; case study)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FF9F-4B08-469A-9A8D-ECB9B9A42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D255-FC32-4C5C-BD84-97F16030C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25AB-D4F6-4046-A42C-EAADFD16F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BAAC-95D5-4BE8-8F33-47759672A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30/7/2008 FCI Cairo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Agile Methodologies in Information Systems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1B3E7C-C976-4A05-9546-2D867676F1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85" r:id="rId7"/>
    <p:sldLayoutId id="2147483686" r:id="rId8"/>
    <p:sldLayoutId id="2147483687" r:id="rId9"/>
    <p:sldLayoutId id="2147483695" r:id="rId10"/>
    <p:sldLayoutId id="2147483696" r:id="rId11"/>
    <p:sldLayoutId id="2147483697" r:id="rId12"/>
    <p:sldLayoutId id="2147483688" r:id="rId13"/>
    <p:sldLayoutId id="2147483698" r:id="rId1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dl.org/index.php?article=61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527048"/>
            <a:ext cx="8077200" cy="136855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Learning styles II</a:t>
            </a:r>
            <a:br>
              <a:rPr lang="en-US" sz="4000" dirty="0" smtClean="0"/>
            </a:br>
            <a:r>
              <a:rPr lang="en-US" sz="4000" dirty="0" smtClean="0"/>
              <a:t>(E-learning &amp; case study)</a:t>
            </a:r>
            <a:endParaRPr lang="en-GB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3606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Presented by: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90500" y="5094288"/>
            <a:ext cx="87630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   Mohammed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Seyam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F6DCA-E016-4BE8-9026-D0AF70891752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7688" y="6477000"/>
            <a:ext cx="5508625" cy="274638"/>
          </a:xfrm>
        </p:spPr>
        <p:txBody>
          <a:bodyPr/>
          <a:lstStyle>
            <a:lvl1pPr>
              <a:defRPr smtClean="0"/>
            </a:lvl1pPr>
          </a:lstStyle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</a:rPr>
              <a:t>VT-MENA, Egypt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Styles and </a:t>
            </a:r>
            <a:r>
              <a:rPr lang="en-GB" dirty="0" smtClean="0"/>
              <a:t>e-learning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Alomyan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2004) review: </a:t>
            </a:r>
            <a:r>
              <a:rPr lang="en-GB" b="1" dirty="0" smtClean="0"/>
              <a:t>Adaptability </a:t>
            </a:r>
            <a:r>
              <a:rPr lang="en-GB" b="1" dirty="0"/>
              <a:t>is suggested to be an important factor </a:t>
            </a:r>
            <a:r>
              <a:rPr lang="en-GB" dirty="0"/>
              <a:t>in the design of </a:t>
            </a:r>
            <a:r>
              <a:rPr lang="en-GB" b="1" dirty="0"/>
              <a:t>online learning systems </a:t>
            </a:r>
            <a:r>
              <a:rPr lang="en-GB" dirty="0"/>
              <a:t>to enable a variety of individuals to use the system</a:t>
            </a:r>
          </a:p>
          <a:p>
            <a:endParaRPr lang="en-GB" dirty="0"/>
          </a:p>
          <a:p>
            <a:r>
              <a:rPr lang="en-GB" dirty="0"/>
              <a:t>Further research is needed using the author’s proposed learning model to study the relationship of individual differences within web-based learning </a:t>
            </a:r>
            <a:r>
              <a:rPr lang="en-GB" dirty="0" smtClean="0"/>
              <a:t>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58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Styles and 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Yilmaz-Soylu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err="1"/>
              <a:t>Akkoyunlu</a:t>
            </a:r>
            <a:r>
              <a:rPr lang="en-GB" dirty="0"/>
              <a:t> (2009) experimental </a:t>
            </a:r>
            <a:r>
              <a:rPr lang="en-GB" dirty="0" smtClean="0"/>
              <a:t>study:</a:t>
            </a:r>
          </a:p>
          <a:p>
            <a:r>
              <a:rPr lang="en-GB" dirty="0" smtClean="0"/>
              <a:t>Results</a:t>
            </a:r>
            <a:r>
              <a:rPr lang="en-GB" dirty="0"/>
              <a:t>: Surprisingly, the authors found that learning styles did not significantly affect students’ achievements in different learning environments.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27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Styles and 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Battalio</a:t>
            </a:r>
            <a:r>
              <a:rPr lang="en-GB" dirty="0" smtClean="0"/>
              <a:t> </a:t>
            </a:r>
            <a:r>
              <a:rPr lang="en-GB" dirty="0"/>
              <a:t>(2009) quantitative </a:t>
            </a:r>
            <a:r>
              <a:rPr lang="en-GB" dirty="0" smtClean="0"/>
              <a:t>study:</a:t>
            </a:r>
          </a:p>
          <a:p>
            <a:r>
              <a:rPr lang="en-GB" dirty="0" smtClean="0"/>
              <a:t>Found </a:t>
            </a:r>
            <a:r>
              <a:rPr lang="en-GB" dirty="0"/>
              <a:t>that online learning privileges those who are self-directed, independent and </a:t>
            </a:r>
            <a:br>
              <a:rPr lang="en-GB" dirty="0"/>
            </a:br>
            <a:r>
              <a:rPr lang="en-GB" dirty="0"/>
              <a:t>goal-oriented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7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Styles and 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Clayton</a:t>
            </a:r>
            <a:r>
              <a:rPr lang="en-GB" dirty="0"/>
              <a:t>, Blumberg &amp; Auld (</a:t>
            </a:r>
            <a:r>
              <a:rPr lang="en-GB" dirty="0" smtClean="0"/>
              <a:t>2010):</a:t>
            </a:r>
          </a:p>
          <a:p>
            <a:r>
              <a:rPr lang="en-GB" dirty="0" smtClean="0"/>
              <a:t>Examined </a:t>
            </a:r>
            <a:r>
              <a:rPr lang="en-GB" dirty="0"/>
              <a:t>how students’ achievement goals, self-efficacy and learning strategies influenced their choice of an online, hybrid or traditional learning environment.</a:t>
            </a:r>
          </a:p>
          <a:p>
            <a:r>
              <a:rPr lang="en-GB" dirty="0"/>
              <a:t>Results: most students who preferred traditional learning environments differed in their motivational beliefs and learning strategies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6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Styles and 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How? -&gt; Students who preferred </a:t>
            </a:r>
            <a:r>
              <a:rPr lang="en-GB" u="sng" dirty="0"/>
              <a:t>traditional environments </a:t>
            </a:r>
            <a:r>
              <a:rPr lang="en-GB" dirty="0"/>
              <a:t>showed a mastery of goal orientation and greater willingness to apply effort while </a:t>
            </a:r>
            <a:r>
              <a:rPr lang="en-GB" dirty="0" smtClean="0"/>
              <a:t>learning</a:t>
            </a:r>
          </a:p>
          <a:p>
            <a:r>
              <a:rPr lang="en-GB" dirty="0" smtClean="0"/>
              <a:t>whereas </a:t>
            </a:r>
            <a:r>
              <a:rPr lang="en-GB" dirty="0"/>
              <a:t>those who preferred </a:t>
            </a:r>
            <a:r>
              <a:rPr lang="en-GB" u="sng" dirty="0"/>
              <a:t>online environments </a:t>
            </a:r>
            <a:r>
              <a:rPr lang="en-GB" dirty="0"/>
              <a:t>were more confident that they could manage a non-traditional </a:t>
            </a:r>
            <a:r>
              <a:rPr lang="en-GB" dirty="0" smtClean="0"/>
              <a:t>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93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Issues in learning styles research in E-learning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Curry (</a:t>
            </a:r>
            <a:r>
              <a:rPr lang="en-GB" dirty="0" err="1"/>
              <a:t>Delahoussaye</a:t>
            </a:r>
            <a:r>
              <a:rPr lang="en-GB" dirty="0"/>
              <a:t>, 2002) summarised several issues that plagued learning styles research</a:t>
            </a:r>
            <a:r>
              <a:rPr lang="en-GB" dirty="0" smtClean="0"/>
              <a:t>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</a:t>
            </a:r>
            <a:r>
              <a:rPr lang="en-GB" dirty="0">
                <a:solidFill>
                  <a:srgbClr val="C00000"/>
                </a:solidFill>
              </a:rPr>
              <a:t>1) design flaws due to </a:t>
            </a:r>
            <a:r>
              <a:rPr lang="en-GB" u="sng" dirty="0" smtClean="0">
                <a:solidFill>
                  <a:srgbClr val="C00000"/>
                </a:solidFill>
              </a:rPr>
              <a:t>overgeneralisation</a:t>
            </a:r>
            <a:endParaRPr lang="en-GB" u="sng" dirty="0">
              <a:solidFill>
                <a:srgbClr val="C00000"/>
              </a:solidFill>
            </a:endParaRPr>
          </a:p>
          <a:p>
            <a:r>
              <a:rPr lang="en-GB" dirty="0" smtClean="0"/>
              <a:t>(2</a:t>
            </a:r>
            <a:r>
              <a:rPr lang="en-GB" dirty="0"/>
              <a:t>) assessment of styles on only </a:t>
            </a:r>
            <a:r>
              <a:rPr lang="en-GB" u="sng" dirty="0"/>
              <a:t>one</a:t>
            </a:r>
            <a:r>
              <a:rPr lang="en-GB" dirty="0"/>
              <a:t> occasion by </a:t>
            </a:r>
            <a:r>
              <a:rPr lang="en-GB" u="sng" dirty="0"/>
              <a:t>one</a:t>
            </a:r>
            <a:r>
              <a:rPr lang="en-GB" dirty="0"/>
              <a:t> </a:t>
            </a:r>
            <a:r>
              <a:rPr lang="en-GB" dirty="0" smtClean="0"/>
              <a:t>instrument</a:t>
            </a:r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(3</a:t>
            </a:r>
            <a:r>
              <a:rPr lang="en-GB" dirty="0">
                <a:solidFill>
                  <a:srgbClr val="C00000"/>
                </a:solidFill>
              </a:rPr>
              <a:t>) uncontrolled </a:t>
            </a:r>
            <a:r>
              <a:rPr lang="en-GB" u="sng" dirty="0">
                <a:solidFill>
                  <a:srgbClr val="C00000"/>
                </a:solidFill>
              </a:rPr>
              <a:t>confounding factors</a:t>
            </a:r>
            <a:r>
              <a:rPr lang="en-GB" dirty="0">
                <a:solidFill>
                  <a:srgbClr val="C00000"/>
                </a:solidFill>
              </a:rPr>
              <a:t> such as ability, gender, time-on-task, and prior knowledge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92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Issues in learning styles research in </a:t>
            </a:r>
            <a:r>
              <a:rPr lang="en-GB" dirty="0" smtClean="0"/>
              <a:t>e-learning </a:t>
            </a:r>
            <a:r>
              <a:rPr lang="en-GB" dirty="0"/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025"/>
            <a:ext cx="8229600" cy="4625975"/>
          </a:xfrm>
        </p:spPr>
        <p:txBody>
          <a:bodyPr/>
          <a:lstStyle/>
          <a:p>
            <a:r>
              <a:rPr lang="en-GB" sz="2800" dirty="0" smtClean="0"/>
              <a:t>(4) </a:t>
            </a:r>
            <a:r>
              <a:rPr lang="en-GB" sz="2800" dirty="0"/>
              <a:t>selection of </a:t>
            </a:r>
            <a:r>
              <a:rPr lang="en-GB" sz="2800" u="sng" dirty="0"/>
              <a:t>extreme</a:t>
            </a:r>
            <a:r>
              <a:rPr lang="en-GB" sz="2800" dirty="0"/>
              <a:t> rather than moderate styles for matching </a:t>
            </a:r>
            <a:r>
              <a:rPr lang="en-GB" sz="2800" dirty="0" smtClean="0"/>
              <a:t>studies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(5) </a:t>
            </a:r>
            <a:r>
              <a:rPr lang="en-GB" sz="2800" dirty="0">
                <a:solidFill>
                  <a:srgbClr val="C00000"/>
                </a:solidFill>
              </a:rPr>
              <a:t>weaknesses in the </a:t>
            </a:r>
            <a:r>
              <a:rPr lang="en-GB" sz="2800" u="sng" dirty="0">
                <a:solidFill>
                  <a:srgbClr val="C00000"/>
                </a:solidFill>
              </a:rPr>
              <a:t>validity</a:t>
            </a:r>
            <a:r>
              <a:rPr lang="en-GB" sz="2800" dirty="0">
                <a:solidFill>
                  <a:srgbClr val="C00000"/>
                </a:solidFill>
              </a:rPr>
              <a:t> and </a:t>
            </a:r>
            <a:r>
              <a:rPr lang="en-GB" sz="2800" u="sng" dirty="0">
                <a:solidFill>
                  <a:srgbClr val="C00000"/>
                </a:solidFill>
              </a:rPr>
              <a:t>reliability</a:t>
            </a:r>
            <a:r>
              <a:rPr lang="en-GB" sz="2800" dirty="0">
                <a:solidFill>
                  <a:srgbClr val="C00000"/>
                </a:solidFill>
              </a:rPr>
              <a:t> of </a:t>
            </a:r>
            <a:r>
              <a:rPr lang="en-GB" sz="2800" dirty="0" smtClean="0">
                <a:solidFill>
                  <a:srgbClr val="C00000"/>
                </a:solidFill>
              </a:rPr>
              <a:t>models</a:t>
            </a:r>
          </a:p>
          <a:p>
            <a:r>
              <a:rPr lang="en-GB" sz="2800" dirty="0" smtClean="0"/>
              <a:t>(6) </a:t>
            </a:r>
            <a:r>
              <a:rPr lang="en-GB" sz="2800" dirty="0"/>
              <a:t>external threats such as the </a:t>
            </a:r>
            <a:r>
              <a:rPr lang="en-GB" sz="2800" u="sng" dirty="0"/>
              <a:t>Hawthorne effect</a:t>
            </a:r>
            <a:r>
              <a:rPr lang="en-GB" sz="2800" dirty="0"/>
              <a:t>, </a:t>
            </a:r>
            <a:r>
              <a:rPr lang="en-GB" sz="2800" u="sng" dirty="0"/>
              <a:t>experimenter bias </a:t>
            </a:r>
            <a:r>
              <a:rPr lang="en-GB" sz="2800" dirty="0"/>
              <a:t>and pre-testing (</a:t>
            </a:r>
            <a:r>
              <a:rPr lang="en-GB" sz="2800" u="sng" dirty="0"/>
              <a:t>training</a:t>
            </a:r>
            <a:r>
              <a:rPr lang="en-GB" sz="2800" dirty="0"/>
              <a:t>) </a:t>
            </a:r>
            <a:r>
              <a:rPr lang="en-GB" sz="2800" dirty="0" smtClean="0"/>
              <a:t>effects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For </a:t>
            </a:r>
            <a:r>
              <a:rPr lang="en-GB" sz="2800" dirty="0"/>
              <a:t>these reasons, Curry </a:t>
            </a:r>
            <a:r>
              <a:rPr lang="en-GB" sz="2800" dirty="0" smtClean="0"/>
              <a:t>conceded </a:t>
            </a:r>
            <a:r>
              <a:rPr lang="en-GB" sz="2800" dirty="0"/>
              <a:t>that the </a:t>
            </a:r>
            <a:r>
              <a:rPr lang="en-GB" sz="2800" b="1" dirty="0"/>
              <a:t>learning style research base was not as strong as it could be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0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Selecting an assessment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criteria were established for selecting a learning style model and the accompanying assessment instrument. They must: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1. encompass </a:t>
            </a:r>
            <a:r>
              <a:rPr lang="en-GB" dirty="0">
                <a:solidFill>
                  <a:srgbClr val="C00000"/>
                </a:solidFill>
              </a:rPr>
              <a:t>the perceptual and information processing dimensions,</a:t>
            </a:r>
          </a:p>
          <a:p>
            <a:r>
              <a:rPr lang="en-GB" dirty="0" smtClean="0"/>
              <a:t>2. be </a:t>
            </a:r>
            <a:r>
              <a:rPr lang="en-GB" dirty="0"/>
              <a:t>based on a strong research base, and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3. have </a:t>
            </a:r>
            <a:r>
              <a:rPr lang="en-GB" dirty="0">
                <a:solidFill>
                  <a:srgbClr val="C00000"/>
                </a:solidFill>
              </a:rPr>
              <a:t>a high degree of model validity and (to a lesser extent) instrument reliability.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24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68" name="Picture 2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16626"/>
            <a:ext cx="6667500" cy="54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129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4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About learning styles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C00000"/>
                </a:solidFill>
              </a:rPr>
              <a:t>Issues in learning styles models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Learning styles &amp; E-learning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C00000"/>
                </a:solidFill>
              </a:rPr>
              <a:t>Dunn’s Model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Design issues in learning style systems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C00000"/>
                </a:solidFill>
              </a:rPr>
              <a:t>Case study: </a:t>
            </a:r>
            <a:r>
              <a:rPr lang="en-US" dirty="0" err="1" smtClean="0">
                <a:solidFill>
                  <a:srgbClr val="C00000"/>
                </a:solidFill>
              </a:rPr>
              <a:t>iWeaver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08610-2B8B-4F7F-9611-0FF8EE33EEFF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187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129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2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6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27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62738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Dunn’s BE survey and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7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Design issues in learning styles-based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r>
              <a:rPr lang="en-GB" sz="3000" dirty="0"/>
              <a:t>Three general design issues were identified in existing </a:t>
            </a:r>
            <a:r>
              <a:rPr lang="en-GB" sz="3000" dirty="0" smtClean="0"/>
              <a:t>environments: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1) </a:t>
            </a:r>
            <a:r>
              <a:rPr lang="en-GB" sz="3000" dirty="0">
                <a:solidFill>
                  <a:srgbClr val="C00000"/>
                </a:solidFill>
              </a:rPr>
              <a:t>the applied learning style models had </a:t>
            </a:r>
            <a:r>
              <a:rPr lang="en-GB" sz="3000" u="sng" dirty="0">
                <a:solidFill>
                  <a:srgbClr val="C00000"/>
                </a:solidFill>
              </a:rPr>
              <a:t>limitations</a:t>
            </a:r>
            <a:r>
              <a:rPr lang="en-GB" sz="3000" dirty="0">
                <a:solidFill>
                  <a:srgbClr val="C00000"/>
                </a:solidFill>
              </a:rPr>
              <a:t>. Several were based on </a:t>
            </a:r>
            <a:r>
              <a:rPr lang="en-GB" sz="3000" u="sng" dirty="0">
                <a:solidFill>
                  <a:srgbClr val="C00000"/>
                </a:solidFill>
              </a:rPr>
              <a:t>self-assessment</a:t>
            </a:r>
            <a:r>
              <a:rPr lang="en-GB" sz="3000" dirty="0">
                <a:solidFill>
                  <a:srgbClr val="C00000"/>
                </a:solidFill>
              </a:rPr>
              <a:t>; others did </a:t>
            </a:r>
            <a:r>
              <a:rPr lang="en-GB" sz="3000" u="sng" dirty="0">
                <a:solidFill>
                  <a:srgbClr val="C00000"/>
                </a:solidFill>
              </a:rPr>
              <a:t>not</a:t>
            </a:r>
            <a:r>
              <a:rPr lang="en-GB" sz="3000" dirty="0">
                <a:solidFill>
                  <a:srgbClr val="C00000"/>
                </a:solidFill>
              </a:rPr>
              <a:t> include the perceptual </a:t>
            </a:r>
            <a:r>
              <a:rPr lang="en-GB" sz="3000" dirty="0" smtClean="0">
                <a:solidFill>
                  <a:srgbClr val="C00000"/>
                </a:solidFill>
              </a:rPr>
              <a:t>dimension.</a:t>
            </a:r>
          </a:p>
          <a:p>
            <a:r>
              <a:rPr lang="en-GB" sz="3000" dirty="0" smtClean="0"/>
              <a:t>2) </a:t>
            </a:r>
            <a:r>
              <a:rPr lang="en-GB" sz="3000" u="sng" dirty="0"/>
              <a:t>adaptive</a:t>
            </a:r>
            <a:r>
              <a:rPr lang="en-GB" sz="3000" dirty="0"/>
              <a:t> components were rarely custom-designed. Instead, existing media were often re-used from earlier </a:t>
            </a:r>
            <a:r>
              <a:rPr lang="en-GB" sz="3000" dirty="0" smtClean="0"/>
              <a:t>courses.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3) existing </a:t>
            </a:r>
            <a:r>
              <a:rPr lang="en-GB" sz="3000" dirty="0">
                <a:solidFill>
                  <a:srgbClr val="C00000"/>
                </a:solidFill>
              </a:rPr>
              <a:t>environments often restricted learner </a:t>
            </a:r>
            <a:r>
              <a:rPr lang="en-GB" sz="3000" u="sng" dirty="0" smtClean="0">
                <a:solidFill>
                  <a:srgbClr val="C00000"/>
                </a:solidFill>
              </a:rPr>
              <a:t>control</a:t>
            </a:r>
            <a:r>
              <a:rPr lang="en-GB" sz="3000" dirty="0" smtClean="0">
                <a:solidFill>
                  <a:srgbClr val="C00000"/>
                </a:solidFill>
              </a:rPr>
              <a:t>.</a:t>
            </a:r>
            <a:endParaRPr lang="en-GB" sz="3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74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 issues in learning styles-based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iWeaver</a:t>
            </a:r>
            <a:r>
              <a:rPr lang="en-GB" dirty="0" smtClean="0"/>
              <a:t> project </a:t>
            </a:r>
            <a:r>
              <a:rPr lang="en-GB" dirty="0"/>
              <a:t>attempted to overcome the identified limitations </a:t>
            </a:r>
            <a:r>
              <a:rPr lang="en-GB" dirty="0" smtClean="0"/>
              <a:t>by: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(1</a:t>
            </a:r>
            <a:r>
              <a:rPr lang="en-GB" dirty="0">
                <a:solidFill>
                  <a:srgbClr val="C00000"/>
                </a:solidFill>
              </a:rPr>
              <a:t>) using a </a:t>
            </a:r>
            <a:r>
              <a:rPr lang="en-GB" u="sng" dirty="0">
                <a:solidFill>
                  <a:srgbClr val="C00000"/>
                </a:solidFill>
              </a:rPr>
              <a:t>well-researched</a:t>
            </a:r>
            <a:r>
              <a:rPr lang="en-GB" dirty="0">
                <a:solidFill>
                  <a:srgbClr val="C00000"/>
                </a:solidFill>
              </a:rPr>
              <a:t> and more </a:t>
            </a:r>
            <a:r>
              <a:rPr lang="en-GB" u="sng" dirty="0">
                <a:solidFill>
                  <a:srgbClr val="C00000"/>
                </a:solidFill>
              </a:rPr>
              <a:t>comprehensive</a:t>
            </a:r>
            <a:r>
              <a:rPr lang="en-GB" dirty="0">
                <a:solidFill>
                  <a:srgbClr val="C00000"/>
                </a:solidFill>
              </a:rPr>
              <a:t> learning style </a:t>
            </a:r>
            <a:r>
              <a:rPr lang="en-GB" dirty="0" smtClean="0">
                <a:solidFill>
                  <a:srgbClr val="C00000"/>
                </a:solidFill>
              </a:rPr>
              <a:t>model</a:t>
            </a:r>
          </a:p>
          <a:p>
            <a:r>
              <a:rPr lang="en-GB" dirty="0" smtClean="0"/>
              <a:t>(2</a:t>
            </a:r>
            <a:r>
              <a:rPr lang="en-GB" dirty="0"/>
              <a:t>) using </a:t>
            </a:r>
            <a:r>
              <a:rPr lang="en-GB" u="sng" dirty="0"/>
              <a:t>custom-designed</a:t>
            </a:r>
            <a:r>
              <a:rPr lang="en-GB" dirty="0"/>
              <a:t> media representations and learning </a:t>
            </a:r>
            <a:r>
              <a:rPr lang="en-GB" dirty="0" smtClean="0"/>
              <a:t>tools</a:t>
            </a:r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(3</a:t>
            </a:r>
            <a:r>
              <a:rPr lang="en-GB" dirty="0">
                <a:solidFill>
                  <a:srgbClr val="C00000"/>
                </a:solidFill>
              </a:rPr>
              <a:t>) allowing learners to </a:t>
            </a:r>
            <a:r>
              <a:rPr lang="en-GB" u="sng" dirty="0">
                <a:solidFill>
                  <a:srgbClr val="C00000"/>
                </a:solidFill>
              </a:rPr>
              <a:t>choose</a:t>
            </a:r>
            <a:r>
              <a:rPr lang="en-GB" dirty="0">
                <a:solidFill>
                  <a:srgbClr val="C00000"/>
                </a:solidFill>
              </a:rPr>
              <a:t> and switch between styles at any time.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26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When learners enter the </a:t>
            </a:r>
            <a:r>
              <a:rPr lang="en-GB" sz="2800" i="1" dirty="0" err="1"/>
              <a:t>iWeaver</a:t>
            </a:r>
            <a:r>
              <a:rPr lang="en-GB" sz="2800" i="1" dirty="0"/>
              <a:t> </a:t>
            </a:r>
            <a:r>
              <a:rPr lang="en-GB" sz="2800" dirty="0"/>
              <a:t>environment for the </a:t>
            </a:r>
            <a:r>
              <a:rPr lang="en-GB" sz="2800" dirty="0" smtClean="0"/>
              <a:t>first time</a:t>
            </a:r>
            <a:r>
              <a:rPr lang="en-GB" sz="2800" dirty="0"/>
              <a:t>, they complete the standardised </a:t>
            </a:r>
            <a:r>
              <a:rPr lang="en-GB" sz="2800" dirty="0" smtClean="0"/>
              <a:t>“Building Excellence Inventory” form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1066800" y="3186953"/>
            <a:ext cx="7067550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7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/>
              <a:t>user interface </a:t>
            </a:r>
            <a:r>
              <a:rPr lang="en-GB" sz="2800" dirty="0" smtClean="0"/>
              <a:t>design of </a:t>
            </a:r>
            <a:r>
              <a:rPr lang="en-GB" sz="2800" dirty="0"/>
              <a:t>an exemplary learning unit about the switch-statement.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6"/>
          <a:stretch/>
        </p:blipFill>
        <p:spPr bwMode="auto">
          <a:xfrm>
            <a:off x="533400" y="2743200"/>
            <a:ext cx="8115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631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/>
              <a:t>: Adaptability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3075" name="Picture 3" descr="C:\Users\Seyam\Desktop\iWeaver 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81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Styles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Many definitions</a:t>
            </a:r>
          </a:p>
          <a:p>
            <a:r>
              <a:rPr lang="en-US" dirty="0" smtClean="0"/>
              <a:t>“</a:t>
            </a:r>
            <a:r>
              <a:rPr lang="en-GB" dirty="0"/>
              <a:t>The way in which each learner begins </a:t>
            </a:r>
            <a:r>
              <a:rPr lang="en-GB" dirty="0" smtClean="0"/>
              <a:t>to </a:t>
            </a:r>
            <a:r>
              <a:rPr lang="en-GB" u="sng" dirty="0" smtClean="0"/>
              <a:t>concentrate</a:t>
            </a:r>
            <a:r>
              <a:rPr lang="en-GB" dirty="0"/>
              <a:t>, </a:t>
            </a:r>
            <a:r>
              <a:rPr lang="en-GB" u="sng" dirty="0"/>
              <a:t>process</a:t>
            </a:r>
            <a:r>
              <a:rPr lang="en-GB" dirty="0"/>
              <a:t> and </a:t>
            </a:r>
            <a:r>
              <a:rPr lang="en-GB" u="sng" dirty="0"/>
              <a:t>retain</a:t>
            </a:r>
            <a:r>
              <a:rPr lang="en-GB" dirty="0"/>
              <a:t> new and difficult information. That interaction occurs differently </a:t>
            </a:r>
            <a:r>
              <a:rPr lang="en-GB" dirty="0" smtClean="0"/>
              <a:t>for everyone.” (Dunn &amp; Dunn).</a:t>
            </a:r>
          </a:p>
          <a:p>
            <a:r>
              <a:rPr lang="en-GB" dirty="0">
                <a:solidFill>
                  <a:srgbClr val="C00000"/>
                </a:solidFill>
              </a:rPr>
              <a:t>There are no good and no bad learning styles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dirty="0"/>
              <a:t>What is measured is PREFERENCE, not competence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Main interface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styles considerations for e-learning environments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8275"/>
            <a:ext cx="7340272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2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Media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iWeaver</a:t>
            </a:r>
            <a:r>
              <a:rPr lang="en-GB" dirty="0"/>
              <a:t> offers </a:t>
            </a:r>
            <a:r>
              <a:rPr lang="en-GB" u="sng" dirty="0"/>
              <a:t>four</a:t>
            </a:r>
            <a:r>
              <a:rPr lang="en-GB" dirty="0"/>
              <a:t> different media experiences that </a:t>
            </a:r>
            <a:r>
              <a:rPr lang="en-GB" dirty="0" smtClean="0"/>
              <a:t>are tailored </a:t>
            </a:r>
            <a:r>
              <a:rPr lang="en-GB" dirty="0"/>
              <a:t>towards the </a:t>
            </a:r>
            <a:r>
              <a:rPr lang="en-GB" u="sng" dirty="0"/>
              <a:t>perceptual</a:t>
            </a:r>
            <a:r>
              <a:rPr lang="en-GB" dirty="0"/>
              <a:t> domain of the Dunn </a:t>
            </a:r>
            <a:r>
              <a:rPr lang="en-GB" dirty="0" smtClean="0"/>
              <a:t>&amp; Dunn </a:t>
            </a:r>
            <a:r>
              <a:rPr lang="en-GB" dirty="0"/>
              <a:t>learning styles model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1- visual text</a:t>
            </a:r>
          </a:p>
          <a:p>
            <a:r>
              <a:rPr lang="en-GB" dirty="0" smtClean="0"/>
              <a:t>2- visual pictures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3- </a:t>
            </a:r>
            <a:r>
              <a:rPr lang="en-GB" dirty="0" err="1" smtClean="0">
                <a:solidFill>
                  <a:srgbClr val="C00000"/>
                </a:solidFill>
              </a:rPr>
              <a:t>interactivelets</a:t>
            </a:r>
            <a:r>
              <a:rPr lang="en-GB" dirty="0" smtClean="0">
                <a:solidFill>
                  <a:srgbClr val="C00000"/>
                </a:solidFill>
              </a:rPr>
              <a:t> (visually interactive through kb or mouse)</a:t>
            </a:r>
          </a:p>
          <a:p>
            <a:r>
              <a:rPr lang="en-GB" dirty="0" smtClean="0"/>
              <a:t>4- Auditory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iWeaver</a:t>
            </a:r>
            <a:r>
              <a:rPr lang="en-GB" dirty="0"/>
              <a:t>: Media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0241" name="Picture 1" descr="C:\Users\Seyam\Desktop\Media 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81200"/>
            <a:ext cx="75914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69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Visual text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905000"/>
            <a:ext cx="51720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6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Visual Pictures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76425"/>
            <a:ext cx="48958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03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Tactile Component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447800"/>
            <a:ext cx="55054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0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Auditory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76438"/>
            <a:ext cx="53721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8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Learning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/>
              <a:t>iWeaver</a:t>
            </a:r>
            <a:r>
              <a:rPr lang="en-GB" i="1" dirty="0"/>
              <a:t> </a:t>
            </a:r>
            <a:r>
              <a:rPr lang="en-GB" dirty="0"/>
              <a:t>offers a number of learning tools </a:t>
            </a:r>
            <a:r>
              <a:rPr lang="en-GB" dirty="0" smtClean="0"/>
              <a:t>as an addition </a:t>
            </a:r>
            <a:r>
              <a:rPr lang="en-GB" dirty="0"/>
              <a:t>to the described media experiences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These tools are tailored towards the different </a:t>
            </a:r>
            <a:r>
              <a:rPr lang="en-GB" dirty="0" smtClean="0"/>
              <a:t>learning styles </a:t>
            </a:r>
            <a:r>
              <a:rPr lang="en-GB" dirty="0"/>
              <a:t>in the </a:t>
            </a:r>
            <a:r>
              <a:rPr lang="en-GB" u="sng" dirty="0"/>
              <a:t>psychological domain </a:t>
            </a:r>
            <a:r>
              <a:rPr lang="en-GB" dirty="0"/>
              <a:t>of the Dunn &amp; </a:t>
            </a:r>
            <a:r>
              <a:rPr lang="en-GB" dirty="0" smtClean="0"/>
              <a:t>Dunn learning </a:t>
            </a:r>
            <a:r>
              <a:rPr lang="en-GB" dirty="0"/>
              <a:t>styles model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51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iWeaver</a:t>
            </a:r>
            <a:r>
              <a:rPr lang="en-GB" dirty="0" smtClean="0"/>
              <a:t>: Learning </a:t>
            </a:r>
            <a:r>
              <a:rPr lang="en-GB" dirty="0"/>
              <a:t>tools </a:t>
            </a:r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6934200" cy="4625975"/>
          </a:xfrm>
        </p:spPr>
        <p:txBody>
          <a:bodyPr/>
          <a:lstStyle/>
          <a:p>
            <a:r>
              <a:rPr lang="en-GB" sz="2600" dirty="0" smtClean="0"/>
              <a:t>Accommodates different </a:t>
            </a:r>
            <a:r>
              <a:rPr lang="en-GB" sz="2600" dirty="0"/>
              <a:t>psychological </a:t>
            </a:r>
            <a:r>
              <a:rPr lang="en-GB" sz="2600" dirty="0" smtClean="0"/>
              <a:t>styles</a:t>
            </a:r>
          </a:p>
          <a:p>
            <a:r>
              <a:rPr lang="en-GB" sz="2600" b="1" dirty="0" smtClean="0">
                <a:solidFill>
                  <a:srgbClr val="C00000"/>
                </a:solidFill>
              </a:rPr>
              <a:t>Global </a:t>
            </a:r>
            <a:r>
              <a:rPr lang="en-GB" sz="2600" b="1" dirty="0">
                <a:solidFill>
                  <a:srgbClr val="C00000"/>
                </a:solidFill>
              </a:rPr>
              <a:t>learners</a:t>
            </a:r>
            <a:r>
              <a:rPr lang="en-GB" sz="2600" dirty="0">
                <a:solidFill>
                  <a:srgbClr val="C00000"/>
                </a:solidFill>
              </a:rPr>
              <a:t> can </a:t>
            </a:r>
            <a:r>
              <a:rPr lang="en-GB" sz="2600" dirty="0" smtClean="0">
                <a:solidFill>
                  <a:srgbClr val="C00000"/>
                </a:solidFill>
              </a:rPr>
              <a:t>access </a:t>
            </a:r>
            <a:r>
              <a:rPr lang="en-GB" sz="2600" u="sng" dirty="0" smtClean="0">
                <a:solidFill>
                  <a:srgbClr val="C00000"/>
                </a:solidFill>
              </a:rPr>
              <a:t>mind-map</a:t>
            </a:r>
            <a:r>
              <a:rPr lang="en-GB" sz="2600" dirty="0" smtClean="0">
                <a:solidFill>
                  <a:srgbClr val="C00000"/>
                </a:solidFill>
              </a:rPr>
              <a:t> </a:t>
            </a:r>
            <a:r>
              <a:rPr lang="en-GB" sz="2600" dirty="0">
                <a:solidFill>
                  <a:srgbClr val="C00000"/>
                </a:solidFill>
              </a:rPr>
              <a:t>diagrams to understand the sense of the </a:t>
            </a:r>
            <a:r>
              <a:rPr lang="en-GB" sz="2600" dirty="0" smtClean="0">
                <a:solidFill>
                  <a:srgbClr val="C00000"/>
                </a:solidFill>
              </a:rPr>
              <a:t>big picture</a:t>
            </a:r>
          </a:p>
          <a:p>
            <a:r>
              <a:rPr lang="en-GB" sz="2600" dirty="0" smtClean="0"/>
              <a:t>Learners </a:t>
            </a:r>
            <a:r>
              <a:rPr lang="en-GB" sz="2600" dirty="0"/>
              <a:t>who like to </a:t>
            </a:r>
            <a:r>
              <a:rPr lang="en-GB" sz="2600" b="1" dirty="0" smtClean="0"/>
              <a:t>make connections </a:t>
            </a:r>
            <a:r>
              <a:rPr lang="en-GB" sz="2600" dirty="0"/>
              <a:t>can </a:t>
            </a:r>
            <a:r>
              <a:rPr lang="en-GB" sz="2600" dirty="0" smtClean="0"/>
              <a:t>access additional </a:t>
            </a:r>
            <a:r>
              <a:rPr lang="en-GB" sz="2600" u="sng" dirty="0" smtClean="0"/>
              <a:t>examples</a:t>
            </a:r>
            <a:r>
              <a:rPr lang="en-GB" sz="2600" dirty="0" smtClean="0"/>
              <a:t>.</a:t>
            </a:r>
          </a:p>
          <a:p>
            <a:r>
              <a:rPr lang="en-GB" sz="2600" b="1" dirty="0" smtClean="0">
                <a:solidFill>
                  <a:srgbClr val="C00000"/>
                </a:solidFill>
              </a:rPr>
              <a:t>Reflective </a:t>
            </a:r>
            <a:r>
              <a:rPr lang="en-GB" sz="2600" b="1" dirty="0">
                <a:solidFill>
                  <a:srgbClr val="C00000"/>
                </a:solidFill>
              </a:rPr>
              <a:t>learners </a:t>
            </a:r>
            <a:r>
              <a:rPr lang="en-GB" sz="2600" dirty="0">
                <a:solidFill>
                  <a:srgbClr val="C00000"/>
                </a:solidFill>
              </a:rPr>
              <a:t>have </a:t>
            </a:r>
            <a:r>
              <a:rPr lang="en-GB" sz="2600" dirty="0" smtClean="0">
                <a:solidFill>
                  <a:srgbClr val="C00000"/>
                </a:solidFill>
              </a:rPr>
              <a:t>the opportunity </a:t>
            </a:r>
            <a:r>
              <a:rPr lang="en-GB" sz="2600" dirty="0">
                <a:solidFill>
                  <a:srgbClr val="C00000"/>
                </a:solidFill>
              </a:rPr>
              <a:t>to take notes and answer reflective </a:t>
            </a:r>
            <a:r>
              <a:rPr lang="en-GB" sz="2600" dirty="0" smtClean="0">
                <a:solidFill>
                  <a:srgbClr val="C00000"/>
                </a:solidFill>
              </a:rPr>
              <a:t>questions with </a:t>
            </a:r>
            <a:r>
              <a:rPr lang="en-GB" sz="2600" dirty="0">
                <a:solidFill>
                  <a:srgbClr val="C00000"/>
                </a:solidFill>
              </a:rPr>
              <a:t>a </a:t>
            </a:r>
            <a:r>
              <a:rPr lang="en-GB" sz="2600" u="sng" dirty="0">
                <a:solidFill>
                  <a:srgbClr val="C00000"/>
                </a:solidFill>
              </a:rPr>
              <a:t>note-taking </a:t>
            </a:r>
            <a:r>
              <a:rPr lang="en-GB" sz="2600" u="sng" dirty="0" smtClean="0">
                <a:solidFill>
                  <a:srgbClr val="C00000"/>
                </a:solidFill>
              </a:rPr>
              <a:t>tool</a:t>
            </a:r>
            <a:r>
              <a:rPr lang="en-GB" sz="2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sz="2600" b="1" dirty="0" smtClean="0"/>
              <a:t>Impulsive </a:t>
            </a:r>
            <a:r>
              <a:rPr lang="en-GB" sz="2600" b="1" dirty="0"/>
              <a:t>learners </a:t>
            </a:r>
            <a:r>
              <a:rPr lang="en-GB" sz="2600" dirty="0" smtClean="0"/>
              <a:t>can immediately </a:t>
            </a:r>
            <a:r>
              <a:rPr lang="en-GB" sz="2600" u="sng" dirty="0"/>
              <a:t>try out </a:t>
            </a:r>
            <a:r>
              <a:rPr lang="en-GB" sz="2600" dirty="0"/>
              <a:t>example code with the help of </a:t>
            </a:r>
            <a:r>
              <a:rPr lang="en-GB" sz="2600" dirty="0" smtClean="0"/>
              <a:t>an online </a:t>
            </a:r>
            <a:r>
              <a:rPr lang="en-GB" sz="2600" dirty="0"/>
              <a:t>compiler</a:t>
            </a:r>
            <a:r>
              <a:rPr lang="en-GB" sz="2600" dirty="0" smtClean="0"/>
              <a:t>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1752600"/>
            <a:ext cx="1809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23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Learning </a:t>
            </a:r>
            <a:r>
              <a:rPr lang="en-GB" dirty="0"/>
              <a:t>tools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6386" name="Picture 2" descr="C:\Users\Seyam\Desktop\Learning 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5819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48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Egypt!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styles II (E-learning &amp; case study)</a:t>
            </a:r>
            <a:endParaRPr lang="en-GB" dirty="0"/>
          </a:p>
        </p:txBody>
      </p:sp>
      <p:pic>
        <p:nvPicPr>
          <p:cNvPr id="6" name="Picture 2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2057400"/>
            <a:ext cx="2271713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4294967295"/>
          </p:nvPr>
        </p:nvSpPr>
        <p:spPr>
          <a:xfrm>
            <a:off x="319087" y="1865313"/>
            <a:ext cx="5181600" cy="462597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Ancient Egyptians believed the </a:t>
            </a:r>
            <a:r>
              <a:rPr lang="en-GB" i="1" dirty="0">
                <a:solidFill>
                  <a:srgbClr val="FF0000"/>
                </a:solidFill>
              </a:rPr>
              <a:t>heart</a:t>
            </a:r>
            <a:r>
              <a:rPr lang="en-GB" dirty="0">
                <a:solidFill>
                  <a:srgbClr val="FF0000"/>
                </a:solidFill>
              </a:rPr>
              <a:t> was the </a:t>
            </a:r>
            <a:r>
              <a:rPr lang="en-GB" dirty="0" smtClean="0">
                <a:solidFill>
                  <a:srgbClr val="FF0000"/>
                </a:solidFill>
              </a:rPr>
              <a:t>centre </a:t>
            </a:r>
            <a:r>
              <a:rPr lang="en-GB" dirty="0">
                <a:solidFill>
                  <a:srgbClr val="FF0000"/>
                </a:solidFill>
              </a:rPr>
              <a:t>of intelligence and </a:t>
            </a:r>
            <a:r>
              <a:rPr lang="en-GB" dirty="0" smtClean="0">
                <a:solidFill>
                  <a:srgbClr val="FF0000"/>
                </a:solidFill>
              </a:rPr>
              <a:t>emotion.</a:t>
            </a:r>
          </a:p>
          <a:p>
            <a:r>
              <a:rPr lang="en-GB" dirty="0" smtClean="0"/>
              <a:t>They </a:t>
            </a:r>
            <a:r>
              <a:rPr lang="en-GB" dirty="0"/>
              <a:t>also thought so little </a:t>
            </a:r>
            <a:r>
              <a:rPr lang="en-GB" dirty="0" smtClean="0"/>
              <a:t>of the </a:t>
            </a:r>
            <a:r>
              <a:rPr lang="en-US" dirty="0" smtClean="0"/>
              <a:t>brain</a:t>
            </a:r>
            <a:r>
              <a:rPr lang="en-GB" dirty="0" smtClean="0"/>
              <a:t> </a:t>
            </a:r>
            <a:r>
              <a:rPr lang="en-GB" dirty="0"/>
              <a:t>that during </a:t>
            </a:r>
            <a:r>
              <a:rPr lang="en-GB" dirty="0" smtClean="0"/>
              <a:t>mummification, they </a:t>
            </a:r>
            <a:r>
              <a:rPr lang="en-GB" dirty="0"/>
              <a:t>removed the brain entirely from </a:t>
            </a:r>
            <a:r>
              <a:rPr lang="en-GB" dirty="0" smtClean="0"/>
              <a:t>bodies!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1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iWeaver</a:t>
            </a:r>
            <a:r>
              <a:rPr lang="en-GB" dirty="0" smtClean="0"/>
              <a:t>: Mind </a:t>
            </a:r>
            <a:r>
              <a:rPr lang="en-GB" dirty="0" smtClean="0"/>
              <a:t>maps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0577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9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Try it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styles considerations for e-learning environments</a:t>
            </a:r>
            <a:endParaRPr lang="en-GB" dirty="0"/>
          </a:p>
        </p:txBody>
      </p:sp>
      <p:pic>
        <p:nvPicPr>
          <p:cNvPr id="17410" name="Picture 2" descr="C:\Users\Seyam\Desktop\TryIt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02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Adaptability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current version of </a:t>
            </a:r>
            <a:r>
              <a:rPr lang="en-GB" dirty="0" err="1"/>
              <a:t>iWeaver</a:t>
            </a:r>
            <a:r>
              <a:rPr lang="en-GB" dirty="0"/>
              <a:t> implements </a:t>
            </a:r>
            <a:r>
              <a:rPr lang="en-GB" dirty="0" smtClean="0"/>
              <a:t>a combination </a:t>
            </a:r>
            <a:r>
              <a:rPr lang="en-GB" dirty="0"/>
              <a:t>of </a:t>
            </a:r>
            <a:r>
              <a:rPr lang="en-GB" u="sng" dirty="0"/>
              <a:t>adaptive navigation </a:t>
            </a:r>
            <a:r>
              <a:rPr lang="en-GB" dirty="0"/>
              <a:t>and </a:t>
            </a:r>
            <a:r>
              <a:rPr lang="en-GB" u="sng" dirty="0"/>
              <a:t>adaptive </a:t>
            </a:r>
            <a:r>
              <a:rPr lang="en-GB" u="sng" dirty="0" smtClean="0"/>
              <a:t>content presentation </a:t>
            </a:r>
            <a:r>
              <a:rPr lang="en-GB" dirty="0" smtClean="0"/>
              <a:t>techniques</a:t>
            </a:r>
          </a:p>
          <a:p>
            <a:r>
              <a:rPr lang="en-GB" u="sng" dirty="0" smtClean="0">
                <a:solidFill>
                  <a:srgbClr val="C00000"/>
                </a:solidFill>
              </a:rPr>
              <a:t>Adaptive </a:t>
            </a:r>
            <a:r>
              <a:rPr lang="en-GB" u="sng" dirty="0">
                <a:solidFill>
                  <a:srgbClr val="C00000"/>
                </a:solidFill>
              </a:rPr>
              <a:t>link ordering</a:t>
            </a:r>
            <a:r>
              <a:rPr lang="en-GB" dirty="0">
                <a:solidFill>
                  <a:srgbClr val="C00000"/>
                </a:solidFill>
              </a:rPr>
              <a:t>, which has been shown to </a:t>
            </a:r>
            <a:r>
              <a:rPr lang="en-GB" dirty="0" smtClean="0">
                <a:solidFill>
                  <a:srgbClr val="C00000"/>
                </a:solidFill>
              </a:rPr>
              <a:t>improve selection time</a:t>
            </a:r>
          </a:p>
          <a:p>
            <a:r>
              <a:rPr lang="en-GB" u="sng" dirty="0"/>
              <a:t>Adaptive link hiding</a:t>
            </a:r>
            <a:r>
              <a:rPr lang="en-GB" dirty="0"/>
              <a:t> is implemented by hiding links </a:t>
            </a:r>
            <a:r>
              <a:rPr lang="en-GB" dirty="0" smtClean="0"/>
              <a:t>to experiences </a:t>
            </a:r>
            <a:r>
              <a:rPr lang="en-GB" dirty="0"/>
              <a:t>that are unlikely to be chosen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70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iWeaver</a:t>
            </a:r>
            <a:r>
              <a:rPr lang="en-GB" dirty="0"/>
              <a:t>: Adaptability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6096000" cy="4625975"/>
          </a:xfrm>
        </p:spPr>
        <p:txBody>
          <a:bodyPr/>
          <a:lstStyle/>
          <a:p>
            <a:r>
              <a:rPr lang="en-GB" sz="3000" dirty="0"/>
              <a:t>The </a:t>
            </a:r>
            <a:r>
              <a:rPr lang="en-GB" sz="3000" u="sng" dirty="0"/>
              <a:t>content navigation</a:t>
            </a:r>
            <a:r>
              <a:rPr lang="en-GB" sz="3000" dirty="0"/>
              <a:t> </a:t>
            </a:r>
            <a:r>
              <a:rPr lang="en-GB" sz="3000" dirty="0" smtClean="0"/>
              <a:t>is </a:t>
            </a:r>
            <a:r>
              <a:rPr lang="en-GB" sz="3000" dirty="0"/>
              <a:t>also designed in </a:t>
            </a:r>
            <a:r>
              <a:rPr lang="en-GB" sz="3000" dirty="0" smtClean="0"/>
              <a:t>an adaptive manner.</a:t>
            </a:r>
          </a:p>
          <a:p>
            <a:r>
              <a:rPr lang="en-GB" sz="3000" dirty="0" smtClean="0">
                <a:solidFill>
                  <a:srgbClr val="C00000"/>
                </a:solidFill>
              </a:rPr>
              <a:t>The </a:t>
            </a:r>
            <a:r>
              <a:rPr lang="en-GB" sz="3000" dirty="0">
                <a:solidFill>
                  <a:srgbClr val="C00000"/>
                </a:solidFill>
              </a:rPr>
              <a:t>navigation is based on the </a:t>
            </a:r>
            <a:r>
              <a:rPr lang="en-GB" sz="3000" dirty="0" smtClean="0">
                <a:solidFill>
                  <a:srgbClr val="C00000"/>
                </a:solidFill>
              </a:rPr>
              <a:t>familiar Windows </a:t>
            </a:r>
            <a:r>
              <a:rPr lang="en-GB" sz="3000" dirty="0">
                <a:solidFill>
                  <a:srgbClr val="C00000"/>
                </a:solidFill>
              </a:rPr>
              <a:t>Explorer tree metaphor with expandable </a:t>
            </a:r>
            <a:r>
              <a:rPr lang="en-GB" sz="3000" dirty="0" smtClean="0">
                <a:solidFill>
                  <a:srgbClr val="C00000"/>
                </a:solidFill>
              </a:rPr>
              <a:t>/ collapsible </a:t>
            </a:r>
            <a:r>
              <a:rPr lang="en-GB" sz="3000" dirty="0">
                <a:solidFill>
                  <a:srgbClr val="C00000"/>
                </a:solidFill>
              </a:rPr>
              <a:t>submenus and content leaves.</a:t>
            </a:r>
          </a:p>
          <a:p>
            <a:r>
              <a:rPr lang="en-GB" sz="3000" dirty="0"/>
              <a:t>The more learning units and modules the </a:t>
            </a:r>
            <a:r>
              <a:rPr lang="en-GB" sz="3000" dirty="0" smtClean="0"/>
              <a:t>learner covers</a:t>
            </a:r>
            <a:r>
              <a:rPr lang="en-GB" sz="3000" dirty="0"/>
              <a:t>, the more complex the tree becomes.</a:t>
            </a:r>
          </a:p>
          <a:p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2" y="1752600"/>
            <a:ext cx="25591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3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8434" name="Picture 2" descr="C:\Users\Seyam\Desktop\iWeaver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44940"/>
            <a:ext cx="4800600" cy="50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7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iWeaver</a:t>
            </a:r>
            <a:r>
              <a:rPr lang="en-GB" dirty="0" smtClean="0"/>
              <a:t>: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005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3187"/>
            <a:ext cx="46005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6005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72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iWeaver</a:t>
            </a:r>
            <a:r>
              <a:rPr lang="en-US" sz="4800" dirty="0"/>
              <a:t>: Evaluation Criteria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 algn="just"/>
            <a:r>
              <a:rPr lang="en-GB" sz="2800" dirty="0" smtClean="0"/>
              <a:t>1</a:t>
            </a:r>
            <a:r>
              <a:rPr lang="en-GB" sz="2800" dirty="0"/>
              <a:t>. The learning style approach can be catered for by </a:t>
            </a:r>
            <a:r>
              <a:rPr lang="en-GB" sz="2800" u="sng" dirty="0"/>
              <a:t>computer-based learning</a:t>
            </a:r>
            <a:r>
              <a:rPr lang="en-GB" sz="2800" dirty="0"/>
              <a:t>.</a:t>
            </a:r>
          </a:p>
          <a:p>
            <a:pPr algn="just"/>
            <a:r>
              <a:rPr lang="en-GB" sz="2800" dirty="0">
                <a:solidFill>
                  <a:srgbClr val="C00000"/>
                </a:solidFill>
              </a:rPr>
              <a:t>2. The learning style methodology must be able to be </a:t>
            </a:r>
            <a:r>
              <a:rPr lang="en-GB" sz="2800" u="sng" dirty="0">
                <a:solidFill>
                  <a:srgbClr val="C00000"/>
                </a:solidFill>
              </a:rPr>
              <a:t>modelled</a:t>
            </a:r>
            <a:r>
              <a:rPr lang="en-GB" sz="2800" dirty="0">
                <a:solidFill>
                  <a:srgbClr val="C00000"/>
                </a:solidFill>
              </a:rPr>
              <a:t> computationally.</a:t>
            </a:r>
          </a:p>
          <a:p>
            <a:pPr algn="just"/>
            <a:r>
              <a:rPr lang="en-GB" sz="2800" dirty="0"/>
              <a:t>3. There must be no, or very low, </a:t>
            </a:r>
            <a:r>
              <a:rPr lang="en-GB" sz="2800" u="sng" dirty="0"/>
              <a:t>costs</a:t>
            </a:r>
            <a:r>
              <a:rPr lang="en-GB" sz="2800" dirty="0"/>
              <a:t> involved in using the tool (copyright, IPR </a:t>
            </a:r>
            <a:r>
              <a:rPr lang="en-GB" sz="2800" dirty="0" err="1"/>
              <a:t>etc</a:t>
            </a:r>
            <a:r>
              <a:rPr lang="en-GB" sz="2800" dirty="0"/>
              <a:t>).</a:t>
            </a:r>
          </a:p>
          <a:p>
            <a:pPr algn="just"/>
            <a:r>
              <a:rPr lang="en-GB" sz="2800" dirty="0">
                <a:solidFill>
                  <a:srgbClr val="C00000"/>
                </a:solidFill>
              </a:rPr>
              <a:t>4. The learning styles tool must have a good degree of </a:t>
            </a:r>
            <a:r>
              <a:rPr lang="en-GB" sz="2800" u="sng" dirty="0">
                <a:solidFill>
                  <a:srgbClr val="C00000"/>
                </a:solidFill>
              </a:rPr>
              <a:t>internal </a:t>
            </a:r>
            <a:r>
              <a:rPr lang="en-GB" sz="2800" u="sng" dirty="0" smtClean="0">
                <a:solidFill>
                  <a:srgbClr val="C00000"/>
                </a:solidFill>
              </a:rPr>
              <a:t>validity</a:t>
            </a:r>
          </a:p>
          <a:p>
            <a:pPr algn="just"/>
            <a:r>
              <a:rPr lang="en-GB" sz="2800" dirty="0" smtClean="0"/>
              <a:t>5</a:t>
            </a:r>
            <a:r>
              <a:rPr lang="en-GB" sz="2800" dirty="0"/>
              <a:t>. It should be suitable for use with a variety of </a:t>
            </a:r>
            <a:r>
              <a:rPr lang="en-GB" sz="2800" u="sng" dirty="0"/>
              <a:t>media</a:t>
            </a:r>
            <a:r>
              <a:rPr lang="en-GB" sz="2800" dirty="0"/>
              <a:t> used to represent information, </a:t>
            </a:r>
            <a:r>
              <a:rPr lang="en-GB" sz="2800" dirty="0" smtClean="0"/>
              <a:t>such as </a:t>
            </a:r>
            <a:r>
              <a:rPr lang="en-GB" sz="2800" dirty="0"/>
              <a:t>images, text, animation, audio and video.</a:t>
            </a:r>
            <a:endParaRPr lang="ar-E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52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iWeaver</a:t>
            </a:r>
            <a:r>
              <a:rPr lang="en-US" sz="4800" dirty="0"/>
              <a:t>: Evaluation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625975"/>
          </a:xfrm>
        </p:spPr>
        <p:txBody>
          <a:bodyPr/>
          <a:lstStyle/>
          <a:p>
            <a:r>
              <a:rPr lang="en-GB" sz="2400" dirty="0" smtClean="0"/>
              <a:t>In Brown’s Study, when applied the previous criteria on </a:t>
            </a:r>
            <a:r>
              <a:rPr lang="en-GB" sz="2400" dirty="0" err="1" smtClean="0"/>
              <a:t>iWeaver</a:t>
            </a:r>
            <a:r>
              <a:rPr lang="en-GB" sz="2400" dirty="0" smtClean="0"/>
              <a:t>, the results where:</a:t>
            </a:r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1. The learning style approach can be catered for by computer-based learning</a:t>
            </a:r>
            <a:r>
              <a:rPr lang="en-GB" sz="2400" dirty="0" smtClean="0">
                <a:solidFill>
                  <a:srgbClr val="C00000"/>
                </a:solidFill>
              </a:rPr>
              <a:t>. (</a:t>
            </a:r>
            <a:r>
              <a:rPr lang="en-GB" sz="2400" u="sng" dirty="0" smtClean="0">
                <a:solidFill>
                  <a:srgbClr val="C00000"/>
                </a:solidFill>
              </a:rPr>
              <a:t>Partially</a:t>
            </a:r>
            <a:r>
              <a:rPr lang="en-GB" sz="2400" dirty="0" smtClean="0">
                <a:solidFill>
                  <a:srgbClr val="C00000"/>
                </a:solidFill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  <a:p>
            <a:pPr algn="just"/>
            <a:r>
              <a:rPr lang="en-GB" sz="2400" dirty="0"/>
              <a:t>2. The learning style methodology must be able to be modelled computationally</a:t>
            </a:r>
            <a:r>
              <a:rPr lang="en-GB" sz="2400" dirty="0" smtClean="0"/>
              <a:t>. (</a:t>
            </a:r>
            <a:r>
              <a:rPr lang="en-GB" sz="2400" u="sng" dirty="0" smtClean="0"/>
              <a:t>Partially</a:t>
            </a:r>
            <a:r>
              <a:rPr lang="en-GB" sz="2400" dirty="0" smtClean="0"/>
              <a:t>)</a:t>
            </a:r>
            <a:endParaRPr lang="en-GB" sz="2400" dirty="0"/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3. There must be no, or very low, costs involved in using the tool (copyright, IPR </a:t>
            </a:r>
            <a:r>
              <a:rPr lang="en-GB" sz="2400" dirty="0" err="1">
                <a:solidFill>
                  <a:srgbClr val="C00000"/>
                </a:solidFill>
              </a:rPr>
              <a:t>etc</a:t>
            </a:r>
            <a:r>
              <a:rPr lang="en-GB" sz="2400" dirty="0" smtClean="0">
                <a:solidFill>
                  <a:srgbClr val="C00000"/>
                </a:solidFill>
              </a:rPr>
              <a:t>). (</a:t>
            </a:r>
            <a:r>
              <a:rPr lang="en-GB" sz="2400" u="sng" dirty="0" smtClean="0">
                <a:solidFill>
                  <a:srgbClr val="C00000"/>
                </a:solidFill>
              </a:rPr>
              <a:t>No</a:t>
            </a:r>
            <a:r>
              <a:rPr lang="en-GB" sz="2400" dirty="0" smtClean="0">
                <a:solidFill>
                  <a:srgbClr val="C00000"/>
                </a:solidFill>
              </a:rPr>
              <a:t>)</a:t>
            </a:r>
            <a:endParaRPr lang="en-GB" sz="2400" dirty="0">
              <a:solidFill>
                <a:srgbClr val="C00000"/>
              </a:solidFill>
            </a:endParaRPr>
          </a:p>
          <a:p>
            <a:pPr algn="just"/>
            <a:r>
              <a:rPr lang="en-GB" sz="2400" dirty="0"/>
              <a:t>4. The learning styles tool must have a good degree of internal </a:t>
            </a:r>
            <a:r>
              <a:rPr lang="en-GB" sz="2400" dirty="0" smtClean="0"/>
              <a:t>validity (</a:t>
            </a:r>
            <a:r>
              <a:rPr lang="en-GB" sz="2400" u="sng" dirty="0" smtClean="0"/>
              <a:t>No</a:t>
            </a:r>
            <a:r>
              <a:rPr lang="en-GB" sz="2400" dirty="0" smtClean="0"/>
              <a:t>)</a:t>
            </a:r>
            <a:endParaRPr lang="en-GB" sz="2400" dirty="0"/>
          </a:p>
          <a:p>
            <a:pPr algn="just"/>
            <a:r>
              <a:rPr lang="en-GB" sz="2400" dirty="0">
                <a:solidFill>
                  <a:srgbClr val="C00000"/>
                </a:solidFill>
              </a:rPr>
              <a:t>5. It should be suitable for use with a variety of media used to represent information, such as images, text, animation, audio and video</a:t>
            </a:r>
            <a:r>
              <a:rPr lang="en-GB" sz="2400" dirty="0" smtClean="0">
                <a:solidFill>
                  <a:srgbClr val="C00000"/>
                </a:solidFill>
              </a:rPr>
              <a:t>. (</a:t>
            </a:r>
            <a:r>
              <a:rPr lang="en-GB" sz="2400" u="sng" dirty="0" smtClean="0">
                <a:solidFill>
                  <a:srgbClr val="C00000"/>
                </a:solidFill>
              </a:rPr>
              <a:t>Yes</a:t>
            </a:r>
            <a:r>
              <a:rPr lang="en-GB" sz="2400" dirty="0" smtClean="0">
                <a:solidFill>
                  <a:srgbClr val="C00000"/>
                </a:solidFill>
              </a:rPr>
              <a:t>)</a:t>
            </a:r>
            <a:endParaRPr lang="ar-EG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749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styles II (E-learning &amp; case study)</a:t>
            </a:r>
            <a:endParaRPr lang="en-GB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781800" cy="2286000"/>
          </a:xfrm>
          <a:prstGeom prst="rect">
            <a:avLst/>
          </a:prstGeom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 ...</a:t>
            </a:r>
            <a:endParaRPr lang="ar-EG" sz="36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3389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</a:t>
            </a:r>
            <a:r>
              <a:rPr lang="en-GB" dirty="0" smtClean="0"/>
              <a:t>References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err="1" smtClean="0"/>
              <a:t>Alomyan</a:t>
            </a:r>
            <a:r>
              <a:rPr lang="en-US" sz="1800" dirty="0"/>
              <a:t>, H. (2004). Individual differences: Implications for web-based learning design. </a:t>
            </a:r>
            <a:r>
              <a:rPr lang="en-US" sz="1800" i="1" dirty="0"/>
              <a:t>International Education Journal, 4</a:t>
            </a:r>
            <a:r>
              <a:rPr lang="en-US" sz="1800" dirty="0"/>
              <a:t>(4), 188-196</a:t>
            </a:r>
            <a:r>
              <a:rPr lang="en-US" sz="1800" dirty="0" smtClean="0"/>
              <a:t>.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endParaRPr lang="en-CA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err="1"/>
              <a:t>Battalio</a:t>
            </a:r>
            <a:r>
              <a:rPr lang="en-US" sz="1800" dirty="0"/>
              <a:t>, J. (2009). Success in distance education: Do learning styles and multiple formats matter? </a:t>
            </a:r>
            <a:r>
              <a:rPr lang="en-US" sz="1800" i="1" dirty="0"/>
              <a:t>American Journal of Distance Education, 23</a:t>
            </a:r>
            <a:r>
              <a:rPr lang="en-US" sz="1800" dirty="0"/>
              <a:t>(2), 71-87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Clayton, K., Blumberg, F., &amp; Auld, D. P. (2010). The relationship between motivation, learning strategies and choice of environment whether traditional or including an online component. </a:t>
            </a:r>
            <a:r>
              <a:rPr lang="en-US" sz="1800" i="1" dirty="0"/>
              <a:t>British Journal of Educational Technology, 41</a:t>
            </a:r>
            <a:r>
              <a:rPr lang="en-US" sz="1800" dirty="0"/>
              <a:t>(3), </a:t>
            </a:r>
            <a:r>
              <a:rPr lang="en-US" sz="1800" dirty="0" smtClean="0"/>
              <a:t>349-364.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endParaRPr lang="en-CA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Dennis, K., </a:t>
            </a:r>
            <a:r>
              <a:rPr lang="en-US" sz="1800" dirty="0" err="1"/>
              <a:t>Bunkowski</a:t>
            </a:r>
            <a:r>
              <a:rPr lang="en-US" sz="1800" dirty="0"/>
              <a:t>, L., &amp; </a:t>
            </a:r>
            <a:r>
              <a:rPr lang="en-US" sz="1800" dirty="0" err="1"/>
              <a:t>Eskey</a:t>
            </a:r>
            <a:r>
              <a:rPr lang="en-US" sz="1800" dirty="0"/>
              <a:t>, M. (2007). The little engine that could--how to start the motor? Motivating the online student. </a:t>
            </a:r>
            <a:r>
              <a:rPr lang="en-US" sz="1800" i="1" dirty="0" err="1"/>
              <a:t>InSight</a:t>
            </a:r>
            <a:r>
              <a:rPr lang="en-US" sz="1800" i="1" dirty="0"/>
              <a:t>: A Collection of Faculty Scholarship</a:t>
            </a:r>
            <a:r>
              <a:rPr lang="en-US" sz="1800" dirty="0"/>
              <a:t>, </a:t>
            </a:r>
            <a:r>
              <a:rPr lang="en-US" sz="1800" i="1" dirty="0"/>
              <a:t>2</a:t>
            </a:r>
            <a:r>
              <a:rPr lang="en-US" sz="1800" dirty="0"/>
              <a:t>, 37-49</a:t>
            </a:r>
            <a:r>
              <a:rPr lang="en-US" sz="1800" dirty="0" smtClean="0"/>
              <a:t>.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GB" sz="1800" dirty="0"/>
              <a:t>DUNN, R., DUNN, K. and FREELEY, M.E. (1984): Practical applications of the research: Responding to students’ learning styles-step one. </a:t>
            </a:r>
            <a:r>
              <a:rPr lang="en-GB" sz="1800" i="1" dirty="0"/>
              <a:t>Illinois State Research and Development Journal </a:t>
            </a:r>
            <a:r>
              <a:rPr lang="en-GB" sz="1800" b="1" dirty="0"/>
              <a:t>21</a:t>
            </a:r>
            <a:r>
              <a:rPr lang="en-GB" sz="1800" dirty="0"/>
              <a:t>(1):1-21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43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Learning style models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/>
          <a:p>
            <a:pPr algn="just"/>
            <a:r>
              <a:rPr lang="en-GB" dirty="0"/>
              <a:t>The major critique to the Learning Style Inventory as a measurement of learning styles is lack of its </a:t>
            </a:r>
            <a:r>
              <a:rPr lang="en-GB" u="sng" dirty="0"/>
              <a:t>objectivity</a:t>
            </a:r>
            <a:r>
              <a:rPr lang="en-GB" dirty="0"/>
              <a:t>, </a:t>
            </a:r>
            <a:r>
              <a:rPr lang="en-GB" u="sng" dirty="0"/>
              <a:t>reliability</a:t>
            </a:r>
            <a:r>
              <a:rPr lang="en-GB" dirty="0"/>
              <a:t> and </a:t>
            </a:r>
            <a:r>
              <a:rPr lang="en-GB" u="sng" dirty="0" smtClean="0"/>
              <a:t>validity</a:t>
            </a:r>
            <a:r>
              <a:rPr lang="en-GB" dirty="0" smtClean="0"/>
              <a:t>.</a:t>
            </a:r>
          </a:p>
          <a:p>
            <a:pPr marL="119062" indent="0" algn="just">
              <a:buNone/>
            </a:pPr>
            <a:endParaRPr lang="en-GB" dirty="0"/>
          </a:p>
          <a:p>
            <a:pPr algn="just"/>
            <a:r>
              <a:rPr lang="en-GB" dirty="0" smtClean="0"/>
              <a:t>Other </a:t>
            </a:r>
            <a:r>
              <a:rPr lang="en-GB" dirty="0"/>
              <a:t>complains are connected to its </a:t>
            </a:r>
            <a:r>
              <a:rPr lang="en-GB" u="sng" dirty="0" smtClean="0"/>
              <a:t>generalizability</a:t>
            </a:r>
            <a:r>
              <a:rPr lang="en-GB" dirty="0" smtClean="0"/>
              <a:t> </a:t>
            </a:r>
            <a:r>
              <a:rPr lang="en-GB" dirty="0"/>
              <a:t>as it has been used within a fairly limited range of cultures. For its broader use further studies are needed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 smtClean="0"/>
              <a:t>References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Stahl</a:t>
            </a:r>
            <a:r>
              <a:rPr lang="en-GB" sz="1800" dirty="0"/>
              <a:t>, G., T. </a:t>
            </a:r>
            <a:r>
              <a:rPr lang="en-GB" sz="1800" dirty="0" err="1"/>
              <a:t>Koschmann</a:t>
            </a:r>
            <a:r>
              <a:rPr lang="en-GB" sz="1800" dirty="0"/>
              <a:t> and D. </a:t>
            </a:r>
            <a:r>
              <a:rPr lang="en-GB" sz="1800" dirty="0" err="1"/>
              <a:t>Suthers</a:t>
            </a:r>
            <a:r>
              <a:rPr lang="en-GB" sz="1800" dirty="0"/>
              <a:t> (2006). Computer-supported collaborative learning: An historical perspective. </a:t>
            </a:r>
            <a:r>
              <a:rPr lang="en-GB" sz="1800" i="1" dirty="0"/>
              <a:t>in </a:t>
            </a:r>
            <a:r>
              <a:rPr lang="en-GB" sz="1800" dirty="0"/>
              <a:t>The Cambridge Handbook of the Learning Sciences. R. K. Sawyer. Cambridge, UK, Cambridge University Press</a:t>
            </a:r>
            <a:r>
              <a:rPr lang="en-GB" sz="1800" b="1" dirty="0"/>
              <a:t>: </a:t>
            </a:r>
            <a:r>
              <a:rPr lang="en-GB" sz="1800" dirty="0"/>
              <a:t>409-426.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West</a:t>
            </a:r>
            <a:r>
              <a:rPr lang="en-US" sz="1800" dirty="0"/>
              <a:t>, W., Rosser, B., </a:t>
            </a:r>
            <a:r>
              <a:rPr lang="en-US" sz="1800" dirty="0" err="1"/>
              <a:t>Monani</a:t>
            </a:r>
            <a:r>
              <a:rPr lang="en-US" sz="1800" dirty="0"/>
              <a:t>, S., &amp; </a:t>
            </a:r>
            <a:r>
              <a:rPr lang="en-US" sz="1800" dirty="0" err="1"/>
              <a:t>Gurak</a:t>
            </a:r>
            <a:r>
              <a:rPr lang="en-US" sz="1800" dirty="0"/>
              <a:t>, L. (2006). How learning styles impact e-learning: A case comparative study of undergraduate students who excelled, passed, or failed an online course in scientific/technical writing. </a:t>
            </a:r>
            <a:r>
              <a:rPr lang="en-US" sz="1800" i="1" dirty="0"/>
              <a:t>E-Learning, 3</a:t>
            </a:r>
            <a:r>
              <a:rPr lang="en-US" sz="1800" dirty="0"/>
              <a:t>(4), 534-543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CA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err="1"/>
              <a:t>Yilmaz-Soylu</a:t>
            </a:r>
            <a:r>
              <a:rPr lang="en-US" sz="1800" dirty="0"/>
              <a:t>, M., &amp; </a:t>
            </a:r>
            <a:r>
              <a:rPr lang="en-US" sz="1800" dirty="0" err="1"/>
              <a:t>Akkoyunlu</a:t>
            </a:r>
            <a:r>
              <a:rPr lang="en-US" sz="1800" dirty="0"/>
              <a:t>, B. (2009). The effect of learning styles on achievement in different learning environments. </a:t>
            </a:r>
            <a:r>
              <a:rPr lang="en-US" sz="1800" i="1" dirty="0"/>
              <a:t>Turkish Online Journal of Educational Technology, 8</a:t>
            </a:r>
            <a:r>
              <a:rPr lang="en-US" sz="1800" dirty="0"/>
              <a:t>(4), 43-50</a:t>
            </a:r>
            <a:r>
              <a:rPr lang="en-US" sz="1800" dirty="0" smtClean="0"/>
              <a:t>.</a:t>
            </a:r>
          </a:p>
          <a:p>
            <a:pPr marL="119062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www.eurodl.org/index.php?article=61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729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Learning style models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/>
              <a:t>practice is "nonsense" from a </a:t>
            </a:r>
            <a:r>
              <a:rPr lang="en-GB" sz="2800" dirty="0" err="1"/>
              <a:t>neuroscientific</a:t>
            </a:r>
            <a:r>
              <a:rPr lang="en-GB" sz="2800" dirty="0"/>
              <a:t> point of view: "Humans have evolved to build a picture of the world through our senses </a:t>
            </a:r>
            <a:r>
              <a:rPr lang="en-GB" sz="2800" u="sng" dirty="0"/>
              <a:t>working in unison</a:t>
            </a:r>
            <a:r>
              <a:rPr lang="en-GB" sz="2800" dirty="0"/>
              <a:t>, exploiting the immense interconnectivity that exists in the brain</a:t>
            </a:r>
            <a:r>
              <a:rPr lang="en-GB" sz="2800" dirty="0" smtClean="0"/>
              <a:t>.“</a:t>
            </a:r>
          </a:p>
          <a:p>
            <a:pPr marL="119062" indent="0">
              <a:buNone/>
            </a:pPr>
            <a:endParaRPr lang="en-GB" sz="2800" dirty="0"/>
          </a:p>
          <a:p>
            <a:r>
              <a:rPr lang="en-GB" sz="2800" dirty="0" smtClean="0"/>
              <a:t>According to </a:t>
            </a:r>
            <a:r>
              <a:rPr lang="en-GB" sz="2800" dirty="0"/>
              <a:t>Stahl</a:t>
            </a:r>
            <a:r>
              <a:rPr lang="en-GB" sz="2800" dirty="0" smtClean="0"/>
              <a:t>,</a:t>
            </a:r>
            <a:r>
              <a:rPr lang="en-GB" sz="2800" dirty="0"/>
              <a:t> there has been an "utter failure to find that assessing children's learning styles and matching to instructional methods has any effect on their learning</a:t>
            </a:r>
            <a:r>
              <a:rPr lang="en-GB" sz="2800" dirty="0" smtClean="0"/>
              <a:t>."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97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Problems with Learning style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The Association for Psychological Science (APS) </a:t>
            </a:r>
            <a:r>
              <a:rPr lang="en-GB" dirty="0" smtClean="0"/>
              <a:t>panel concluded: </a:t>
            </a:r>
            <a:r>
              <a:rPr lang="en-GB" dirty="0"/>
              <a:t>“at present, there is </a:t>
            </a:r>
            <a:r>
              <a:rPr lang="en-GB" b="1" dirty="0"/>
              <a:t>no adequate evidence </a:t>
            </a:r>
            <a:r>
              <a:rPr lang="en-GB" dirty="0"/>
              <a:t>base to justify incorporating learning styles assessments into general educational </a:t>
            </a:r>
            <a:r>
              <a:rPr lang="en-GB" dirty="0" smtClean="0"/>
              <a:t>practice”</a:t>
            </a:r>
            <a:endParaRPr lang="en-GB" dirty="0"/>
          </a:p>
          <a:p>
            <a:pPr algn="just"/>
            <a:endParaRPr lang="en-GB" sz="36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442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Problems with Learning style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Clearly people have learning </a:t>
            </a:r>
            <a:r>
              <a:rPr lang="en-GB" u="sng" dirty="0"/>
              <a:t>preferences</a:t>
            </a:r>
            <a:r>
              <a:rPr lang="en-GB" dirty="0"/>
              <a:t>, but they are most likely </a:t>
            </a:r>
            <a:r>
              <a:rPr lang="en-GB" u="sng" dirty="0"/>
              <a:t>not</a:t>
            </a:r>
            <a:r>
              <a:rPr lang="en-GB" dirty="0"/>
              <a:t> because they are a specific type of learner</a:t>
            </a:r>
            <a:r>
              <a:rPr lang="en-GB" dirty="0" smtClean="0"/>
              <a:t>.</a:t>
            </a:r>
          </a:p>
          <a:p>
            <a:pPr marL="119062" indent="0" algn="just">
              <a:buNone/>
            </a:pPr>
            <a:endParaRPr lang="en-GB" dirty="0"/>
          </a:p>
          <a:p>
            <a:pPr algn="just"/>
            <a:r>
              <a:rPr lang="en-GB" u="sng" dirty="0" smtClean="0"/>
              <a:t>Labelling</a:t>
            </a:r>
            <a:r>
              <a:rPr lang="en-GB" dirty="0" smtClean="0"/>
              <a:t> learners may </a:t>
            </a:r>
            <a:r>
              <a:rPr lang="en-GB" dirty="0"/>
              <a:t>actually do more harm than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18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Elearning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Flexible</a:t>
            </a:r>
            <a:r>
              <a:rPr lang="en-GB" dirty="0"/>
              <a:t>, non-linear format enabling self-directed learning</a:t>
            </a:r>
          </a:p>
          <a:p>
            <a:pPr algn="just"/>
            <a:r>
              <a:rPr lang="en-GB" dirty="0">
                <a:solidFill>
                  <a:srgbClr val="FF0000"/>
                </a:solidFill>
              </a:rPr>
              <a:t>Synonymous with distance learning, web-based learning, online education</a:t>
            </a:r>
          </a:p>
          <a:p>
            <a:pPr algn="just"/>
            <a:r>
              <a:rPr lang="en-GB" dirty="0"/>
              <a:t>E-learning environments are unable to produce successful students if </a:t>
            </a:r>
            <a:r>
              <a:rPr lang="en-GB" u="sng" dirty="0"/>
              <a:t>learning styles</a:t>
            </a:r>
            <a:r>
              <a:rPr lang="en-GB" dirty="0"/>
              <a:t>, </a:t>
            </a:r>
            <a:r>
              <a:rPr lang="en-GB" u="sng" dirty="0"/>
              <a:t>age</a:t>
            </a:r>
            <a:r>
              <a:rPr lang="en-GB" dirty="0"/>
              <a:t>, </a:t>
            </a:r>
            <a:r>
              <a:rPr lang="en-GB" u="sng" dirty="0"/>
              <a:t>maturity level</a:t>
            </a:r>
            <a:r>
              <a:rPr lang="en-GB" dirty="0"/>
              <a:t> and </a:t>
            </a:r>
            <a:r>
              <a:rPr lang="en-GB" u="sng" dirty="0"/>
              <a:t>students’ interest</a:t>
            </a:r>
            <a:r>
              <a:rPr lang="en-GB" dirty="0"/>
              <a:t> are not considered in the design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F770D-C85F-453C-B878-BBD424F453E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styles II (E-learning &amp; case study)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1906</TotalTime>
  <Words>2203</Words>
  <Application>Microsoft Office PowerPoint</Application>
  <PresentationFormat>On-screen Show (4:3)</PresentationFormat>
  <Paragraphs>246</Paragraphs>
  <Slides>50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Module</vt:lpstr>
      <vt:lpstr>Learning styles II (E-learning &amp; case study)</vt:lpstr>
      <vt:lpstr>Outline</vt:lpstr>
      <vt:lpstr>Learning Styles</vt:lpstr>
      <vt:lpstr>Egypt!</vt:lpstr>
      <vt:lpstr>Problems with Learning style models</vt:lpstr>
      <vt:lpstr>Problems with Learning style models</vt:lpstr>
      <vt:lpstr>Problems with Learning style models</vt:lpstr>
      <vt:lpstr>Problems with Learning style models</vt:lpstr>
      <vt:lpstr>Elearning</vt:lpstr>
      <vt:lpstr>Learning Styles and e-learning</vt:lpstr>
      <vt:lpstr>Learning Styles and e-learning</vt:lpstr>
      <vt:lpstr>Learning Styles and e-learning</vt:lpstr>
      <vt:lpstr>Learning Styles and e-learning</vt:lpstr>
      <vt:lpstr>Learning Styles and e-learning</vt:lpstr>
      <vt:lpstr>Issues in learning styles research in E-learning field</vt:lpstr>
      <vt:lpstr>Issues in learning styles research in e-learning field</vt:lpstr>
      <vt:lpstr>Selecting an assessment instrument</vt:lpstr>
      <vt:lpstr>Dunn’s BE survey and model</vt:lpstr>
      <vt:lpstr>Dunn’s BE survey and model</vt:lpstr>
      <vt:lpstr>Dunn’s BE survey and model</vt:lpstr>
      <vt:lpstr>Dunn’s BE survey and model</vt:lpstr>
      <vt:lpstr>Dunn’s BE survey and model</vt:lpstr>
      <vt:lpstr>Dunn’s BE survey and model</vt:lpstr>
      <vt:lpstr>Dunn’s BE survey and model</vt:lpstr>
      <vt:lpstr>Design issues in learning styles-based systems</vt:lpstr>
      <vt:lpstr>Design issues in learning styles-based systems</vt:lpstr>
      <vt:lpstr>iWeaver</vt:lpstr>
      <vt:lpstr>iWeaver</vt:lpstr>
      <vt:lpstr>iWeaver: Adaptability</vt:lpstr>
      <vt:lpstr>iWeaver: Main interface</vt:lpstr>
      <vt:lpstr>iWeaver: Media Experiences</vt:lpstr>
      <vt:lpstr>iWeaver: Media Experiences</vt:lpstr>
      <vt:lpstr>iWeaver: Visual text </vt:lpstr>
      <vt:lpstr>iWeaver: Visual Pictures</vt:lpstr>
      <vt:lpstr>iWeaver: Tactile Component </vt:lpstr>
      <vt:lpstr>iWeaver: Auditory</vt:lpstr>
      <vt:lpstr>iWeaver: Learning Tools</vt:lpstr>
      <vt:lpstr>iWeaver: Learning tools menu</vt:lpstr>
      <vt:lpstr>iWeaver: Learning tools menu</vt:lpstr>
      <vt:lpstr>iWeaver: Mind maps</vt:lpstr>
      <vt:lpstr>iWeaver: Try it out</vt:lpstr>
      <vt:lpstr>iWeaver: Adaptability</vt:lpstr>
      <vt:lpstr>iWeaver: Adaptability</vt:lpstr>
      <vt:lpstr>iWeaver: Technology</vt:lpstr>
      <vt:lpstr>iWeaver: Feedback</vt:lpstr>
      <vt:lpstr>iWeaver: Evaluation Criteria</vt:lpstr>
      <vt:lpstr>iWeaver: Evaluation Criteria</vt:lpstr>
      <vt:lpstr>PowerPoint Presentation</vt:lpstr>
      <vt:lpstr>Selected References (1/2)</vt:lpstr>
      <vt:lpstr>Selected References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Seyam</dc:creator>
  <cp:lastModifiedBy>Mohammed Seyam</cp:lastModifiedBy>
  <cp:revision>276</cp:revision>
  <dcterms:created xsi:type="dcterms:W3CDTF">2008-07-28T14:10:20Z</dcterms:created>
  <dcterms:modified xsi:type="dcterms:W3CDTF">2012-03-21T15:36:24Z</dcterms:modified>
</cp:coreProperties>
</file>