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20" r:id="rId3"/>
    <p:sldId id="258" r:id="rId4"/>
    <p:sldId id="260" r:id="rId5"/>
    <p:sldId id="261" r:id="rId6"/>
    <p:sldId id="262" r:id="rId7"/>
    <p:sldId id="263" r:id="rId8"/>
    <p:sldId id="264" r:id="rId9"/>
    <p:sldId id="265" r:id="rId10"/>
    <p:sldId id="266" r:id="rId11"/>
    <p:sldId id="273" r:id="rId12"/>
    <p:sldId id="274" r:id="rId13"/>
    <p:sldId id="277" r:id="rId14"/>
    <p:sldId id="278" r:id="rId15"/>
    <p:sldId id="321" r:id="rId16"/>
    <p:sldId id="322" r:id="rId17"/>
    <p:sldId id="268" r:id="rId18"/>
    <p:sldId id="269" r:id="rId19"/>
    <p:sldId id="270" r:id="rId20"/>
    <p:sldId id="271" r:id="rId21"/>
    <p:sldId id="280" r:id="rId22"/>
    <p:sldId id="290" r:id="rId23"/>
    <p:sldId id="291" r:id="rId24"/>
    <p:sldId id="292" r:id="rId25"/>
    <p:sldId id="288" r:id="rId26"/>
    <p:sldId id="289" r:id="rId27"/>
    <p:sldId id="316" r:id="rId28"/>
    <p:sldId id="285" r:id="rId29"/>
    <p:sldId id="286" r:id="rId30"/>
    <p:sldId id="312" r:id="rId31"/>
    <p:sldId id="311" r:id="rId32"/>
    <p:sldId id="310" r:id="rId33"/>
    <p:sldId id="318" r:id="rId34"/>
    <p:sldId id="309" r:id="rId35"/>
    <p:sldId id="324" r:id="rId36"/>
    <p:sldId id="325" r:id="rId37"/>
    <p:sldId id="300" r:id="rId38"/>
    <p:sldId id="294" r:id="rId39"/>
    <p:sldId id="295" r:id="rId40"/>
    <p:sldId id="297" r:id="rId41"/>
    <p:sldId id="326" r:id="rId42"/>
    <p:sldId id="327" r:id="rId43"/>
    <p:sldId id="305" r:id="rId44"/>
    <p:sldId id="301" r:id="rId45"/>
    <p:sldId id="302" r:id="rId46"/>
    <p:sldId id="304" r:id="rId47"/>
    <p:sldId id="303" r:id="rId48"/>
    <p:sldId id="307" r:id="rId49"/>
    <p:sldId id="315" r:id="rId50"/>
    <p:sldId id="313" r:id="rId51"/>
    <p:sldId id="32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24"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50218722659668"/>
          <c:y val="8.3949826039186964E-2"/>
          <c:w val="0.5565690368249423"/>
          <c:h val="0.5651237795275591"/>
        </c:manualLayout>
      </c:layout>
      <c:barChart>
        <c:barDir val="col"/>
        <c:grouping val="percentStacked"/>
        <c:varyColors val="0"/>
        <c:ser>
          <c:idx val="0"/>
          <c:order val="0"/>
          <c:tx>
            <c:strRef>
              <c:f>Sheet1!$B$1</c:f>
              <c:strCache>
                <c:ptCount val="1"/>
                <c:pt idx="0">
                  <c:v>Volunteered</c:v>
                </c:pt>
              </c:strCache>
            </c:strRef>
          </c:tx>
          <c:invertIfNegative val="0"/>
          <c:dLbls>
            <c:showLegendKey val="0"/>
            <c:showVal val="1"/>
            <c:showCatName val="0"/>
            <c:showSerName val="0"/>
            <c:showPercent val="0"/>
            <c:showBubbleSize val="0"/>
            <c:showLeaderLines val="0"/>
          </c:dLbls>
          <c:cat>
            <c:strRef>
              <c:f>Sheet1!$A$2:$A$4</c:f>
              <c:strCache>
                <c:ptCount val="3"/>
                <c:pt idx="0">
                  <c:v>Traditional</c:v>
                </c:pt>
                <c:pt idx="1">
                  <c:v>Blended</c:v>
                </c:pt>
                <c:pt idx="2">
                  <c:v>Fully online</c:v>
                </c:pt>
              </c:strCache>
            </c:strRef>
          </c:cat>
          <c:val>
            <c:numRef>
              <c:f>Sheet1!$B$2:$B$4</c:f>
              <c:numCache>
                <c:formatCode>General</c:formatCode>
                <c:ptCount val="3"/>
                <c:pt idx="0">
                  <c:v>24</c:v>
                </c:pt>
                <c:pt idx="1">
                  <c:v>23</c:v>
                </c:pt>
                <c:pt idx="2">
                  <c:v>21</c:v>
                </c:pt>
              </c:numCache>
            </c:numRef>
          </c:val>
        </c:ser>
        <c:ser>
          <c:idx val="1"/>
          <c:order val="1"/>
          <c:tx>
            <c:strRef>
              <c:f>Sheet1!$C$1</c:f>
              <c:strCache>
                <c:ptCount val="1"/>
                <c:pt idx="0">
                  <c:v>Refused</c:v>
                </c:pt>
              </c:strCache>
            </c:strRef>
          </c:tx>
          <c:invertIfNegative val="0"/>
          <c:dLbls>
            <c:showLegendKey val="0"/>
            <c:showVal val="1"/>
            <c:showCatName val="0"/>
            <c:showSerName val="0"/>
            <c:showPercent val="0"/>
            <c:showBubbleSize val="0"/>
            <c:showLeaderLines val="0"/>
          </c:dLbls>
          <c:cat>
            <c:strRef>
              <c:f>Sheet1!$A$2:$A$4</c:f>
              <c:strCache>
                <c:ptCount val="3"/>
                <c:pt idx="0">
                  <c:v>Traditional</c:v>
                </c:pt>
                <c:pt idx="1">
                  <c:v>Blended</c:v>
                </c:pt>
                <c:pt idx="2">
                  <c:v>Fully online</c:v>
                </c:pt>
              </c:strCache>
            </c:strRef>
          </c:cat>
          <c:val>
            <c:numRef>
              <c:f>Sheet1!$C$2:$C$4</c:f>
              <c:numCache>
                <c:formatCode>General</c:formatCode>
                <c:ptCount val="3"/>
                <c:pt idx="0">
                  <c:v>2</c:v>
                </c:pt>
                <c:pt idx="1">
                  <c:v>5</c:v>
                </c:pt>
                <c:pt idx="2">
                  <c:v>4</c:v>
                </c:pt>
              </c:numCache>
            </c:numRef>
          </c:val>
        </c:ser>
        <c:dLbls>
          <c:showLegendKey val="0"/>
          <c:showVal val="0"/>
          <c:showCatName val="0"/>
          <c:showSerName val="0"/>
          <c:showPercent val="0"/>
          <c:showBubbleSize val="0"/>
        </c:dLbls>
        <c:gapWidth val="147"/>
        <c:overlap val="100"/>
        <c:axId val="35972608"/>
        <c:axId val="74710336"/>
      </c:barChart>
      <c:catAx>
        <c:axId val="35972608"/>
        <c:scaling>
          <c:orientation val="minMax"/>
        </c:scaling>
        <c:delete val="0"/>
        <c:axPos val="b"/>
        <c:minorGridlines/>
        <c:majorTickMark val="out"/>
        <c:minorTickMark val="none"/>
        <c:tickLblPos val="nextTo"/>
        <c:crossAx val="74710336"/>
        <c:crosses val="autoZero"/>
        <c:auto val="1"/>
        <c:lblAlgn val="ctr"/>
        <c:lblOffset val="100"/>
        <c:noMultiLvlLbl val="0"/>
      </c:catAx>
      <c:valAx>
        <c:axId val="74710336"/>
        <c:scaling>
          <c:orientation val="minMax"/>
        </c:scaling>
        <c:delete val="0"/>
        <c:axPos val="l"/>
        <c:majorGridlines/>
        <c:numFmt formatCode="0%" sourceLinked="1"/>
        <c:majorTickMark val="out"/>
        <c:minorTickMark val="none"/>
        <c:tickLblPos val="nextTo"/>
        <c:crossAx val="359726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50218722659668"/>
          <c:y val="8.3949826039186964E-2"/>
          <c:w val="0.5565690368249423"/>
          <c:h val="0.5651237795275591"/>
        </c:manualLayout>
      </c:layout>
      <c:barChart>
        <c:barDir val="col"/>
        <c:grouping val="clustered"/>
        <c:varyColors val="0"/>
        <c:ser>
          <c:idx val="0"/>
          <c:order val="0"/>
          <c:tx>
            <c:strRef>
              <c:f>Sheet1!$B$1</c:f>
              <c:strCache>
                <c:ptCount val="1"/>
                <c:pt idx="0">
                  <c:v>Connectedness</c:v>
                </c:pt>
              </c:strCache>
            </c:strRef>
          </c:tx>
          <c:invertIfNegative val="0"/>
          <c:dLbls>
            <c:dLbl>
              <c:idx val="1"/>
              <c:layout>
                <c:manualLayout>
                  <c:x val="0"/>
                  <c:y val="-2.1367521367521389E-2"/>
                </c:manualLayout>
              </c:layout>
              <c:showLegendKey val="0"/>
              <c:showVal val="1"/>
              <c:showCatName val="0"/>
              <c:showSerName val="0"/>
              <c:showPercent val="0"/>
              <c:showBubbleSize val="0"/>
            </c:dLbl>
            <c:dLbl>
              <c:idx val="2"/>
              <c:layout>
                <c:manualLayout>
                  <c:x val="6.111040515849597E-17"/>
                  <c:y val="-2.1367521367521368E-2"/>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Traditional</c:v>
                </c:pt>
                <c:pt idx="1">
                  <c:v>Blended</c:v>
                </c:pt>
                <c:pt idx="2">
                  <c:v>Fully online</c:v>
                </c:pt>
              </c:strCache>
            </c:strRef>
          </c:cat>
          <c:val>
            <c:numRef>
              <c:f>Sheet1!$B$2:$B$4</c:f>
              <c:numCache>
                <c:formatCode>General</c:formatCode>
                <c:ptCount val="3"/>
                <c:pt idx="0">
                  <c:v>32.630000000000003</c:v>
                </c:pt>
                <c:pt idx="1">
                  <c:v>26.7</c:v>
                </c:pt>
                <c:pt idx="2">
                  <c:v>26.57</c:v>
                </c:pt>
              </c:numCache>
            </c:numRef>
          </c:val>
        </c:ser>
        <c:ser>
          <c:idx val="1"/>
          <c:order val="1"/>
          <c:tx>
            <c:strRef>
              <c:f>Sheet1!$C$1</c:f>
              <c:strCache>
                <c:ptCount val="1"/>
                <c:pt idx="0">
                  <c:v>Learning</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Traditional</c:v>
                </c:pt>
                <c:pt idx="1">
                  <c:v>Blended</c:v>
                </c:pt>
                <c:pt idx="2">
                  <c:v>Fully online</c:v>
                </c:pt>
              </c:strCache>
            </c:strRef>
          </c:cat>
          <c:val>
            <c:numRef>
              <c:f>Sheet1!$C$2:$C$4</c:f>
              <c:numCache>
                <c:formatCode>General</c:formatCode>
                <c:ptCount val="3"/>
                <c:pt idx="0">
                  <c:v>34.18</c:v>
                </c:pt>
                <c:pt idx="1">
                  <c:v>30.57</c:v>
                </c:pt>
                <c:pt idx="2">
                  <c:v>32.57</c:v>
                </c:pt>
              </c:numCache>
            </c:numRef>
          </c:val>
        </c:ser>
        <c:dLbls>
          <c:showLegendKey val="0"/>
          <c:showVal val="0"/>
          <c:showCatName val="0"/>
          <c:showSerName val="0"/>
          <c:showPercent val="0"/>
          <c:showBubbleSize val="0"/>
        </c:dLbls>
        <c:gapWidth val="107"/>
        <c:axId val="120187392"/>
        <c:axId val="33302208"/>
      </c:barChart>
      <c:catAx>
        <c:axId val="120187392"/>
        <c:scaling>
          <c:orientation val="minMax"/>
        </c:scaling>
        <c:delete val="0"/>
        <c:axPos val="b"/>
        <c:minorGridlines/>
        <c:majorTickMark val="out"/>
        <c:minorTickMark val="none"/>
        <c:tickLblPos val="nextTo"/>
        <c:crossAx val="33302208"/>
        <c:crosses val="autoZero"/>
        <c:auto val="1"/>
        <c:lblAlgn val="ctr"/>
        <c:lblOffset val="100"/>
        <c:noMultiLvlLbl val="0"/>
      </c:catAx>
      <c:valAx>
        <c:axId val="33302208"/>
        <c:scaling>
          <c:orientation val="minMax"/>
        </c:scaling>
        <c:delete val="0"/>
        <c:axPos val="l"/>
        <c:majorGridlines/>
        <c:numFmt formatCode="General" sourceLinked="1"/>
        <c:majorTickMark val="out"/>
        <c:minorTickMark val="none"/>
        <c:tickLblPos val="nextTo"/>
        <c:crossAx val="1201873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50218722659668"/>
          <c:y val="8.3949826039186964E-2"/>
          <c:w val="0.5565690368249423"/>
          <c:h val="0.5651237795275591"/>
        </c:manualLayout>
      </c:layout>
      <c:barChart>
        <c:barDir val="col"/>
        <c:grouping val="clustered"/>
        <c:varyColors val="0"/>
        <c:ser>
          <c:idx val="0"/>
          <c:order val="0"/>
          <c:tx>
            <c:strRef>
              <c:f>Sheet1!$B$1</c:f>
              <c:strCache>
                <c:ptCount val="1"/>
                <c:pt idx="0">
                  <c:v>Connectedness</c:v>
                </c:pt>
              </c:strCache>
            </c:strRef>
          </c:tx>
          <c:invertIfNegative val="0"/>
          <c:dLbls>
            <c:dLbl>
              <c:idx val="0"/>
              <c:layout>
                <c:manualLayout>
                  <c:x val="-3.0555202579247985E-17"/>
                  <c:y val="-3.1983388784848452E-2"/>
                </c:manualLayout>
              </c:layout>
              <c:showLegendKey val="0"/>
              <c:showVal val="1"/>
              <c:showCatName val="0"/>
              <c:showSerName val="0"/>
              <c:showPercent val="0"/>
              <c:showBubbleSize val="0"/>
            </c:dLbl>
            <c:dLbl>
              <c:idx val="1"/>
              <c:layout>
                <c:manualLayout>
                  <c:x val="-6.111040515849597E-17"/>
                  <c:y val="-7.9958471962121094E-3"/>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Traditional</c:v>
                </c:pt>
                <c:pt idx="1">
                  <c:v>Blended</c:v>
                </c:pt>
                <c:pt idx="2">
                  <c:v>Fully online</c:v>
                </c:pt>
              </c:strCache>
            </c:strRef>
          </c:cat>
          <c:val>
            <c:numRef>
              <c:f>Sheet1!$B$2:$B$4</c:f>
              <c:numCache>
                <c:formatCode>General</c:formatCode>
                <c:ptCount val="3"/>
                <c:pt idx="0">
                  <c:v>32.5</c:v>
                </c:pt>
                <c:pt idx="1">
                  <c:v>32.700000000000003</c:v>
                </c:pt>
                <c:pt idx="2">
                  <c:v>29.29</c:v>
                </c:pt>
              </c:numCache>
            </c:numRef>
          </c:val>
        </c:ser>
        <c:ser>
          <c:idx val="1"/>
          <c:order val="1"/>
          <c:tx>
            <c:strRef>
              <c:f>Sheet1!$C$1</c:f>
              <c:strCache>
                <c:ptCount val="1"/>
                <c:pt idx="0">
                  <c:v>Learning</c:v>
                </c:pt>
              </c:strCache>
            </c:strRef>
          </c:tx>
          <c:invertIfNegative val="0"/>
          <c:dLbls>
            <c:dLbl>
              <c:idx val="0"/>
              <c:layout>
                <c:manualLayout>
                  <c:x val="3.0555202579247985E-17"/>
                  <c:y val="1.1993770794318154E-2"/>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Traditional</c:v>
                </c:pt>
                <c:pt idx="1">
                  <c:v>Blended</c:v>
                </c:pt>
                <c:pt idx="2">
                  <c:v>Fully online</c:v>
                </c:pt>
              </c:strCache>
            </c:strRef>
          </c:cat>
          <c:val>
            <c:numRef>
              <c:f>Sheet1!$C$2:$C$4</c:f>
              <c:numCache>
                <c:formatCode>General</c:formatCode>
                <c:ptCount val="3"/>
                <c:pt idx="0">
                  <c:v>35.880000000000003</c:v>
                </c:pt>
                <c:pt idx="1">
                  <c:v>34.26</c:v>
                </c:pt>
                <c:pt idx="2">
                  <c:v>33</c:v>
                </c:pt>
              </c:numCache>
            </c:numRef>
          </c:val>
        </c:ser>
        <c:dLbls>
          <c:showLegendKey val="0"/>
          <c:showVal val="0"/>
          <c:showCatName val="0"/>
          <c:showSerName val="0"/>
          <c:showPercent val="0"/>
          <c:showBubbleSize val="0"/>
        </c:dLbls>
        <c:gapWidth val="147"/>
        <c:axId val="120187904"/>
        <c:axId val="33305088"/>
      </c:barChart>
      <c:catAx>
        <c:axId val="120187904"/>
        <c:scaling>
          <c:orientation val="minMax"/>
        </c:scaling>
        <c:delete val="0"/>
        <c:axPos val="b"/>
        <c:minorGridlines/>
        <c:majorTickMark val="out"/>
        <c:minorTickMark val="none"/>
        <c:tickLblPos val="nextTo"/>
        <c:crossAx val="33305088"/>
        <c:crosses val="autoZero"/>
        <c:auto val="1"/>
        <c:lblAlgn val="ctr"/>
        <c:lblOffset val="100"/>
        <c:noMultiLvlLbl val="0"/>
      </c:catAx>
      <c:valAx>
        <c:axId val="33305088"/>
        <c:scaling>
          <c:orientation val="minMax"/>
          <c:max val="40"/>
          <c:min val="0"/>
        </c:scaling>
        <c:delete val="0"/>
        <c:axPos val="l"/>
        <c:majorGridlines/>
        <c:numFmt formatCode="General" sourceLinked="1"/>
        <c:majorTickMark val="out"/>
        <c:minorTickMark val="none"/>
        <c:tickLblPos val="nextTo"/>
        <c:txPr>
          <a:bodyPr/>
          <a:lstStyle/>
          <a:p>
            <a:pPr>
              <a:defRPr sz="1800"/>
            </a:pPr>
            <a:endParaRPr lang="en-US"/>
          </a:p>
        </c:txPr>
        <c:crossAx val="120187904"/>
        <c:crosses val="autoZero"/>
        <c:crossBetween val="between"/>
        <c:majorUnit val="10"/>
        <c:minorUnit val="1"/>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DA8F4-1C3A-4BE2-BDAF-234FDF5DFB8E}" type="doc">
      <dgm:prSet loTypeId="urn:microsoft.com/office/officeart/2005/8/layout/process2" loCatId="process" qsTypeId="urn:microsoft.com/office/officeart/2005/8/quickstyle/simple5" qsCatId="simple" csTypeId="urn:microsoft.com/office/officeart/2005/8/colors/colorful4" csCatId="colorful" phldr="1"/>
      <dgm:spPr/>
      <dgm:t>
        <a:bodyPr/>
        <a:lstStyle/>
        <a:p>
          <a:endParaRPr lang="en-US"/>
        </a:p>
      </dgm:t>
    </dgm:pt>
    <dgm:pt modelId="{C06C3F91-AB95-4DE8-8BFB-B43F3C3B6B6B}">
      <dgm:prSet phldrT="[Text]"/>
      <dgm:spPr/>
      <dgm:t>
        <a:bodyPr/>
        <a:lstStyle/>
        <a:p>
          <a:r>
            <a:rPr lang="en-US" sz="2000" dirty="0" smtClean="0"/>
            <a:t>Before</a:t>
          </a:r>
          <a:endParaRPr lang="en-US" sz="2000" dirty="0"/>
        </a:p>
      </dgm:t>
    </dgm:pt>
    <dgm:pt modelId="{74483F08-EAA5-421D-9C52-7613F94D32A4}" type="parTrans" cxnId="{6FE70143-2549-4132-9243-9FE08CF222AD}">
      <dgm:prSet/>
      <dgm:spPr/>
      <dgm:t>
        <a:bodyPr/>
        <a:lstStyle/>
        <a:p>
          <a:endParaRPr lang="en-US"/>
        </a:p>
      </dgm:t>
    </dgm:pt>
    <dgm:pt modelId="{52F228A0-DCA9-4D39-86D1-41C899331C01}" type="sibTrans" cxnId="{6FE70143-2549-4132-9243-9FE08CF222AD}">
      <dgm:prSet/>
      <dgm:spPr/>
      <dgm:t>
        <a:bodyPr/>
        <a:lstStyle/>
        <a:p>
          <a:endParaRPr lang="en-US" dirty="0"/>
        </a:p>
      </dgm:t>
    </dgm:pt>
    <dgm:pt modelId="{85E23220-494A-40D9-8F17-65E090DC2E5B}">
      <dgm:prSet phldrT="[Text]" custT="1"/>
      <dgm:spPr/>
      <dgm:t>
        <a:bodyPr/>
        <a:lstStyle/>
        <a:p>
          <a:r>
            <a:rPr lang="en-US" sz="1600" dirty="0" smtClean="0">
              <a:solidFill>
                <a:schemeClr val="tx1"/>
              </a:solidFill>
              <a:latin typeface="Arial Black" pitchFamily="34" charset="0"/>
            </a:rPr>
            <a:t>Deliver instruction</a:t>
          </a:r>
          <a:endParaRPr lang="en-US" sz="1600" dirty="0">
            <a:solidFill>
              <a:schemeClr val="tx1"/>
            </a:solidFill>
            <a:latin typeface="Arial Black" pitchFamily="34" charset="0"/>
          </a:endParaRPr>
        </a:p>
      </dgm:t>
    </dgm:pt>
    <dgm:pt modelId="{088F5C12-6E01-49D5-A8CE-F8F712EB516B}" type="parTrans" cxnId="{A6F221F5-D7D4-4501-850B-0CF95FEFE9B1}">
      <dgm:prSet/>
      <dgm:spPr/>
      <dgm:t>
        <a:bodyPr/>
        <a:lstStyle/>
        <a:p>
          <a:endParaRPr lang="en-US"/>
        </a:p>
      </dgm:t>
    </dgm:pt>
    <dgm:pt modelId="{F8359EAD-621B-4D97-A186-DD57E5DA12B2}" type="sibTrans" cxnId="{A6F221F5-D7D4-4501-850B-0CF95FEFE9B1}">
      <dgm:prSet/>
      <dgm:spPr/>
      <dgm:t>
        <a:bodyPr/>
        <a:lstStyle/>
        <a:p>
          <a:endParaRPr lang="en-US"/>
        </a:p>
      </dgm:t>
    </dgm:pt>
    <dgm:pt modelId="{13F6D98D-4E94-48C7-B594-04A332AF2E43}">
      <dgm:prSet phldrT="[Text]"/>
      <dgm:spPr/>
      <dgm:t>
        <a:bodyPr/>
        <a:lstStyle/>
        <a:p>
          <a:r>
            <a:rPr lang="en-US" dirty="0" smtClean="0"/>
            <a:t>After</a:t>
          </a:r>
          <a:endParaRPr lang="en-US" dirty="0"/>
        </a:p>
      </dgm:t>
    </dgm:pt>
    <dgm:pt modelId="{E014B0DD-AB25-4D71-A469-0E29C2AEEE7D}" type="parTrans" cxnId="{6404D2E2-E7DC-4E50-9AF8-161819A7EF7E}">
      <dgm:prSet/>
      <dgm:spPr/>
      <dgm:t>
        <a:bodyPr/>
        <a:lstStyle/>
        <a:p>
          <a:endParaRPr lang="en-US"/>
        </a:p>
      </dgm:t>
    </dgm:pt>
    <dgm:pt modelId="{0B788E0E-9EC9-431F-BA61-304184784E6A}" type="sibTrans" cxnId="{6404D2E2-E7DC-4E50-9AF8-161819A7EF7E}">
      <dgm:prSet/>
      <dgm:spPr/>
      <dgm:t>
        <a:bodyPr/>
        <a:lstStyle/>
        <a:p>
          <a:endParaRPr lang="en-US"/>
        </a:p>
      </dgm:t>
    </dgm:pt>
    <dgm:pt modelId="{82516911-E0B0-4241-B3AE-95D1DB00C598}">
      <dgm:prSet phldrT="[Text]"/>
      <dgm:spPr/>
      <dgm:t>
        <a:bodyPr/>
        <a:lstStyle/>
        <a:p>
          <a:r>
            <a:rPr lang="en-US" dirty="0" smtClean="0">
              <a:solidFill>
                <a:schemeClr val="tx1"/>
              </a:solidFill>
              <a:latin typeface="Arial Black" pitchFamily="34" charset="0"/>
            </a:rPr>
            <a:t>Produce and sustain learning</a:t>
          </a:r>
          <a:endParaRPr lang="en-US" dirty="0">
            <a:solidFill>
              <a:schemeClr val="tx1"/>
            </a:solidFill>
            <a:latin typeface="Arial Black" pitchFamily="34" charset="0"/>
          </a:endParaRPr>
        </a:p>
      </dgm:t>
    </dgm:pt>
    <dgm:pt modelId="{F4F07F97-9689-494D-9B3C-1E9F31276985}" type="parTrans" cxnId="{3FB31267-FF1B-4866-A4A7-66A8A691DF04}">
      <dgm:prSet/>
      <dgm:spPr/>
      <dgm:t>
        <a:bodyPr/>
        <a:lstStyle/>
        <a:p>
          <a:endParaRPr lang="en-US"/>
        </a:p>
      </dgm:t>
    </dgm:pt>
    <dgm:pt modelId="{7A66D9FC-979E-4CCD-9E1B-1D301FC71D19}" type="sibTrans" cxnId="{3FB31267-FF1B-4866-A4A7-66A8A691DF04}">
      <dgm:prSet/>
      <dgm:spPr/>
      <dgm:t>
        <a:bodyPr/>
        <a:lstStyle/>
        <a:p>
          <a:endParaRPr lang="en-US"/>
        </a:p>
      </dgm:t>
    </dgm:pt>
    <dgm:pt modelId="{B54F4FC8-EA1A-439A-BCE2-B2E041AC462D}">
      <dgm:prSet phldrT="[Text]"/>
      <dgm:spPr/>
      <dgm:t>
        <a:bodyPr/>
        <a:lstStyle/>
        <a:p>
          <a:r>
            <a:rPr lang="en-US" dirty="0" smtClean="0">
              <a:solidFill>
                <a:schemeClr val="tx1"/>
              </a:solidFill>
              <a:latin typeface="Arial Black" pitchFamily="34" charset="0"/>
            </a:rPr>
            <a:t>Use technology for distance </a:t>
          </a:r>
          <a:r>
            <a:rPr lang="en-US" dirty="0" err="1" smtClean="0">
              <a:solidFill>
                <a:schemeClr val="tx1"/>
              </a:solidFill>
              <a:latin typeface="Arial Black" pitchFamily="34" charset="0"/>
            </a:rPr>
            <a:t>edu</a:t>
          </a:r>
          <a:endParaRPr lang="en-US" dirty="0">
            <a:solidFill>
              <a:schemeClr val="tx1"/>
            </a:solidFill>
            <a:latin typeface="Arial Black" pitchFamily="34" charset="0"/>
          </a:endParaRPr>
        </a:p>
      </dgm:t>
    </dgm:pt>
    <dgm:pt modelId="{B28A5DCC-763C-440A-AFBE-6AFEB9F7D543}" type="parTrans" cxnId="{C567F9B3-23E9-415F-8E59-1976532F2046}">
      <dgm:prSet/>
      <dgm:spPr/>
      <dgm:t>
        <a:bodyPr/>
        <a:lstStyle/>
        <a:p>
          <a:endParaRPr lang="en-US"/>
        </a:p>
      </dgm:t>
    </dgm:pt>
    <dgm:pt modelId="{202F8A29-D9F0-4104-A0C8-76753BC80946}" type="sibTrans" cxnId="{C567F9B3-23E9-415F-8E59-1976532F2046}">
      <dgm:prSet/>
      <dgm:spPr/>
      <dgm:t>
        <a:bodyPr/>
        <a:lstStyle/>
        <a:p>
          <a:endParaRPr lang="en-US"/>
        </a:p>
      </dgm:t>
    </dgm:pt>
    <dgm:pt modelId="{8FD0304E-D6D8-4E31-B85F-ED30CD5C1F0F}">
      <dgm:prSet phldrT="[Text]"/>
      <dgm:spPr/>
      <dgm:t>
        <a:bodyPr/>
        <a:lstStyle/>
        <a:p>
          <a:r>
            <a:rPr lang="en-US" dirty="0" smtClean="0">
              <a:solidFill>
                <a:schemeClr val="tx1"/>
              </a:solidFill>
              <a:latin typeface="Arial Black" pitchFamily="34" charset="0"/>
            </a:rPr>
            <a:t>Build sense of community</a:t>
          </a:r>
          <a:endParaRPr lang="en-US" dirty="0">
            <a:solidFill>
              <a:schemeClr val="tx1"/>
            </a:solidFill>
            <a:latin typeface="Arial Black" pitchFamily="34" charset="0"/>
          </a:endParaRPr>
        </a:p>
      </dgm:t>
    </dgm:pt>
    <dgm:pt modelId="{53F52B73-7797-4374-995D-0DE6E36A665C}" type="parTrans" cxnId="{3FD09955-FB47-4D63-8CE7-0C816FFAD8D3}">
      <dgm:prSet/>
      <dgm:spPr/>
      <dgm:t>
        <a:bodyPr/>
        <a:lstStyle/>
        <a:p>
          <a:endParaRPr lang="en-US"/>
        </a:p>
      </dgm:t>
    </dgm:pt>
    <dgm:pt modelId="{E217DEAC-75DE-4A46-9ECE-277162A872CC}" type="sibTrans" cxnId="{3FD09955-FB47-4D63-8CE7-0C816FFAD8D3}">
      <dgm:prSet/>
      <dgm:spPr/>
      <dgm:t>
        <a:bodyPr/>
        <a:lstStyle/>
        <a:p>
          <a:endParaRPr lang="en-US"/>
        </a:p>
      </dgm:t>
    </dgm:pt>
    <dgm:pt modelId="{9E3AE7B0-82F2-4D8F-9037-3756DE8873C0}" type="pres">
      <dgm:prSet presAssocID="{766DA8F4-1C3A-4BE2-BDAF-234FDF5DFB8E}" presName="linearFlow" presStyleCnt="0">
        <dgm:presLayoutVars>
          <dgm:resizeHandles val="exact"/>
        </dgm:presLayoutVars>
      </dgm:prSet>
      <dgm:spPr/>
      <dgm:t>
        <a:bodyPr/>
        <a:lstStyle/>
        <a:p>
          <a:endParaRPr lang="en-US"/>
        </a:p>
      </dgm:t>
    </dgm:pt>
    <dgm:pt modelId="{C2B96541-3DCC-42D8-80CC-17BD6519B414}" type="pres">
      <dgm:prSet presAssocID="{C06C3F91-AB95-4DE8-8BFB-B43F3C3B6B6B}" presName="node" presStyleLbl="node1" presStyleIdx="0" presStyleCnt="2" custScaleX="221685">
        <dgm:presLayoutVars>
          <dgm:bulletEnabled val="1"/>
        </dgm:presLayoutVars>
      </dgm:prSet>
      <dgm:spPr/>
      <dgm:t>
        <a:bodyPr/>
        <a:lstStyle/>
        <a:p>
          <a:endParaRPr lang="en-US"/>
        </a:p>
      </dgm:t>
    </dgm:pt>
    <dgm:pt modelId="{AAF4AA2E-D96D-4A5A-99A2-B5C46A7BA633}" type="pres">
      <dgm:prSet presAssocID="{52F228A0-DCA9-4D39-86D1-41C899331C01}" presName="sibTrans" presStyleLbl="sibTrans2D1" presStyleIdx="0" presStyleCnt="1"/>
      <dgm:spPr/>
      <dgm:t>
        <a:bodyPr/>
        <a:lstStyle/>
        <a:p>
          <a:endParaRPr lang="en-US"/>
        </a:p>
      </dgm:t>
    </dgm:pt>
    <dgm:pt modelId="{2F772FAE-118E-4367-B807-64004422C899}" type="pres">
      <dgm:prSet presAssocID="{52F228A0-DCA9-4D39-86D1-41C899331C01}" presName="connectorText" presStyleLbl="sibTrans2D1" presStyleIdx="0" presStyleCnt="1"/>
      <dgm:spPr/>
      <dgm:t>
        <a:bodyPr/>
        <a:lstStyle/>
        <a:p>
          <a:endParaRPr lang="en-US"/>
        </a:p>
      </dgm:t>
    </dgm:pt>
    <dgm:pt modelId="{845962BC-A996-4720-A93A-8147F880C55F}" type="pres">
      <dgm:prSet presAssocID="{13F6D98D-4E94-48C7-B594-04A332AF2E43}" presName="node" presStyleLbl="node1" presStyleIdx="1" presStyleCnt="2" custScaleX="224143" custLinFactNeighborX="1229" custLinFactNeighborY="-34039">
        <dgm:presLayoutVars>
          <dgm:bulletEnabled val="1"/>
        </dgm:presLayoutVars>
      </dgm:prSet>
      <dgm:spPr/>
      <dgm:t>
        <a:bodyPr/>
        <a:lstStyle/>
        <a:p>
          <a:endParaRPr lang="en-US"/>
        </a:p>
      </dgm:t>
    </dgm:pt>
  </dgm:ptLst>
  <dgm:cxnLst>
    <dgm:cxn modelId="{A9F2F7F4-2234-48F5-9E37-1240CABDF124}" type="presOf" srcId="{85E23220-494A-40D9-8F17-65E090DC2E5B}" destId="{C2B96541-3DCC-42D8-80CC-17BD6519B414}" srcOrd="0" destOrd="1" presId="urn:microsoft.com/office/officeart/2005/8/layout/process2"/>
    <dgm:cxn modelId="{6404D2E2-E7DC-4E50-9AF8-161819A7EF7E}" srcId="{766DA8F4-1C3A-4BE2-BDAF-234FDF5DFB8E}" destId="{13F6D98D-4E94-48C7-B594-04A332AF2E43}" srcOrd="1" destOrd="0" parTransId="{E014B0DD-AB25-4D71-A469-0E29C2AEEE7D}" sibTransId="{0B788E0E-9EC9-431F-BA61-304184784E6A}"/>
    <dgm:cxn modelId="{4AC9F211-B25F-4CA2-8711-0FB07B95FD84}" type="presOf" srcId="{B54F4FC8-EA1A-439A-BCE2-B2E041AC462D}" destId="{845962BC-A996-4720-A93A-8147F880C55F}" srcOrd="0" destOrd="2" presId="urn:microsoft.com/office/officeart/2005/8/layout/process2"/>
    <dgm:cxn modelId="{3FB31267-FF1B-4866-A4A7-66A8A691DF04}" srcId="{13F6D98D-4E94-48C7-B594-04A332AF2E43}" destId="{82516911-E0B0-4241-B3AE-95D1DB00C598}" srcOrd="0" destOrd="0" parTransId="{F4F07F97-9689-494D-9B3C-1E9F31276985}" sibTransId="{7A66D9FC-979E-4CCD-9E1B-1D301FC71D19}"/>
    <dgm:cxn modelId="{CA480223-66C8-4F2A-8D8C-14551934C0D3}" type="presOf" srcId="{52F228A0-DCA9-4D39-86D1-41C899331C01}" destId="{AAF4AA2E-D96D-4A5A-99A2-B5C46A7BA633}" srcOrd="0" destOrd="0" presId="urn:microsoft.com/office/officeart/2005/8/layout/process2"/>
    <dgm:cxn modelId="{3FD09955-FB47-4D63-8CE7-0C816FFAD8D3}" srcId="{13F6D98D-4E94-48C7-B594-04A332AF2E43}" destId="{8FD0304E-D6D8-4E31-B85F-ED30CD5C1F0F}" srcOrd="2" destOrd="0" parTransId="{53F52B73-7797-4374-995D-0DE6E36A665C}" sibTransId="{E217DEAC-75DE-4A46-9ECE-277162A872CC}"/>
    <dgm:cxn modelId="{CD2FE3BE-6B0C-4EA6-BEB9-9A9396148D88}" type="presOf" srcId="{82516911-E0B0-4241-B3AE-95D1DB00C598}" destId="{845962BC-A996-4720-A93A-8147F880C55F}" srcOrd="0" destOrd="1" presId="urn:microsoft.com/office/officeart/2005/8/layout/process2"/>
    <dgm:cxn modelId="{39857689-30AE-4150-B1B3-E1169BE3FF0D}" type="presOf" srcId="{52F228A0-DCA9-4D39-86D1-41C899331C01}" destId="{2F772FAE-118E-4367-B807-64004422C899}" srcOrd="1" destOrd="0" presId="urn:microsoft.com/office/officeart/2005/8/layout/process2"/>
    <dgm:cxn modelId="{11B527F6-1133-41DD-896D-E8817F095592}" type="presOf" srcId="{8FD0304E-D6D8-4E31-B85F-ED30CD5C1F0F}" destId="{845962BC-A996-4720-A93A-8147F880C55F}" srcOrd="0" destOrd="3" presId="urn:microsoft.com/office/officeart/2005/8/layout/process2"/>
    <dgm:cxn modelId="{007F9E08-A1B0-40BD-A468-9AD49E593349}" type="presOf" srcId="{13F6D98D-4E94-48C7-B594-04A332AF2E43}" destId="{845962BC-A996-4720-A93A-8147F880C55F}" srcOrd="0" destOrd="0" presId="urn:microsoft.com/office/officeart/2005/8/layout/process2"/>
    <dgm:cxn modelId="{EDDB84CE-9FA0-4D43-8AC9-373AC1EC9394}" type="presOf" srcId="{C06C3F91-AB95-4DE8-8BFB-B43F3C3B6B6B}" destId="{C2B96541-3DCC-42D8-80CC-17BD6519B414}" srcOrd="0" destOrd="0" presId="urn:microsoft.com/office/officeart/2005/8/layout/process2"/>
    <dgm:cxn modelId="{AF6590E2-EEEA-415D-91A8-A199B9B154FF}" type="presOf" srcId="{766DA8F4-1C3A-4BE2-BDAF-234FDF5DFB8E}" destId="{9E3AE7B0-82F2-4D8F-9037-3756DE8873C0}" srcOrd="0" destOrd="0" presId="urn:microsoft.com/office/officeart/2005/8/layout/process2"/>
    <dgm:cxn modelId="{6FE70143-2549-4132-9243-9FE08CF222AD}" srcId="{766DA8F4-1C3A-4BE2-BDAF-234FDF5DFB8E}" destId="{C06C3F91-AB95-4DE8-8BFB-B43F3C3B6B6B}" srcOrd="0" destOrd="0" parTransId="{74483F08-EAA5-421D-9C52-7613F94D32A4}" sibTransId="{52F228A0-DCA9-4D39-86D1-41C899331C01}"/>
    <dgm:cxn modelId="{A6F221F5-D7D4-4501-850B-0CF95FEFE9B1}" srcId="{C06C3F91-AB95-4DE8-8BFB-B43F3C3B6B6B}" destId="{85E23220-494A-40D9-8F17-65E090DC2E5B}" srcOrd="0" destOrd="0" parTransId="{088F5C12-6E01-49D5-A8CE-F8F712EB516B}" sibTransId="{F8359EAD-621B-4D97-A186-DD57E5DA12B2}"/>
    <dgm:cxn modelId="{C567F9B3-23E9-415F-8E59-1976532F2046}" srcId="{13F6D98D-4E94-48C7-B594-04A332AF2E43}" destId="{B54F4FC8-EA1A-439A-BCE2-B2E041AC462D}" srcOrd="1" destOrd="0" parTransId="{B28A5DCC-763C-440A-AFBE-6AFEB9F7D543}" sibTransId="{202F8A29-D9F0-4104-A0C8-76753BC80946}"/>
    <dgm:cxn modelId="{1343C660-576E-4E73-9281-2EAA2813D6C3}" type="presParOf" srcId="{9E3AE7B0-82F2-4D8F-9037-3756DE8873C0}" destId="{C2B96541-3DCC-42D8-80CC-17BD6519B414}" srcOrd="0" destOrd="0" presId="urn:microsoft.com/office/officeart/2005/8/layout/process2"/>
    <dgm:cxn modelId="{B6ABED11-A17F-46E9-8B73-37C3725ACFC3}" type="presParOf" srcId="{9E3AE7B0-82F2-4D8F-9037-3756DE8873C0}" destId="{AAF4AA2E-D96D-4A5A-99A2-B5C46A7BA633}" srcOrd="1" destOrd="0" presId="urn:microsoft.com/office/officeart/2005/8/layout/process2"/>
    <dgm:cxn modelId="{3DF6D268-7861-41F7-9E5D-27A71697162C}" type="presParOf" srcId="{AAF4AA2E-D96D-4A5A-99A2-B5C46A7BA633}" destId="{2F772FAE-118E-4367-B807-64004422C899}" srcOrd="0" destOrd="0" presId="urn:microsoft.com/office/officeart/2005/8/layout/process2"/>
    <dgm:cxn modelId="{821190D3-1027-4F5C-B075-0AE50CA58E0F}" type="presParOf" srcId="{9E3AE7B0-82F2-4D8F-9037-3756DE8873C0}" destId="{845962BC-A996-4720-A93A-8147F880C55F}"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86CE7B-BF35-488F-B893-C992EE27B0E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BA12B5FE-C7D9-433F-8087-B859FC48D073}">
      <dgm:prSet phldrT="[Text]"/>
      <dgm:spPr/>
      <dgm:t>
        <a:bodyPr/>
        <a:lstStyle/>
        <a:p>
          <a:r>
            <a:rPr lang="en-US" dirty="0" smtClean="0"/>
            <a:t>Traditional</a:t>
          </a:r>
          <a:endParaRPr lang="en-US" dirty="0"/>
        </a:p>
      </dgm:t>
    </dgm:pt>
    <dgm:pt modelId="{32A736AD-7126-47FD-A454-0F5231A787CA}" type="parTrans" cxnId="{CF826B4E-BEAF-4912-B16A-CB30DC3F29BB}">
      <dgm:prSet/>
      <dgm:spPr/>
      <dgm:t>
        <a:bodyPr/>
        <a:lstStyle/>
        <a:p>
          <a:endParaRPr lang="en-US"/>
        </a:p>
      </dgm:t>
    </dgm:pt>
    <dgm:pt modelId="{A9A34C2A-4B92-4E3B-97EC-C788DEE9DA4D}" type="sibTrans" cxnId="{CF826B4E-BEAF-4912-B16A-CB30DC3F29BB}">
      <dgm:prSet/>
      <dgm:spPr/>
      <dgm:t>
        <a:bodyPr/>
        <a:lstStyle/>
        <a:p>
          <a:endParaRPr lang="en-US"/>
        </a:p>
      </dgm:t>
    </dgm:pt>
    <dgm:pt modelId="{FE7892D6-4455-4F0A-A491-3CF4FC205BD2}">
      <dgm:prSet phldrT="[Text]"/>
      <dgm:spPr/>
      <dgm:t>
        <a:bodyPr/>
        <a:lstStyle/>
        <a:p>
          <a:r>
            <a:rPr lang="en-US" dirty="0" smtClean="0"/>
            <a:t>Met on-campus</a:t>
          </a:r>
          <a:endParaRPr lang="en-US" dirty="0"/>
        </a:p>
      </dgm:t>
    </dgm:pt>
    <dgm:pt modelId="{5824AD17-D25A-4FC2-871F-8BC46C8E6140}" type="parTrans" cxnId="{0283D2BA-EB18-4E91-9A07-D6E8A8EAF098}">
      <dgm:prSet/>
      <dgm:spPr/>
      <dgm:t>
        <a:bodyPr/>
        <a:lstStyle/>
        <a:p>
          <a:endParaRPr lang="en-US"/>
        </a:p>
      </dgm:t>
    </dgm:pt>
    <dgm:pt modelId="{4CBEAC09-7304-4372-A7D5-52803CF2731C}" type="sibTrans" cxnId="{0283D2BA-EB18-4E91-9A07-D6E8A8EAF098}">
      <dgm:prSet/>
      <dgm:spPr/>
      <dgm:t>
        <a:bodyPr/>
        <a:lstStyle/>
        <a:p>
          <a:endParaRPr lang="en-US"/>
        </a:p>
      </dgm:t>
    </dgm:pt>
    <dgm:pt modelId="{014893C1-ECB3-4EB6-ACFB-224DD3371DF7}">
      <dgm:prSet phldrT="[Text]"/>
      <dgm:spPr/>
      <dgm:t>
        <a:bodyPr/>
        <a:lstStyle/>
        <a:p>
          <a:r>
            <a:rPr lang="en-US" dirty="0" smtClean="0"/>
            <a:t>One 3-hour session per week (48 hours total)</a:t>
          </a:r>
          <a:endParaRPr lang="en-US" dirty="0"/>
        </a:p>
      </dgm:t>
    </dgm:pt>
    <dgm:pt modelId="{0C97E3F5-54FF-43C4-BE7E-D2F2BCD56F00}" type="parTrans" cxnId="{D4359BE7-F6A6-4983-8232-7C106A20E3CE}">
      <dgm:prSet/>
      <dgm:spPr/>
      <dgm:t>
        <a:bodyPr/>
        <a:lstStyle/>
        <a:p>
          <a:endParaRPr lang="en-US"/>
        </a:p>
      </dgm:t>
    </dgm:pt>
    <dgm:pt modelId="{1E74842E-FDE2-4D96-8F53-D2D8BC1456EA}" type="sibTrans" cxnId="{D4359BE7-F6A6-4983-8232-7C106A20E3CE}">
      <dgm:prSet/>
      <dgm:spPr/>
      <dgm:t>
        <a:bodyPr/>
        <a:lstStyle/>
        <a:p>
          <a:endParaRPr lang="en-US"/>
        </a:p>
      </dgm:t>
    </dgm:pt>
    <dgm:pt modelId="{E0BB6ABD-5B40-4AB4-B2F0-388D9509794B}">
      <dgm:prSet phldrT="[Text]"/>
      <dgm:spPr/>
      <dgm:t>
        <a:bodyPr/>
        <a:lstStyle/>
        <a:p>
          <a:r>
            <a:rPr lang="en-US" dirty="0" smtClean="0"/>
            <a:t>Blended</a:t>
          </a:r>
          <a:endParaRPr lang="en-US" dirty="0"/>
        </a:p>
      </dgm:t>
    </dgm:pt>
    <dgm:pt modelId="{0C5A597F-202F-4F88-B850-ADA215005CBF}" type="parTrans" cxnId="{20E5199F-0374-481E-A5BE-440B5E5EB2A9}">
      <dgm:prSet/>
      <dgm:spPr/>
      <dgm:t>
        <a:bodyPr/>
        <a:lstStyle/>
        <a:p>
          <a:endParaRPr lang="en-US"/>
        </a:p>
      </dgm:t>
    </dgm:pt>
    <dgm:pt modelId="{9A94F238-6FBB-4F0B-BE4D-F3934DE13A01}" type="sibTrans" cxnId="{20E5199F-0374-481E-A5BE-440B5E5EB2A9}">
      <dgm:prSet/>
      <dgm:spPr/>
      <dgm:t>
        <a:bodyPr/>
        <a:lstStyle/>
        <a:p>
          <a:endParaRPr lang="en-US"/>
        </a:p>
      </dgm:t>
    </dgm:pt>
    <dgm:pt modelId="{237D4E50-6592-4A8E-A947-4DE8510B0BB8}">
      <dgm:prSet phldrT="[Text]"/>
      <dgm:spPr/>
      <dgm:t>
        <a:bodyPr/>
        <a:lstStyle/>
        <a:p>
          <a:r>
            <a:rPr lang="en-US" dirty="0" smtClean="0"/>
            <a:t>Also met on-campus</a:t>
          </a:r>
          <a:endParaRPr lang="en-US" dirty="0"/>
        </a:p>
      </dgm:t>
    </dgm:pt>
    <dgm:pt modelId="{F3CF5A25-2411-4DBB-8142-B0367CBC286D}" type="parTrans" cxnId="{6410FBF9-420B-4AFB-AC63-85902CB73865}">
      <dgm:prSet/>
      <dgm:spPr/>
      <dgm:t>
        <a:bodyPr/>
        <a:lstStyle/>
        <a:p>
          <a:endParaRPr lang="en-US"/>
        </a:p>
      </dgm:t>
    </dgm:pt>
    <dgm:pt modelId="{7C2C345D-4EA4-40F8-8167-EBC137DCD7FE}" type="sibTrans" cxnId="{6410FBF9-420B-4AFB-AC63-85902CB73865}">
      <dgm:prSet/>
      <dgm:spPr/>
      <dgm:t>
        <a:bodyPr/>
        <a:lstStyle/>
        <a:p>
          <a:endParaRPr lang="en-US"/>
        </a:p>
      </dgm:t>
    </dgm:pt>
    <dgm:pt modelId="{2C8FB5BE-108C-4B9F-92D0-4AF9300B80EC}">
      <dgm:prSet phldrT="[Text]"/>
      <dgm:spPr/>
      <dgm:t>
        <a:bodyPr/>
        <a:lstStyle/>
        <a:p>
          <a:r>
            <a:rPr lang="en-US" dirty="0" smtClean="0"/>
            <a:t>One 1-hour session per week (16 hours total)</a:t>
          </a:r>
          <a:endParaRPr lang="en-US" dirty="0"/>
        </a:p>
      </dgm:t>
    </dgm:pt>
    <dgm:pt modelId="{4B1B7453-8A06-4F7C-B55A-38A6C2787B65}" type="parTrans" cxnId="{561CEA73-5A86-4705-81B8-49295392074B}">
      <dgm:prSet/>
      <dgm:spPr/>
      <dgm:t>
        <a:bodyPr/>
        <a:lstStyle/>
        <a:p>
          <a:endParaRPr lang="en-US"/>
        </a:p>
      </dgm:t>
    </dgm:pt>
    <dgm:pt modelId="{C1E5E304-221C-4DE4-97D9-E2A549AACBE3}" type="sibTrans" cxnId="{561CEA73-5A86-4705-81B8-49295392074B}">
      <dgm:prSet/>
      <dgm:spPr/>
      <dgm:t>
        <a:bodyPr/>
        <a:lstStyle/>
        <a:p>
          <a:endParaRPr lang="en-US"/>
        </a:p>
      </dgm:t>
    </dgm:pt>
    <dgm:pt modelId="{81079803-A399-4EBC-82E9-B4AB8D9A2DC7}">
      <dgm:prSet phldrT="[Text]"/>
      <dgm:spPr/>
      <dgm:t>
        <a:bodyPr/>
        <a:lstStyle/>
        <a:p>
          <a:r>
            <a:rPr lang="en-US" dirty="0" smtClean="0"/>
            <a:t>Fully online</a:t>
          </a:r>
          <a:endParaRPr lang="en-US" dirty="0"/>
        </a:p>
      </dgm:t>
    </dgm:pt>
    <dgm:pt modelId="{151BBD58-A99D-449B-866D-2BCFAEB10997}" type="parTrans" cxnId="{7ACCD8C7-F4F9-47E5-A4FA-604297C8F0F3}">
      <dgm:prSet/>
      <dgm:spPr/>
      <dgm:t>
        <a:bodyPr/>
        <a:lstStyle/>
        <a:p>
          <a:endParaRPr lang="en-US"/>
        </a:p>
      </dgm:t>
    </dgm:pt>
    <dgm:pt modelId="{84F4731A-EEA8-41E8-AB1C-B30516F42427}" type="sibTrans" cxnId="{7ACCD8C7-F4F9-47E5-A4FA-604297C8F0F3}">
      <dgm:prSet/>
      <dgm:spPr/>
      <dgm:t>
        <a:bodyPr/>
        <a:lstStyle/>
        <a:p>
          <a:endParaRPr lang="en-US"/>
        </a:p>
      </dgm:t>
    </dgm:pt>
    <dgm:pt modelId="{E3E16148-417E-4EC1-90BC-290FE74C4DD3}">
      <dgm:prSet phldrT="[Text]"/>
      <dgm:spPr/>
      <dgm:t>
        <a:bodyPr/>
        <a:lstStyle/>
        <a:p>
          <a:r>
            <a:rPr lang="en-US" dirty="0" smtClean="0"/>
            <a:t>Blackboard </a:t>
          </a:r>
          <a:r>
            <a:rPr lang="en-US" dirty="0" smtClean="0"/>
            <a:t>LSM</a:t>
          </a:r>
          <a:endParaRPr lang="en-US" dirty="0"/>
        </a:p>
      </dgm:t>
    </dgm:pt>
    <dgm:pt modelId="{9A424E25-2B73-4454-884C-80DC76FDF7AA}" type="parTrans" cxnId="{DC3B3485-0CC2-4BB7-9DE4-772216EA7F6C}">
      <dgm:prSet/>
      <dgm:spPr/>
      <dgm:t>
        <a:bodyPr/>
        <a:lstStyle/>
        <a:p>
          <a:endParaRPr lang="en-US"/>
        </a:p>
      </dgm:t>
    </dgm:pt>
    <dgm:pt modelId="{A0FBC8D2-3274-4152-B20C-009BE700A740}" type="sibTrans" cxnId="{DC3B3485-0CC2-4BB7-9DE4-772216EA7F6C}">
      <dgm:prSet/>
      <dgm:spPr/>
      <dgm:t>
        <a:bodyPr/>
        <a:lstStyle/>
        <a:p>
          <a:endParaRPr lang="en-US"/>
        </a:p>
      </dgm:t>
    </dgm:pt>
    <dgm:pt modelId="{479F6E9A-ADF0-492D-B01E-F3803F2373E7}">
      <dgm:prSet phldrT="[Text]"/>
      <dgm:spPr/>
      <dgm:t>
        <a:bodyPr/>
        <a:lstStyle/>
        <a:p>
          <a:r>
            <a:rPr lang="en-US" dirty="0" smtClean="0"/>
            <a:t>Group discussion boards, 12-15 students each</a:t>
          </a:r>
          <a:endParaRPr lang="en-US" dirty="0"/>
        </a:p>
      </dgm:t>
    </dgm:pt>
    <dgm:pt modelId="{87C758B2-05B1-4770-BBF6-911CEA29FE42}" type="parTrans" cxnId="{1CCF27E8-1B1F-4397-84B0-E115C85F6DF7}">
      <dgm:prSet/>
      <dgm:spPr/>
      <dgm:t>
        <a:bodyPr/>
        <a:lstStyle/>
        <a:p>
          <a:endParaRPr lang="en-US"/>
        </a:p>
      </dgm:t>
    </dgm:pt>
    <dgm:pt modelId="{3C81A1E0-8E46-4E52-90AA-688E917F2135}" type="sibTrans" cxnId="{1CCF27E8-1B1F-4397-84B0-E115C85F6DF7}">
      <dgm:prSet/>
      <dgm:spPr/>
      <dgm:t>
        <a:bodyPr/>
        <a:lstStyle/>
        <a:p>
          <a:endParaRPr lang="en-US"/>
        </a:p>
      </dgm:t>
    </dgm:pt>
    <dgm:pt modelId="{C4B581A1-0894-467C-9D1A-AB0D1CFA5110}">
      <dgm:prSet phldrT="[Text]"/>
      <dgm:spPr/>
      <dgm:t>
        <a:bodyPr/>
        <a:lstStyle/>
        <a:p>
          <a:r>
            <a:rPr lang="en-US" dirty="0" smtClean="0"/>
            <a:t>No online tech</a:t>
          </a:r>
          <a:endParaRPr lang="en-US" dirty="0"/>
        </a:p>
      </dgm:t>
    </dgm:pt>
    <dgm:pt modelId="{8C0E0149-7AB0-4EB3-858F-6EB3CB5471C1}" type="parTrans" cxnId="{A8357224-78F6-4B25-A724-2A8F4BAF8D4C}">
      <dgm:prSet/>
      <dgm:spPr/>
      <dgm:t>
        <a:bodyPr/>
        <a:lstStyle/>
        <a:p>
          <a:endParaRPr lang="en-US"/>
        </a:p>
      </dgm:t>
    </dgm:pt>
    <dgm:pt modelId="{6411E582-E307-46B2-8C12-62B220416194}" type="sibTrans" cxnId="{A8357224-78F6-4B25-A724-2A8F4BAF8D4C}">
      <dgm:prSet/>
      <dgm:spPr/>
      <dgm:t>
        <a:bodyPr/>
        <a:lstStyle/>
        <a:p>
          <a:endParaRPr lang="en-US"/>
        </a:p>
      </dgm:t>
    </dgm:pt>
    <dgm:pt modelId="{00803AA9-6856-483F-8AF5-1C5A6651B16C}">
      <dgm:prSet phldrT="[Text]"/>
      <dgm:spPr/>
      <dgm:t>
        <a:bodyPr/>
        <a:lstStyle/>
        <a:p>
          <a:r>
            <a:rPr lang="en-US" dirty="0" smtClean="0"/>
            <a:t>Textbook study assignment</a:t>
          </a:r>
          <a:endParaRPr lang="en-US" dirty="0"/>
        </a:p>
      </dgm:t>
    </dgm:pt>
    <dgm:pt modelId="{58D290B8-5231-40F4-9C28-9458C894CBD3}" type="parTrans" cxnId="{D05CE947-FAB9-47B7-92D7-624A1D85AD29}">
      <dgm:prSet/>
      <dgm:spPr/>
      <dgm:t>
        <a:bodyPr/>
        <a:lstStyle/>
        <a:p>
          <a:endParaRPr lang="en-US"/>
        </a:p>
      </dgm:t>
    </dgm:pt>
    <dgm:pt modelId="{89DE1C31-34B7-412B-9CF4-ECB3BF975AE4}" type="sibTrans" cxnId="{D05CE947-FAB9-47B7-92D7-624A1D85AD29}">
      <dgm:prSet/>
      <dgm:spPr/>
      <dgm:t>
        <a:bodyPr/>
        <a:lstStyle/>
        <a:p>
          <a:endParaRPr lang="en-US"/>
        </a:p>
      </dgm:t>
    </dgm:pt>
    <dgm:pt modelId="{2AFA50DA-0387-4D78-A906-8DC9043C8A9E}">
      <dgm:prSet phldrT="[Text]"/>
      <dgm:spPr/>
      <dgm:t>
        <a:bodyPr/>
        <a:lstStyle/>
        <a:p>
          <a:r>
            <a:rPr lang="en-US" dirty="0" smtClean="0"/>
            <a:t>Lecture with class-wide discussion</a:t>
          </a:r>
          <a:endParaRPr lang="en-US" dirty="0"/>
        </a:p>
      </dgm:t>
    </dgm:pt>
    <dgm:pt modelId="{F4AF9E67-06EA-466A-A277-555E08B6F2D1}" type="parTrans" cxnId="{64045011-9CF6-4D1A-82EC-140AB3FF1125}">
      <dgm:prSet/>
      <dgm:spPr/>
      <dgm:t>
        <a:bodyPr/>
        <a:lstStyle/>
        <a:p>
          <a:endParaRPr lang="en-US"/>
        </a:p>
      </dgm:t>
    </dgm:pt>
    <dgm:pt modelId="{0FBC1500-41A7-4B9B-867A-3CA47C1E9BBD}" type="sibTrans" cxnId="{64045011-9CF6-4D1A-82EC-140AB3FF1125}">
      <dgm:prSet/>
      <dgm:spPr/>
      <dgm:t>
        <a:bodyPr/>
        <a:lstStyle/>
        <a:p>
          <a:endParaRPr lang="en-US"/>
        </a:p>
      </dgm:t>
    </dgm:pt>
    <dgm:pt modelId="{F9B9EABB-1579-4D00-8E78-E42F0A2DB898}">
      <dgm:prSet phldrT="[Text]"/>
      <dgm:spPr/>
      <dgm:t>
        <a:bodyPr/>
        <a:lstStyle/>
        <a:p>
          <a:r>
            <a:rPr lang="en-US" dirty="0" smtClean="0"/>
            <a:t>Collaborative and individual group work (2-3 students)</a:t>
          </a:r>
          <a:endParaRPr lang="en-US" dirty="0"/>
        </a:p>
      </dgm:t>
    </dgm:pt>
    <dgm:pt modelId="{37EB4A9F-7A06-4D6E-B9B3-9550C54593CF}" type="parTrans" cxnId="{9E68F8BD-D74A-4609-876F-6BDA9DFB40E3}">
      <dgm:prSet/>
      <dgm:spPr/>
      <dgm:t>
        <a:bodyPr/>
        <a:lstStyle/>
        <a:p>
          <a:endParaRPr lang="en-US"/>
        </a:p>
      </dgm:t>
    </dgm:pt>
    <dgm:pt modelId="{8B077904-6F25-446E-A10F-033C67A50FF3}" type="sibTrans" cxnId="{9E68F8BD-D74A-4609-876F-6BDA9DFB40E3}">
      <dgm:prSet/>
      <dgm:spPr/>
      <dgm:t>
        <a:bodyPr/>
        <a:lstStyle/>
        <a:p>
          <a:endParaRPr lang="en-US"/>
        </a:p>
      </dgm:t>
    </dgm:pt>
    <dgm:pt modelId="{86782D34-1FFB-42A7-8386-53D0B82FE533}">
      <dgm:prSet phldrT="[Text]"/>
      <dgm:spPr/>
      <dgm:t>
        <a:bodyPr/>
        <a:lstStyle/>
        <a:p>
          <a:r>
            <a:rPr lang="en-US" dirty="0" smtClean="0"/>
            <a:t>Blackboard LSM for course material and conversations</a:t>
          </a:r>
          <a:endParaRPr lang="en-US" dirty="0"/>
        </a:p>
      </dgm:t>
    </dgm:pt>
    <dgm:pt modelId="{D3829CE0-88FD-465E-A5DF-E3C5FA1116A6}" type="parTrans" cxnId="{6464D0FE-A027-40FC-9ABB-4C5670C8D48A}">
      <dgm:prSet/>
      <dgm:spPr/>
      <dgm:t>
        <a:bodyPr/>
        <a:lstStyle/>
        <a:p>
          <a:endParaRPr lang="en-US"/>
        </a:p>
      </dgm:t>
    </dgm:pt>
    <dgm:pt modelId="{2ADDDD8F-81C7-459C-BEE5-83C7DCD8B845}" type="sibTrans" cxnId="{6464D0FE-A027-40FC-9ABB-4C5670C8D48A}">
      <dgm:prSet/>
      <dgm:spPr/>
      <dgm:t>
        <a:bodyPr/>
        <a:lstStyle/>
        <a:p>
          <a:endParaRPr lang="en-US"/>
        </a:p>
      </dgm:t>
    </dgm:pt>
    <dgm:pt modelId="{F0175E01-5640-418B-B3E6-8426163728B4}">
      <dgm:prSet phldrT="[Text]"/>
      <dgm:spPr/>
      <dgm:t>
        <a:bodyPr/>
        <a:lstStyle/>
        <a:p>
          <a:r>
            <a:rPr lang="en-US" dirty="0" smtClean="0"/>
            <a:t>Textbook study assignment</a:t>
          </a:r>
          <a:endParaRPr lang="en-US" dirty="0"/>
        </a:p>
      </dgm:t>
    </dgm:pt>
    <dgm:pt modelId="{B883D451-4FB9-447F-AFDB-6FC76BAE20F6}" type="parTrans" cxnId="{015BAF1B-E3F0-4A8F-83D6-9F52F5A93428}">
      <dgm:prSet/>
      <dgm:spPr/>
      <dgm:t>
        <a:bodyPr/>
        <a:lstStyle/>
        <a:p>
          <a:endParaRPr lang="en-US"/>
        </a:p>
      </dgm:t>
    </dgm:pt>
    <dgm:pt modelId="{EFFB06B6-64F6-40EA-B6D4-C3C0F5092F00}" type="sibTrans" cxnId="{015BAF1B-E3F0-4A8F-83D6-9F52F5A93428}">
      <dgm:prSet/>
      <dgm:spPr/>
      <dgm:t>
        <a:bodyPr/>
        <a:lstStyle/>
        <a:p>
          <a:endParaRPr lang="en-US"/>
        </a:p>
      </dgm:t>
    </dgm:pt>
    <dgm:pt modelId="{4EA9FCCE-9F84-4CD6-AC19-6A560572DFF8}">
      <dgm:prSet phldrT="[Text]"/>
      <dgm:spPr/>
      <dgm:t>
        <a:bodyPr/>
        <a:lstStyle/>
        <a:p>
          <a:r>
            <a:rPr lang="en-US" dirty="0" smtClean="0"/>
            <a:t>Practical applications</a:t>
          </a:r>
          <a:endParaRPr lang="en-US" dirty="0"/>
        </a:p>
      </dgm:t>
    </dgm:pt>
    <dgm:pt modelId="{37C88D81-3E18-4B46-B239-9E769559CE33}" type="parTrans" cxnId="{CD130ED3-510E-4D15-AD88-F94FC9D91430}">
      <dgm:prSet/>
      <dgm:spPr/>
      <dgm:t>
        <a:bodyPr/>
        <a:lstStyle/>
        <a:p>
          <a:endParaRPr lang="en-US"/>
        </a:p>
      </dgm:t>
    </dgm:pt>
    <dgm:pt modelId="{2AD7F66D-97B7-4507-B17E-F13C6672A5C1}" type="sibTrans" cxnId="{CD130ED3-510E-4D15-AD88-F94FC9D91430}">
      <dgm:prSet/>
      <dgm:spPr/>
      <dgm:t>
        <a:bodyPr/>
        <a:lstStyle/>
        <a:p>
          <a:endParaRPr lang="en-US"/>
        </a:p>
      </dgm:t>
    </dgm:pt>
    <dgm:pt modelId="{4237DFA9-6B8B-4E4A-BC2F-70E5AE442E87}">
      <dgm:prSet phldrT="[Text]"/>
      <dgm:spPr/>
      <dgm:t>
        <a:bodyPr/>
        <a:lstStyle/>
        <a:p>
          <a:r>
            <a:rPr lang="en-US" dirty="0" smtClean="0"/>
            <a:t>Collaborative action research</a:t>
          </a:r>
          <a:endParaRPr lang="en-US" dirty="0"/>
        </a:p>
      </dgm:t>
    </dgm:pt>
    <dgm:pt modelId="{CBA5DA1F-4389-4DDB-ACC7-0DABA2FC7B82}" type="parTrans" cxnId="{4A6F8D94-4CFD-4D84-98D5-E40016E2D0F9}">
      <dgm:prSet/>
      <dgm:spPr/>
      <dgm:t>
        <a:bodyPr/>
        <a:lstStyle/>
        <a:p>
          <a:endParaRPr lang="en-US"/>
        </a:p>
      </dgm:t>
    </dgm:pt>
    <dgm:pt modelId="{7171F835-5AE8-4FF4-9B55-8742FD21ACE6}" type="sibTrans" cxnId="{4A6F8D94-4CFD-4D84-98D5-E40016E2D0F9}">
      <dgm:prSet/>
      <dgm:spPr/>
      <dgm:t>
        <a:bodyPr/>
        <a:lstStyle/>
        <a:p>
          <a:endParaRPr lang="en-US"/>
        </a:p>
      </dgm:t>
    </dgm:pt>
    <dgm:pt modelId="{36C42356-0091-46D2-9A65-0DFED8802598}">
      <dgm:prSet phldrT="[Text]"/>
      <dgm:spPr/>
      <dgm:t>
        <a:bodyPr/>
        <a:lstStyle/>
        <a:p>
          <a:r>
            <a:rPr lang="en-US" dirty="0" smtClean="0"/>
            <a:t>Group project</a:t>
          </a:r>
          <a:endParaRPr lang="en-US" dirty="0"/>
        </a:p>
      </dgm:t>
    </dgm:pt>
    <dgm:pt modelId="{B5124FA1-394C-437E-9D82-64668EF1C423}" type="parTrans" cxnId="{E798CF83-DC56-4BC8-8C7F-8D4E228C6F5B}">
      <dgm:prSet/>
      <dgm:spPr/>
      <dgm:t>
        <a:bodyPr/>
        <a:lstStyle/>
        <a:p>
          <a:endParaRPr lang="en-US"/>
        </a:p>
      </dgm:t>
    </dgm:pt>
    <dgm:pt modelId="{55E8DE81-2FB2-4BB0-9DF7-B2DB126DE442}" type="sibTrans" cxnId="{E798CF83-DC56-4BC8-8C7F-8D4E228C6F5B}">
      <dgm:prSet/>
      <dgm:spPr/>
      <dgm:t>
        <a:bodyPr/>
        <a:lstStyle/>
        <a:p>
          <a:endParaRPr lang="en-US"/>
        </a:p>
      </dgm:t>
    </dgm:pt>
    <dgm:pt modelId="{434C673A-6304-4FC9-90C2-463BDEC106C0}">
      <dgm:prSet phldrT="[Text]"/>
      <dgm:spPr/>
      <dgm:t>
        <a:bodyPr/>
        <a:lstStyle/>
        <a:p>
          <a:endParaRPr lang="en-US" dirty="0"/>
        </a:p>
      </dgm:t>
    </dgm:pt>
    <dgm:pt modelId="{8DD41649-4A69-4440-BEBC-21A25D6C4D77}" type="parTrans" cxnId="{C9F39326-B05E-41D3-B485-1E4AE4AEDCBF}">
      <dgm:prSet/>
      <dgm:spPr/>
      <dgm:t>
        <a:bodyPr/>
        <a:lstStyle/>
        <a:p>
          <a:endParaRPr lang="en-US"/>
        </a:p>
      </dgm:t>
    </dgm:pt>
    <dgm:pt modelId="{4FAF9406-DDA3-49BB-9499-ACC322773F20}" type="sibTrans" cxnId="{C9F39326-B05E-41D3-B485-1E4AE4AEDCBF}">
      <dgm:prSet/>
      <dgm:spPr/>
      <dgm:t>
        <a:bodyPr/>
        <a:lstStyle/>
        <a:p>
          <a:endParaRPr lang="en-US"/>
        </a:p>
      </dgm:t>
    </dgm:pt>
    <dgm:pt modelId="{15951020-0A77-4C6A-8D71-6AE27F38AF75}">
      <dgm:prSet phldrT="[Text]"/>
      <dgm:spPr/>
      <dgm:t>
        <a:bodyPr/>
        <a:lstStyle/>
        <a:p>
          <a:r>
            <a:rPr lang="en-US" dirty="0" smtClean="0"/>
            <a:t>Individual work</a:t>
          </a:r>
          <a:endParaRPr lang="en-US" dirty="0"/>
        </a:p>
      </dgm:t>
    </dgm:pt>
    <dgm:pt modelId="{E5AB6A0C-7D21-46BD-9553-0AF2F5E6567D}" type="parTrans" cxnId="{A0BB3463-3D68-4DBB-A922-D5F913B50C3F}">
      <dgm:prSet/>
      <dgm:spPr/>
      <dgm:t>
        <a:bodyPr/>
        <a:lstStyle/>
        <a:p>
          <a:endParaRPr lang="en-US"/>
        </a:p>
      </dgm:t>
    </dgm:pt>
    <dgm:pt modelId="{419A2175-3CFA-4EF7-89DE-D7DFAF320B06}" type="sibTrans" cxnId="{A0BB3463-3D68-4DBB-A922-D5F913B50C3F}">
      <dgm:prSet/>
      <dgm:spPr/>
      <dgm:t>
        <a:bodyPr/>
        <a:lstStyle/>
        <a:p>
          <a:endParaRPr lang="en-US"/>
        </a:p>
      </dgm:t>
    </dgm:pt>
    <dgm:pt modelId="{F726BD0A-2A24-4845-AFE1-A86C6C164038}">
      <dgm:prSet phldrT="[Text]"/>
      <dgm:spPr/>
      <dgm:t>
        <a:bodyPr/>
        <a:lstStyle/>
        <a:p>
          <a:r>
            <a:rPr lang="en-US" dirty="0" smtClean="0"/>
            <a:t>Collaborative work as a weekly problem-oriented discussion topic</a:t>
          </a:r>
          <a:endParaRPr lang="en-US" dirty="0"/>
        </a:p>
      </dgm:t>
    </dgm:pt>
    <dgm:pt modelId="{2503E9F3-3590-4578-ACEA-B2F54F4729B5}" type="parTrans" cxnId="{CF2571F6-DD39-45EF-BB58-B72FF250255E}">
      <dgm:prSet/>
      <dgm:spPr/>
      <dgm:t>
        <a:bodyPr/>
        <a:lstStyle/>
        <a:p>
          <a:endParaRPr lang="en-US"/>
        </a:p>
      </dgm:t>
    </dgm:pt>
    <dgm:pt modelId="{2F297B8B-8BAD-4C65-B350-B4B395048A7D}" type="sibTrans" cxnId="{CF2571F6-DD39-45EF-BB58-B72FF250255E}">
      <dgm:prSet/>
      <dgm:spPr/>
      <dgm:t>
        <a:bodyPr/>
        <a:lstStyle/>
        <a:p>
          <a:endParaRPr lang="en-US"/>
        </a:p>
      </dgm:t>
    </dgm:pt>
    <dgm:pt modelId="{E56FEB95-C331-40E0-B8FE-AA764B58D306}" type="pres">
      <dgm:prSet presAssocID="{D686CE7B-BF35-488F-B893-C992EE27B0EB}" presName="linearFlow" presStyleCnt="0">
        <dgm:presLayoutVars>
          <dgm:dir/>
          <dgm:animLvl val="lvl"/>
          <dgm:resizeHandles/>
        </dgm:presLayoutVars>
      </dgm:prSet>
      <dgm:spPr/>
      <dgm:t>
        <a:bodyPr/>
        <a:lstStyle/>
        <a:p>
          <a:endParaRPr lang="en-US"/>
        </a:p>
      </dgm:t>
    </dgm:pt>
    <dgm:pt modelId="{ABAEEE19-7BC9-4887-A714-1AA8C563B5CD}" type="pres">
      <dgm:prSet presAssocID="{BA12B5FE-C7D9-433F-8087-B859FC48D073}" presName="compositeNode" presStyleCnt="0">
        <dgm:presLayoutVars>
          <dgm:bulletEnabled val="1"/>
        </dgm:presLayoutVars>
      </dgm:prSet>
      <dgm:spPr/>
    </dgm:pt>
    <dgm:pt modelId="{48AFF25C-4BBD-497A-94B8-C439C81A1954}" type="pres">
      <dgm:prSet presAssocID="{BA12B5FE-C7D9-433F-8087-B859FC48D073}" presName="image" presStyleLbl="fgImgPlace1" presStyleIdx="0" presStyleCnt="3" custScaleX="38555" custScaleY="3855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dgm:spPr>
    </dgm:pt>
    <dgm:pt modelId="{2AB68B48-02CD-4A04-A6F2-76153FA2EADD}" type="pres">
      <dgm:prSet presAssocID="{BA12B5FE-C7D9-433F-8087-B859FC48D073}" presName="childNode" presStyleLbl="node1" presStyleIdx="0" presStyleCnt="3">
        <dgm:presLayoutVars>
          <dgm:bulletEnabled val="1"/>
        </dgm:presLayoutVars>
      </dgm:prSet>
      <dgm:spPr/>
      <dgm:t>
        <a:bodyPr/>
        <a:lstStyle/>
        <a:p>
          <a:endParaRPr lang="en-US"/>
        </a:p>
      </dgm:t>
    </dgm:pt>
    <dgm:pt modelId="{A246B4AE-943E-4BCB-9914-99EDFF4BCF51}" type="pres">
      <dgm:prSet presAssocID="{BA12B5FE-C7D9-433F-8087-B859FC48D073}" presName="parentNode" presStyleLbl="revTx" presStyleIdx="0" presStyleCnt="3">
        <dgm:presLayoutVars>
          <dgm:chMax val="0"/>
          <dgm:bulletEnabled val="1"/>
        </dgm:presLayoutVars>
      </dgm:prSet>
      <dgm:spPr/>
      <dgm:t>
        <a:bodyPr/>
        <a:lstStyle/>
        <a:p>
          <a:endParaRPr lang="en-US"/>
        </a:p>
      </dgm:t>
    </dgm:pt>
    <dgm:pt modelId="{9FE2D1F6-2418-470A-9D1A-98AA25C4B6C1}" type="pres">
      <dgm:prSet presAssocID="{A9A34C2A-4B92-4E3B-97EC-C788DEE9DA4D}" presName="sibTrans" presStyleCnt="0"/>
      <dgm:spPr/>
    </dgm:pt>
    <dgm:pt modelId="{AE948424-259D-4CF1-8F51-4061B6101BDE}" type="pres">
      <dgm:prSet presAssocID="{E0BB6ABD-5B40-4AB4-B2F0-388D9509794B}" presName="compositeNode" presStyleCnt="0">
        <dgm:presLayoutVars>
          <dgm:bulletEnabled val="1"/>
        </dgm:presLayoutVars>
      </dgm:prSet>
      <dgm:spPr/>
    </dgm:pt>
    <dgm:pt modelId="{9D2F0E55-06A5-4B21-B07F-532D6F547DB2}" type="pres">
      <dgm:prSet presAssocID="{E0BB6ABD-5B40-4AB4-B2F0-388D9509794B}" presName="image" presStyleLbl="fgImgPlace1" presStyleIdx="1" presStyleCnt="3" custScaleX="35050" custScaleY="3505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C7D71287-FCC6-472B-A4A2-C00EE6526712}" type="pres">
      <dgm:prSet presAssocID="{E0BB6ABD-5B40-4AB4-B2F0-388D9509794B}" presName="childNode" presStyleLbl="node1" presStyleIdx="1" presStyleCnt="3">
        <dgm:presLayoutVars>
          <dgm:bulletEnabled val="1"/>
        </dgm:presLayoutVars>
      </dgm:prSet>
      <dgm:spPr/>
      <dgm:t>
        <a:bodyPr/>
        <a:lstStyle/>
        <a:p>
          <a:endParaRPr lang="en-US"/>
        </a:p>
      </dgm:t>
    </dgm:pt>
    <dgm:pt modelId="{F441B227-BEF2-4726-A0E8-220EC423CFEB}" type="pres">
      <dgm:prSet presAssocID="{E0BB6ABD-5B40-4AB4-B2F0-388D9509794B}" presName="parentNode" presStyleLbl="revTx" presStyleIdx="1" presStyleCnt="3">
        <dgm:presLayoutVars>
          <dgm:chMax val="0"/>
          <dgm:bulletEnabled val="1"/>
        </dgm:presLayoutVars>
      </dgm:prSet>
      <dgm:spPr/>
      <dgm:t>
        <a:bodyPr/>
        <a:lstStyle/>
        <a:p>
          <a:endParaRPr lang="en-US"/>
        </a:p>
      </dgm:t>
    </dgm:pt>
    <dgm:pt modelId="{BB344F50-8F36-47BF-AD47-07F8C741D0A1}" type="pres">
      <dgm:prSet presAssocID="{9A94F238-6FBB-4F0B-BE4D-F3934DE13A01}" presName="sibTrans" presStyleCnt="0"/>
      <dgm:spPr/>
    </dgm:pt>
    <dgm:pt modelId="{F2D9FB81-337D-4545-9344-1C324BD0A3CC}" type="pres">
      <dgm:prSet presAssocID="{81079803-A399-4EBC-82E9-B4AB8D9A2DC7}" presName="compositeNode" presStyleCnt="0">
        <dgm:presLayoutVars>
          <dgm:bulletEnabled val="1"/>
        </dgm:presLayoutVars>
      </dgm:prSet>
      <dgm:spPr/>
    </dgm:pt>
    <dgm:pt modelId="{68E6DB41-4949-431C-9905-3B4F759F7F62}" type="pres">
      <dgm:prSet presAssocID="{81079803-A399-4EBC-82E9-B4AB8D9A2DC7}" presName="image" presStyleLbl="fgImgPlace1" presStyleIdx="2" presStyleCnt="3" custScaleX="35050" custScaleY="3505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5000" r="-35000"/>
          </a:stretch>
        </a:blipFill>
      </dgm:spPr>
    </dgm:pt>
    <dgm:pt modelId="{10B192CF-0F75-4215-88F9-3630A809E0C7}" type="pres">
      <dgm:prSet presAssocID="{81079803-A399-4EBC-82E9-B4AB8D9A2DC7}" presName="childNode" presStyleLbl="node1" presStyleIdx="2" presStyleCnt="3">
        <dgm:presLayoutVars>
          <dgm:bulletEnabled val="1"/>
        </dgm:presLayoutVars>
      </dgm:prSet>
      <dgm:spPr/>
      <dgm:t>
        <a:bodyPr/>
        <a:lstStyle/>
        <a:p>
          <a:endParaRPr lang="en-US"/>
        </a:p>
      </dgm:t>
    </dgm:pt>
    <dgm:pt modelId="{84CD5E61-E4DE-4931-9B50-EF875F7ED374}" type="pres">
      <dgm:prSet presAssocID="{81079803-A399-4EBC-82E9-B4AB8D9A2DC7}" presName="parentNode" presStyleLbl="revTx" presStyleIdx="2" presStyleCnt="3">
        <dgm:presLayoutVars>
          <dgm:chMax val="0"/>
          <dgm:bulletEnabled val="1"/>
        </dgm:presLayoutVars>
      </dgm:prSet>
      <dgm:spPr/>
      <dgm:t>
        <a:bodyPr/>
        <a:lstStyle/>
        <a:p>
          <a:endParaRPr lang="en-US"/>
        </a:p>
      </dgm:t>
    </dgm:pt>
  </dgm:ptLst>
  <dgm:cxnLst>
    <dgm:cxn modelId="{A9A2F57B-A898-42BD-BB98-719864C024E4}" type="presOf" srcId="{C4B581A1-0894-467C-9D1A-AB0D1CFA5110}" destId="{2AB68B48-02CD-4A04-A6F2-76153FA2EADD}" srcOrd="0" destOrd="2" presId="urn:microsoft.com/office/officeart/2005/8/layout/hList2"/>
    <dgm:cxn modelId="{A8357224-78F6-4B25-A724-2A8F4BAF8D4C}" srcId="{BA12B5FE-C7D9-433F-8087-B859FC48D073}" destId="{C4B581A1-0894-467C-9D1A-AB0D1CFA5110}" srcOrd="2" destOrd="0" parTransId="{8C0E0149-7AB0-4EB3-858F-6EB3CB5471C1}" sibTransId="{6411E582-E307-46B2-8C12-62B220416194}"/>
    <dgm:cxn modelId="{015BAF1B-E3F0-4A8F-83D6-9F52F5A93428}" srcId="{E0BB6ABD-5B40-4AB4-B2F0-388D9509794B}" destId="{F0175E01-5640-418B-B3E6-8426163728B4}" srcOrd="3" destOrd="0" parTransId="{B883D451-4FB9-447F-AFDB-6FC76BAE20F6}" sibTransId="{EFFB06B6-64F6-40EA-B6D4-C3C0F5092F00}"/>
    <dgm:cxn modelId="{C9F39326-B05E-41D3-B485-1E4AE4AEDCBF}" srcId="{81079803-A399-4EBC-82E9-B4AB8D9A2DC7}" destId="{434C673A-6304-4FC9-90C2-463BDEC106C0}" srcOrd="4" destOrd="0" parTransId="{8DD41649-4A69-4440-BEBC-21A25D6C4D77}" sibTransId="{4FAF9406-DDA3-49BB-9499-ACC322773F20}"/>
    <dgm:cxn modelId="{957E3588-378C-4329-99D1-E035F231A8B7}" type="presOf" srcId="{81079803-A399-4EBC-82E9-B4AB8D9A2DC7}" destId="{84CD5E61-E4DE-4931-9B50-EF875F7ED374}" srcOrd="0" destOrd="0" presId="urn:microsoft.com/office/officeart/2005/8/layout/hList2"/>
    <dgm:cxn modelId="{A960B634-2F80-4F17-8DF3-B132583D343D}" type="presOf" srcId="{D686CE7B-BF35-488F-B893-C992EE27B0EB}" destId="{E56FEB95-C331-40E0-B8FE-AA764B58D306}" srcOrd="0" destOrd="0" presId="urn:microsoft.com/office/officeart/2005/8/layout/hList2"/>
    <dgm:cxn modelId="{31E08592-C533-4483-A205-D5D4DBD3C81F}" type="presOf" srcId="{36C42356-0091-46D2-9A65-0DFED8802598}" destId="{C7D71287-FCC6-472B-A4A2-C00EE6526712}" srcOrd="0" destOrd="6" presId="urn:microsoft.com/office/officeart/2005/8/layout/hList2"/>
    <dgm:cxn modelId="{7427CF18-C5CF-46E2-BE61-0A487BA384B4}" type="presOf" srcId="{2AFA50DA-0387-4D78-A906-8DC9043C8A9E}" destId="{2AB68B48-02CD-4A04-A6F2-76153FA2EADD}" srcOrd="0" destOrd="4" presId="urn:microsoft.com/office/officeart/2005/8/layout/hList2"/>
    <dgm:cxn modelId="{F9F53489-0CE2-427E-B4CE-27B48323887C}" type="presOf" srcId="{15951020-0A77-4C6A-8D71-6AE27F38AF75}" destId="{10B192CF-0F75-4215-88F9-3630A809E0C7}" srcOrd="0" destOrd="2" presId="urn:microsoft.com/office/officeart/2005/8/layout/hList2"/>
    <dgm:cxn modelId="{20E5199F-0374-481E-A5BE-440B5E5EB2A9}" srcId="{D686CE7B-BF35-488F-B893-C992EE27B0EB}" destId="{E0BB6ABD-5B40-4AB4-B2F0-388D9509794B}" srcOrd="1" destOrd="0" parTransId="{0C5A597F-202F-4F88-B850-ADA215005CBF}" sibTransId="{9A94F238-6FBB-4F0B-BE4D-F3934DE13A01}"/>
    <dgm:cxn modelId="{43483FA3-C97B-403F-9280-D49AE886105B}" type="presOf" srcId="{F0175E01-5640-418B-B3E6-8426163728B4}" destId="{C7D71287-FCC6-472B-A4A2-C00EE6526712}" srcOrd="0" destOrd="3" presId="urn:microsoft.com/office/officeart/2005/8/layout/hList2"/>
    <dgm:cxn modelId="{7C6B966F-F416-4D5E-9A97-F6E7130EE67F}" type="presOf" srcId="{F726BD0A-2A24-4845-AFE1-A86C6C164038}" destId="{10B192CF-0F75-4215-88F9-3630A809E0C7}" srcOrd="0" destOrd="3" presId="urn:microsoft.com/office/officeart/2005/8/layout/hList2"/>
    <dgm:cxn modelId="{D0139131-95A2-4D32-AA9E-796B18090572}" type="presOf" srcId="{86782D34-1FFB-42A7-8386-53D0B82FE533}" destId="{C7D71287-FCC6-472B-A4A2-C00EE6526712}" srcOrd="0" destOrd="2" presId="urn:microsoft.com/office/officeart/2005/8/layout/hList2"/>
    <dgm:cxn modelId="{D0216C25-31F5-4200-888F-EC8CDE2F186B}" type="presOf" srcId="{4237DFA9-6B8B-4E4A-BC2F-70E5AE442E87}" destId="{C7D71287-FCC6-472B-A4A2-C00EE6526712}" srcOrd="0" destOrd="5" presId="urn:microsoft.com/office/officeart/2005/8/layout/hList2"/>
    <dgm:cxn modelId="{033CF6E9-CC0F-40D0-BEB3-58DE8DADBDD2}" type="presOf" srcId="{E0BB6ABD-5B40-4AB4-B2F0-388D9509794B}" destId="{F441B227-BEF2-4726-A0E8-220EC423CFEB}" srcOrd="0" destOrd="0" presId="urn:microsoft.com/office/officeart/2005/8/layout/hList2"/>
    <dgm:cxn modelId="{77DED8CC-F507-4C9A-809B-F572A8215C44}" type="presOf" srcId="{014893C1-ECB3-4EB6-ACFB-224DD3371DF7}" destId="{2AB68B48-02CD-4A04-A6F2-76153FA2EADD}" srcOrd="0" destOrd="1" presId="urn:microsoft.com/office/officeart/2005/8/layout/hList2"/>
    <dgm:cxn modelId="{1398DF5C-4902-46AD-AA66-E9953A57BD26}" type="presOf" srcId="{BA12B5FE-C7D9-433F-8087-B859FC48D073}" destId="{A246B4AE-943E-4BCB-9914-99EDFF4BCF51}" srcOrd="0" destOrd="0" presId="urn:microsoft.com/office/officeart/2005/8/layout/hList2"/>
    <dgm:cxn modelId="{9E68F8BD-D74A-4609-876F-6BDA9DFB40E3}" srcId="{BA12B5FE-C7D9-433F-8087-B859FC48D073}" destId="{F9B9EABB-1579-4D00-8E78-E42F0A2DB898}" srcOrd="5" destOrd="0" parTransId="{37EB4A9F-7A06-4D6E-B9B3-9550C54593CF}" sibTransId="{8B077904-6F25-446E-A10F-033C67A50FF3}"/>
    <dgm:cxn modelId="{CAB09690-3DAF-4083-96EC-F930D75716BF}" type="presOf" srcId="{FE7892D6-4455-4F0A-A491-3CF4FC205BD2}" destId="{2AB68B48-02CD-4A04-A6F2-76153FA2EADD}" srcOrd="0" destOrd="0" presId="urn:microsoft.com/office/officeart/2005/8/layout/hList2"/>
    <dgm:cxn modelId="{E798CF83-DC56-4BC8-8C7F-8D4E228C6F5B}" srcId="{E0BB6ABD-5B40-4AB4-B2F0-388D9509794B}" destId="{36C42356-0091-46D2-9A65-0DFED8802598}" srcOrd="6" destOrd="0" parTransId="{B5124FA1-394C-437E-9D82-64668EF1C423}" sibTransId="{55E8DE81-2FB2-4BB0-9DF7-B2DB126DE442}"/>
    <dgm:cxn modelId="{28C5ECF6-7625-4E2A-B2CE-B9ABA2A0A82E}" type="presOf" srcId="{4EA9FCCE-9F84-4CD6-AC19-6A560572DFF8}" destId="{C7D71287-FCC6-472B-A4A2-C00EE6526712}" srcOrd="0" destOrd="4" presId="urn:microsoft.com/office/officeart/2005/8/layout/hList2"/>
    <dgm:cxn modelId="{6464D0FE-A027-40FC-9ABB-4C5670C8D48A}" srcId="{E0BB6ABD-5B40-4AB4-B2F0-388D9509794B}" destId="{86782D34-1FFB-42A7-8386-53D0B82FE533}" srcOrd="2" destOrd="0" parTransId="{D3829CE0-88FD-465E-A5DF-E3C5FA1116A6}" sibTransId="{2ADDDD8F-81C7-459C-BEE5-83C7DCD8B845}"/>
    <dgm:cxn modelId="{CF826B4E-BEAF-4912-B16A-CB30DC3F29BB}" srcId="{D686CE7B-BF35-488F-B893-C992EE27B0EB}" destId="{BA12B5FE-C7D9-433F-8087-B859FC48D073}" srcOrd="0" destOrd="0" parTransId="{32A736AD-7126-47FD-A454-0F5231A787CA}" sibTransId="{A9A34C2A-4B92-4E3B-97EC-C788DEE9DA4D}"/>
    <dgm:cxn modelId="{A0BB3463-3D68-4DBB-A922-D5F913B50C3F}" srcId="{81079803-A399-4EBC-82E9-B4AB8D9A2DC7}" destId="{15951020-0A77-4C6A-8D71-6AE27F38AF75}" srcOrd="2" destOrd="0" parTransId="{E5AB6A0C-7D21-46BD-9553-0AF2F5E6567D}" sibTransId="{419A2175-3CFA-4EF7-89DE-D7DFAF320B06}"/>
    <dgm:cxn modelId="{1CCF27E8-1B1F-4397-84B0-E115C85F6DF7}" srcId="{81079803-A399-4EBC-82E9-B4AB8D9A2DC7}" destId="{479F6E9A-ADF0-492D-B01E-F3803F2373E7}" srcOrd="1" destOrd="0" parTransId="{87C758B2-05B1-4770-BBF6-911CEA29FE42}" sibTransId="{3C81A1E0-8E46-4E52-90AA-688E917F2135}"/>
    <dgm:cxn modelId="{C4D090F2-AFC7-465F-8DB3-CEDD324257E6}" type="presOf" srcId="{237D4E50-6592-4A8E-A947-4DE8510B0BB8}" destId="{C7D71287-FCC6-472B-A4A2-C00EE6526712}" srcOrd="0" destOrd="0" presId="urn:microsoft.com/office/officeart/2005/8/layout/hList2"/>
    <dgm:cxn modelId="{64045011-9CF6-4D1A-82EC-140AB3FF1125}" srcId="{BA12B5FE-C7D9-433F-8087-B859FC48D073}" destId="{2AFA50DA-0387-4D78-A906-8DC9043C8A9E}" srcOrd="4" destOrd="0" parTransId="{F4AF9E67-06EA-466A-A277-555E08B6F2D1}" sibTransId="{0FBC1500-41A7-4B9B-867A-3CA47C1E9BBD}"/>
    <dgm:cxn modelId="{D4359BE7-F6A6-4983-8232-7C106A20E3CE}" srcId="{BA12B5FE-C7D9-433F-8087-B859FC48D073}" destId="{014893C1-ECB3-4EB6-ACFB-224DD3371DF7}" srcOrd="1" destOrd="0" parTransId="{0C97E3F5-54FF-43C4-BE7E-D2F2BCD56F00}" sibTransId="{1E74842E-FDE2-4D96-8F53-D2D8BC1456EA}"/>
    <dgm:cxn modelId="{CF2571F6-DD39-45EF-BB58-B72FF250255E}" srcId="{81079803-A399-4EBC-82E9-B4AB8D9A2DC7}" destId="{F726BD0A-2A24-4845-AFE1-A86C6C164038}" srcOrd="3" destOrd="0" parTransId="{2503E9F3-3590-4578-ACEA-B2F54F4729B5}" sibTransId="{2F297B8B-8BAD-4C65-B350-B4B395048A7D}"/>
    <dgm:cxn modelId="{C1063A6C-CF98-4238-A6EB-F7FED65F86DB}" type="presOf" srcId="{2C8FB5BE-108C-4B9F-92D0-4AF9300B80EC}" destId="{C7D71287-FCC6-472B-A4A2-C00EE6526712}" srcOrd="0" destOrd="1" presId="urn:microsoft.com/office/officeart/2005/8/layout/hList2"/>
    <dgm:cxn modelId="{DC3B3485-0CC2-4BB7-9DE4-772216EA7F6C}" srcId="{81079803-A399-4EBC-82E9-B4AB8D9A2DC7}" destId="{E3E16148-417E-4EC1-90BC-290FE74C4DD3}" srcOrd="0" destOrd="0" parTransId="{9A424E25-2B73-4454-884C-80DC76FDF7AA}" sibTransId="{A0FBC8D2-3274-4152-B20C-009BE700A740}"/>
    <dgm:cxn modelId="{90263D1D-C89F-4314-8842-ECBEE0CDEA97}" type="presOf" srcId="{434C673A-6304-4FC9-90C2-463BDEC106C0}" destId="{10B192CF-0F75-4215-88F9-3630A809E0C7}" srcOrd="0" destOrd="4" presId="urn:microsoft.com/office/officeart/2005/8/layout/hList2"/>
    <dgm:cxn modelId="{4A6F8D94-4CFD-4D84-98D5-E40016E2D0F9}" srcId="{E0BB6ABD-5B40-4AB4-B2F0-388D9509794B}" destId="{4237DFA9-6B8B-4E4A-BC2F-70E5AE442E87}" srcOrd="5" destOrd="0" parTransId="{CBA5DA1F-4389-4DDB-ACC7-0DABA2FC7B82}" sibTransId="{7171F835-5AE8-4FF4-9B55-8742FD21ACE6}"/>
    <dgm:cxn modelId="{2F201A56-7865-4F2D-8D5A-06F132EF778F}" type="presOf" srcId="{E3E16148-417E-4EC1-90BC-290FE74C4DD3}" destId="{10B192CF-0F75-4215-88F9-3630A809E0C7}" srcOrd="0" destOrd="0" presId="urn:microsoft.com/office/officeart/2005/8/layout/hList2"/>
    <dgm:cxn modelId="{CD130ED3-510E-4D15-AD88-F94FC9D91430}" srcId="{E0BB6ABD-5B40-4AB4-B2F0-388D9509794B}" destId="{4EA9FCCE-9F84-4CD6-AC19-6A560572DFF8}" srcOrd="4" destOrd="0" parTransId="{37C88D81-3E18-4B46-B239-9E769559CE33}" sibTransId="{2AD7F66D-97B7-4507-B17E-F13C6672A5C1}"/>
    <dgm:cxn modelId="{DF965889-B790-4484-9C1A-E675275F14D6}" type="presOf" srcId="{F9B9EABB-1579-4D00-8E78-E42F0A2DB898}" destId="{2AB68B48-02CD-4A04-A6F2-76153FA2EADD}" srcOrd="0" destOrd="5" presId="urn:microsoft.com/office/officeart/2005/8/layout/hList2"/>
    <dgm:cxn modelId="{561CEA73-5A86-4705-81B8-49295392074B}" srcId="{E0BB6ABD-5B40-4AB4-B2F0-388D9509794B}" destId="{2C8FB5BE-108C-4B9F-92D0-4AF9300B80EC}" srcOrd="1" destOrd="0" parTransId="{4B1B7453-8A06-4F7C-B55A-38A6C2787B65}" sibTransId="{C1E5E304-221C-4DE4-97D9-E2A549AACBE3}"/>
    <dgm:cxn modelId="{6410FBF9-420B-4AFB-AC63-85902CB73865}" srcId="{E0BB6ABD-5B40-4AB4-B2F0-388D9509794B}" destId="{237D4E50-6592-4A8E-A947-4DE8510B0BB8}" srcOrd="0" destOrd="0" parTransId="{F3CF5A25-2411-4DBB-8142-B0367CBC286D}" sibTransId="{7C2C345D-4EA4-40F8-8167-EBC137DCD7FE}"/>
    <dgm:cxn modelId="{7ACCD8C7-F4F9-47E5-A4FA-604297C8F0F3}" srcId="{D686CE7B-BF35-488F-B893-C992EE27B0EB}" destId="{81079803-A399-4EBC-82E9-B4AB8D9A2DC7}" srcOrd="2" destOrd="0" parTransId="{151BBD58-A99D-449B-866D-2BCFAEB10997}" sibTransId="{84F4731A-EEA8-41E8-AB1C-B30516F42427}"/>
    <dgm:cxn modelId="{BFF41305-0C05-454B-9404-D9F68880D8B3}" type="presOf" srcId="{479F6E9A-ADF0-492D-B01E-F3803F2373E7}" destId="{10B192CF-0F75-4215-88F9-3630A809E0C7}" srcOrd="0" destOrd="1" presId="urn:microsoft.com/office/officeart/2005/8/layout/hList2"/>
    <dgm:cxn modelId="{D05CE947-FAB9-47B7-92D7-624A1D85AD29}" srcId="{BA12B5FE-C7D9-433F-8087-B859FC48D073}" destId="{00803AA9-6856-483F-8AF5-1C5A6651B16C}" srcOrd="3" destOrd="0" parTransId="{58D290B8-5231-40F4-9C28-9458C894CBD3}" sibTransId="{89DE1C31-34B7-412B-9CF4-ECB3BF975AE4}"/>
    <dgm:cxn modelId="{0283D2BA-EB18-4E91-9A07-D6E8A8EAF098}" srcId="{BA12B5FE-C7D9-433F-8087-B859FC48D073}" destId="{FE7892D6-4455-4F0A-A491-3CF4FC205BD2}" srcOrd="0" destOrd="0" parTransId="{5824AD17-D25A-4FC2-871F-8BC46C8E6140}" sibTransId="{4CBEAC09-7304-4372-A7D5-52803CF2731C}"/>
    <dgm:cxn modelId="{13A83866-D1E8-485C-8CC1-456F22CE245D}" type="presOf" srcId="{00803AA9-6856-483F-8AF5-1C5A6651B16C}" destId="{2AB68B48-02CD-4A04-A6F2-76153FA2EADD}" srcOrd="0" destOrd="3" presId="urn:microsoft.com/office/officeart/2005/8/layout/hList2"/>
    <dgm:cxn modelId="{40BE5414-2462-4E0D-80B8-37BBF1C1D017}" type="presParOf" srcId="{E56FEB95-C331-40E0-B8FE-AA764B58D306}" destId="{ABAEEE19-7BC9-4887-A714-1AA8C563B5CD}" srcOrd="0" destOrd="0" presId="urn:microsoft.com/office/officeart/2005/8/layout/hList2"/>
    <dgm:cxn modelId="{A7456503-4751-4744-A85B-D8440F63BE64}" type="presParOf" srcId="{ABAEEE19-7BC9-4887-A714-1AA8C563B5CD}" destId="{48AFF25C-4BBD-497A-94B8-C439C81A1954}" srcOrd="0" destOrd="0" presId="urn:microsoft.com/office/officeart/2005/8/layout/hList2"/>
    <dgm:cxn modelId="{4A17EAAA-073E-46FC-B7DB-B18A3EDD2E3D}" type="presParOf" srcId="{ABAEEE19-7BC9-4887-A714-1AA8C563B5CD}" destId="{2AB68B48-02CD-4A04-A6F2-76153FA2EADD}" srcOrd="1" destOrd="0" presId="urn:microsoft.com/office/officeart/2005/8/layout/hList2"/>
    <dgm:cxn modelId="{5D8E1781-8931-4F03-A8E7-BDDA513DC684}" type="presParOf" srcId="{ABAEEE19-7BC9-4887-A714-1AA8C563B5CD}" destId="{A246B4AE-943E-4BCB-9914-99EDFF4BCF51}" srcOrd="2" destOrd="0" presId="urn:microsoft.com/office/officeart/2005/8/layout/hList2"/>
    <dgm:cxn modelId="{62C30908-9B3E-42D4-8C2B-152BDADCEE42}" type="presParOf" srcId="{E56FEB95-C331-40E0-B8FE-AA764B58D306}" destId="{9FE2D1F6-2418-470A-9D1A-98AA25C4B6C1}" srcOrd="1" destOrd="0" presId="urn:microsoft.com/office/officeart/2005/8/layout/hList2"/>
    <dgm:cxn modelId="{00B2B90B-79E6-4B9B-8E50-470F3B084855}" type="presParOf" srcId="{E56FEB95-C331-40E0-B8FE-AA764B58D306}" destId="{AE948424-259D-4CF1-8F51-4061B6101BDE}" srcOrd="2" destOrd="0" presId="urn:microsoft.com/office/officeart/2005/8/layout/hList2"/>
    <dgm:cxn modelId="{3EA7D208-63F8-4548-A1DF-D71CCB8B3937}" type="presParOf" srcId="{AE948424-259D-4CF1-8F51-4061B6101BDE}" destId="{9D2F0E55-06A5-4B21-B07F-532D6F547DB2}" srcOrd="0" destOrd="0" presId="urn:microsoft.com/office/officeart/2005/8/layout/hList2"/>
    <dgm:cxn modelId="{FA82222E-FFFD-4513-AFB0-52F378994251}" type="presParOf" srcId="{AE948424-259D-4CF1-8F51-4061B6101BDE}" destId="{C7D71287-FCC6-472B-A4A2-C00EE6526712}" srcOrd="1" destOrd="0" presId="urn:microsoft.com/office/officeart/2005/8/layout/hList2"/>
    <dgm:cxn modelId="{08E7F531-013B-4668-91BF-DE309D8B6EF2}" type="presParOf" srcId="{AE948424-259D-4CF1-8F51-4061B6101BDE}" destId="{F441B227-BEF2-4726-A0E8-220EC423CFEB}" srcOrd="2" destOrd="0" presId="urn:microsoft.com/office/officeart/2005/8/layout/hList2"/>
    <dgm:cxn modelId="{B9691253-1974-4B41-8902-B4EBE256A221}" type="presParOf" srcId="{E56FEB95-C331-40E0-B8FE-AA764B58D306}" destId="{BB344F50-8F36-47BF-AD47-07F8C741D0A1}" srcOrd="3" destOrd="0" presId="urn:microsoft.com/office/officeart/2005/8/layout/hList2"/>
    <dgm:cxn modelId="{9A1EF328-8EA7-44CE-AE3D-C528F87848E5}" type="presParOf" srcId="{E56FEB95-C331-40E0-B8FE-AA764B58D306}" destId="{F2D9FB81-337D-4545-9344-1C324BD0A3CC}" srcOrd="4" destOrd="0" presId="urn:microsoft.com/office/officeart/2005/8/layout/hList2"/>
    <dgm:cxn modelId="{87B51FC8-BF63-454B-A675-B137809302F6}" type="presParOf" srcId="{F2D9FB81-337D-4545-9344-1C324BD0A3CC}" destId="{68E6DB41-4949-431C-9905-3B4F759F7F62}" srcOrd="0" destOrd="0" presId="urn:microsoft.com/office/officeart/2005/8/layout/hList2"/>
    <dgm:cxn modelId="{B29DF1A1-0EB5-4AD0-BF4C-1B6B82D8132F}" type="presParOf" srcId="{F2D9FB81-337D-4545-9344-1C324BD0A3CC}" destId="{10B192CF-0F75-4215-88F9-3630A809E0C7}" srcOrd="1" destOrd="0" presId="urn:microsoft.com/office/officeart/2005/8/layout/hList2"/>
    <dgm:cxn modelId="{FD430B7A-20BC-4302-8D27-BFE1296F2C08}" type="presParOf" srcId="{F2D9FB81-337D-4545-9344-1C324BD0A3CC}" destId="{84CD5E61-E4DE-4931-9B50-EF875F7ED37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61A7A9-C2F1-4F80-84A7-44A3A4FEF6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6DDFD6B-1FB9-4A11-9C73-90044DDECB40}">
      <dgm:prSet phldrT="[Text]"/>
      <dgm:spPr>
        <a:gradFill rotWithShape="0">
          <a:gsLst>
            <a:gs pos="0">
              <a:srgbClr val="8488C4"/>
            </a:gs>
            <a:gs pos="100000">
              <a:srgbClr val="D4DEFF"/>
            </a:gs>
            <a:gs pos="23000">
              <a:srgbClr val="D4DEFF"/>
            </a:gs>
            <a:gs pos="97000">
              <a:srgbClr val="96AB94"/>
            </a:gs>
          </a:gsLst>
          <a:lin ang="5400000" scaled="0"/>
        </a:gradFill>
      </dgm:spPr>
      <dgm:t>
        <a:bodyPr/>
        <a:lstStyle/>
        <a:p>
          <a:r>
            <a:rPr lang="en-US" dirty="0" smtClean="0">
              <a:solidFill>
                <a:schemeClr val="tx1"/>
              </a:solidFill>
            </a:rPr>
            <a:t>Learner-Teacher</a:t>
          </a:r>
          <a:endParaRPr lang="en-US" dirty="0">
            <a:solidFill>
              <a:schemeClr val="tx1"/>
            </a:solidFill>
          </a:endParaRPr>
        </a:p>
      </dgm:t>
    </dgm:pt>
    <dgm:pt modelId="{A538CB2D-9C37-4A32-8729-605E03830B95}" type="parTrans" cxnId="{60071754-B62F-4B91-A494-86489B2C236D}">
      <dgm:prSet/>
      <dgm:spPr/>
      <dgm:t>
        <a:bodyPr/>
        <a:lstStyle/>
        <a:p>
          <a:endParaRPr lang="en-US"/>
        </a:p>
      </dgm:t>
    </dgm:pt>
    <dgm:pt modelId="{30AB122C-6725-4CFB-B738-161E09DF5915}" type="sibTrans" cxnId="{60071754-B62F-4B91-A494-86489B2C236D}">
      <dgm:prSet/>
      <dgm:spPr/>
      <dgm:t>
        <a:bodyPr/>
        <a:lstStyle/>
        <a:p>
          <a:endParaRPr lang="en-US"/>
        </a:p>
      </dgm:t>
    </dgm:pt>
    <dgm:pt modelId="{859B3B1A-12F1-4E94-9954-15348251E41F}">
      <dgm:prSet phldrT="[Text]"/>
      <dgm:spPr>
        <a:gradFill rotWithShape="0">
          <a:gsLst>
            <a:gs pos="0">
              <a:srgbClr val="8488C4"/>
            </a:gs>
            <a:gs pos="100000">
              <a:srgbClr val="D4DEFF"/>
            </a:gs>
            <a:gs pos="23000">
              <a:srgbClr val="D4DEFF"/>
            </a:gs>
            <a:gs pos="97000">
              <a:srgbClr val="96AB94"/>
            </a:gs>
          </a:gsLst>
          <a:lin ang="5400000" scaled="0"/>
        </a:gradFill>
      </dgm:spPr>
      <dgm:t>
        <a:bodyPr/>
        <a:lstStyle/>
        <a:p>
          <a:r>
            <a:rPr lang="en-US" dirty="0" smtClean="0">
              <a:solidFill>
                <a:schemeClr val="tx1"/>
              </a:solidFill>
            </a:rPr>
            <a:t>Learner-Learner</a:t>
          </a:r>
          <a:endParaRPr lang="en-US" dirty="0">
            <a:solidFill>
              <a:schemeClr val="tx1"/>
            </a:solidFill>
          </a:endParaRPr>
        </a:p>
      </dgm:t>
    </dgm:pt>
    <dgm:pt modelId="{E1E82CEB-82A2-43AC-9ABB-6330B564D18D}" type="parTrans" cxnId="{180FF24C-D3EE-4F9F-8BF9-B90DB6B0A0CD}">
      <dgm:prSet/>
      <dgm:spPr/>
      <dgm:t>
        <a:bodyPr/>
        <a:lstStyle/>
        <a:p>
          <a:endParaRPr lang="en-US"/>
        </a:p>
      </dgm:t>
    </dgm:pt>
    <dgm:pt modelId="{0DA22E55-FF4B-42F1-A8B1-D018E87FAFB9}" type="sibTrans" cxnId="{180FF24C-D3EE-4F9F-8BF9-B90DB6B0A0CD}">
      <dgm:prSet/>
      <dgm:spPr/>
      <dgm:t>
        <a:bodyPr/>
        <a:lstStyle/>
        <a:p>
          <a:endParaRPr lang="en-US"/>
        </a:p>
      </dgm:t>
    </dgm:pt>
    <dgm:pt modelId="{749163A5-26F8-4A7C-A8C6-C1E722490AD6}">
      <dgm:prSet phldrT="[Text]"/>
      <dgm:spPr>
        <a:gradFill rotWithShape="0">
          <a:gsLst>
            <a:gs pos="0">
              <a:srgbClr val="8488C4"/>
            </a:gs>
            <a:gs pos="100000">
              <a:srgbClr val="D4DEFF"/>
            </a:gs>
            <a:gs pos="23000">
              <a:srgbClr val="D4DEFF"/>
            </a:gs>
            <a:gs pos="97000">
              <a:srgbClr val="96AB94"/>
            </a:gs>
          </a:gsLst>
          <a:lin ang="5400000" scaled="0"/>
        </a:gradFill>
      </dgm:spPr>
      <dgm:t>
        <a:bodyPr/>
        <a:lstStyle/>
        <a:p>
          <a:r>
            <a:rPr lang="en-US" dirty="0" smtClean="0">
              <a:solidFill>
                <a:schemeClr val="tx1"/>
              </a:solidFill>
            </a:rPr>
            <a:t>Learner-Content</a:t>
          </a:r>
          <a:endParaRPr lang="en-US" dirty="0">
            <a:solidFill>
              <a:schemeClr val="tx1"/>
            </a:solidFill>
          </a:endParaRPr>
        </a:p>
      </dgm:t>
    </dgm:pt>
    <dgm:pt modelId="{FF15D41F-A426-4C64-86EA-07AC111EBF68}" type="parTrans" cxnId="{340C5126-E769-4D38-BAF0-08B8636720A1}">
      <dgm:prSet/>
      <dgm:spPr/>
      <dgm:t>
        <a:bodyPr/>
        <a:lstStyle/>
        <a:p>
          <a:endParaRPr lang="en-US"/>
        </a:p>
      </dgm:t>
    </dgm:pt>
    <dgm:pt modelId="{FD767D87-F3AE-474F-B682-6C27C62E33E7}" type="sibTrans" cxnId="{340C5126-E769-4D38-BAF0-08B8636720A1}">
      <dgm:prSet/>
      <dgm:spPr/>
      <dgm:t>
        <a:bodyPr/>
        <a:lstStyle/>
        <a:p>
          <a:endParaRPr lang="en-US"/>
        </a:p>
      </dgm:t>
    </dgm:pt>
    <dgm:pt modelId="{079D0538-B721-48FE-9CFF-6090B2651248}">
      <dgm:prSet phldrT="[Text]"/>
      <dgm:spPr>
        <a:gradFill rotWithShape="0">
          <a:gsLst>
            <a:gs pos="0">
              <a:srgbClr val="8488C4"/>
            </a:gs>
            <a:gs pos="100000">
              <a:srgbClr val="D4DEFF"/>
            </a:gs>
            <a:gs pos="23000">
              <a:srgbClr val="D4DEFF"/>
            </a:gs>
            <a:gs pos="97000">
              <a:srgbClr val="96AB94"/>
            </a:gs>
          </a:gsLst>
          <a:lin ang="5400000" scaled="0"/>
        </a:gradFill>
      </dgm:spPr>
      <dgm:t>
        <a:bodyPr/>
        <a:lstStyle/>
        <a:p>
          <a:r>
            <a:rPr lang="en-US" i="1" dirty="0" smtClean="0">
              <a:solidFill>
                <a:schemeClr val="tx1"/>
              </a:solidFill>
            </a:rPr>
            <a:t>Learner-Interface</a:t>
          </a:r>
        </a:p>
      </dgm:t>
    </dgm:pt>
    <dgm:pt modelId="{6B958E17-0839-498B-AEF7-EE6883FD968F}" type="parTrans" cxnId="{50A2C990-644A-48C7-B678-CADA7603A18D}">
      <dgm:prSet/>
      <dgm:spPr/>
      <dgm:t>
        <a:bodyPr/>
        <a:lstStyle/>
        <a:p>
          <a:endParaRPr lang="en-US"/>
        </a:p>
      </dgm:t>
    </dgm:pt>
    <dgm:pt modelId="{3A29AEDC-2672-4ABA-9DB9-2CE39C485A88}" type="sibTrans" cxnId="{50A2C990-644A-48C7-B678-CADA7603A18D}">
      <dgm:prSet/>
      <dgm:spPr/>
      <dgm:t>
        <a:bodyPr/>
        <a:lstStyle/>
        <a:p>
          <a:endParaRPr lang="en-US"/>
        </a:p>
      </dgm:t>
    </dgm:pt>
    <dgm:pt modelId="{7E28EEE1-8AC8-4120-9C20-38B4ACD846EF}">
      <dgm:prSet phldrT="[Text]"/>
      <dgm:spPr>
        <a:gradFill rotWithShape="0">
          <a:gsLst>
            <a:gs pos="0">
              <a:srgbClr val="8488C4"/>
            </a:gs>
            <a:gs pos="100000">
              <a:srgbClr val="D4DEFF"/>
            </a:gs>
            <a:gs pos="23000">
              <a:srgbClr val="D4DEFF"/>
            </a:gs>
            <a:gs pos="97000">
              <a:srgbClr val="96AB94"/>
            </a:gs>
          </a:gsLst>
          <a:lin ang="5400000" scaled="0"/>
        </a:gradFill>
      </dgm:spPr>
      <dgm:t>
        <a:bodyPr/>
        <a:lstStyle/>
        <a:p>
          <a:r>
            <a:rPr lang="en-US" i="1" dirty="0" smtClean="0">
              <a:solidFill>
                <a:schemeClr val="tx1"/>
              </a:solidFill>
            </a:rPr>
            <a:t>Vicarious and passive</a:t>
          </a:r>
        </a:p>
      </dgm:t>
    </dgm:pt>
    <dgm:pt modelId="{6367F079-B270-41FC-9F23-C6B71425E1D7}" type="parTrans" cxnId="{B9CD1D0B-2277-4489-B3F7-5F41F477B9EC}">
      <dgm:prSet/>
      <dgm:spPr/>
      <dgm:t>
        <a:bodyPr/>
        <a:lstStyle/>
        <a:p>
          <a:endParaRPr lang="en-US"/>
        </a:p>
      </dgm:t>
    </dgm:pt>
    <dgm:pt modelId="{865AA939-AFD7-44B2-9BC6-4ABCB1B8544F}" type="sibTrans" cxnId="{B9CD1D0B-2277-4489-B3F7-5F41F477B9EC}">
      <dgm:prSet/>
      <dgm:spPr/>
      <dgm:t>
        <a:bodyPr/>
        <a:lstStyle/>
        <a:p>
          <a:endParaRPr lang="en-US"/>
        </a:p>
      </dgm:t>
    </dgm:pt>
    <dgm:pt modelId="{62A8E75A-23AE-4DEF-87A7-51300C3BDFCE}">
      <dgm:prSet phldrT="[Text]"/>
      <dgm:spPr>
        <a:gradFill rotWithShape="0">
          <a:gsLst>
            <a:gs pos="0">
              <a:srgbClr val="8488C4"/>
            </a:gs>
            <a:gs pos="100000">
              <a:srgbClr val="D4DEFF"/>
            </a:gs>
            <a:gs pos="23000">
              <a:srgbClr val="D4DEFF"/>
            </a:gs>
            <a:gs pos="97000">
              <a:srgbClr val="96AB94"/>
            </a:gs>
          </a:gsLst>
          <a:lin ang="5400000" scaled="0"/>
        </a:gradFill>
        <a:ln>
          <a:solidFill>
            <a:schemeClr val="lt1">
              <a:hueOff val="0"/>
              <a:satOff val="0"/>
              <a:lumOff val="0"/>
            </a:schemeClr>
          </a:solidFill>
        </a:ln>
      </dgm:spPr>
      <dgm:t>
        <a:bodyPr/>
        <a:lstStyle/>
        <a:p>
          <a:r>
            <a:rPr lang="en-US" i="1" dirty="0" smtClean="0">
              <a:solidFill>
                <a:schemeClr val="tx1"/>
              </a:solidFill>
            </a:rPr>
            <a:t>Teacher-Content, Content-Content, Teacher-Teacher</a:t>
          </a:r>
        </a:p>
      </dgm:t>
    </dgm:pt>
    <dgm:pt modelId="{CC9D273B-E498-4F31-A85C-2127649B0162}" type="parTrans" cxnId="{A2B95609-30D8-4E36-A959-CAB880B183AD}">
      <dgm:prSet/>
      <dgm:spPr/>
      <dgm:t>
        <a:bodyPr/>
        <a:lstStyle/>
        <a:p>
          <a:endParaRPr lang="en-US"/>
        </a:p>
      </dgm:t>
    </dgm:pt>
    <dgm:pt modelId="{B4C99D06-CC87-457F-8247-2BC4F6899B0D}" type="sibTrans" cxnId="{A2B95609-30D8-4E36-A959-CAB880B183AD}">
      <dgm:prSet/>
      <dgm:spPr/>
      <dgm:t>
        <a:bodyPr/>
        <a:lstStyle/>
        <a:p>
          <a:endParaRPr lang="en-US"/>
        </a:p>
      </dgm:t>
    </dgm:pt>
    <dgm:pt modelId="{FC3CFA0B-B5E5-4A01-89E2-0662465F97FB}" type="pres">
      <dgm:prSet presAssocID="{9B61A7A9-C2F1-4F80-84A7-44A3A4FEF659}" presName="linear" presStyleCnt="0">
        <dgm:presLayoutVars>
          <dgm:dir/>
          <dgm:animLvl val="lvl"/>
          <dgm:resizeHandles val="exact"/>
        </dgm:presLayoutVars>
      </dgm:prSet>
      <dgm:spPr/>
      <dgm:t>
        <a:bodyPr/>
        <a:lstStyle/>
        <a:p>
          <a:endParaRPr lang="en-US"/>
        </a:p>
      </dgm:t>
    </dgm:pt>
    <dgm:pt modelId="{24B4BB88-ABF7-4DA6-B8AD-541E2BBED7B2}" type="pres">
      <dgm:prSet presAssocID="{D6DDFD6B-1FB9-4A11-9C73-90044DDECB40}" presName="parentLin" presStyleCnt="0"/>
      <dgm:spPr/>
    </dgm:pt>
    <dgm:pt modelId="{EE00F2EA-4BEF-4E7E-9F35-AFD53C9860C8}" type="pres">
      <dgm:prSet presAssocID="{D6DDFD6B-1FB9-4A11-9C73-90044DDECB40}" presName="parentLeftMargin" presStyleLbl="node1" presStyleIdx="0" presStyleCnt="6"/>
      <dgm:spPr/>
      <dgm:t>
        <a:bodyPr/>
        <a:lstStyle/>
        <a:p>
          <a:endParaRPr lang="en-US"/>
        </a:p>
      </dgm:t>
    </dgm:pt>
    <dgm:pt modelId="{06798F63-8D31-46FB-8D80-9F51035BC611}" type="pres">
      <dgm:prSet presAssocID="{D6DDFD6B-1FB9-4A11-9C73-90044DDECB40}" presName="parentText" presStyleLbl="node1" presStyleIdx="0" presStyleCnt="6">
        <dgm:presLayoutVars>
          <dgm:chMax val="0"/>
          <dgm:bulletEnabled val="1"/>
        </dgm:presLayoutVars>
      </dgm:prSet>
      <dgm:spPr/>
      <dgm:t>
        <a:bodyPr/>
        <a:lstStyle/>
        <a:p>
          <a:endParaRPr lang="en-US"/>
        </a:p>
      </dgm:t>
    </dgm:pt>
    <dgm:pt modelId="{075AA512-13F7-4587-AFC3-21CF94EC5C5C}" type="pres">
      <dgm:prSet presAssocID="{D6DDFD6B-1FB9-4A11-9C73-90044DDECB40}" presName="negativeSpace" presStyleCnt="0"/>
      <dgm:spPr/>
    </dgm:pt>
    <dgm:pt modelId="{8DA6762E-D001-4EB8-9FCF-8F16485CD58D}" type="pres">
      <dgm:prSet presAssocID="{D6DDFD6B-1FB9-4A11-9C73-90044DDECB40}" presName="childText" presStyleLbl="conFgAcc1" presStyleIdx="0" presStyleCnt="6">
        <dgm:presLayoutVars>
          <dgm:bulletEnabled val="1"/>
        </dgm:presLayoutVars>
      </dgm:prSet>
      <dgm:spPr/>
    </dgm:pt>
    <dgm:pt modelId="{0EFC0A65-98FB-430F-8F06-21EB5FE260EA}" type="pres">
      <dgm:prSet presAssocID="{30AB122C-6725-4CFB-B738-161E09DF5915}" presName="spaceBetweenRectangles" presStyleCnt="0"/>
      <dgm:spPr/>
    </dgm:pt>
    <dgm:pt modelId="{393D8BC1-8FC8-4016-923B-7465A702DA17}" type="pres">
      <dgm:prSet presAssocID="{859B3B1A-12F1-4E94-9954-15348251E41F}" presName="parentLin" presStyleCnt="0"/>
      <dgm:spPr/>
    </dgm:pt>
    <dgm:pt modelId="{8888F66E-0BD1-4E18-B169-5AB9CBA96C11}" type="pres">
      <dgm:prSet presAssocID="{859B3B1A-12F1-4E94-9954-15348251E41F}" presName="parentLeftMargin" presStyleLbl="node1" presStyleIdx="0" presStyleCnt="6"/>
      <dgm:spPr/>
      <dgm:t>
        <a:bodyPr/>
        <a:lstStyle/>
        <a:p>
          <a:endParaRPr lang="en-US"/>
        </a:p>
      </dgm:t>
    </dgm:pt>
    <dgm:pt modelId="{FE785150-0C82-4937-A4C6-591081AB20B4}" type="pres">
      <dgm:prSet presAssocID="{859B3B1A-12F1-4E94-9954-15348251E41F}" presName="parentText" presStyleLbl="node1" presStyleIdx="1" presStyleCnt="6">
        <dgm:presLayoutVars>
          <dgm:chMax val="0"/>
          <dgm:bulletEnabled val="1"/>
        </dgm:presLayoutVars>
      </dgm:prSet>
      <dgm:spPr/>
      <dgm:t>
        <a:bodyPr/>
        <a:lstStyle/>
        <a:p>
          <a:endParaRPr lang="en-US"/>
        </a:p>
      </dgm:t>
    </dgm:pt>
    <dgm:pt modelId="{D2001D16-89AF-4FA8-940A-81066F673FF4}" type="pres">
      <dgm:prSet presAssocID="{859B3B1A-12F1-4E94-9954-15348251E41F}" presName="negativeSpace" presStyleCnt="0"/>
      <dgm:spPr/>
    </dgm:pt>
    <dgm:pt modelId="{D8996A09-13D6-492B-B56F-4B7FC9C0F3BF}" type="pres">
      <dgm:prSet presAssocID="{859B3B1A-12F1-4E94-9954-15348251E41F}" presName="childText" presStyleLbl="conFgAcc1" presStyleIdx="1" presStyleCnt="6">
        <dgm:presLayoutVars>
          <dgm:bulletEnabled val="1"/>
        </dgm:presLayoutVars>
      </dgm:prSet>
      <dgm:spPr/>
    </dgm:pt>
    <dgm:pt modelId="{C1287AB1-129F-4232-A1B4-76FE06B987AC}" type="pres">
      <dgm:prSet presAssocID="{0DA22E55-FF4B-42F1-A8B1-D018E87FAFB9}" presName="spaceBetweenRectangles" presStyleCnt="0"/>
      <dgm:spPr/>
    </dgm:pt>
    <dgm:pt modelId="{A2CE3C86-1E01-4799-8034-06E1AF91B4BD}" type="pres">
      <dgm:prSet presAssocID="{749163A5-26F8-4A7C-A8C6-C1E722490AD6}" presName="parentLin" presStyleCnt="0"/>
      <dgm:spPr/>
    </dgm:pt>
    <dgm:pt modelId="{52F56D61-0600-4776-A85D-3AC9A8E62F6E}" type="pres">
      <dgm:prSet presAssocID="{749163A5-26F8-4A7C-A8C6-C1E722490AD6}" presName="parentLeftMargin" presStyleLbl="node1" presStyleIdx="1" presStyleCnt="6"/>
      <dgm:spPr/>
      <dgm:t>
        <a:bodyPr/>
        <a:lstStyle/>
        <a:p>
          <a:endParaRPr lang="en-US"/>
        </a:p>
      </dgm:t>
    </dgm:pt>
    <dgm:pt modelId="{FA06155A-B10D-4107-ADAC-2E404F41D024}" type="pres">
      <dgm:prSet presAssocID="{749163A5-26F8-4A7C-A8C6-C1E722490AD6}" presName="parentText" presStyleLbl="node1" presStyleIdx="2" presStyleCnt="6">
        <dgm:presLayoutVars>
          <dgm:chMax val="0"/>
          <dgm:bulletEnabled val="1"/>
        </dgm:presLayoutVars>
      </dgm:prSet>
      <dgm:spPr/>
      <dgm:t>
        <a:bodyPr/>
        <a:lstStyle/>
        <a:p>
          <a:endParaRPr lang="en-US"/>
        </a:p>
      </dgm:t>
    </dgm:pt>
    <dgm:pt modelId="{7FAA5DE8-764F-4A41-9BA7-2E1B082303E8}" type="pres">
      <dgm:prSet presAssocID="{749163A5-26F8-4A7C-A8C6-C1E722490AD6}" presName="negativeSpace" presStyleCnt="0"/>
      <dgm:spPr/>
    </dgm:pt>
    <dgm:pt modelId="{F4E3969D-EE5D-4B9F-A0B3-765ECF484A26}" type="pres">
      <dgm:prSet presAssocID="{749163A5-26F8-4A7C-A8C6-C1E722490AD6}" presName="childText" presStyleLbl="conFgAcc1" presStyleIdx="2" presStyleCnt="6">
        <dgm:presLayoutVars>
          <dgm:bulletEnabled val="1"/>
        </dgm:presLayoutVars>
      </dgm:prSet>
      <dgm:spPr/>
    </dgm:pt>
    <dgm:pt modelId="{C2BBCB2D-CF7D-49EF-8F88-B6B2F08CDEEB}" type="pres">
      <dgm:prSet presAssocID="{FD767D87-F3AE-474F-B682-6C27C62E33E7}" presName="spaceBetweenRectangles" presStyleCnt="0"/>
      <dgm:spPr/>
    </dgm:pt>
    <dgm:pt modelId="{9D08157D-7626-4452-8266-948A41CC9D17}" type="pres">
      <dgm:prSet presAssocID="{079D0538-B721-48FE-9CFF-6090B2651248}" presName="parentLin" presStyleCnt="0"/>
      <dgm:spPr/>
    </dgm:pt>
    <dgm:pt modelId="{6EAE1590-7169-42E7-8ADB-AEB5CE869DDC}" type="pres">
      <dgm:prSet presAssocID="{079D0538-B721-48FE-9CFF-6090B2651248}" presName="parentLeftMargin" presStyleLbl="node1" presStyleIdx="2" presStyleCnt="6"/>
      <dgm:spPr/>
      <dgm:t>
        <a:bodyPr/>
        <a:lstStyle/>
        <a:p>
          <a:endParaRPr lang="en-US"/>
        </a:p>
      </dgm:t>
    </dgm:pt>
    <dgm:pt modelId="{7169E369-7E60-4272-9D37-5AAD6A5939F4}" type="pres">
      <dgm:prSet presAssocID="{079D0538-B721-48FE-9CFF-6090B2651248}" presName="parentText" presStyleLbl="node1" presStyleIdx="3" presStyleCnt="6" custScaleX="47059" custLinFactX="10924" custLinFactNeighborX="100000" custLinFactNeighborY="-1976">
        <dgm:presLayoutVars>
          <dgm:chMax val="0"/>
          <dgm:bulletEnabled val="1"/>
        </dgm:presLayoutVars>
      </dgm:prSet>
      <dgm:spPr>
        <a:prstGeom prst="roundRect">
          <a:avLst/>
        </a:prstGeom>
      </dgm:spPr>
      <dgm:t>
        <a:bodyPr/>
        <a:lstStyle/>
        <a:p>
          <a:endParaRPr lang="en-US"/>
        </a:p>
      </dgm:t>
    </dgm:pt>
    <dgm:pt modelId="{4D66CD5C-CE59-42B1-A596-F924D0721A45}" type="pres">
      <dgm:prSet presAssocID="{079D0538-B721-48FE-9CFF-6090B2651248}" presName="negativeSpace" presStyleCnt="0"/>
      <dgm:spPr/>
    </dgm:pt>
    <dgm:pt modelId="{114518BB-5731-4385-9C21-8E3098FBD11A}" type="pres">
      <dgm:prSet presAssocID="{079D0538-B721-48FE-9CFF-6090B2651248}" presName="childText" presStyleLbl="conFgAcc1" presStyleIdx="3" presStyleCnt="6">
        <dgm:presLayoutVars>
          <dgm:bulletEnabled val="1"/>
        </dgm:presLayoutVars>
      </dgm:prSet>
      <dgm:spPr/>
    </dgm:pt>
    <dgm:pt modelId="{60DDE7C5-D0EC-4417-98FA-2EF0DAFD62AE}" type="pres">
      <dgm:prSet presAssocID="{3A29AEDC-2672-4ABA-9DB9-2CE39C485A88}" presName="spaceBetweenRectangles" presStyleCnt="0"/>
      <dgm:spPr/>
    </dgm:pt>
    <dgm:pt modelId="{75737C97-C17A-4615-92EB-2CC39E486C18}" type="pres">
      <dgm:prSet presAssocID="{7E28EEE1-8AC8-4120-9C20-38B4ACD846EF}" presName="parentLin" presStyleCnt="0"/>
      <dgm:spPr/>
    </dgm:pt>
    <dgm:pt modelId="{02F3B0EB-35FC-4D57-B503-9336EFDABF11}" type="pres">
      <dgm:prSet presAssocID="{7E28EEE1-8AC8-4120-9C20-38B4ACD846EF}" presName="parentLeftMargin" presStyleLbl="node1" presStyleIdx="3" presStyleCnt="6"/>
      <dgm:spPr/>
      <dgm:t>
        <a:bodyPr/>
        <a:lstStyle/>
        <a:p>
          <a:endParaRPr lang="en-US"/>
        </a:p>
      </dgm:t>
    </dgm:pt>
    <dgm:pt modelId="{ED492BB5-C1C3-4B31-BCE4-EA3CB5D0E06E}" type="pres">
      <dgm:prSet presAssocID="{7E28EEE1-8AC8-4120-9C20-38B4ACD846EF}" presName="parentText" presStyleLbl="node1" presStyleIdx="4" presStyleCnt="6" custScaleX="47059" custLinFactX="10924" custLinFactNeighborX="100000" custLinFactNeighborY="2112">
        <dgm:presLayoutVars>
          <dgm:chMax val="0"/>
          <dgm:bulletEnabled val="1"/>
        </dgm:presLayoutVars>
      </dgm:prSet>
      <dgm:spPr/>
      <dgm:t>
        <a:bodyPr/>
        <a:lstStyle/>
        <a:p>
          <a:endParaRPr lang="en-US"/>
        </a:p>
      </dgm:t>
    </dgm:pt>
    <dgm:pt modelId="{E8C9C19E-C99E-4139-81BC-94416994D3FF}" type="pres">
      <dgm:prSet presAssocID="{7E28EEE1-8AC8-4120-9C20-38B4ACD846EF}" presName="negativeSpace" presStyleCnt="0"/>
      <dgm:spPr/>
    </dgm:pt>
    <dgm:pt modelId="{83F39DF1-C913-49A4-AAE6-13E292F724F0}" type="pres">
      <dgm:prSet presAssocID="{7E28EEE1-8AC8-4120-9C20-38B4ACD846EF}" presName="childText" presStyleLbl="conFgAcc1" presStyleIdx="4" presStyleCnt="6">
        <dgm:presLayoutVars>
          <dgm:bulletEnabled val="1"/>
        </dgm:presLayoutVars>
      </dgm:prSet>
      <dgm:spPr/>
    </dgm:pt>
    <dgm:pt modelId="{ED4BD1C6-DDC0-4A80-AAE2-1FE47A07DE00}" type="pres">
      <dgm:prSet presAssocID="{865AA939-AFD7-44B2-9BC6-4ABCB1B8544F}" presName="spaceBetweenRectangles" presStyleCnt="0"/>
      <dgm:spPr/>
    </dgm:pt>
    <dgm:pt modelId="{BBAB3D41-6344-40C7-A356-3E504550903A}" type="pres">
      <dgm:prSet presAssocID="{62A8E75A-23AE-4DEF-87A7-51300C3BDFCE}" presName="parentLin" presStyleCnt="0"/>
      <dgm:spPr/>
    </dgm:pt>
    <dgm:pt modelId="{EAC91D7A-96C5-452C-9BE7-5DF06410BE7A}" type="pres">
      <dgm:prSet presAssocID="{62A8E75A-23AE-4DEF-87A7-51300C3BDFCE}" presName="parentLeftMargin" presStyleLbl="node1" presStyleIdx="4" presStyleCnt="6"/>
      <dgm:spPr/>
      <dgm:t>
        <a:bodyPr/>
        <a:lstStyle/>
        <a:p>
          <a:endParaRPr lang="en-US"/>
        </a:p>
      </dgm:t>
    </dgm:pt>
    <dgm:pt modelId="{470EE59A-68D0-4151-8277-ADFE553DE14D}" type="pres">
      <dgm:prSet presAssocID="{62A8E75A-23AE-4DEF-87A7-51300C3BDFCE}" presName="parentText" presStyleLbl="node1" presStyleIdx="5" presStyleCnt="6" custLinFactX="22129" custLinFactNeighborX="100000" custLinFactNeighborY="6199">
        <dgm:presLayoutVars>
          <dgm:chMax val="0"/>
          <dgm:bulletEnabled val="1"/>
        </dgm:presLayoutVars>
      </dgm:prSet>
      <dgm:spPr/>
      <dgm:t>
        <a:bodyPr/>
        <a:lstStyle/>
        <a:p>
          <a:endParaRPr lang="en-US"/>
        </a:p>
      </dgm:t>
    </dgm:pt>
    <dgm:pt modelId="{D508ED6B-4975-4FC4-943B-CCF253CAA0CC}" type="pres">
      <dgm:prSet presAssocID="{62A8E75A-23AE-4DEF-87A7-51300C3BDFCE}" presName="negativeSpace" presStyleCnt="0"/>
      <dgm:spPr/>
    </dgm:pt>
    <dgm:pt modelId="{6E273569-54E5-4954-9FEE-453C43649A0A}" type="pres">
      <dgm:prSet presAssocID="{62A8E75A-23AE-4DEF-87A7-51300C3BDFCE}" presName="childText" presStyleLbl="conFgAcc1" presStyleIdx="5" presStyleCnt="6">
        <dgm:presLayoutVars>
          <dgm:bulletEnabled val="1"/>
        </dgm:presLayoutVars>
      </dgm:prSet>
      <dgm:spPr/>
    </dgm:pt>
  </dgm:ptLst>
  <dgm:cxnLst>
    <dgm:cxn modelId="{5BB716BD-AA84-4E4D-B968-21FC54224413}" type="presOf" srcId="{D6DDFD6B-1FB9-4A11-9C73-90044DDECB40}" destId="{EE00F2EA-4BEF-4E7E-9F35-AFD53C9860C8}" srcOrd="0" destOrd="0" presId="urn:microsoft.com/office/officeart/2005/8/layout/list1"/>
    <dgm:cxn modelId="{D66D843C-4594-4BAA-99E2-4399373FC516}" type="presOf" srcId="{079D0538-B721-48FE-9CFF-6090B2651248}" destId="{6EAE1590-7169-42E7-8ADB-AEB5CE869DDC}" srcOrd="0" destOrd="0" presId="urn:microsoft.com/office/officeart/2005/8/layout/list1"/>
    <dgm:cxn modelId="{2C2DE9A1-50F4-4362-808A-B62FB15C09D8}" type="presOf" srcId="{7E28EEE1-8AC8-4120-9C20-38B4ACD846EF}" destId="{02F3B0EB-35FC-4D57-B503-9336EFDABF11}" srcOrd="0" destOrd="0" presId="urn:microsoft.com/office/officeart/2005/8/layout/list1"/>
    <dgm:cxn modelId="{FD1259CE-72E4-4148-815B-B99458CA3270}" type="presOf" srcId="{749163A5-26F8-4A7C-A8C6-C1E722490AD6}" destId="{52F56D61-0600-4776-A85D-3AC9A8E62F6E}" srcOrd="0" destOrd="0" presId="urn:microsoft.com/office/officeart/2005/8/layout/list1"/>
    <dgm:cxn modelId="{A2B95609-30D8-4E36-A959-CAB880B183AD}" srcId="{9B61A7A9-C2F1-4F80-84A7-44A3A4FEF659}" destId="{62A8E75A-23AE-4DEF-87A7-51300C3BDFCE}" srcOrd="5" destOrd="0" parTransId="{CC9D273B-E498-4F31-A85C-2127649B0162}" sibTransId="{B4C99D06-CC87-457F-8247-2BC4F6899B0D}"/>
    <dgm:cxn modelId="{51D89B9C-CAA3-42A1-BB58-93EC6C4B67BD}" type="presOf" srcId="{749163A5-26F8-4A7C-A8C6-C1E722490AD6}" destId="{FA06155A-B10D-4107-ADAC-2E404F41D024}" srcOrd="1" destOrd="0" presId="urn:microsoft.com/office/officeart/2005/8/layout/list1"/>
    <dgm:cxn modelId="{EA60871F-C811-4E99-A554-452434EF9A84}" type="presOf" srcId="{859B3B1A-12F1-4E94-9954-15348251E41F}" destId="{FE785150-0C82-4937-A4C6-591081AB20B4}" srcOrd="1" destOrd="0" presId="urn:microsoft.com/office/officeart/2005/8/layout/list1"/>
    <dgm:cxn modelId="{B9CD1D0B-2277-4489-B3F7-5F41F477B9EC}" srcId="{9B61A7A9-C2F1-4F80-84A7-44A3A4FEF659}" destId="{7E28EEE1-8AC8-4120-9C20-38B4ACD846EF}" srcOrd="4" destOrd="0" parTransId="{6367F079-B270-41FC-9F23-C6B71425E1D7}" sibTransId="{865AA939-AFD7-44B2-9BC6-4ABCB1B8544F}"/>
    <dgm:cxn modelId="{340C5126-E769-4D38-BAF0-08B8636720A1}" srcId="{9B61A7A9-C2F1-4F80-84A7-44A3A4FEF659}" destId="{749163A5-26F8-4A7C-A8C6-C1E722490AD6}" srcOrd="2" destOrd="0" parTransId="{FF15D41F-A426-4C64-86EA-07AC111EBF68}" sibTransId="{FD767D87-F3AE-474F-B682-6C27C62E33E7}"/>
    <dgm:cxn modelId="{A10649BA-E1BA-4EF9-A2A9-D4408939E01D}" type="presOf" srcId="{D6DDFD6B-1FB9-4A11-9C73-90044DDECB40}" destId="{06798F63-8D31-46FB-8D80-9F51035BC611}" srcOrd="1" destOrd="0" presId="urn:microsoft.com/office/officeart/2005/8/layout/list1"/>
    <dgm:cxn modelId="{2EF2FD2D-CECA-4250-A0F9-A0B7A4CC9634}" type="presOf" srcId="{9B61A7A9-C2F1-4F80-84A7-44A3A4FEF659}" destId="{FC3CFA0B-B5E5-4A01-89E2-0662465F97FB}" srcOrd="0" destOrd="0" presId="urn:microsoft.com/office/officeart/2005/8/layout/list1"/>
    <dgm:cxn modelId="{F710B763-829A-4DCA-9966-CC32CA6A1C63}" type="presOf" srcId="{859B3B1A-12F1-4E94-9954-15348251E41F}" destId="{8888F66E-0BD1-4E18-B169-5AB9CBA96C11}" srcOrd="0" destOrd="0" presId="urn:microsoft.com/office/officeart/2005/8/layout/list1"/>
    <dgm:cxn modelId="{AF24C663-045C-475B-8A60-7B00F92F7FB2}" type="presOf" srcId="{62A8E75A-23AE-4DEF-87A7-51300C3BDFCE}" destId="{EAC91D7A-96C5-452C-9BE7-5DF06410BE7A}" srcOrd="0" destOrd="0" presId="urn:microsoft.com/office/officeart/2005/8/layout/list1"/>
    <dgm:cxn modelId="{60071754-B62F-4B91-A494-86489B2C236D}" srcId="{9B61A7A9-C2F1-4F80-84A7-44A3A4FEF659}" destId="{D6DDFD6B-1FB9-4A11-9C73-90044DDECB40}" srcOrd="0" destOrd="0" parTransId="{A538CB2D-9C37-4A32-8729-605E03830B95}" sibTransId="{30AB122C-6725-4CFB-B738-161E09DF5915}"/>
    <dgm:cxn modelId="{83D90A72-7049-472F-9FD7-630E3EDC583B}" type="presOf" srcId="{62A8E75A-23AE-4DEF-87A7-51300C3BDFCE}" destId="{470EE59A-68D0-4151-8277-ADFE553DE14D}" srcOrd="1" destOrd="0" presId="urn:microsoft.com/office/officeart/2005/8/layout/list1"/>
    <dgm:cxn modelId="{180FF24C-D3EE-4F9F-8BF9-B90DB6B0A0CD}" srcId="{9B61A7A9-C2F1-4F80-84A7-44A3A4FEF659}" destId="{859B3B1A-12F1-4E94-9954-15348251E41F}" srcOrd="1" destOrd="0" parTransId="{E1E82CEB-82A2-43AC-9ABB-6330B564D18D}" sibTransId="{0DA22E55-FF4B-42F1-A8B1-D018E87FAFB9}"/>
    <dgm:cxn modelId="{0F035D9C-DB7E-4065-B976-D2425C43B192}" type="presOf" srcId="{7E28EEE1-8AC8-4120-9C20-38B4ACD846EF}" destId="{ED492BB5-C1C3-4B31-BCE4-EA3CB5D0E06E}" srcOrd="1" destOrd="0" presId="urn:microsoft.com/office/officeart/2005/8/layout/list1"/>
    <dgm:cxn modelId="{410D1909-A439-4284-92AA-15DAC96BF173}" type="presOf" srcId="{079D0538-B721-48FE-9CFF-6090B2651248}" destId="{7169E369-7E60-4272-9D37-5AAD6A5939F4}" srcOrd="1" destOrd="0" presId="urn:microsoft.com/office/officeart/2005/8/layout/list1"/>
    <dgm:cxn modelId="{50A2C990-644A-48C7-B678-CADA7603A18D}" srcId="{9B61A7A9-C2F1-4F80-84A7-44A3A4FEF659}" destId="{079D0538-B721-48FE-9CFF-6090B2651248}" srcOrd="3" destOrd="0" parTransId="{6B958E17-0839-498B-AEF7-EE6883FD968F}" sibTransId="{3A29AEDC-2672-4ABA-9DB9-2CE39C485A88}"/>
    <dgm:cxn modelId="{D76794A4-FC84-4A7A-B6BC-240D63F41042}" type="presParOf" srcId="{FC3CFA0B-B5E5-4A01-89E2-0662465F97FB}" destId="{24B4BB88-ABF7-4DA6-B8AD-541E2BBED7B2}" srcOrd="0" destOrd="0" presId="urn:microsoft.com/office/officeart/2005/8/layout/list1"/>
    <dgm:cxn modelId="{BAD96262-C382-4B42-8EAE-C738AAD5432C}" type="presParOf" srcId="{24B4BB88-ABF7-4DA6-B8AD-541E2BBED7B2}" destId="{EE00F2EA-4BEF-4E7E-9F35-AFD53C9860C8}" srcOrd="0" destOrd="0" presId="urn:microsoft.com/office/officeart/2005/8/layout/list1"/>
    <dgm:cxn modelId="{139F6904-E5EF-463A-AEB3-64B638A79DB3}" type="presParOf" srcId="{24B4BB88-ABF7-4DA6-B8AD-541E2BBED7B2}" destId="{06798F63-8D31-46FB-8D80-9F51035BC611}" srcOrd="1" destOrd="0" presId="urn:microsoft.com/office/officeart/2005/8/layout/list1"/>
    <dgm:cxn modelId="{4FD9E013-73D3-4FE1-862B-EBE95C7C638C}" type="presParOf" srcId="{FC3CFA0B-B5E5-4A01-89E2-0662465F97FB}" destId="{075AA512-13F7-4587-AFC3-21CF94EC5C5C}" srcOrd="1" destOrd="0" presId="urn:microsoft.com/office/officeart/2005/8/layout/list1"/>
    <dgm:cxn modelId="{6F3ABE92-F295-4758-88BB-297BD9685B5E}" type="presParOf" srcId="{FC3CFA0B-B5E5-4A01-89E2-0662465F97FB}" destId="{8DA6762E-D001-4EB8-9FCF-8F16485CD58D}" srcOrd="2" destOrd="0" presId="urn:microsoft.com/office/officeart/2005/8/layout/list1"/>
    <dgm:cxn modelId="{D519A9CD-BDB4-40BA-9AC6-D434FE36C5B2}" type="presParOf" srcId="{FC3CFA0B-B5E5-4A01-89E2-0662465F97FB}" destId="{0EFC0A65-98FB-430F-8F06-21EB5FE260EA}" srcOrd="3" destOrd="0" presId="urn:microsoft.com/office/officeart/2005/8/layout/list1"/>
    <dgm:cxn modelId="{B6FF6B0A-5D2A-4CC8-BCFE-C31BD35B38D3}" type="presParOf" srcId="{FC3CFA0B-B5E5-4A01-89E2-0662465F97FB}" destId="{393D8BC1-8FC8-4016-923B-7465A702DA17}" srcOrd="4" destOrd="0" presId="urn:microsoft.com/office/officeart/2005/8/layout/list1"/>
    <dgm:cxn modelId="{258FDC5D-6C89-488E-9B5D-262BD02C4622}" type="presParOf" srcId="{393D8BC1-8FC8-4016-923B-7465A702DA17}" destId="{8888F66E-0BD1-4E18-B169-5AB9CBA96C11}" srcOrd="0" destOrd="0" presId="urn:microsoft.com/office/officeart/2005/8/layout/list1"/>
    <dgm:cxn modelId="{69E96623-D443-4CED-B46E-E27AA8C1C032}" type="presParOf" srcId="{393D8BC1-8FC8-4016-923B-7465A702DA17}" destId="{FE785150-0C82-4937-A4C6-591081AB20B4}" srcOrd="1" destOrd="0" presId="urn:microsoft.com/office/officeart/2005/8/layout/list1"/>
    <dgm:cxn modelId="{81241C7C-6218-4531-B400-B191D18468A7}" type="presParOf" srcId="{FC3CFA0B-B5E5-4A01-89E2-0662465F97FB}" destId="{D2001D16-89AF-4FA8-940A-81066F673FF4}" srcOrd="5" destOrd="0" presId="urn:microsoft.com/office/officeart/2005/8/layout/list1"/>
    <dgm:cxn modelId="{6C7942B7-5DF0-4FD5-BFC5-2172122DF029}" type="presParOf" srcId="{FC3CFA0B-B5E5-4A01-89E2-0662465F97FB}" destId="{D8996A09-13D6-492B-B56F-4B7FC9C0F3BF}" srcOrd="6" destOrd="0" presId="urn:microsoft.com/office/officeart/2005/8/layout/list1"/>
    <dgm:cxn modelId="{7F116AE9-9C9B-477A-A849-117621BA385B}" type="presParOf" srcId="{FC3CFA0B-B5E5-4A01-89E2-0662465F97FB}" destId="{C1287AB1-129F-4232-A1B4-76FE06B987AC}" srcOrd="7" destOrd="0" presId="urn:microsoft.com/office/officeart/2005/8/layout/list1"/>
    <dgm:cxn modelId="{08287CB0-AFDD-474C-8BCE-1362B57E9D89}" type="presParOf" srcId="{FC3CFA0B-B5E5-4A01-89E2-0662465F97FB}" destId="{A2CE3C86-1E01-4799-8034-06E1AF91B4BD}" srcOrd="8" destOrd="0" presId="urn:microsoft.com/office/officeart/2005/8/layout/list1"/>
    <dgm:cxn modelId="{A16AF2C6-02DC-46F0-9130-1C96A32C0DDA}" type="presParOf" srcId="{A2CE3C86-1E01-4799-8034-06E1AF91B4BD}" destId="{52F56D61-0600-4776-A85D-3AC9A8E62F6E}" srcOrd="0" destOrd="0" presId="urn:microsoft.com/office/officeart/2005/8/layout/list1"/>
    <dgm:cxn modelId="{73251986-E03F-4D53-91DD-AEDC39C1A0E8}" type="presParOf" srcId="{A2CE3C86-1E01-4799-8034-06E1AF91B4BD}" destId="{FA06155A-B10D-4107-ADAC-2E404F41D024}" srcOrd="1" destOrd="0" presId="urn:microsoft.com/office/officeart/2005/8/layout/list1"/>
    <dgm:cxn modelId="{859BE468-D05D-448F-BC57-57930A220918}" type="presParOf" srcId="{FC3CFA0B-B5E5-4A01-89E2-0662465F97FB}" destId="{7FAA5DE8-764F-4A41-9BA7-2E1B082303E8}" srcOrd="9" destOrd="0" presId="urn:microsoft.com/office/officeart/2005/8/layout/list1"/>
    <dgm:cxn modelId="{BF6360BF-B694-4732-B8E8-F97E46BFF38A}" type="presParOf" srcId="{FC3CFA0B-B5E5-4A01-89E2-0662465F97FB}" destId="{F4E3969D-EE5D-4B9F-A0B3-765ECF484A26}" srcOrd="10" destOrd="0" presId="urn:microsoft.com/office/officeart/2005/8/layout/list1"/>
    <dgm:cxn modelId="{66B4F049-2B5B-4A7A-BDE1-BBE857D82098}" type="presParOf" srcId="{FC3CFA0B-B5E5-4A01-89E2-0662465F97FB}" destId="{C2BBCB2D-CF7D-49EF-8F88-B6B2F08CDEEB}" srcOrd="11" destOrd="0" presId="urn:microsoft.com/office/officeart/2005/8/layout/list1"/>
    <dgm:cxn modelId="{6664200A-C07F-43AE-B971-DE168752B88E}" type="presParOf" srcId="{FC3CFA0B-B5E5-4A01-89E2-0662465F97FB}" destId="{9D08157D-7626-4452-8266-948A41CC9D17}" srcOrd="12" destOrd="0" presId="urn:microsoft.com/office/officeart/2005/8/layout/list1"/>
    <dgm:cxn modelId="{3B3ABC24-3E23-4619-922D-9FD50FA48E29}" type="presParOf" srcId="{9D08157D-7626-4452-8266-948A41CC9D17}" destId="{6EAE1590-7169-42E7-8ADB-AEB5CE869DDC}" srcOrd="0" destOrd="0" presId="urn:microsoft.com/office/officeart/2005/8/layout/list1"/>
    <dgm:cxn modelId="{FDBB75E8-6C36-4868-B0CA-504D44F7DA1C}" type="presParOf" srcId="{9D08157D-7626-4452-8266-948A41CC9D17}" destId="{7169E369-7E60-4272-9D37-5AAD6A5939F4}" srcOrd="1" destOrd="0" presId="urn:microsoft.com/office/officeart/2005/8/layout/list1"/>
    <dgm:cxn modelId="{DD166162-A895-473B-B425-C9198EAFBCB0}" type="presParOf" srcId="{FC3CFA0B-B5E5-4A01-89E2-0662465F97FB}" destId="{4D66CD5C-CE59-42B1-A596-F924D0721A45}" srcOrd="13" destOrd="0" presId="urn:microsoft.com/office/officeart/2005/8/layout/list1"/>
    <dgm:cxn modelId="{9D59FE3A-923E-4F9B-A25B-C47EE265328D}" type="presParOf" srcId="{FC3CFA0B-B5E5-4A01-89E2-0662465F97FB}" destId="{114518BB-5731-4385-9C21-8E3098FBD11A}" srcOrd="14" destOrd="0" presId="urn:microsoft.com/office/officeart/2005/8/layout/list1"/>
    <dgm:cxn modelId="{281FCF85-96BE-4C34-8900-61CABCE4E5C1}" type="presParOf" srcId="{FC3CFA0B-B5E5-4A01-89E2-0662465F97FB}" destId="{60DDE7C5-D0EC-4417-98FA-2EF0DAFD62AE}" srcOrd="15" destOrd="0" presId="urn:microsoft.com/office/officeart/2005/8/layout/list1"/>
    <dgm:cxn modelId="{E0B3BBEC-16B6-4BF7-A048-C5BB58CBD22E}" type="presParOf" srcId="{FC3CFA0B-B5E5-4A01-89E2-0662465F97FB}" destId="{75737C97-C17A-4615-92EB-2CC39E486C18}" srcOrd="16" destOrd="0" presId="urn:microsoft.com/office/officeart/2005/8/layout/list1"/>
    <dgm:cxn modelId="{4DCC60D1-7F3E-4F79-9EA7-4D9DE353FFE9}" type="presParOf" srcId="{75737C97-C17A-4615-92EB-2CC39E486C18}" destId="{02F3B0EB-35FC-4D57-B503-9336EFDABF11}" srcOrd="0" destOrd="0" presId="urn:microsoft.com/office/officeart/2005/8/layout/list1"/>
    <dgm:cxn modelId="{DD96C61D-DBAC-4508-916F-07D44F29DB85}" type="presParOf" srcId="{75737C97-C17A-4615-92EB-2CC39E486C18}" destId="{ED492BB5-C1C3-4B31-BCE4-EA3CB5D0E06E}" srcOrd="1" destOrd="0" presId="urn:microsoft.com/office/officeart/2005/8/layout/list1"/>
    <dgm:cxn modelId="{41B89613-924F-4002-8512-085EFD1945F2}" type="presParOf" srcId="{FC3CFA0B-B5E5-4A01-89E2-0662465F97FB}" destId="{E8C9C19E-C99E-4139-81BC-94416994D3FF}" srcOrd="17" destOrd="0" presId="urn:microsoft.com/office/officeart/2005/8/layout/list1"/>
    <dgm:cxn modelId="{1D583F7F-5635-4C70-B6C1-EE195EA72E9A}" type="presParOf" srcId="{FC3CFA0B-B5E5-4A01-89E2-0662465F97FB}" destId="{83F39DF1-C913-49A4-AAE6-13E292F724F0}" srcOrd="18" destOrd="0" presId="urn:microsoft.com/office/officeart/2005/8/layout/list1"/>
    <dgm:cxn modelId="{C2778217-8822-450D-9513-13C2704913C8}" type="presParOf" srcId="{FC3CFA0B-B5E5-4A01-89E2-0662465F97FB}" destId="{ED4BD1C6-DDC0-4A80-AAE2-1FE47A07DE00}" srcOrd="19" destOrd="0" presId="urn:microsoft.com/office/officeart/2005/8/layout/list1"/>
    <dgm:cxn modelId="{6C738A53-C41B-4D59-BC2C-5D2C0A4E9AE2}" type="presParOf" srcId="{FC3CFA0B-B5E5-4A01-89E2-0662465F97FB}" destId="{BBAB3D41-6344-40C7-A356-3E504550903A}" srcOrd="20" destOrd="0" presId="urn:microsoft.com/office/officeart/2005/8/layout/list1"/>
    <dgm:cxn modelId="{DB1C92F8-DB5C-4559-AA48-3561C30BF14D}" type="presParOf" srcId="{BBAB3D41-6344-40C7-A356-3E504550903A}" destId="{EAC91D7A-96C5-452C-9BE7-5DF06410BE7A}" srcOrd="0" destOrd="0" presId="urn:microsoft.com/office/officeart/2005/8/layout/list1"/>
    <dgm:cxn modelId="{4D7365E6-8044-41F8-ABCC-9658A7D906F6}" type="presParOf" srcId="{BBAB3D41-6344-40C7-A356-3E504550903A}" destId="{470EE59A-68D0-4151-8277-ADFE553DE14D}" srcOrd="1" destOrd="0" presId="urn:microsoft.com/office/officeart/2005/8/layout/list1"/>
    <dgm:cxn modelId="{DF5027C0-CCD1-4E1C-B428-DD6B5989E3EF}" type="presParOf" srcId="{FC3CFA0B-B5E5-4A01-89E2-0662465F97FB}" destId="{D508ED6B-4975-4FC4-943B-CCF253CAA0CC}" srcOrd="21" destOrd="0" presId="urn:microsoft.com/office/officeart/2005/8/layout/list1"/>
    <dgm:cxn modelId="{19E058BD-37D1-40A4-B223-665E64BD37DA}" type="presParOf" srcId="{FC3CFA0B-B5E5-4A01-89E2-0662465F97FB}" destId="{6E273569-54E5-4954-9FEE-453C43649A0A}" srcOrd="22" destOrd="0" presId="urn:microsoft.com/office/officeart/2005/8/layout/list1"/>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96541-3DCC-42D8-80CC-17BD6519B414}">
      <dsp:nvSpPr>
        <dsp:cNvPr id="0" name=""/>
        <dsp:cNvSpPr/>
      </dsp:nvSpPr>
      <dsp:spPr>
        <a:xfrm>
          <a:off x="1066804" y="437"/>
          <a:ext cx="5714991" cy="143221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889000">
            <a:lnSpc>
              <a:spcPct val="90000"/>
            </a:lnSpc>
            <a:spcBef>
              <a:spcPct val="0"/>
            </a:spcBef>
            <a:spcAft>
              <a:spcPct val="35000"/>
            </a:spcAft>
          </a:pPr>
          <a:r>
            <a:rPr lang="en-US" sz="2000" kern="1200" dirty="0" smtClean="0"/>
            <a:t>Before</a:t>
          </a:r>
          <a:endParaRPr lang="en-US" sz="2000" kern="1200" dirty="0"/>
        </a:p>
        <a:p>
          <a:pPr marL="171450" lvl="1" indent="-171450" algn="l" defTabSz="711200">
            <a:lnSpc>
              <a:spcPct val="90000"/>
            </a:lnSpc>
            <a:spcBef>
              <a:spcPct val="0"/>
            </a:spcBef>
            <a:spcAft>
              <a:spcPct val="15000"/>
            </a:spcAft>
            <a:buChar char="••"/>
          </a:pPr>
          <a:r>
            <a:rPr lang="en-US" sz="1600" kern="1200" dirty="0" smtClean="0">
              <a:solidFill>
                <a:schemeClr val="tx1"/>
              </a:solidFill>
              <a:latin typeface="Arial Black" pitchFamily="34" charset="0"/>
            </a:rPr>
            <a:t>Deliver instruction</a:t>
          </a:r>
          <a:endParaRPr lang="en-US" sz="1600" kern="1200" dirty="0">
            <a:solidFill>
              <a:schemeClr val="tx1"/>
            </a:solidFill>
            <a:latin typeface="Arial Black" pitchFamily="34" charset="0"/>
          </a:endParaRPr>
        </a:p>
      </dsp:txBody>
      <dsp:txXfrm>
        <a:off x="1108752" y="42385"/>
        <a:ext cx="5631095" cy="1348314"/>
      </dsp:txXfrm>
    </dsp:sp>
    <dsp:sp modelId="{AAF4AA2E-D96D-4A5A-99A2-B5C46A7BA633}">
      <dsp:nvSpPr>
        <dsp:cNvPr id="0" name=""/>
        <dsp:cNvSpPr/>
      </dsp:nvSpPr>
      <dsp:spPr>
        <a:xfrm rot="5342817">
          <a:off x="3762985" y="1346575"/>
          <a:ext cx="354311" cy="644494"/>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3745909" y="1491674"/>
        <a:ext cx="386696" cy="248018"/>
      </dsp:txXfrm>
    </dsp:sp>
    <dsp:sp modelId="{845962BC-A996-4720-A93A-8147F880C55F}">
      <dsp:nvSpPr>
        <dsp:cNvPr id="0" name=""/>
        <dsp:cNvSpPr/>
      </dsp:nvSpPr>
      <dsp:spPr>
        <a:xfrm>
          <a:off x="1066804" y="1904997"/>
          <a:ext cx="5778358" cy="1432210"/>
        </a:xfrm>
        <a:prstGeom prst="roundRect">
          <a:avLst>
            <a:gd name="adj" fmla="val 10000"/>
          </a:avLst>
        </a:prstGeom>
        <a:solidFill>
          <a:schemeClr val="accent4">
            <a:hueOff val="-7036575"/>
            <a:satOff val="42238"/>
            <a:lumOff val="-3725"/>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7036575"/>
              <a:satOff val="42238"/>
              <a:lumOff val="-3725"/>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After</a:t>
          </a:r>
          <a:endParaRPr lang="en-US" sz="1900" kern="1200" dirty="0"/>
        </a:p>
        <a:p>
          <a:pPr marL="114300" lvl="1" indent="-114300" algn="l" defTabSz="666750">
            <a:lnSpc>
              <a:spcPct val="90000"/>
            </a:lnSpc>
            <a:spcBef>
              <a:spcPct val="0"/>
            </a:spcBef>
            <a:spcAft>
              <a:spcPct val="15000"/>
            </a:spcAft>
            <a:buChar char="••"/>
          </a:pPr>
          <a:r>
            <a:rPr lang="en-US" sz="1500" kern="1200" dirty="0" smtClean="0">
              <a:solidFill>
                <a:schemeClr val="tx1"/>
              </a:solidFill>
              <a:latin typeface="Arial Black" pitchFamily="34" charset="0"/>
            </a:rPr>
            <a:t>Produce and sustain learning</a:t>
          </a:r>
          <a:endParaRPr lang="en-US" sz="1500" kern="1200" dirty="0">
            <a:solidFill>
              <a:schemeClr val="tx1"/>
            </a:solidFill>
            <a:latin typeface="Arial Black" pitchFamily="34" charset="0"/>
          </a:endParaRPr>
        </a:p>
        <a:p>
          <a:pPr marL="114300" lvl="1" indent="-114300" algn="l" defTabSz="666750">
            <a:lnSpc>
              <a:spcPct val="90000"/>
            </a:lnSpc>
            <a:spcBef>
              <a:spcPct val="0"/>
            </a:spcBef>
            <a:spcAft>
              <a:spcPct val="15000"/>
            </a:spcAft>
            <a:buChar char="••"/>
          </a:pPr>
          <a:r>
            <a:rPr lang="en-US" sz="1500" kern="1200" dirty="0" smtClean="0">
              <a:solidFill>
                <a:schemeClr val="tx1"/>
              </a:solidFill>
              <a:latin typeface="Arial Black" pitchFamily="34" charset="0"/>
            </a:rPr>
            <a:t>Use technology for distance </a:t>
          </a:r>
          <a:r>
            <a:rPr lang="en-US" sz="1500" kern="1200" dirty="0" err="1" smtClean="0">
              <a:solidFill>
                <a:schemeClr val="tx1"/>
              </a:solidFill>
              <a:latin typeface="Arial Black" pitchFamily="34" charset="0"/>
            </a:rPr>
            <a:t>edu</a:t>
          </a:r>
          <a:endParaRPr lang="en-US" sz="1500" kern="1200" dirty="0">
            <a:solidFill>
              <a:schemeClr val="tx1"/>
            </a:solidFill>
            <a:latin typeface="Arial Black" pitchFamily="34" charset="0"/>
          </a:endParaRPr>
        </a:p>
        <a:p>
          <a:pPr marL="114300" lvl="1" indent="-114300" algn="l" defTabSz="666750">
            <a:lnSpc>
              <a:spcPct val="90000"/>
            </a:lnSpc>
            <a:spcBef>
              <a:spcPct val="0"/>
            </a:spcBef>
            <a:spcAft>
              <a:spcPct val="15000"/>
            </a:spcAft>
            <a:buChar char="••"/>
          </a:pPr>
          <a:r>
            <a:rPr lang="en-US" sz="1500" kern="1200" dirty="0" smtClean="0">
              <a:solidFill>
                <a:schemeClr val="tx1"/>
              </a:solidFill>
              <a:latin typeface="Arial Black" pitchFamily="34" charset="0"/>
            </a:rPr>
            <a:t>Build sense of community</a:t>
          </a:r>
          <a:endParaRPr lang="en-US" sz="1500" kern="1200" dirty="0">
            <a:solidFill>
              <a:schemeClr val="tx1"/>
            </a:solidFill>
            <a:latin typeface="Arial Black" pitchFamily="34" charset="0"/>
          </a:endParaRPr>
        </a:p>
      </dsp:txBody>
      <dsp:txXfrm>
        <a:off x="1108752" y="1946945"/>
        <a:ext cx="5694462" cy="1348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6B4AE-943E-4BCB-9914-99EDFF4BCF51}">
      <dsp:nvSpPr>
        <dsp:cNvPr id="0" name=""/>
        <dsp:cNvSpPr/>
      </dsp:nvSpPr>
      <dsp:spPr>
        <a:xfrm rot="16200000">
          <a:off x="-1856437" y="2646144"/>
          <a:ext cx="4219956" cy="40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3171" bIns="0" numCol="1" spcCol="1270" anchor="t" anchorCtr="0">
          <a:noAutofit/>
        </a:bodyPr>
        <a:lstStyle/>
        <a:p>
          <a:pPr lvl="0" algn="r" defTabSz="1244600">
            <a:lnSpc>
              <a:spcPct val="90000"/>
            </a:lnSpc>
            <a:spcBef>
              <a:spcPct val="0"/>
            </a:spcBef>
            <a:spcAft>
              <a:spcPct val="35000"/>
            </a:spcAft>
          </a:pPr>
          <a:r>
            <a:rPr lang="en-US" sz="2800" kern="1200" dirty="0" smtClean="0"/>
            <a:t>Traditional</a:t>
          </a:r>
          <a:endParaRPr lang="en-US" sz="2800" kern="1200" dirty="0"/>
        </a:p>
      </dsp:txBody>
      <dsp:txXfrm>
        <a:off x="-1856437" y="2646144"/>
        <a:ext cx="4219956" cy="400445"/>
      </dsp:txXfrm>
    </dsp:sp>
    <dsp:sp modelId="{2AB68B48-02CD-4A04-A6F2-76153FA2EADD}">
      <dsp:nvSpPr>
        <dsp:cNvPr id="0" name=""/>
        <dsp:cNvSpPr/>
      </dsp:nvSpPr>
      <dsp:spPr>
        <a:xfrm>
          <a:off x="453763" y="736389"/>
          <a:ext cx="1994645" cy="4219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53171"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Met on-campus</a:t>
          </a:r>
          <a:endParaRPr lang="en-US" sz="1500" kern="1200" dirty="0"/>
        </a:p>
        <a:p>
          <a:pPr marL="114300" lvl="1" indent="-114300" algn="l" defTabSz="666750">
            <a:lnSpc>
              <a:spcPct val="90000"/>
            </a:lnSpc>
            <a:spcBef>
              <a:spcPct val="0"/>
            </a:spcBef>
            <a:spcAft>
              <a:spcPct val="15000"/>
            </a:spcAft>
            <a:buChar char="••"/>
          </a:pPr>
          <a:r>
            <a:rPr lang="en-US" sz="1500" kern="1200" dirty="0" smtClean="0"/>
            <a:t>One 3-hour session per week (48 hours total)</a:t>
          </a:r>
          <a:endParaRPr lang="en-US" sz="1500" kern="1200" dirty="0"/>
        </a:p>
        <a:p>
          <a:pPr marL="114300" lvl="1" indent="-114300" algn="l" defTabSz="666750">
            <a:lnSpc>
              <a:spcPct val="90000"/>
            </a:lnSpc>
            <a:spcBef>
              <a:spcPct val="0"/>
            </a:spcBef>
            <a:spcAft>
              <a:spcPct val="15000"/>
            </a:spcAft>
            <a:buChar char="••"/>
          </a:pPr>
          <a:r>
            <a:rPr lang="en-US" sz="1500" kern="1200" dirty="0" smtClean="0"/>
            <a:t>No online tech</a:t>
          </a:r>
          <a:endParaRPr lang="en-US" sz="1500" kern="1200" dirty="0"/>
        </a:p>
        <a:p>
          <a:pPr marL="114300" lvl="1" indent="-114300" algn="l" defTabSz="666750">
            <a:lnSpc>
              <a:spcPct val="90000"/>
            </a:lnSpc>
            <a:spcBef>
              <a:spcPct val="0"/>
            </a:spcBef>
            <a:spcAft>
              <a:spcPct val="15000"/>
            </a:spcAft>
            <a:buChar char="••"/>
          </a:pPr>
          <a:r>
            <a:rPr lang="en-US" sz="1500" kern="1200" dirty="0" smtClean="0"/>
            <a:t>Textbook study assignment</a:t>
          </a:r>
          <a:endParaRPr lang="en-US" sz="1500" kern="1200" dirty="0"/>
        </a:p>
        <a:p>
          <a:pPr marL="114300" lvl="1" indent="-114300" algn="l" defTabSz="666750">
            <a:lnSpc>
              <a:spcPct val="90000"/>
            </a:lnSpc>
            <a:spcBef>
              <a:spcPct val="0"/>
            </a:spcBef>
            <a:spcAft>
              <a:spcPct val="15000"/>
            </a:spcAft>
            <a:buChar char="••"/>
          </a:pPr>
          <a:r>
            <a:rPr lang="en-US" sz="1500" kern="1200" dirty="0" smtClean="0"/>
            <a:t>Lecture with class-wide discussion</a:t>
          </a:r>
          <a:endParaRPr lang="en-US" sz="1500" kern="1200" dirty="0"/>
        </a:p>
        <a:p>
          <a:pPr marL="114300" lvl="1" indent="-114300" algn="l" defTabSz="666750">
            <a:lnSpc>
              <a:spcPct val="90000"/>
            </a:lnSpc>
            <a:spcBef>
              <a:spcPct val="0"/>
            </a:spcBef>
            <a:spcAft>
              <a:spcPct val="15000"/>
            </a:spcAft>
            <a:buChar char="••"/>
          </a:pPr>
          <a:r>
            <a:rPr lang="en-US" sz="1500" kern="1200" dirty="0" smtClean="0"/>
            <a:t>Collaborative and individual group work (2-3 students)</a:t>
          </a:r>
          <a:endParaRPr lang="en-US" sz="1500" kern="1200" dirty="0"/>
        </a:p>
      </dsp:txBody>
      <dsp:txXfrm>
        <a:off x="453763" y="736389"/>
        <a:ext cx="1994645" cy="4219956"/>
      </dsp:txXfrm>
    </dsp:sp>
    <dsp:sp modelId="{48AFF25C-4BBD-497A-94B8-C439C81A1954}">
      <dsp:nvSpPr>
        <dsp:cNvPr id="0" name=""/>
        <dsp:cNvSpPr/>
      </dsp:nvSpPr>
      <dsp:spPr>
        <a:xfrm>
          <a:off x="299371" y="453854"/>
          <a:ext cx="308783" cy="30878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41B227-BEF2-4726-A0E8-220EC423CFEB}">
      <dsp:nvSpPr>
        <dsp:cNvPr id="0" name=""/>
        <dsp:cNvSpPr/>
      </dsp:nvSpPr>
      <dsp:spPr>
        <a:xfrm rot="16200000">
          <a:off x="1045599" y="2632108"/>
          <a:ext cx="4219956" cy="40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3171" bIns="0" numCol="1" spcCol="1270" anchor="t" anchorCtr="0">
          <a:noAutofit/>
        </a:bodyPr>
        <a:lstStyle/>
        <a:p>
          <a:pPr lvl="0" algn="r" defTabSz="1244600">
            <a:lnSpc>
              <a:spcPct val="90000"/>
            </a:lnSpc>
            <a:spcBef>
              <a:spcPct val="0"/>
            </a:spcBef>
            <a:spcAft>
              <a:spcPct val="35000"/>
            </a:spcAft>
          </a:pPr>
          <a:r>
            <a:rPr lang="en-US" sz="2800" kern="1200" dirty="0" smtClean="0"/>
            <a:t>Blended</a:t>
          </a:r>
          <a:endParaRPr lang="en-US" sz="2800" kern="1200" dirty="0"/>
        </a:p>
      </dsp:txBody>
      <dsp:txXfrm>
        <a:off x="1045599" y="2632108"/>
        <a:ext cx="4219956" cy="400445"/>
      </dsp:txXfrm>
    </dsp:sp>
    <dsp:sp modelId="{C7D71287-FCC6-472B-A4A2-C00EE6526712}">
      <dsp:nvSpPr>
        <dsp:cNvPr id="0" name=""/>
        <dsp:cNvSpPr/>
      </dsp:nvSpPr>
      <dsp:spPr>
        <a:xfrm>
          <a:off x="3355800" y="722353"/>
          <a:ext cx="1994645" cy="4219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53171"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Also met on-campus</a:t>
          </a:r>
          <a:endParaRPr lang="en-US" sz="1500" kern="1200" dirty="0"/>
        </a:p>
        <a:p>
          <a:pPr marL="114300" lvl="1" indent="-114300" algn="l" defTabSz="666750">
            <a:lnSpc>
              <a:spcPct val="90000"/>
            </a:lnSpc>
            <a:spcBef>
              <a:spcPct val="0"/>
            </a:spcBef>
            <a:spcAft>
              <a:spcPct val="15000"/>
            </a:spcAft>
            <a:buChar char="••"/>
          </a:pPr>
          <a:r>
            <a:rPr lang="en-US" sz="1500" kern="1200" dirty="0" smtClean="0"/>
            <a:t>One 1-hour session per week (16 hours total)</a:t>
          </a:r>
          <a:endParaRPr lang="en-US" sz="1500" kern="1200" dirty="0"/>
        </a:p>
        <a:p>
          <a:pPr marL="114300" lvl="1" indent="-114300" algn="l" defTabSz="666750">
            <a:lnSpc>
              <a:spcPct val="90000"/>
            </a:lnSpc>
            <a:spcBef>
              <a:spcPct val="0"/>
            </a:spcBef>
            <a:spcAft>
              <a:spcPct val="15000"/>
            </a:spcAft>
            <a:buChar char="••"/>
          </a:pPr>
          <a:r>
            <a:rPr lang="en-US" sz="1500" kern="1200" dirty="0" smtClean="0"/>
            <a:t>Blackboard LSM for course material and conversations</a:t>
          </a:r>
          <a:endParaRPr lang="en-US" sz="1500" kern="1200" dirty="0"/>
        </a:p>
        <a:p>
          <a:pPr marL="114300" lvl="1" indent="-114300" algn="l" defTabSz="666750">
            <a:lnSpc>
              <a:spcPct val="90000"/>
            </a:lnSpc>
            <a:spcBef>
              <a:spcPct val="0"/>
            </a:spcBef>
            <a:spcAft>
              <a:spcPct val="15000"/>
            </a:spcAft>
            <a:buChar char="••"/>
          </a:pPr>
          <a:r>
            <a:rPr lang="en-US" sz="1500" kern="1200" dirty="0" smtClean="0"/>
            <a:t>Textbook study assignment</a:t>
          </a:r>
          <a:endParaRPr lang="en-US" sz="1500" kern="1200" dirty="0"/>
        </a:p>
        <a:p>
          <a:pPr marL="114300" lvl="1" indent="-114300" algn="l" defTabSz="666750">
            <a:lnSpc>
              <a:spcPct val="90000"/>
            </a:lnSpc>
            <a:spcBef>
              <a:spcPct val="0"/>
            </a:spcBef>
            <a:spcAft>
              <a:spcPct val="15000"/>
            </a:spcAft>
            <a:buChar char="••"/>
          </a:pPr>
          <a:r>
            <a:rPr lang="en-US" sz="1500" kern="1200" dirty="0" smtClean="0"/>
            <a:t>Practical applications</a:t>
          </a:r>
          <a:endParaRPr lang="en-US" sz="1500" kern="1200" dirty="0"/>
        </a:p>
        <a:p>
          <a:pPr marL="114300" lvl="1" indent="-114300" algn="l" defTabSz="666750">
            <a:lnSpc>
              <a:spcPct val="90000"/>
            </a:lnSpc>
            <a:spcBef>
              <a:spcPct val="0"/>
            </a:spcBef>
            <a:spcAft>
              <a:spcPct val="15000"/>
            </a:spcAft>
            <a:buChar char="••"/>
          </a:pPr>
          <a:r>
            <a:rPr lang="en-US" sz="1500" kern="1200" dirty="0" smtClean="0"/>
            <a:t>Collaborative action research</a:t>
          </a:r>
          <a:endParaRPr lang="en-US" sz="1500" kern="1200" dirty="0"/>
        </a:p>
        <a:p>
          <a:pPr marL="114300" lvl="1" indent="-114300" algn="l" defTabSz="666750">
            <a:lnSpc>
              <a:spcPct val="90000"/>
            </a:lnSpc>
            <a:spcBef>
              <a:spcPct val="0"/>
            </a:spcBef>
            <a:spcAft>
              <a:spcPct val="15000"/>
            </a:spcAft>
            <a:buChar char="••"/>
          </a:pPr>
          <a:r>
            <a:rPr lang="en-US" sz="1500" kern="1200" dirty="0" smtClean="0"/>
            <a:t>Group project</a:t>
          </a:r>
          <a:endParaRPr lang="en-US" sz="1500" kern="1200" dirty="0"/>
        </a:p>
      </dsp:txBody>
      <dsp:txXfrm>
        <a:off x="3355800" y="722353"/>
        <a:ext cx="1994645" cy="4219956"/>
      </dsp:txXfrm>
    </dsp:sp>
    <dsp:sp modelId="{9D2F0E55-06A5-4B21-B07F-532D6F547DB2}">
      <dsp:nvSpPr>
        <dsp:cNvPr id="0" name=""/>
        <dsp:cNvSpPr/>
      </dsp:nvSpPr>
      <dsp:spPr>
        <a:xfrm>
          <a:off x="3215443" y="453854"/>
          <a:ext cx="280712" cy="28071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D5E61-E4DE-4931-9B50-EF875F7ED374}">
      <dsp:nvSpPr>
        <dsp:cNvPr id="0" name=""/>
        <dsp:cNvSpPr/>
      </dsp:nvSpPr>
      <dsp:spPr>
        <a:xfrm rot="16200000">
          <a:off x="3947636" y="2632108"/>
          <a:ext cx="4219956" cy="40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3171" bIns="0" numCol="1" spcCol="1270" anchor="t" anchorCtr="0">
          <a:noAutofit/>
        </a:bodyPr>
        <a:lstStyle/>
        <a:p>
          <a:pPr lvl="0" algn="r" defTabSz="1244600">
            <a:lnSpc>
              <a:spcPct val="90000"/>
            </a:lnSpc>
            <a:spcBef>
              <a:spcPct val="0"/>
            </a:spcBef>
            <a:spcAft>
              <a:spcPct val="35000"/>
            </a:spcAft>
          </a:pPr>
          <a:r>
            <a:rPr lang="en-US" sz="2800" kern="1200" dirty="0" smtClean="0"/>
            <a:t>Fully online</a:t>
          </a:r>
          <a:endParaRPr lang="en-US" sz="2800" kern="1200" dirty="0"/>
        </a:p>
      </dsp:txBody>
      <dsp:txXfrm>
        <a:off x="3947636" y="2632108"/>
        <a:ext cx="4219956" cy="400445"/>
      </dsp:txXfrm>
    </dsp:sp>
    <dsp:sp modelId="{10B192CF-0F75-4215-88F9-3630A809E0C7}">
      <dsp:nvSpPr>
        <dsp:cNvPr id="0" name=""/>
        <dsp:cNvSpPr/>
      </dsp:nvSpPr>
      <dsp:spPr>
        <a:xfrm>
          <a:off x="6257837" y="722353"/>
          <a:ext cx="1994645" cy="42199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53171"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Blackboard </a:t>
          </a:r>
          <a:r>
            <a:rPr lang="en-US" sz="1500" kern="1200" dirty="0" smtClean="0"/>
            <a:t>LSM</a:t>
          </a:r>
          <a:endParaRPr lang="en-US" sz="1500" kern="1200" dirty="0"/>
        </a:p>
        <a:p>
          <a:pPr marL="114300" lvl="1" indent="-114300" algn="l" defTabSz="666750">
            <a:lnSpc>
              <a:spcPct val="90000"/>
            </a:lnSpc>
            <a:spcBef>
              <a:spcPct val="0"/>
            </a:spcBef>
            <a:spcAft>
              <a:spcPct val="15000"/>
            </a:spcAft>
            <a:buChar char="••"/>
          </a:pPr>
          <a:r>
            <a:rPr lang="en-US" sz="1500" kern="1200" dirty="0" smtClean="0"/>
            <a:t>Group discussion boards, 12-15 students each</a:t>
          </a:r>
          <a:endParaRPr lang="en-US" sz="1500" kern="1200" dirty="0"/>
        </a:p>
        <a:p>
          <a:pPr marL="114300" lvl="1" indent="-114300" algn="l" defTabSz="666750">
            <a:lnSpc>
              <a:spcPct val="90000"/>
            </a:lnSpc>
            <a:spcBef>
              <a:spcPct val="0"/>
            </a:spcBef>
            <a:spcAft>
              <a:spcPct val="15000"/>
            </a:spcAft>
            <a:buChar char="••"/>
          </a:pPr>
          <a:r>
            <a:rPr lang="en-US" sz="1500" kern="1200" dirty="0" smtClean="0"/>
            <a:t>Individual work</a:t>
          </a:r>
          <a:endParaRPr lang="en-US" sz="1500" kern="1200" dirty="0"/>
        </a:p>
        <a:p>
          <a:pPr marL="114300" lvl="1" indent="-114300" algn="l" defTabSz="666750">
            <a:lnSpc>
              <a:spcPct val="90000"/>
            </a:lnSpc>
            <a:spcBef>
              <a:spcPct val="0"/>
            </a:spcBef>
            <a:spcAft>
              <a:spcPct val="15000"/>
            </a:spcAft>
            <a:buChar char="••"/>
          </a:pPr>
          <a:r>
            <a:rPr lang="en-US" sz="1500" kern="1200" dirty="0" smtClean="0"/>
            <a:t>Collaborative work as a weekly problem-oriented discussion topic</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6257837" y="722353"/>
        <a:ext cx="1994645" cy="4219956"/>
      </dsp:txXfrm>
    </dsp:sp>
    <dsp:sp modelId="{68E6DB41-4949-431C-9905-3B4F759F7F62}">
      <dsp:nvSpPr>
        <dsp:cNvPr id="0" name=""/>
        <dsp:cNvSpPr/>
      </dsp:nvSpPr>
      <dsp:spPr>
        <a:xfrm>
          <a:off x="6117481" y="453854"/>
          <a:ext cx="280712" cy="28071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6762E-D001-4EB8-9FCF-8F16485CD58D}">
      <dsp:nvSpPr>
        <dsp:cNvPr id="0" name=""/>
        <dsp:cNvSpPr/>
      </dsp:nvSpPr>
      <dsp:spPr>
        <a:xfrm>
          <a:off x="0" y="341339"/>
          <a:ext cx="7772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798F63-8D31-46FB-8D80-9F51035BC611}">
      <dsp:nvSpPr>
        <dsp:cNvPr id="0" name=""/>
        <dsp:cNvSpPr/>
      </dsp:nvSpPr>
      <dsp:spPr>
        <a:xfrm>
          <a:off x="388620" y="75659"/>
          <a:ext cx="5440680" cy="531360"/>
        </a:xfrm>
        <a:prstGeom prst="roundRect">
          <a:avLst/>
        </a:prstGeom>
        <a:gradFill rotWithShape="0">
          <a:gsLst>
            <a:gs pos="0">
              <a:srgbClr val="8488C4"/>
            </a:gs>
            <a:gs pos="100000">
              <a:srgbClr val="D4DEFF"/>
            </a:gs>
            <a:gs pos="23000">
              <a:srgbClr val="D4DEFF"/>
            </a:gs>
            <a:gs pos="97000">
              <a:srgbClr val="96AB94"/>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Learner-Teacher</a:t>
          </a:r>
          <a:endParaRPr lang="en-US" sz="1800" kern="1200" dirty="0">
            <a:solidFill>
              <a:schemeClr val="tx1"/>
            </a:solidFill>
          </a:endParaRPr>
        </a:p>
      </dsp:txBody>
      <dsp:txXfrm>
        <a:off x="414559" y="101598"/>
        <a:ext cx="5388802" cy="479482"/>
      </dsp:txXfrm>
    </dsp:sp>
    <dsp:sp modelId="{D8996A09-13D6-492B-B56F-4B7FC9C0F3BF}">
      <dsp:nvSpPr>
        <dsp:cNvPr id="0" name=""/>
        <dsp:cNvSpPr/>
      </dsp:nvSpPr>
      <dsp:spPr>
        <a:xfrm>
          <a:off x="0" y="1157819"/>
          <a:ext cx="7772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785150-0C82-4937-A4C6-591081AB20B4}">
      <dsp:nvSpPr>
        <dsp:cNvPr id="0" name=""/>
        <dsp:cNvSpPr/>
      </dsp:nvSpPr>
      <dsp:spPr>
        <a:xfrm>
          <a:off x="388620" y="892139"/>
          <a:ext cx="5440680" cy="531360"/>
        </a:xfrm>
        <a:prstGeom prst="roundRect">
          <a:avLst/>
        </a:prstGeom>
        <a:gradFill rotWithShape="0">
          <a:gsLst>
            <a:gs pos="0">
              <a:srgbClr val="8488C4"/>
            </a:gs>
            <a:gs pos="100000">
              <a:srgbClr val="D4DEFF"/>
            </a:gs>
            <a:gs pos="23000">
              <a:srgbClr val="D4DEFF"/>
            </a:gs>
            <a:gs pos="97000">
              <a:srgbClr val="96AB94"/>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Learner-Learner</a:t>
          </a:r>
          <a:endParaRPr lang="en-US" sz="1800" kern="1200" dirty="0">
            <a:solidFill>
              <a:schemeClr val="tx1"/>
            </a:solidFill>
          </a:endParaRPr>
        </a:p>
      </dsp:txBody>
      <dsp:txXfrm>
        <a:off x="414559" y="918078"/>
        <a:ext cx="5388802" cy="479482"/>
      </dsp:txXfrm>
    </dsp:sp>
    <dsp:sp modelId="{F4E3969D-EE5D-4B9F-A0B3-765ECF484A26}">
      <dsp:nvSpPr>
        <dsp:cNvPr id="0" name=""/>
        <dsp:cNvSpPr/>
      </dsp:nvSpPr>
      <dsp:spPr>
        <a:xfrm>
          <a:off x="0" y="1974299"/>
          <a:ext cx="7772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6155A-B10D-4107-ADAC-2E404F41D024}">
      <dsp:nvSpPr>
        <dsp:cNvPr id="0" name=""/>
        <dsp:cNvSpPr/>
      </dsp:nvSpPr>
      <dsp:spPr>
        <a:xfrm>
          <a:off x="388620" y="1708620"/>
          <a:ext cx="5440680" cy="531360"/>
        </a:xfrm>
        <a:prstGeom prst="roundRect">
          <a:avLst/>
        </a:prstGeom>
        <a:gradFill rotWithShape="0">
          <a:gsLst>
            <a:gs pos="0">
              <a:srgbClr val="8488C4"/>
            </a:gs>
            <a:gs pos="100000">
              <a:srgbClr val="D4DEFF"/>
            </a:gs>
            <a:gs pos="23000">
              <a:srgbClr val="D4DEFF"/>
            </a:gs>
            <a:gs pos="97000">
              <a:srgbClr val="96AB94"/>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Learner-Content</a:t>
          </a:r>
          <a:endParaRPr lang="en-US" sz="1800" kern="1200" dirty="0">
            <a:solidFill>
              <a:schemeClr val="tx1"/>
            </a:solidFill>
          </a:endParaRPr>
        </a:p>
      </dsp:txBody>
      <dsp:txXfrm>
        <a:off x="414559" y="1734559"/>
        <a:ext cx="5388802" cy="479482"/>
      </dsp:txXfrm>
    </dsp:sp>
    <dsp:sp modelId="{114518BB-5731-4385-9C21-8E3098FBD11A}">
      <dsp:nvSpPr>
        <dsp:cNvPr id="0" name=""/>
        <dsp:cNvSpPr/>
      </dsp:nvSpPr>
      <dsp:spPr>
        <a:xfrm>
          <a:off x="0" y="2790780"/>
          <a:ext cx="7772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69E369-7E60-4272-9D37-5AAD6A5939F4}">
      <dsp:nvSpPr>
        <dsp:cNvPr id="0" name=""/>
        <dsp:cNvSpPr/>
      </dsp:nvSpPr>
      <dsp:spPr>
        <a:xfrm>
          <a:off x="1371579" y="2514600"/>
          <a:ext cx="2560329" cy="531360"/>
        </a:xfrm>
        <a:prstGeom prst="roundRect">
          <a:avLst/>
        </a:prstGeom>
        <a:gradFill rotWithShape="0">
          <a:gsLst>
            <a:gs pos="0">
              <a:srgbClr val="8488C4"/>
            </a:gs>
            <a:gs pos="100000">
              <a:srgbClr val="D4DEFF"/>
            </a:gs>
            <a:gs pos="23000">
              <a:srgbClr val="D4DEFF"/>
            </a:gs>
            <a:gs pos="97000">
              <a:srgbClr val="96AB94"/>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i="1" kern="1200" dirty="0" smtClean="0">
              <a:solidFill>
                <a:schemeClr val="tx1"/>
              </a:solidFill>
            </a:rPr>
            <a:t>Learner-Interface</a:t>
          </a:r>
        </a:p>
      </dsp:txBody>
      <dsp:txXfrm>
        <a:off x="1397518" y="2540539"/>
        <a:ext cx="2508451" cy="479482"/>
      </dsp:txXfrm>
    </dsp:sp>
    <dsp:sp modelId="{83F39DF1-C913-49A4-AAE6-13E292F724F0}">
      <dsp:nvSpPr>
        <dsp:cNvPr id="0" name=""/>
        <dsp:cNvSpPr/>
      </dsp:nvSpPr>
      <dsp:spPr>
        <a:xfrm>
          <a:off x="0" y="3607260"/>
          <a:ext cx="7772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92BB5-C1C3-4B31-BCE4-EA3CB5D0E06E}">
      <dsp:nvSpPr>
        <dsp:cNvPr id="0" name=""/>
        <dsp:cNvSpPr/>
      </dsp:nvSpPr>
      <dsp:spPr>
        <a:xfrm>
          <a:off x="1371579" y="3352802"/>
          <a:ext cx="2560329" cy="531360"/>
        </a:xfrm>
        <a:prstGeom prst="roundRect">
          <a:avLst/>
        </a:prstGeom>
        <a:gradFill rotWithShape="0">
          <a:gsLst>
            <a:gs pos="0">
              <a:srgbClr val="8488C4"/>
            </a:gs>
            <a:gs pos="100000">
              <a:srgbClr val="D4DEFF"/>
            </a:gs>
            <a:gs pos="23000">
              <a:srgbClr val="D4DEFF"/>
            </a:gs>
            <a:gs pos="97000">
              <a:srgbClr val="96AB94"/>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i="1" kern="1200" dirty="0" smtClean="0">
              <a:solidFill>
                <a:schemeClr val="tx1"/>
              </a:solidFill>
            </a:rPr>
            <a:t>Vicarious and passive</a:t>
          </a:r>
        </a:p>
      </dsp:txBody>
      <dsp:txXfrm>
        <a:off x="1397518" y="3378741"/>
        <a:ext cx="2508451" cy="479482"/>
      </dsp:txXfrm>
    </dsp:sp>
    <dsp:sp modelId="{6E273569-54E5-4954-9FEE-453C43649A0A}">
      <dsp:nvSpPr>
        <dsp:cNvPr id="0" name=""/>
        <dsp:cNvSpPr/>
      </dsp:nvSpPr>
      <dsp:spPr>
        <a:xfrm>
          <a:off x="0" y="4423740"/>
          <a:ext cx="77724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0EE59A-68D0-4151-8277-ADFE553DE14D}">
      <dsp:nvSpPr>
        <dsp:cNvPr id="0" name=""/>
        <dsp:cNvSpPr/>
      </dsp:nvSpPr>
      <dsp:spPr>
        <a:xfrm>
          <a:off x="1981208" y="4190999"/>
          <a:ext cx="5440680" cy="531360"/>
        </a:xfrm>
        <a:prstGeom prst="roundRect">
          <a:avLst/>
        </a:prstGeom>
        <a:gradFill rotWithShape="0">
          <a:gsLst>
            <a:gs pos="0">
              <a:srgbClr val="8488C4"/>
            </a:gs>
            <a:gs pos="100000">
              <a:srgbClr val="D4DEFF"/>
            </a:gs>
            <a:gs pos="23000">
              <a:srgbClr val="D4DEFF"/>
            </a:gs>
            <a:gs pos="97000">
              <a:srgbClr val="96AB94"/>
            </a:gs>
          </a:gsLst>
          <a:lin ang="5400000" scaled="0"/>
        </a:gra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en-US" sz="1800" i="1" kern="1200" dirty="0" smtClean="0">
              <a:solidFill>
                <a:schemeClr val="tx1"/>
              </a:solidFill>
            </a:rPr>
            <a:t>Teacher-Content, Content-Content, Teacher-Teacher</a:t>
          </a:r>
        </a:p>
      </dsp:txBody>
      <dsp:txXfrm>
        <a:off x="2007147" y="4216938"/>
        <a:ext cx="538880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0509C3-803C-4C93-B5F7-9372337D22D6}" type="datetimeFigureOut">
              <a:rPr lang="en-US" smtClean="0"/>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BFE1A-E516-47E2-8A7F-C2A3FBD20C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509C3-803C-4C93-B5F7-9372337D22D6}" type="datetimeFigureOut">
              <a:rPr lang="en-US" smtClean="0"/>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BFE1A-E516-47E2-8A7F-C2A3FBD20C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509C3-803C-4C93-B5F7-9372337D22D6}" type="datetimeFigureOut">
              <a:rPr lang="en-US" smtClean="0"/>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BFE1A-E516-47E2-8A7F-C2A3FBD20C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509C3-803C-4C93-B5F7-9372337D22D6}" type="datetimeFigureOut">
              <a:rPr lang="en-US" smtClean="0"/>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BFE1A-E516-47E2-8A7F-C2A3FBD20C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0509C3-803C-4C93-B5F7-9372337D22D6}" type="datetimeFigureOut">
              <a:rPr lang="en-US" smtClean="0"/>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BFE1A-E516-47E2-8A7F-C2A3FBD20C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0509C3-803C-4C93-B5F7-9372337D22D6}" type="datetimeFigureOut">
              <a:rPr lang="en-US" smtClean="0"/>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BFE1A-E516-47E2-8A7F-C2A3FBD20C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0509C3-803C-4C93-B5F7-9372337D22D6}" type="datetimeFigureOut">
              <a:rPr lang="en-US" smtClean="0"/>
              <a:t>4/11/2012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EBFE1A-E516-47E2-8A7F-C2A3FBD20C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0509C3-803C-4C93-B5F7-9372337D22D6}" type="datetimeFigureOut">
              <a:rPr lang="en-US" smtClean="0"/>
              <a:t>4/11/2012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EBFE1A-E516-47E2-8A7F-C2A3FBD20C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509C3-803C-4C93-B5F7-9372337D22D6}" type="datetimeFigureOut">
              <a:rPr lang="en-US" smtClean="0"/>
              <a:t>4/11/2012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EBFE1A-E516-47E2-8A7F-C2A3FBD20C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0509C3-803C-4C93-B5F7-9372337D22D6}" type="datetimeFigureOut">
              <a:rPr lang="en-US" smtClean="0"/>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BFE1A-E516-47E2-8A7F-C2A3FBD20CC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40509C3-803C-4C93-B5F7-9372337D22D6}" type="datetimeFigureOut">
              <a:rPr lang="en-US" smtClean="0"/>
              <a:t>4/11/2012</a:t>
            </a:fld>
            <a:endParaRPr lang="en-US"/>
          </a:p>
        </p:txBody>
      </p:sp>
      <p:sp>
        <p:nvSpPr>
          <p:cNvPr id="9" name="Slide Number Placeholder 8"/>
          <p:cNvSpPr>
            <a:spLocks noGrp="1"/>
          </p:cNvSpPr>
          <p:nvPr>
            <p:ph type="sldNum" sz="quarter" idx="11"/>
          </p:nvPr>
        </p:nvSpPr>
        <p:spPr/>
        <p:txBody>
          <a:bodyPr/>
          <a:lstStyle/>
          <a:p>
            <a:fld id="{90EBFE1A-E516-47E2-8A7F-C2A3FBD20CC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0EBFE1A-E516-47E2-8A7F-C2A3FBD20CC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40509C3-803C-4C93-B5F7-9372337D22D6}" type="datetimeFigureOut">
              <a:rPr lang="en-US" smtClean="0"/>
              <a:t>4/11/2012</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c4lpt.co.uk/" TargetMode="External"/><Relationship Id="rId2" Type="http://schemas.openxmlformats.org/officeDocument/2006/relationships/hyperlink" Target="http://www.classroom-aid.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Blended </a:t>
            </a:r>
            <a:r>
              <a:rPr lang="en-US" dirty="0" smtClean="0"/>
              <a:t>learning</a:t>
            </a:r>
            <a:br>
              <a:rPr lang="en-US" dirty="0" smtClean="0"/>
            </a:br>
            <a:r>
              <a:rPr lang="en-US" sz="2400" dirty="0" smtClean="0"/>
              <a:t>(traditional  </a:t>
            </a:r>
            <a:r>
              <a:rPr lang="en-US" sz="2400" strike="sngStrike" dirty="0" smtClean="0"/>
              <a:t>versus</a:t>
            </a:r>
            <a:r>
              <a:rPr lang="en-US" sz="2400" dirty="0" smtClean="0"/>
              <a:t> and online courses)</a:t>
            </a:r>
            <a:endParaRPr lang="en-US" sz="2400" dirty="0"/>
          </a:p>
        </p:txBody>
      </p:sp>
      <p:sp>
        <p:nvSpPr>
          <p:cNvPr id="3" name="Subtitle 2"/>
          <p:cNvSpPr>
            <a:spLocks noGrp="1"/>
          </p:cNvSpPr>
          <p:nvPr>
            <p:ph type="subTitle" idx="1"/>
          </p:nvPr>
        </p:nvSpPr>
        <p:spPr>
          <a:xfrm>
            <a:off x="685800" y="4572000"/>
            <a:ext cx="6461760" cy="381000"/>
          </a:xfrm>
        </p:spPr>
        <p:txBody>
          <a:bodyPr>
            <a:normAutofit lnSpcReduction="10000"/>
          </a:bodyPr>
          <a:lstStyle/>
          <a:p>
            <a:pPr algn="r"/>
            <a:r>
              <a:rPr lang="en-US" i="1" dirty="0" smtClean="0">
                <a:latin typeface="Book Antiqua" pitchFamily="18" charset="0"/>
              </a:rPr>
              <a:t>Alex Cioaca</a:t>
            </a:r>
            <a:endParaRPr lang="en-US" i="1" dirty="0">
              <a:latin typeface="Book Antiqua" pitchFamily="18" charset="0"/>
            </a:endParaRPr>
          </a:p>
        </p:txBody>
      </p:sp>
    </p:spTree>
    <p:extLst>
      <p:ext uri="{BB962C8B-B14F-4D97-AF65-F5344CB8AC3E}">
        <p14:creationId xmlns:p14="http://schemas.microsoft.com/office/powerpoint/2010/main" val="207681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study</a:t>
            </a:r>
            <a:endParaRPr lang="en-US" dirty="0"/>
          </a:p>
        </p:txBody>
      </p:sp>
      <p:sp>
        <p:nvSpPr>
          <p:cNvPr id="3" name="Content Placeholder 2"/>
          <p:cNvSpPr>
            <a:spLocks noGrp="1"/>
          </p:cNvSpPr>
          <p:nvPr>
            <p:ph idx="1"/>
          </p:nvPr>
        </p:nvSpPr>
        <p:spPr>
          <a:xfrm>
            <a:off x="457200" y="1371600"/>
            <a:ext cx="7620000" cy="4800600"/>
          </a:xfrm>
        </p:spPr>
        <p:txBody>
          <a:bodyPr>
            <a:normAutofit lnSpcReduction="10000"/>
          </a:bodyPr>
          <a:lstStyle/>
          <a:p>
            <a:pPr marL="114300" indent="0">
              <a:buNone/>
            </a:pPr>
            <a:r>
              <a:rPr lang="en-US" i="1" u="sng" dirty="0" smtClean="0">
                <a:latin typeface="Agency FB" pitchFamily="34" charset="0"/>
              </a:rPr>
              <a:t>Assumption</a:t>
            </a:r>
          </a:p>
          <a:p>
            <a:pPr marL="114300" indent="0">
              <a:buNone/>
            </a:pPr>
            <a:r>
              <a:rPr lang="en-US" sz="1800" dirty="0" smtClean="0"/>
              <a:t>In blended learning, students feel a greater sense of community</a:t>
            </a:r>
          </a:p>
          <a:p>
            <a:pPr marL="114300" indent="0">
              <a:buNone/>
            </a:pPr>
            <a:r>
              <a:rPr lang="en-US" sz="1800" dirty="0" smtClean="0"/>
              <a:t>(Also, what about the learning experience?)</a:t>
            </a:r>
          </a:p>
          <a:p>
            <a:pPr marL="114300" indent="0">
              <a:buNone/>
            </a:pPr>
            <a:endParaRPr lang="en-US" dirty="0" smtClean="0"/>
          </a:p>
          <a:p>
            <a:pPr marL="114300" indent="0">
              <a:buNone/>
            </a:pPr>
            <a:r>
              <a:rPr lang="en-US" i="1" u="sng" dirty="0" smtClean="0">
                <a:latin typeface="Agency FB" pitchFamily="34" charset="0"/>
              </a:rPr>
              <a:t>Reasoning</a:t>
            </a:r>
          </a:p>
          <a:p>
            <a:pPr marL="114300" indent="0">
              <a:buNone/>
            </a:pPr>
            <a:r>
              <a:rPr lang="en-US" sz="1800" dirty="0" smtClean="0"/>
              <a:t>A </a:t>
            </a:r>
            <a:r>
              <a:rPr lang="en-US" sz="1800" dirty="0"/>
              <a:t>combination of face-to-face and online learning environments provides a greater range </a:t>
            </a:r>
            <a:r>
              <a:rPr lang="en-US" sz="1800" dirty="0" smtClean="0"/>
              <a:t>of </a:t>
            </a:r>
            <a:r>
              <a:rPr lang="en-US" sz="1800" dirty="0"/>
              <a:t>opportunities for students to interact with each other and with their professor. </a:t>
            </a:r>
            <a:endParaRPr lang="en-US" sz="1800" dirty="0" smtClean="0"/>
          </a:p>
          <a:p>
            <a:pPr marL="114300" indent="0">
              <a:buNone/>
            </a:pPr>
            <a:endParaRPr lang="en-US" dirty="0" smtClean="0"/>
          </a:p>
          <a:p>
            <a:pPr marL="114300" indent="0">
              <a:buNone/>
            </a:pPr>
            <a:endParaRPr lang="en-US" sz="1800" dirty="0" smtClean="0"/>
          </a:p>
          <a:p>
            <a:pPr marL="114300" indent="0">
              <a:buNone/>
            </a:pPr>
            <a:endParaRPr lang="en-US" sz="1800" dirty="0"/>
          </a:p>
          <a:p>
            <a:pPr marL="114300" indent="0">
              <a:buNone/>
            </a:pPr>
            <a:r>
              <a:rPr lang="en-US" sz="1800" dirty="0" smtClean="0"/>
              <a:t>These interactions </a:t>
            </a:r>
            <a:r>
              <a:rPr lang="en-US" sz="1800" dirty="0"/>
              <a:t>should </a:t>
            </a:r>
            <a:r>
              <a:rPr lang="en-US" sz="1800" dirty="0" smtClean="0"/>
              <a:t>increase: </a:t>
            </a:r>
          </a:p>
          <a:p>
            <a:r>
              <a:rPr lang="en-US" sz="1800" dirty="0" smtClean="0"/>
              <a:t>socialization</a:t>
            </a:r>
          </a:p>
          <a:p>
            <a:r>
              <a:rPr lang="en-US" sz="1800" dirty="0" smtClean="0"/>
              <a:t>sense </a:t>
            </a:r>
            <a:r>
              <a:rPr lang="en-US" sz="1800" dirty="0"/>
              <a:t>of being connected to each </a:t>
            </a:r>
            <a:r>
              <a:rPr lang="en-US" sz="1800" dirty="0" smtClean="0"/>
              <a:t>other</a:t>
            </a:r>
          </a:p>
          <a:p>
            <a:r>
              <a:rPr lang="en-US" sz="1800" dirty="0" smtClean="0"/>
              <a:t>construction </a:t>
            </a:r>
            <a:r>
              <a:rPr lang="en-US" sz="1800" dirty="0"/>
              <a:t>of knowledge through </a:t>
            </a:r>
            <a:r>
              <a:rPr lang="en-US" sz="1800" dirty="0" smtClean="0"/>
              <a:t>discourse</a:t>
            </a:r>
            <a:endParaRPr lang="en-US" sz="1800" dirty="0"/>
          </a:p>
        </p:txBody>
      </p:sp>
    </p:spTree>
    <p:extLst>
      <p:ext uri="{BB962C8B-B14F-4D97-AF65-F5344CB8AC3E}">
        <p14:creationId xmlns:p14="http://schemas.microsoft.com/office/powerpoint/2010/main" val="1900629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study</a:t>
            </a:r>
            <a:endParaRPr lang="en-US" dirty="0"/>
          </a:p>
        </p:txBody>
      </p:sp>
      <p:sp>
        <p:nvSpPr>
          <p:cNvPr id="3" name="Content Placeholder 2"/>
          <p:cNvSpPr>
            <a:spLocks noGrp="1"/>
          </p:cNvSpPr>
          <p:nvPr>
            <p:ph idx="1"/>
          </p:nvPr>
        </p:nvSpPr>
        <p:spPr>
          <a:xfrm>
            <a:off x="457200" y="1371600"/>
            <a:ext cx="7620000" cy="4800600"/>
          </a:xfrm>
        </p:spPr>
        <p:txBody>
          <a:bodyPr>
            <a:normAutofit/>
          </a:bodyPr>
          <a:lstStyle/>
          <a:p>
            <a:pPr marL="114300" indent="0">
              <a:buNone/>
            </a:pPr>
            <a:r>
              <a:rPr lang="en-US" i="1" u="sng" dirty="0" smtClean="0">
                <a:latin typeface="Agency FB" pitchFamily="34" charset="0"/>
              </a:rPr>
              <a:t>Location </a:t>
            </a:r>
          </a:p>
          <a:p>
            <a:pPr marL="114300" indent="0">
              <a:buNone/>
            </a:pPr>
            <a:r>
              <a:rPr lang="en-US" sz="1800" dirty="0" smtClean="0"/>
              <a:t>Small </a:t>
            </a:r>
            <a:r>
              <a:rPr lang="en-US" sz="1800" dirty="0"/>
              <a:t>accredited university located </a:t>
            </a:r>
            <a:r>
              <a:rPr lang="en-US" sz="1800" dirty="0" smtClean="0"/>
              <a:t>in </a:t>
            </a:r>
            <a:r>
              <a:rPr lang="en-US" sz="1800" dirty="0"/>
              <a:t>an urban area of </a:t>
            </a:r>
            <a:r>
              <a:rPr lang="en-US" sz="1800" dirty="0" smtClean="0"/>
              <a:t>southeastern Virginia</a:t>
            </a:r>
          </a:p>
          <a:p>
            <a:pPr marL="114300" indent="0">
              <a:buNone/>
            </a:pPr>
            <a:endParaRPr lang="en-US" dirty="0" smtClean="0"/>
          </a:p>
          <a:p>
            <a:pPr marL="114300" indent="0">
              <a:buNone/>
            </a:pPr>
            <a:r>
              <a:rPr lang="en-US" i="1" u="sng" dirty="0" smtClean="0">
                <a:latin typeface="Agency FB" pitchFamily="34" charset="0"/>
              </a:rPr>
              <a:t>Subjects</a:t>
            </a:r>
            <a:endParaRPr lang="en-US" i="1" u="sng" dirty="0">
              <a:latin typeface="Agency FB" pitchFamily="34" charset="0"/>
            </a:endParaRPr>
          </a:p>
          <a:p>
            <a:pPr marL="114300" indent="0">
              <a:buNone/>
            </a:pPr>
            <a:r>
              <a:rPr lang="en-US" sz="1800" dirty="0" smtClean="0"/>
              <a:t>68 </a:t>
            </a:r>
            <a:r>
              <a:rPr lang="en-US" sz="1800" dirty="0"/>
              <a:t>graduate students enrolled in </a:t>
            </a:r>
            <a:r>
              <a:rPr lang="en-US" sz="1800" dirty="0" smtClean="0"/>
              <a:t>three </a:t>
            </a:r>
            <a:r>
              <a:rPr lang="en-US" sz="1800" dirty="0"/>
              <a:t>graduate-level education </a:t>
            </a:r>
            <a:r>
              <a:rPr lang="en-US" sz="1800" dirty="0" smtClean="0"/>
              <a:t>courses </a:t>
            </a:r>
            <a:r>
              <a:rPr lang="en-US" sz="1800" dirty="0"/>
              <a:t>during the same </a:t>
            </a:r>
            <a:r>
              <a:rPr lang="en-US" sz="1800" dirty="0" smtClean="0"/>
              <a:t>semester. </a:t>
            </a:r>
          </a:p>
          <a:p>
            <a:pPr marL="114300" indent="0">
              <a:buNone/>
            </a:pPr>
            <a:endParaRPr lang="en-US" dirty="0"/>
          </a:p>
          <a:p>
            <a:pPr marL="114300" indent="0">
              <a:buNone/>
            </a:pPr>
            <a:endParaRPr lang="en-US" dirty="0" smtClean="0"/>
          </a:p>
          <a:p>
            <a:pPr marL="114300" indent="0">
              <a:buNone/>
            </a:pPr>
            <a:r>
              <a:rPr lang="en-US" dirty="0" smtClean="0"/>
              <a:t>. </a:t>
            </a:r>
            <a:endParaRPr lang="en-US" dirty="0"/>
          </a:p>
        </p:txBody>
      </p:sp>
      <p:graphicFrame>
        <p:nvGraphicFramePr>
          <p:cNvPr id="4" name="Chart 3"/>
          <p:cNvGraphicFramePr/>
          <p:nvPr>
            <p:extLst>
              <p:ext uri="{D42A27DB-BD31-4B8C-83A1-F6EECF244321}">
                <p14:modId xmlns:p14="http://schemas.microsoft.com/office/powerpoint/2010/main" val="731422928"/>
              </p:ext>
            </p:extLst>
          </p:nvPr>
        </p:nvGraphicFramePr>
        <p:xfrm>
          <a:off x="1981200" y="3575462"/>
          <a:ext cx="5029200" cy="3130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4390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methodologies</a:t>
            </a:r>
            <a:endParaRPr lang="en-US" dirty="0"/>
          </a:p>
        </p:txBody>
      </p:sp>
      <p:graphicFrame>
        <p:nvGraphicFramePr>
          <p:cNvPr id="4" name="Diagram 3"/>
          <p:cNvGraphicFramePr/>
          <p:nvPr>
            <p:extLst>
              <p:ext uri="{D42A27DB-BD31-4B8C-83A1-F6EECF244321}">
                <p14:modId xmlns:p14="http://schemas.microsoft.com/office/powerpoint/2010/main" val="643617261"/>
              </p:ext>
            </p:extLst>
          </p:nvPr>
        </p:nvGraphicFramePr>
        <p:xfrm>
          <a:off x="76200" y="1447800"/>
          <a:ext cx="8305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7646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77200" cy="1143000"/>
          </a:xfrm>
        </p:spPr>
        <p:txBody>
          <a:bodyPr/>
          <a:lstStyle/>
          <a:p>
            <a:r>
              <a:rPr lang="en-US" dirty="0" smtClean="0"/>
              <a:t>Procedure and instrumentation</a:t>
            </a:r>
            <a:endParaRPr lang="en-US" dirty="0"/>
          </a:p>
        </p:txBody>
      </p:sp>
      <p:sp>
        <p:nvSpPr>
          <p:cNvPr id="3" name="Content Placeholder 2"/>
          <p:cNvSpPr>
            <a:spLocks noGrp="1"/>
          </p:cNvSpPr>
          <p:nvPr>
            <p:ph idx="1"/>
          </p:nvPr>
        </p:nvSpPr>
        <p:spPr>
          <a:xfrm>
            <a:off x="457200" y="2133600"/>
            <a:ext cx="7620000" cy="3886200"/>
          </a:xfrm>
        </p:spPr>
        <p:txBody>
          <a:bodyPr>
            <a:normAutofit/>
          </a:bodyPr>
          <a:lstStyle/>
          <a:p>
            <a:r>
              <a:rPr lang="en-US" sz="1600" dirty="0" smtClean="0"/>
              <a:t>Connectedness and learning measured with the Classroom Community Scale (CCS)</a:t>
            </a:r>
          </a:p>
          <a:p>
            <a:r>
              <a:rPr lang="en-US" sz="1600" dirty="0" smtClean="0"/>
              <a:t>20 self-report items such as “feel isolated” / “feels like a family”</a:t>
            </a:r>
          </a:p>
          <a:p>
            <a:r>
              <a:rPr lang="en-US" sz="1600" dirty="0" smtClean="0"/>
              <a:t>5-point </a:t>
            </a:r>
            <a:r>
              <a:rPr lang="en-US" sz="1600" dirty="0" err="1" smtClean="0"/>
              <a:t>Likert</a:t>
            </a:r>
            <a:r>
              <a:rPr lang="en-US" sz="1600" dirty="0" smtClean="0"/>
              <a:t> scale (strongly agree, agree </a:t>
            </a:r>
            <a:r>
              <a:rPr lang="en-US" sz="1600" dirty="0" err="1" smtClean="0"/>
              <a:t>etc</a:t>
            </a:r>
            <a:r>
              <a:rPr lang="en-US" sz="1600" dirty="0" smtClean="0"/>
              <a:t>)</a:t>
            </a:r>
            <a:r>
              <a:rPr lang="en-US" sz="1600" dirty="0"/>
              <a:t/>
            </a:r>
            <a:br>
              <a:rPr lang="en-US" sz="1600" dirty="0"/>
            </a:br>
            <a:endParaRPr lang="en-US" sz="1600" dirty="0" smtClean="0"/>
          </a:p>
          <a:p>
            <a:r>
              <a:rPr lang="en-US" sz="1600" dirty="0"/>
              <a:t>C</a:t>
            </a:r>
            <a:r>
              <a:rPr lang="en-US" sz="1600" dirty="0" smtClean="0"/>
              <a:t>onnectedness </a:t>
            </a:r>
            <a:r>
              <a:rPr lang="en-US" sz="1600" dirty="0"/>
              <a:t>subscale </a:t>
            </a:r>
            <a:r>
              <a:rPr lang="en-US" sz="1600" dirty="0" smtClean="0"/>
              <a:t>= the </a:t>
            </a:r>
            <a:r>
              <a:rPr lang="en-US" sz="1600" dirty="0"/>
              <a:t>feelings of students regarding their cohesion, community </a:t>
            </a:r>
            <a:r>
              <a:rPr lang="en-US" sz="1600" dirty="0" smtClean="0"/>
              <a:t>spirit</a:t>
            </a:r>
            <a:r>
              <a:rPr lang="en-US" sz="1600" dirty="0"/>
              <a:t>, trust, and </a:t>
            </a:r>
            <a:r>
              <a:rPr lang="en-US" sz="1600" dirty="0" smtClean="0"/>
              <a:t>interdependence</a:t>
            </a:r>
            <a:endParaRPr lang="en-US" sz="1600" dirty="0"/>
          </a:p>
          <a:p>
            <a:r>
              <a:rPr lang="en-US" sz="1600" dirty="0" smtClean="0"/>
              <a:t>Learning </a:t>
            </a:r>
            <a:r>
              <a:rPr lang="en-US" sz="1600" dirty="0"/>
              <a:t>subscale </a:t>
            </a:r>
            <a:r>
              <a:rPr lang="en-US" sz="1600" dirty="0" smtClean="0"/>
              <a:t>= the </a:t>
            </a:r>
            <a:r>
              <a:rPr lang="en-US" sz="1600" dirty="0"/>
              <a:t>feelings of </a:t>
            </a:r>
            <a:r>
              <a:rPr lang="en-US" sz="1600" dirty="0" smtClean="0"/>
              <a:t>students regarding </a:t>
            </a:r>
            <a:r>
              <a:rPr lang="en-US" sz="1600" dirty="0"/>
              <a:t>the degree to which they </a:t>
            </a:r>
            <a:r>
              <a:rPr lang="en-US" sz="1600" dirty="0" smtClean="0"/>
              <a:t>reached and shared </a:t>
            </a:r>
            <a:r>
              <a:rPr lang="en-US" sz="1600" dirty="0"/>
              <a:t>educational </a:t>
            </a:r>
            <a:r>
              <a:rPr lang="en-US" sz="1600" dirty="0" smtClean="0"/>
              <a:t>goals</a:t>
            </a:r>
          </a:p>
          <a:p>
            <a:pPr marL="114300" indent="0">
              <a:buNone/>
            </a:pPr>
            <a:endParaRPr lang="en-US" sz="1600" dirty="0" smtClean="0"/>
          </a:p>
          <a:p>
            <a:r>
              <a:rPr lang="en-US" sz="1600" dirty="0" smtClean="0"/>
              <a:t>Scores </a:t>
            </a:r>
            <a:r>
              <a:rPr lang="en-US" sz="1600" dirty="0"/>
              <a:t>on each subscale can </a:t>
            </a:r>
            <a:r>
              <a:rPr lang="en-US" sz="1600" dirty="0" smtClean="0"/>
              <a:t>range </a:t>
            </a:r>
            <a:r>
              <a:rPr lang="en-US" sz="1600" dirty="0"/>
              <a:t>from 0 to </a:t>
            </a:r>
            <a:r>
              <a:rPr lang="en-US" sz="1600" dirty="0" smtClean="0"/>
              <a:t>40</a:t>
            </a:r>
          </a:p>
          <a:p>
            <a:endParaRPr lang="en-US" sz="1600" dirty="0"/>
          </a:p>
          <a:p>
            <a:r>
              <a:rPr lang="en-US" sz="1600" dirty="0"/>
              <a:t>There were no significant differences in the composition of the three courses by gender, age, or </a:t>
            </a:r>
            <a:r>
              <a:rPr lang="en-US" sz="1600" dirty="0" smtClean="0"/>
              <a:t>ethnicity</a:t>
            </a:r>
            <a:endParaRPr lang="en-US" sz="1600" dirty="0"/>
          </a:p>
        </p:txBody>
      </p:sp>
    </p:spTree>
    <p:extLst>
      <p:ext uri="{BB962C8B-B14F-4D97-AF65-F5344CB8AC3E}">
        <p14:creationId xmlns:p14="http://schemas.microsoft.com/office/powerpoint/2010/main" val="1192541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7620000" cy="3810000"/>
          </a:xfrm>
        </p:spPr>
        <p:txBody>
          <a:bodyPr>
            <a:noAutofit/>
          </a:bodyPr>
          <a:lstStyle/>
          <a:p>
            <a:r>
              <a:rPr lang="en-US" sz="1600" dirty="0" smtClean="0"/>
              <a:t>Traditional and blended course participants completed the CCS in-class</a:t>
            </a:r>
          </a:p>
          <a:p>
            <a:r>
              <a:rPr lang="en-US" sz="1600" dirty="0" smtClean="0"/>
              <a:t>Pretest – 2</a:t>
            </a:r>
            <a:r>
              <a:rPr lang="en-US" sz="1600" baseline="30000" dirty="0" smtClean="0"/>
              <a:t>nd</a:t>
            </a:r>
            <a:r>
              <a:rPr lang="en-US" sz="1600" dirty="0" smtClean="0"/>
              <a:t> week; Posttest – the final two weeks of the semester</a:t>
            </a:r>
          </a:p>
          <a:p>
            <a:r>
              <a:rPr lang="en-US" sz="1600" dirty="0" smtClean="0"/>
              <a:t>Participants were unaware of their final grades when doing the CCS test</a:t>
            </a:r>
          </a:p>
          <a:p>
            <a:endParaRPr lang="en-US" sz="1600" dirty="0" smtClean="0"/>
          </a:p>
          <a:p>
            <a:r>
              <a:rPr lang="en-US" sz="1600" dirty="0"/>
              <a:t>A causal-comparative design was used to determine whether the mean differences in sense of community at the end of each course were larger than expected by chance. </a:t>
            </a:r>
          </a:p>
          <a:p>
            <a:endParaRPr lang="en-US" sz="1600" dirty="0"/>
          </a:p>
          <a:p>
            <a:r>
              <a:rPr lang="en-US" sz="1600" dirty="0" smtClean="0"/>
              <a:t>Since random assignment of participants to groups was not possible, the data was analyzed using a multivariate analysis of covariance (MANCOVA) to provide statistical matching of groups based on the pretest results</a:t>
            </a:r>
          </a:p>
          <a:p>
            <a:pPr marL="114300" indent="0">
              <a:buNone/>
            </a:pPr>
            <a:endParaRPr lang="en-US" sz="1600" dirty="0"/>
          </a:p>
          <a:p>
            <a:r>
              <a:rPr lang="en-US" sz="1600" dirty="0" smtClean="0"/>
              <a:t>Effect size was calculated using the eta-squared statistic and interpretation was based on Cohen’s thresholds (.01 small / .06 moderate / .14 large)</a:t>
            </a:r>
          </a:p>
          <a:p>
            <a:endParaRPr lang="en-US" sz="1400" dirty="0" smtClean="0"/>
          </a:p>
        </p:txBody>
      </p:sp>
      <p:sp>
        <p:nvSpPr>
          <p:cNvPr id="5" name="Title 1"/>
          <p:cNvSpPr txBox="1">
            <a:spLocks/>
          </p:cNvSpPr>
          <p:nvPr/>
        </p:nvSpPr>
        <p:spPr>
          <a:xfrm>
            <a:off x="304800" y="304800"/>
            <a:ext cx="80772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Procedure and instrumentation</a:t>
            </a:r>
            <a:endParaRPr lang="en-US" dirty="0"/>
          </a:p>
        </p:txBody>
      </p:sp>
    </p:spTree>
    <p:extLst>
      <p:ext uri="{BB962C8B-B14F-4D97-AF65-F5344CB8AC3E}">
        <p14:creationId xmlns:p14="http://schemas.microsoft.com/office/powerpoint/2010/main" val="2675029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Results</a:t>
            </a:r>
            <a:endParaRPr lang="en-US" dirty="0"/>
          </a:p>
        </p:txBody>
      </p:sp>
      <p:graphicFrame>
        <p:nvGraphicFramePr>
          <p:cNvPr id="7" name="Content Placeholder 6" title="Pretest"/>
          <p:cNvGraphicFramePr>
            <a:graphicFrameLocks noGrp="1"/>
          </p:cNvGraphicFramePr>
          <p:nvPr>
            <p:ph idx="1"/>
            <p:extLst>
              <p:ext uri="{D42A27DB-BD31-4B8C-83A1-F6EECF244321}">
                <p14:modId xmlns:p14="http://schemas.microsoft.com/office/powerpoint/2010/main" val="1778166136"/>
              </p:ext>
            </p:extLst>
          </p:nvPr>
        </p:nvGraphicFramePr>
        <p:xfrm>
          <a:off x="228600" y="1447800"/>
          <a:ext cx="76200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1402116710"/>
              </p:ext>
            </p:extLst>
          </p:nvPr>
        </p:nvGraphicFramePr>
        <p:xfrm>
          <a:off x="304800" y="4191000"/>
          <a:ext cx="7620000" cy="317664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0" y="2654043"/>
            <a:ext cx="458780" cy="276999"/>
          </a:xfrm>
          <a:prstGeom prst="rect">
            <a:avLst/>
          </a:prstGeom>
          <a:noFill/>
        </p:spPr>
        <p:txBody>
          <a:bodyPr wrap="none" rtlCol="0">
            <a:spAutoFit/>
          </a:bodyPr>
          <a:lstStyle/>
          <a:p>
            <a:r>
              <a:rPr lang="en-US" sz="1200" dirty="0" smtClean="0"/>
              <a:t>4.12</a:t>
            </a:r>
            <a:endParaRPr lang="en-US" dirty="0"/>
          </a:p>
        </p:txBody>
      </p:sp>
      <p:sp>
        <p:nvSpPr>
          <p:cNvPr id="10" name="TextBox 9"/>
          <p:cNvSpPr txBox="1"/>
          <p:nvPr/>
        </p:nvSpPr>
        <p:spPr>
          <a:xfrm>
            <a:off x="1958630" y="2649762"/>
            <a:ext cx="458780" cy="276999"/>
          </a:xfrm>
          <a:prstGeom prst="rect">
            <a:avLst/>
          </a:prstGeom>
          <a:noFill/>
        </p:spPr>
        <p:txBody>
          <a:bodyPr wrap="none" rtlCol="0">
            <a:spAutoFit/>
          </a:bodyPr>
          <a:lstStyle/>
          <a:p>
            <a:r>
              <a:rPr lang="en-US" sz="1200" dirty="0" smtClean="0"/>
              <a:t>2.39</a:t>
            </a:r>
            <a:endParaRPr lang="en-US" dirty="0"/>
          </a:p>
        </p:txBody>
      </p:sp>
      <p:sp>
        <p:nvSpPr>
          <p:cNvPr id="11" name="TextBox 10"/>
          <p:cNvSpPr txBox="1"/>
          <p:nvPr/>
        </p:nvSpPr>
        <p:spPr>
          <a:xfrm>
            <a:off x="2895600" y="2649761"/>
            <a:ext cx="458780" cy="276999"/>
          </a:xfrm>
          <a:prstGeom prst="rect">
            <a:avLst/>
          </a:prstGeom>
          <a:noFill/>
        </p:spPr>
        <p:txBody>
          <a:bodyPr wrap="none" rtlCol="0">
            <a:spAutoFit/>
          </a:bodyPr>
          <a:lstStyle/>
          <a:p>
            <a:r>
              <a:rPr lang="en-US" sz="1200" dirty="0" smtClean="0"/>
              <a:t>4.10</a:t>
            </a:r>
            <a:endParaRPr lang="en-US" dirty="0"/>
          </a:p>
        </p:txBody>
      </p:sp>
      <p:sp>
        <p:nvSpPr>
          <p:cNvPr id="12" name="TextBox 11"/>
          <p:cNvSpPr txBox="1"/>
          <p:nvPr/>
        </p:nvSpPr>
        <p:spPr>
          <a:xfrm>
            <a:off x="3354380" y="2649760"/>
            <a:ext cx="458780" cy="276999"/>
          </a:xfrm>
          <a:prstGeom prst="rect">
            <a:avLst/>
          </a:prstGeom>
          <a:noFill/>
        </p:spPr>
        <p:txBody>
          <a:bodyPr wrap="none" rtlCol="0">
            <a:spAutoFit/>
          </a:bodyPr>
          <a:lstStyle/>
          <a:p>
            <a:r>
              <a:rPr lang="en-US" sz="1200" dirty="0" smtClean="0"/>
              <a:t>2.76</a:t>
            </a:r>
            <a:endParaRPr lang="en-US" dirty="0"/>
          </a:p>
        </p:txBody>
      </p:sp>
      <p:sp>
        <p:nvSpPr>
          <p:cNvPr id="13" name="TextBox 12"/>
          <p:cNvSpPr txBox="1"/>
          <p:nvPr/>
        </p:nvSpPr>
        <p:spPr>
          <a:xfrm>
            <a:off x="4343400" y="2649759"/>
            <a:ext cx="458780" cy="276999"/>
          </a:xfrm>
          <a:prstGeom prst="rect">
            <a:avLst/>
          </a:prstGeom>
          <a:noFill/>
        </p:spPr>
        <p:txBody>
          <a:bodyPr wrap="none" rtlCol="0">
            <a:spAutoFit/>
          </a:bodyPr>
          <a:lstStyle/>
          <a:p>
            <a:r>
              <a:rPr lang="en-US" sz="1200" dirty="0" smtClean="0"/>
              <a:t>3.83</a:t>
            </a:r>
            <a:endParaRPr lang="en-US" dirty="0"/>
          </a:p>
        </p:txBody>
      </p:sp>
      <p:sp>
        <p:nvSpPr>
          <p:cNvPr id="14" name="TextBox 13"/>
          <p:cNvSpPr txBox="1"/>
          <p:nvPr/>
        </p:nvSpPr>
        <p:spPr>
          <a:xfrm>
            <a:off x="4802180" y="2649758"/>
            <a:ext cx="458780" cy="276999"/>
          </a:xfrm>
          <a:prstGeom prst="rect">
            <a:avLst/>
          </a:prstGeom>
          <a:noFill/>
        </p:spPr>
        <p:txBody>
          <a:bodyPr wrap="none" rtlCol="0">
            <a:spAutoFit/>
          </a:bodyPr>
          <a:lstStyle/>
          <a:p>
            <a:r>
              <a:rPr lang="en-US" sz="1200" dirty="0" smtClean="0"/>
              <a:t>4.61</a:t>
            </a:r>
            <a:endParaRPr lang="en-US" dirty="0"/>
          </a:p>
        </p:txBody>
      </p:sp>
      <p:sp>
        <p:nvSpPr>
          <p:cNvPr id="15" name="TextBox 14"/>
          <p:cNvSpPr txBox="1"/>
          <p:nvPr/>
        </p:nvSpPr>
        <p:spPr>
          <a:xfrm>
            <a:off x="1624741" y="5410200"/>
            <a:ext cx="458780" cy="276999"/>
          </a:xfrm>
          <a:prstGeom prst="rect">
            <a:avLst/>
          </a:prstGeom>
          <a:noFill/>
        </p:spPr>
        <p:txBody>
          <a:bodyPr wrap="none" rtlCol="0">
            <a:spAutoFit/>
          </a:bodyPr>
          <a:lstStyle/>
          <a:p>
            <a:r>
              <a:rPr lang="en-US" sz="1200" dirty="0" smtClean="0"/>
              <a:t>4.85</a:t>
            </a:r>
            <a:endParaRPr lang="en-US" dirty="0"/>
          </a:p>
        </p:txBody>
      </p:sp>
      <p:sp>
        <p:nvSpPr>
          <p:cNvPr id="16" name="TextBox 15"/>
          <p:cNvSpPr txBox="1"/>
          <p:nvPr/>
        </p:nvSpPr>
        <p:spPr>
          <a:xfrm>
            <a:off x="2059371" y="5405919"/>
            <a:ext cx="458780" cy="276999"/>
          </a:xfrm>
          <a:prstGeom prst="rect">
            <a:avLst/>
          </a:prstGeom>
          <a:noFill/>
        </p:spPr>
        <p:txBody>
          <a:bodyPr wrap="none" rtlCol="0">
            <a:spAutoFit/>
          </a:bodyPr>
          <a:lstStyle/>
          <a:p>
            <a:r>
              <a:rPr lang="en-US" sz="1200" dirty="0" smtClean="0"/>
              <a:t>3.55</a:t>
            </a:r>
            <a:endParaRPr lang="en-US" dirty="0"/>
          </a:p>
        </p:txBody>
      </p:sp>
      <p:sp>
        <p:nvSpPr>
          <p:cNvPr id="17" name="TextBox 16"/>
          <p:cNvSpPr txBox="1"/>
          <p:nvPr/>
        </p:nvSpPr>
        <p:spPr>
          <a:xfrm>
            <a:off x="2996341" y="5405918"/>
            <a:ext cx="458780" cy="276999"/>
          </a:xfrm>
          <a:prstGeom prst="rect">
            <a:avLst/>
          </a:prstGeom>
          <a:noFill/>
        </p:spPr>
        <p:txBody>
          <a:bodyPr wrap="none" rtlCol="0">
            <a:spAutoFit/>
          </a:bodyPr>
          <a:lstStyle/>
          <a:p>
            <a:r>
              <a:rPr lang="en-US" sz="1200" dirty="0" smtClean="0"/>
              <a:t>4.42</a:t>
            </a:r>
            <a:endParaRPr lang="en-US" dirty="0"/>
          </a:p>
        </p:txBody>
      </p:sp>
      <p:sp>
        <p:nvSpPr>
          <p:cNvPr id="18" name="TextBox 17"/>
          <p:cNvSpPr txBox="1"/>
          <p:nvPr/>
        </p:nvSpPr>
        <p:spPr>
          <a:xfrm>
            <a:off x="3455121" y="5405917"/>
            <a:ext cx="458780" cy="276999"/>
          </a:xfrm>
          <a:prstGeom prst="rect">
            <a:avLst/>
          </a:prstGeom>
          <a:noFill/>
        </p:spPr>
        <p:txBody>
          <a:bodyPr wrap="none" rtlCol="0">
            <a:spAutoFit/>
          </a:bodyPr>
          <a:lstStyle/>
          <a:p>
            <a:r>
              <a:rPr lang="en-US" sz="1200" dirty="0" smtClean="0"/>
              <a:t>3.74</a:t>
            </a:r>
            <a:endParaRPr lang="en-US" dirty="0"/>
          </a:p>
        </p:txBody>
      </p:sp>
      <p:sp>
        <p:nvSpPr>
          <p:cNvPr id="19" name="TextBox 18"/>
          <p:cNvSpPr txBox="1"/>
          <p:nvPr/>
        </p:nvSpPr>
        <p:spPr>
          <a:xfrm>
            <a:off x="4444141" y="5405916"/>
            <a:ext cx="458780" cy="276999"/>
          </a:xfrm>
          <a:prstGeom prst="rect">
            <a:avLst/>
          </a:prstGeom>
          <a:noFill/>
        </p:spPr>
        <p:txBody>
          <a:bodyPr wrap="none" rtlCol="0">
            <a:spAutoFit/>
          </a:bodyPr>
          <a:lstStyle/>
          <a:p>
            <a:r>
              <a:rPr lang="en-US" sz="1200" dirty="0" smtClean="0"/>
              <a:t>8.45</a:t>
            </a:r>
            <a:endParaRPr lang="en-US" dirty="0"/>
          </a:p>
        </p:txBody>
      </p:sp>
      <p:sp>
        <p:nvSpPr>
          <p:cNvPr id="20" name="TextBox 19"/>
          <p:cNvSpPr txBox="1"/>
          <p:nvPr/>
        </p:nvSpPr>
        <p:spPr>
          <a:xfrm>
            <a:off x="4887478" y="5405915"/>
            <a:ext cx="458780" cy="276999"/>
          </a:xfrm>
          <a:prstGeom prst="rect">
            <a:avLst/>
          </a:prstGeom>
          <a:noFill/>
        </p:spPr>
        <p:txBody>
          <a:bodyPr wrap="none" rtlCol="0">
            <a:spAutoFit/>
          </a:bodyPr>
          <a:lstStyle/>
          <a:p>
            <a:r>
              <a:rPr lang="en-US" sz="1200" dirty="0" smtClean="0"/>
              <a:t>6.20</a:t>
            </a:r>
            <a:endParaRPr lang="en-US" dirty="0"/>
          </a:p>
        </p:txBody>
      </p:sp>
      <p:sp>
        <p:nvSpPr>
          <p:cNvPr id="21" name="TextBox 20"/>
          <p:cNvSpPr txBox="1"/>
          <p:nvPr/>
        </p:nvSpPr>
        <p:spPr>
          <a:xfrm>
            <a:off x="6096000" y="1689518"/>
            <a:ext cx="1003801" cy="461665"/>
          </a:xfrm>
          <a:prstGeom prst="rect">
            <a:avLst/>
          </a:prstGeom>
          <a:noFill/>
        </p:spPr>
        <p:txBody>
          <a:bodyPr wrap="none" rtlCol="0">
            <a:spAutoFit/>
          </a:bodyPr>
          <a:lstStyle/>
          <a:p>
            <a:r>
              <a:rPr lang="en-US" sz="2400" i="1" u="sng" dirty="0" smtClean="0">
                <a:solidFill>
                  <a:srgbClr val="FF0000"/>
                </a:solidFill>
                <a:latin typeface="Agency FB" pitchFamily="34" charset="0"/>
              </a:rPr>
              <a:t>PRETEST</a:t>
            </a:r>
            <a:endParaRPr lang="en-US" sz="2400" i="1" u="sng" dirty="0">
              <a:solidFill>
                <a:srgbClr val="FF0000"/>
              </a:solidFill>
              <a:latin typeface="Agency FB" pitchFamily="34" charset="0"/>
            </a:endParaRPr>
          </a:p>
        </p:txBody>
      </p:sp>
      <p:sp>
        <p:nvSpPr>
          <p:cNvPr id="22" name="TextBox 21"/>
          <p:cNvSpPr txBox="1"/>
          <p:nvPr/>
        </p:nvSpPr>
        <p:spPr>
          <a:xfrm>
            <a:off x="6114970" y="4191000"/>
            <a:ext cx="1132041" cy="461665"/>
          </a:xfrm>
          <a:prstGeom prst="rect">
            <a:avLst/>
          </a:prstGeom>
          <a:noFill/>
        </p:spPr>
        <p:txBody>
          <a:bodyPr wrap="none" rtlCol="0">
            <a:spAutoFit/>
          </a:bodyPr>
          <a:lstStyle/>
          <a:p>
            <a:r>
              <a:rPr lang="en-US" sz="2400" i="1" u="sng" dirty="0" smtClean="0">
                <a:solidFill>
                  <a:srgbClr val="FF0000"/>
                </a:solidFill>
                <a:latin typeface="Agency FB" pitchFamily="34" charset="0"/>
              </a:rPr>
              <a:t>POSTTEST</a:t>
            </a:r>
            <a:endParaRPr lang="en-US" sz="2400" i="1" u="sng" dirty="0">
              <a:solidFill>
                <a:srgbClr val="FF0000"/>
              </a:solidFill>
              <a:latin typeface="Agency FB" pitchFamily="34" charset="0"/>
            </a:endParaRPr>
          </a:p>
        </p:txBody>
      </p:sp>
      <p:cxnSp>
        <p:nvCxnSpPr>
          <p:cNvPr id="24" name="Straight Connector 23"/>
          <p:cNvCxnSpPr/>
          <p:nvPr/>
        </p:nvCxnSpPr>
        <p:spPr>
          <a:xfrm>
            <a:off x="152400" y="3962400"/>
            <a:ext cx="82296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91932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Interaction in </a:t>
            </a:r>
            <a:r>
              <a:rPr lang="en-US" sz="4000" dirty="0" smtClean="0"/>
              <a:t>(distance) </a:t>
            </a:r>
            <a:r>
              <a:rPr lang="en-US" sz="4000" dirty="0" smtClean="0"/>
              <a:t>education</a:t>
            </a:r>
            <a:endParaRPr lang="en-US" sz="4000" dirty="0"/>
          </a:p>
        </p:txBody>
      </p:sp>
      <p:graphicFrame>
        <p:nvGraphicFramePr>
          <p:cNvPr id="5" name="Diagram 4"/>
          <p:cNvGraphicFramePr/>
          <p:nvPr>
            <p:extLst>
              <p:ext uri="{D42A27DB-BD31-4B8C-83A1-F6EECF244321}">
                <p14:modId xmlns:p14="http://schemas.microsoft.com/office/powerpoint/2010/main" val="1840342167"/>
              </p:ext>
            </p:extLst>
          </p:nvPr>
        </p:nvGraphicFramePr>
        <p:xfrm>
          <a:off x="381000" y="1752600"/>
          <a:ext cx="7772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979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Interaction in </a:t>
            </a:r>
            <a:r>
              <a:rPr lang="en-US" sz="4000" dirty="0" smtClean="0"/>
              <a:t>(distance) </a:t>
            </a:r>
            <a:r>
              <a:rPr lang="en-US" sz="4000" dirty="0" smtClean="0"/>
              <a:t>education</a:t>
            </a:r>
            <a:endParaRPr lang="en-US" sz="4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85" t="2540" r="7535" b="2222"/>
          <a:stretch/>
        </p:blipFill>
        <p:spPr>
          <a:xfrm>
            <a:off x="1447800" y="1905000"/>
            <a:ext cx="5257800" cy="4381500"/>
          </a:xfrm>
          <a:prstGeom prst="rect">
            <a:avLst/>
          </a:prstGeom>
        </p:spPr>
      </p:pic>
    </p:spTree>
    <p:extLst>
      <p:ext uri="{BB962C8B-B14F-4D97-AF65-F5344CB8AC3E}">
        <p14:creationId xmlns:p14="http://schemas.microsoft.com/office/powerpoint/2010/main" val="4021758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presence</a:t>
            </a:r>
            <a:endParaRPr lang="en-US" dirty="0"/>
          </a:p>
        </p:txBody>
      </p:sp>
      <p:sp>
        <p:nvSpPr>
          <p:cNvPr id="3" name="Content Placeholder 2"/>
          <p:cNvSpPr>
            <a:spLocks noGrp="1"/>
          </p:cNvSpPr>
          <p:nvPr>
            <p:ph idx="1"/>
          </p:nvPr>
        </p:nvSpPr>
        <p:spPr/>
        <p:txBody>
          <a:bodyPr/>
          <a:lstStyle/>
          <a:p>
            <a:pPr marL="114300" indent="0">
              <a:buNone/>
            </a:pPr>
            <a:r>
              <a:rPr lang="en-US" i="1" u="sng" dirty="0" smtClean="0">
                <a:latin typeface="Agency FB" pitchFamily="34" charset="0"/>
              </a:rPr>
              <a:t>Definition</a:t>
            </a:r>
          </a:p>
          <a:p>
            <a:pPr marL="114300" indent="0">
              <a:buNone/>
            </a:pPr>
            <a:r>
              <a:rPr lang="en-US" dirty="0" smtClean="0"/>
              <a:t>The design</a:t>
            </a:r>
            <a:r>
              <a:rPr lang="en-US" dirty="0"/>
              <a:t>, facilitation, and direction of cognitive and social processes for </a:t>
            </a:r>
            <a:r>
              <a:rPr lang="en-US" dirty="0" smtClean="0"/>
              <a:t>realizing learning outcomes that are </a:t>
            </a:r>
            <a:r>
              <a:rPr lang="en-US" dirty="0"/>
              <a:t>meaningful and </a:t>
            </a:r>
            <a:r>
              <a:rPr lang="en-US" dirty="0" smtClean="0"/>
              <a:t>educational.</a:t>
            </a:r>
          </a:p>
          <a:p>
            <a:endParaRPr lang="en-US" dirty="0"/>
          </a:p>
          <a:p>
            <a:pPr marL="114300" indent="0">
              <a:buNone/>
            </a:pPr>
            <a:endParaRPr lang="en-US" i="1" u="sng" dirty="0" smtClean="0">
              <a:latin typeface="Agency FB" pitchFamily="34" charset="0"/>
            </a:endParaRPr>
          </a:p>
          <a:p>
            <a:pPr marL="114300" indent="0">
              <a:buNone/>
            </a:pPr>
            <a:endParaRPr lang="en-US" i="1" u="sng" dirty="0">
              <a:latin typeface="Agency FB" pitchFamily="34" charset="0"/>
            </a:endParaRPr>
          </a:p>
          <a:p>
            <a:pPr marL="114300" indent="0">
              <a:buNone/>
            </a:pPr>
            <a:endParaRPr lang="en-US" i="1" u="sng" dirty="0" smtClean="0">
              <a:latin typeface="Agency FB" pitchFamily="34" charset="0"/>
            </a:endParaRPr>
          </a:p>
          <a:p>
            <a:pPr marL="114300" indent="0">
              <a:buNone/>
            </a:pPr>
            <a:r>
              <a:rPr lang="en-US" i="1" u="sng" dirty="0" smtClean="0">
                <a:latin typeface="Agency FB" pitchFamily="34" charset="0"/>
              </a:rPr>
              <a:t>Behavioral indicators</a:t>
            </a:r>
          </a:p>
          <a:p>
            <a:pPr lvl="1"/>
            <a:r>
              <a:rPr lang="en-US" dirty="0" smtClean="0"/>
              <a:t>clearly </a:t>
            </a:r>
            <a:r>
              <a:rPr lang="en-US" dirty="0"/>
              <a:t>communicating course objectives and </a:t>
            </a:r>
            <a:r>
              <a:rPr lang="en-US" dirty="0" smtClean="0"/>
              <a:t>instructions</a:t>
            </a:r>
          </a:p>
          <a:p>
            <a:pPr lvl="1"/>
            <a:r>
              <a:rPr lang="en-US" dirty="0" smtClean="0"/>
              <a:t>facilitating </a:t>
            </a:r>
            <a:r>
              <a:rPr lang="en-US" dirty="0"/>
              <a:t>student progress and </a:t>
            </a:r>
            <a:r>
              <a:rPr lang="en-US" dirty="0" smtClean="0"/>
              <a:t>learning</a:t>
            </a:r>
          </a:p>
          <a:p>
            <a:pPr lvl="1"/>
            <a:r>
              <a:rPr lang="en-US" dirty="0" smtClean="0"/>
              <a:t>providing </a:t>
            </a:r>
            <a:r>
              <a:rPr lang="en-US" dirty="0"/>
              <a:t>meaningful </a:t>
            </a:r>
            <a:r>
              <a:rPr lang="en-US" dirty="0" smtClean="0"/>
              <a:t>feedback</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4304" y="3124200"/>
            <a:ext cx="1812846" cy="1295400"/>
          </a:xfrm>
          <a:prstGeom prst="rect">
            <a:avLst/>
          </a:prstGeom>
        </p:spPr>
      </p:pic>
    </p:spTree>
    <p:extLst>
      <p:ext uri="{BB962C8B-B14F-4D97-AF65-F5344CB8AC3E}">
        <p14:creationId xmlns:p14="http://schemas.microsoft.com/office/powerpoint/2010/main" val="3844382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presence</a:t>
            </a:r>
            <a:endParaRPr lang="en-US" dirty="0"/>
          </a:p>
        </p:txBody>
      </p:sp>
      <p:sp>
        <p:nvSpPr>
          <p:cNvPr id="3" name="Content Placeholder 2"/>
          <p:cNvSpPr>
            <a:spLocks noGrp="1"/>
          </p:cNvSpPr>
          <p:nvPr>
            <p:ph idx="1"/>
          </p:nvPr>
        </p:nvSpPr>
        <p:spPr/>
        <p:txBody>
          <a:bodyPr>
            <a:normAutofit/>
          </a:bodyPr>
          <a:lstStyle/>
          <a:p>
            <a:pPr marL="114300" indent="0">
              <a:buNone/>
            </a:pPr>
            <a:r>
              <a:rPr lang="en-US" i="1" u="sng" dirty="0" smtClean="0">
                <a:latin typeface="Agency FB" pitchFamily="34" charset="0"/>
              </a:rPr>
              <a:t>Definition</a:t>
            </a:r>
          </a:p>
          <a:p>
            <a:pPr marL="114300" indent="0">
              <a:buNone/>
            </a:pPr>
            <a:r>
              <a:rPr lang="en-US" dirty="0" smtClean="0"/>
              <a:t>The </a:t>
            </a:r>
            <a:r>
              <a:rPr lang="en-US" dirty="0"/>
              <a:t>ability of participants </a:t>
            </a:r>
            <a:r>
              <a:rPr lang="en-US" dirty="0" smtClean="0"/>
              <a:t>to </a:t>
            </a:r>
            <a:r>
              <a:rPr lang="en-US" dirty="0"/>
              <a:t>construct and confirm meaning through sustained reflection and </a:t>
            </a:r>
            <a:r>
              <a:rPr lang="en-US" dirty="0" smtClean="0"/>
              <a:t>discourse.</a:t>
            </a:r>
          </a:p>
          <a:p>
            <a:endParaRPr lang="en-US" dirty="0"/>
          </a:p>
          <a:p>
            <a:pPr marL="114300" indent="0">
              <a:buNone/>
            </a:pPr>
            <a:endParaRPr lang="en-US" i="1" u="sng" dirty="0" smtClean="0">
              <a:latin typeface="Agency FB" pitchFamily="34" charset="0"/>
            </a:endParaRPr>
          </a:p>
          <a:p>
            <a:pPr marL="114300" indent="0">
              <a:buNone/>
            </a:pPr>
            <a:endParaRPr lang="en-US" i="1" u="sng" dirty="0" smtClean="0">
              <a:latin typeface="Agency FB" pitchFamily="34" charset="0"/>
            </a:endParaRPr>
          </a:p>
          <a:p>
            <a:pPr marL="114300" indent="0">
              <a:buNone/>
            </a:pPr>
            <a:endParaRPr lang="en-US" i="1" u="sng" dirty="0">
              <a:latin typeface="Agency FB" pitchFamily="34" charset="0"/>
            </a:endParaRPr>
          </a:p>
          <a:p>
            <a:pPr marL="114300" indent="0">
              <a:buNone/>
            </a:pPr>
            <a:r>
              <a:rPr lang="en-US" i="1" u="sng" dirty="0" smtClean="0">
                <a:latin typeface="Agency FB" pitchFamily="34" charset="0"/>
              </a:rPr>
              <a:t>Behavioral indicators</a:t>
            </a:r>
          </a:p>
          <a:p>
            <a:pPr lvl="1"/>
            <a:r>
              <a:rPr lang="en-US" dirty="0" smtClean="0"/>
              <a:t>events </a:t>
            </a:r>
            <a:r>
              <a:rPr lang="en-US" dirty="0"/>
              <a:t>triggering exploration of the </a:t>
            </a:r>
            <a:r>
              <a:rPr lang="en-US" dirty="0" smtClean="0"/>
              <a:t>subject</a:t>
            </a:r>
          </a:p>
          <a:p>
            <a:pPr lvl="1"/>
            <a:r>
              <a:rPr lang="en-US" dirty="0" smtClean="0"/>
              <a:t>integrating new </a:t>
            </a:r>
            <a:r>
              <a:rPr lang="en-US" dirty="0"/>
              <a:t>knowledge to construct </a:t>
            </a:r>
            <a:r>
              <a:rPr lang="en-US" dirty="0" smtClean="0"/>
              <a:t>meaning</a:t>
            </a:r>
          </a:p>
          <a:p>
            <a:pPr lvl="1"/>
            <a:r>
              <a:rPr lang="en-US" dirty="0" smtClean="0"/>
              <a:t>resolutions </a:t>
            </a:r>
            <a:r>
              <a:rPr lang="en-US" dirty="0"/>
              <a:t>enabling learners’ application of new knowledge to authentic contexts beyond the </a:t>
            </a:r>
            <a:r>
              <a:rPr lang="en-US" dirty="0" smtClean="0"/>
              <a:t>classroom</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2453" y="2971800"/>
            <a:ext cx="1729947" cy="1371600"/>
          </a:xfrm>
          <a:prstGeom prst="rect">
            <a:avLst/>
          </a:prstGeom>
        </p:spPr>
      </p:pic>
    </p:spTree>
    <p:extLst>
      <p:ext uri="{BB962C8B-B14F-4D97-AF65-F5344CB8AC3E}">
        <p14:creationId xmlns:p14="http://schemas.microsoft.com/office/powerpoint/2010/main" val="4011586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endParaRPr lang="en-US" sz="3200" dirty="0" smtClean="0"/>
          </a:p>
          <a:p>
            <a:pPr marL="571500" indent="-457200">
              <a:buFont typeface="+mj-lt"/>
              <a:buAutoNum type="arabicPeriod"/>
            </a:pPr>
            <a:r>
              <a:rPr lang="en-US" sz="3200" dirty="0" smtClean="0"/>
              <a:t>Core ideas</a:t>
            </a:r>
          </a:p>
          <a:p>
            <a:pPr marL="571500" indent="-457200">
              <a:buFont typeface="+mj-lt"/>
              <a:buAutoNum type="arabicPeriod"/>
            </a:pPr>
            <a:r>
              <a:rPr lang="en-US" sz="3200" dirty="0" smtClean="0"/>
              <a:t>Research study</a:t>
            </a:r>
          </a:p>
          <a:p>
            <a:pPr marL="571500" indent="-457200">
              <a:buFont typeface="+mj-lt"/>
              <a:buAutoNum type="arabicPeriod"/>
            </a:pPr>
            <a:r>
              <a:rPr lang="en-US" sz="3200" dirty="0" smtClean="0"/>
              <a:t>Some theory</a:t>
            </a:r>
          </a:p>
          <a:p>
            <a:pPr marL="571500" indent="-457200">
              <a:buFont typeface="+mj-lt"/>
              <a:buAutoNum type="arabicPeriod"/>
            </a:pPr>
            <a:r>
              <a:rPr lang="en-US" sz="3200" dirty="0" smtClean="0"/>
              <a:t>Online tools</a:t>
            </a:r>
            <a:endParaRPr lang="en-US" sz="3200" dirty="0"/>
          </a:p>
          <a:p>
            <a:pPr marL="571500" indent="-457200">
              <a:buFont typeface="+mj-lt"/>
              <a:buAutoNum type="arabicPeriod"/>
            </a:pPr>
            <a:r>
              <a:rPr lang="en-US" sz="3200" dirty="0" smtClean="0"/>
              <a:t>Conclusions</a:t>
            </a:r>
          </a:p>
          <a:p>
            <a:pPr marL="114300" indent="0">
              <a:buNone/>
            </a:pPr>
            <a:endParaRPr lang="en-US" dirty="0"/>
          </a:p>
        </p:txBody>
      </p:sp>
    </p:spTree>
    <p:extLst>
      <p:ext uri="{BB962C8B-B14F-4D97-AF65-F5344CB8AC3E}">
        <p14:creationId xmlns:p14="http://schemas.microsoft.com/office/powerpoint/2010/main" val="281492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presence</a:t>
            </a:r>
            <a:endParaRPr lang="en-US" dirty="0"/>
          </a:p>
        </p:txBody>
      </p:sp>
      <p:sp>
        <p:nvSpPr>
          <p:cNvPr id="3" name="Content Placeholder 2"/>
          <p:cNvSpPr>
            <a:spLocks noGrp="1"/>
          </p:cNvSpPr>
          <p:nvPr>
            <p:ph idx="1"/>
          </p:nvPr>
        </p:nvSpPr>
        <p:spPr/>
        <p:txBody>
          <a:bodyPr/>
          <a:lstStyle/>
          <a:p>
            <a:pPr marL="114300" indent="0">
              <a:buNone/>
            </a:pPr>
            <a:r>
              <a:rPr lang="en-US" i="1" u="sng" dirty="0" smtClean="0">
                <a:latin typeface="Agency FB" pitchFamily="34" charset="0"/>
              </a:rPr>
              <a:t>Definition</a:t>
            </a:r>
          </a:p>
          <a:p>
            <a:pPr marL="114300" indent="0">
              <a:buNone/>
            </a:pPr>
            <a:r>
              <a:rPr lang="en-US" dirty="0" smtClean="0"/>
              <a:t>The </a:t>
            </a:r>
            <a:r>
              <a:rPr lang="en-US" dirty="0"/>
              <a:t>ability to establish a sense of immediacy, connection, and </a:t>
            </a:r>
            <a:r>
              <a:rPr lang="en-US" dirty="0" smtClean="0"/>
              <a:t>co-presence </a:t>
            </a:r>
            <a:r>
              <a:rPr lang="en-US" dirty="0"/>
              <a:t>between participants in spite of a distributed </a:t>
            </a:r>
            <a:r>
              <a:rPr lang="en-US" dirty="0" smtClean="0"/>
              <a:t>medium.</a:t>
            </a:r>
          </a:p>
          <a:p>
            <a:pPr marL="114300" indent="0">
              <a:buNone/>
            </a:pPr>
            <a:endParaRPr lang="en-US" dirty="0"/>
          </a:p>
          <a:p>
            <a:pPr marL="114300" indent="0">
              <a:buNone/>
            </a:pPr>
            <a:endParaRPr lang="en-US" i="1" u="sng" dirty="0" smtClean="0">
              <a:latin typeface="Agency FB" pitchFamily="34" charset="0"/>
            </a:endParaRPr>
          </a:p>
          <a:p>
            <a:pPr marL="114300" indent="0">
              <a:buNone/>
            </a:pPr>
            <a:endParaRPr lang="en-US" i="1" u="sng" dirty="0">
              <a:latin typeface="Agency FB" pitchFamily="34" charset="0"/>
            </a:endParaRPr>
          </a:p>
          <a:p>
            <a:pPr marL="114300" indent="0">
              <a:buNone/>
            </a:pPr>
            <a:endParaRPr lang="en-US" i="1" u="sng" dirty="0" smtClean="0">
              <a:latin typeface="Agency FB" pitchFamily="34" charset="0"/>
            </a:endParaRPr>
          </a:p>
          <a:p>
            <a:pPr marL="114300" indent="0">
              <a:buNone/>
            </a:pPr>
            <a:r>
              <a:rPr lang="en-US" i="1" u="sng" dirty="0" smtClean="0">
                <a:latin typeface="Agency FB" pitchFamily="34" charset="0"/>
              </a:rPr>
              <a:t>Behavioral indicators</a:t>
            </a:r>
          </a:p>
          <a:p>
            <a:pPr lvl="1"/>
            <a:r>
              <a:rPr lang="en-US" dirty="0" smtClean="0"/>
              <a:t>humor</a:t>
            </a:r>
          </a:p>
          <a:p>
            <a:pPr lvl="1"/>
            <a:r>
              <a:rPr lang="en-US" dirty="0" smtClean="0"/>
              <a:t>self-disclosure</a:t>
            </a:r>
          </a:p>
          <a:p>
            <a:pPr lvl="1"/>
            <a:r>
              <a:rPr lang="en-US" dirty="0" smtClean="0"/>
              <a:t>the </a:t>
            </a:r>
            <a:r>
              <a:rPr lang="en-US" dirty="0"/>
              <a:t>use of informal </a:t>
            </a:r>
            <a:r>
              <a:rPr lang="en-US" dirty="0" smtClean="0"/>
              <a:t>language</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799" y="2971801"/>
            <a:ext cx="2077137" cy="1383373"/>
          </a:xfrm>
          <a:prstGeom prst="rect">
            <a:avLst/>
          </a:prstGeom>
        </p:spPr>
      </p:pic>
    </p:spTree>
    <p:extLst>
      <p:ext uri="{BB962C8B-B14F-4D97-AF65-F5344CB8AC3E}">
        <p14:creationId xmlns:p14="http://schemas.microsoft.com/office/powerpoint/2010/main" val="157539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Online tools for blended learning</a:t>
            </a:r>
            <a:endParaRPr lang="en-US" sz="4400" dirty="0"/>
          </a:p>
        </p:txBody>
      </p:sp>
      <p:sp>
        <p:nvSpPr>
          <p:cNvPr id="3" name="Content Placeholder 2"/>
          <p:cNvSpPr>
            <a:spLocks noGrp="1"/>
          </p:cNvSpPr>
          <p:nvPr>
            <p:ph idx="1"/>
          </p:nvPr>
        </p:nvSpPr>
        <p:spPr/>
        <p:txBody>
          <a:bodyPr>
            <a:normAutofit/>
          </a:bodyPr>
          <a:lstStyle/>
          <a:p>
            <a:r>
              <a:rPr lang="en-US" sz="2000" dirty="0" smtClean="0"/>
              <a:t>Top-level Universities are already offering blended learning courses that take advantage of new technology</a:t>
            </a:r>
          </a:p>
          <a:p>
            <a:endParaRPr lang="en-US" sz="2000" dirty="0"/>
          </a:p>
          <a:p>
            <a:r>
              <a:rPr lang="en-US" sz="2000" dirty="0" smtClean="0"/>
              <a:t>For reasons of platform compatibility, </a:t>
            </a:r>
            <a:r>
              <a:rPr lang="en-US" sz="2000" dirty="0"/>
              <a:t>w</a:t>
            </a:r>
            <a:r>
              <a:rPr lang="en-US" sz="2000" dirty="0" smtClean="0"/>
              <a:t>eb-based tools (</a:t>
            </a:r>
            <a:r>
              <a:rPr lang="en-US" sz="2000" dirty="0" err="1" smtClean="0"/>
              <a:t>SaaS</a:t>
            </a:r>
            <a:r>
              <a:rPr lang="en-US" sz="2000" dirty="0" smtClean="0"/>
              <a:t>) are gaining more popularity. </a:t>
            </a:r>
            <a:r>
              <a:rPr lang="en-US" sz="2000" dirty="0" smtClean="0"/>
              <a:t>Mobile apps available, too</a:t>
            </a:r>
            <a:endParaRPr lang="en-US" sz="2000" dirty="0" smtClean="0"/>
          </a:p>
          <a:p>
            <a:endParaRPr lang="en-US" sz="2000" dirty="0"/>
          </a:p>
          <a:p>
            <a:r>
              <a:rPr lang="en-US" sz="2000" dirty="0" smtClean="0"/>
              <a:t>Some </a:t>
            </a:r>
            <a:r>
              <a:rPr lang="en-US" sz="2000" dirty="0" smtClean="0"/>
              <a:t>tools </a:t>
            </a:r>
            <a:r>
              <a:rPr lang="en-US" sz="2000" dirty="0" smtClean="0"/>
              <a:t>are free to use, and some not</a:t>
            </a:r>
            <a:endParaRPr lang="en-US" sz="2000" dirty="0" smtClean="0"/>
          </a:p>
          <a:p>
            <a:endParaRPr lang="en-US" sz="2000" dirty="0"/>
          </a:p>
          <a:p>
            <a:r>
              <a:rPr lang="en-US" sz="2000" dirty="0" smtClean="0"/>
              <a:t>They </a:t>
            </a:r>
            <a:r>
              <a:rPr lang="en-US" sz="2000" dirty="0" smtClean="0"/>
              <a:t>need to bring clear improvements on the learning process</a:t>
            </a:r>
          </a:p>
          <a:p>
            <a:endParaRPr lang="en-US" sz="2000" dirty="0"/>
          </a:p>
          <a:p>
            <a:r>
              <a:rPr lang="en-US" sz="2000" dirty="0" smtClean="0"/>
              <a:t>Must fulfill the teaching</a:t>
            </a:r>
            <a:r>
              <a:rPr lang="en-US" sz="2000" dirty="0" smtClean="0"/>
              <a:t>, cognitive or social presence</a:t>
            </a:r>
          </a:p>
        </p:txBody>
      </p:sp>
    </p:spTree>
    <p:extLst>
      <p:ext uri="{BB962C8B-B14F-4D97-AF65-F5344CB8AC3E}">
        <p14:creationId xmlns:p14="http://schemas.microsoft.com/office/powerpoint/2010/main" val="282681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Collaborative work environments</a:t>
            </a:r>
            <a:endParaRPr lang="en-US" sz="4000" dirty="0"/>
          </a:p>
        </p:txBody>
      </p:sp>
      <p:sp>
        <p:nvSpPr>
          <p:cNvPr id="3" name="Content Placeholder 2"/>
          <p:cNvSpPr>
            <a:spLocks noGrp="1"/>
          </p:cNvSpPr>
          <p:nvPr>
            <p:ph idx="1"/>
          </p:nvPr>
        </p:nvSpPr>
        <p:spPr/>
        <p:txBody>
          <a:bodyPr>
            <a:normAutofit/>
          </a:bodyPr>
          <a:lstStyle/>
          <a:p>
            <a:r>
              <a:rPr lang="en-US" sz="1800" dirty="0" smtClean="0"/>
              <a:t>Social presence</a:t>
            </a:r>
            <a:r>
              <a:rPr lang="en-US" sz="1800" dirty="0" smtClean="0"/>
              <a:t>? Cognitive presence?</a:t>
            </a:r>
          </a:p>
          <a:p>
            <a:endParaRPr lang="en-US" sz="1800" dirty="0" smtClean="0"/>
          </a:p>
          <a:p>
            <a:r>
              <a:rPr lang="en-US" sz="1800" dirty="0" smtClean="0"/>
              <a:t>Allow </a:t>
            </a:r>
            <a:r>
              <a:rPr lang="en-US" sz="1800" dirty="0" smtClean="0"/>
              <a:t>students </a:t>
            </a:r>
            <a:r>
              <a:rPr lang="en-US" sz="1800" dirty="0" smtClean="0"/>
              <a:t>to collaborate </a:t>
            </a:r>
            <a:r>
              <a:rPr lang="en-US" sz="1800" dirty="0" smtClean="0"/>
              <a:t>on </a:t>
            </a:r>
            <a:r>
              <a:rPr lang="en-US" sz="1800" dirty="0" smtClean="0"/>
              <a:t>tasks and projects</a:t>
            </a:r>
          </a:p>
          <a:p>
            <a:r>
              <a:rPr lang="en-US" sz="1800" dirty="0"/>
              <a:t>Many </a:t>
            </a:r>
            <a:r>
              <a:rPr lang="en-US" sz="1800" dirty="0" smtClean="0"/>
              <a:t>possible types </a:t>
            </a:r>
            <a:r>
              <a:rPr lang="en-US" sz="1800" dirty="0"/>
              <a:t>of resources: text, pictures, sound, diagrams </a:t>
            </a:r>
            <a:r>
              <a:rPr lang="en-US" sz="1800" dirty="0" err="1"/>
              <a:t>etc</a:t>
            </a:r>
            <a:endParaRPr lang="en-US" sz="1800" dirty="0"/>
          </a:p>
          <a:p>
            <a:endParaRPr lang="en-US" sz="1800" dirty="0" smtClean="0"/>
          </a:p>
          <a:p>
            <a:r>
              <a:rPr lang="en-US" sz="1800" dirty="0" smtClean="0"/>
              <a:t>Traditional way </a:t>
            </a:r>
            <a:r>
              <a:rPr lang="en-US" sz="1800" dirty="0" smtClean="0"/>
              <a:t>= </a:t>
            </a:r>
            <a:r>
              <a:rPr lang="en-US" sz="1800" dirty="0" smtClean="0"/>
              <a:t>iterating over work, one person at a time</a:t>
            </a:r>
            <a:endParaRPr lang="en-US" sz="1800" dirty="0" smtClean="0"/>
          </a:p>
          <a:p>
            <a:r>
              <a:rPr lang="en-US" sz="1800" dirty="0" smtClean="0"/>
              <a:t>More advanced = </a:t>
            </a:r>
            <a:r>
              <a:rPr lang="en-US" sz="1800" dirty="0" smtClean="0"/>
              <a:t>CVS (</a:t>
            </a:r>
            <a:r>
              <a:rPr lang="en-US" sz="1800" dirty="0" err="1" smtClean="0"/>
              <a:t>github</a:t>
            </a:r>
            <a:r>
              <a:rPr lang="en-US" sz="1800" dirty="0" smtClean="0"/>
              <a:t>, mercurial)</a:t>
            </a:r>
            <a:endParaRPr lang="en-US" sz="1800" dirty="0"/>
          </a:p>
          <a:p>
            <a:r>
              <a:rPr lang="en-US" sz="1800" dirty="0" smtClean="0"/>
              <a:t>Real-time </a:t>
            </a:r>
            <a:r>
              <a:rPr lang="en-US" sz="1800" dirty="0" smtClean="0"/>
              <a:t>collaborative work environments</a:t>
            </a:r>
          </a:p>
          <a:p>
            <a:pPr marL="114300" indent="0">
              <a:buNone/>
            </a:pPr>
            <a:endParaRPr lang="en-US" sz="1800" dirty="0"/>
          </a:p>
          <a:p>
            <a:r>
              <a:rPr lang="en-US" sz="1800" dirty="0" smtClean="0"/>
              <a:t>Most popular </a:t>
            </a:r>
            <a:r>
              <a:rPr lang="en-US" sz="1800" dirty="0" smtClean="0"/>
              <a:t>example – Google Docs</a:t>
            </a:r>
            <a:endParaRPr lang="en-US"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447" b="2046"/>
          <a:stretch/>
        </p:blipFill>
        <p:spPr>
          <a:xfrm>
            <a:off x="4884868" y="4648200"/>
            <a:ext cx="3497129" cy="2029460"/>
          </a:xfrm>
          <a:prstGeom prst="rect">
            <a:avLst/>
          </a:prstGeom>
        </p:spPr>
      </p:pic>
    </p:spTree>
    <p:extLst>
      <p:ext uri="{BB962C8B-B14F-4D97-AF65-F5344CB8AC3E}">
        <p14:creationId xmlns:p14="http://schemas.microsoft.com/office/powerpoint/2010/main" val="649466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work </a:t>
            </a:r>
            <a:r>
              <a:rPr lang="en-US" dirty="0" smtClean="0"/>
              <a:t>– </a:t>
            </a:r>
            <a:r>
              <a:rPr lang="en-US" dirty="0" err="1" smtClean="0"/>
              <a:t>Etherpad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3509" y="1600200"/>
            <a:ext cx="6347382" cy="4800600"/>
          </a:xfrm>
        </p:spPr>
      </p:pic>
    </p:spTree>
    <p:extLst>
      <p:ext uri="{BB962C8B-B14F-4D97-AF65-F5344CB8AC3E}">
        <p14:creationId xmlns:p14="http://schemas.microsoft.com/office/powerpoint/2010/main" val="4187613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work – </a:t>
            </a:r>
            <a:r>
              <a:rPr lang="en-US" dirty="0" err="1" smtClean="0"/>
              <a:t>Twiddla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057400"/>
            <a:ext cx="6627605" cy="4219575"/>
          </a:xfrm>
        </p:spPr>
      </p:pic>
    </p:spTree>
    <p:extLst>
      <p:ext uri="{BB962C8B-B14F-4D97-AF65-F5344CB8AC3E}">
        <p14:creationId xmlns:p14="http://schemas.microsoft.com/office/powerpoint/2010/main" val="2407850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 Bubbl.us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745" y="1600200"/>
            <a:ext cx="7604910" cy="4800600"/>
          </a:xfrm>
          <a:ln>
            <a:solidFill>
              <a:schemeClr val="tx1"/>
            </a:solidFill>
          </a:ln>
        </p:spPr>
      </p:pic>
    </p:spTree>
    <p:extLst>
      <p:ext uri="{BB962C8B-B14F-4D97-AF65-F5344CB8AC3E}">
        <p14:creationId xmlns:p14="http://schemas.microsoft.com/office/powerpoint/2010/main" val="3428444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 </a:t>
            </a:r>
            <a:r>
              <a:rPr lang="en-US" dirty="0" err="1" smtClean="0"/>
              <a:t>Mindmeister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67000"/>
            <a:ext cx="7620000" cy="3761148"/>
          </a:xfrm>
        </p:spPr>
      </p:pic>
    </p:spTree>
    <p:extLst>
      <p:ext uri="{BB962C8B-B14F-4D97-AF65-F5344CB8AC3E}">
        <p14:creationId xmlns:p14="http://schemas.microsoft.com/office/powerpoint/2010/main" val="923373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457200" y="1600200"/>
            <a:ext cx="7620000" cy="5029200"/>
          </a:xfrm>
        </p:spPr>
        <p:txBody>
          <a:bodyPr>
            <a:normAutofit fontScale="92500" lnSpcReduction="20000"/>
          </a:bodyPr>
          <a:lstStyle/>
          <a:p>
            <a:r>
              <a:rPr lang="en-US" dirty="0" smtClean="0"/>
              <a:t>Online </a:t>
            </a:r>
            <a:r>
              <a:rPr lang="en-US" dirty="0" smtClean="0"/>
              <a:t>campuses (better suited for fully-online courses)</a:t>
            </a:r>
            <a:endParaRPr lang="en-US" dirty="0" smtClean="0"/>
          </a:p>
          <a:p>
            <a:endParaRPr lang="en-US" dirty="0" smtClean="0"/>
          </a:p>
          <a:p>
            <a:r>
              <a:rPr lang="en-US" dirty="0" smtClean="0"/>
              <a:t>Forums</a:t>
            </a:r>
          </a:p>
          <a:p>
            <a:endParaRPr lang="en-US" dirty="0" smtClean="0"/>
          </a:p>
          <a:p>
            <a:r>
              <a:rPr lang="en-US" dirty="0" smtClean="0"/>
              <a:t>Q &amp; A sites</a:t>
            </a:r>
          </a:p>
          <a:p>
            <a:pPr lvl="1"/>
            <a:r>
              <a:rPr lang="en-US" dirty="0" smtClean="0"/>
              <a:t>Piazza</a:t>
            </a:r>
          </a:p>
          <a:p>
            <a:pPr lvl="1"/>
            <a:r>
              <a:rPr lang="en-US" dirty="0" err="1" smtClean="0"/>
              <a:t>Tutorhub</a:t>
            </a:r>
            <a:endParaRPr lang="en-US" dirty="0" smtClean="0"/>
          </a:p>
          <a:p>
            <a:pPr lvl="1"/>
            <a:r>
              <a:rPr lang="en-US" dirty="0" err="1" smtClean="0"/>
              <a:t>Quora</a:t>
            </a:r>
            <a:endParaRPr lang="en-US" dirty="0" smtClean="0"/>
          </a:p>
          <a:p>
            <a:endParaRPr lang="en-US" dirty="0" smtClean="0"/>
          </a:p>
          <a:p>
            <a:r>
              <a:rPr lang="en-US" dirty="0" smtClean="0"/>
              <a:t>Notice boards</a:t>
            </a:r>
            <a:endParaRPr lang="en-US" dirty="0"/>
          </a:p>
          <a:p>
            <a:pPr lvl="1"/>
            <a:r>
              <a:rPr lang="en-US" dirty="0" err="1" smtClean="0"/>
              <a:t>Wallwisher</a:t>
            </a:r>
            <a:endParaRPr lang="en-US" dirty="0" smtClean="0"/>
          </a:p>
          <a:p>
            <a:pPr lvl="1"/>
            <a:r>
              <a:rPr lang="en-US" dirty="0" err="1" smtClean="0"/>
              <a:t>Stixy</a:t>
            </a:r>
            <a:endParaRPr lang="en-US" dirty="0" smtClean="0"/>
          </a:p>
          <a:p>
            <a:endParaRPr lang="en-US" dirty="0" smtClean="0"/>
          </a:p>
          <a:p>
            <a:r>
              <a:rPr lang="en-US" dirty="0" smtClean="0"/>
              <a:t>Integration with social networks</a:t>
            </a:r>
          </a:p>
          <a:p>
            <a:pPr lvl="1"/>
            <a:r>
              <a:rPr lang="en-US" dirty="0" err="1" smtClean="0"/>
              <a:t>Inigral</a:t>
            </a:r>
            <a:endParaRPr lang="en-US" dirty="0"/>
          </a:p>
          <a:p>
            <a:pPr lvl="1"/>
            <a:r>
              <a:rPr lang="en-US" dirty="0" err="1"/>
              <a:t>GoingOn</a:t>
            </a:r>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599" y="2847975"/>
            <a:ext cx="2910439" cy="2343150"/>
          </a:xfrm>
          <a:prstGeom prst="rect">
            <a:avLst/>
          </a:prstGeom>
        </p:spPr>
      </p:pic>
    </p:spTree>
    <p:extLst>
      <p:ext uri="{BB962C8B-B14F-4D97-AF65-F5344CB8AC3E}">
        <p14:creationId xmlns:p14="http://schemas.microsoft.com/office/powerpoint/2010/main" val="3834796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boards – </a:t>
            </a:r>
            <a:r>
              <a:rPr lang="en-US" dirty="0" err="1" smtClean="0"/>
              <a:t>Wallwisher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133600"/>
            <a:ext cx="7391400" cy="4249067"/>
          </a:xfrm>
          <a:prstGeom prst="rect">
            <a:avLst/>
          </a:prstGeom>
        </p:spPr>
      </p:pic>
    </p:spTree>
    <p:extLst>
      <p:ext uri="{BB962C8B-B14F-4D97-AF65-F5344CB8AC3E}">
        <p14:creationId xmlns:p14="http://schemas.microsoft.com/office/powerpoint/2010/main" val="1965020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boards – </a:t>
            </a:r>
            <a:r>
              <a:rPr lang="en-US" dirty="0" err="1" smtClean="0"/>
              <a:t>Linoit</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52675"/>
            <a:ext cx="7620000" cy="3295650"/>
          </a:xfrm>
        </p:spPr>
      </p:pic>
    </p:spTree>
    <p:extLst>
      <p:ext uri="{BB962C8B-B14F-4D97-AF65-F5344CB8AC3E}">
        <p14:creationId xmlns:p14="http://schemas.microsoft.com/office/powerpoint/2010/main" val="2576362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shift in education</a:t>
            </a:r>
            <a:endParaRPr lang="en-US" dirty="0"/>
          </a:p>
        </p:txBody>
      </p:sp>
      <p:sp>
        <p:nvSpPr>
          <p:cNvPr id="5" name="Content Placeholder 2"/>
          <p:cNvSpPr txBox="1">
            <a:spLocks/>
          </p:cNvSpPr>
          <p:nvPr/>
        </p:nvSpPr>
        <p:spPr>
          <a:xfrm>
            <a:off x="228600" y="5638800"/>
            <a:ext cx="8139546" cy="1143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1600" i="1" dirty="0" smtClean="0">
                <a:latin typeface="Book Antiqua" pitchFamily="18" charset="0"/>
              </a:rPr>
              <a:t>“.. with the move from an agrarian to an industrial economy, the small rural schoolhouse was supplanted by the big brick schoolhouse. Four decades ago we began to move to another economy but we have yet to develop a new educational paradigm, let alone create the ‘schoolhouse’ of the future, which may be neither school nor house” - Davis and Botkin (1994)</a:t>
            </a:r>
            <a:endParaRPr lang="en-US" sz="1600" i="1" dirty="0">
              <a:latin typeface="Book Antiqua" pitchFamily="18" charset="0"/>
            </a:endParaRPr>
          </a:p>
        </p:txBody>
      </p:sp>
      <p:graphicFrame>
        <p:nvGraphicFramePr>
          <p:cNvPr id="8" name="Diagram 7"/>
          <p:cNvGraphicFramePr/>
          <p:nvPr>
            <p:extLst>
              <p:ext uri="{D42A27DB-BD31-4B8C-83A1-F6EECF244321}">
                <p14:modId xmlns:p14="http://schemas.microsoft.com/office/powerpoint/2010/main" val="2427834669"/>
              </p:ext>
            </p:extLst>
          </p:nvPr>
        </p:nvGraphicFramePr>
        <p:xfrm>
          <a:off x="228600" y="1733550"/>
          <a:ext cx="7848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5083" y="1846909"/>
            <a:ext cx="1886693" cy="123919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3000" y="3733800"/>
            <a:ext cx="1942723" cy="1293725"/>
          </a:xfrm>
          <a:prstGeom prst="rect">
            <a:avLst/>
          </a:prstGeom>
        </p:spPr>
      </p:pic>
    </p:spTree>
    <p:extLst>
      <p:ext uri="{BB962C8B-B14F-4D97-AF65-F5344CB8AC3E}">
        <p14:creationId xmlns:p14="http://schemas.microsoft.com/office/powerpoint/2010/main" val="1189500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management tools</a:t>
            </a:r>
            <a:endParaRPr lang="en-US" dirty="0"/>
          </a:p>
        </p:txBody>
      </p:sp>
      <p:sp>
        <p:nvSpPr>
          <p:cNvPr id="3" name="Content Placeholder 2"/>
          <p:cNvSpPr>
            <a:spLocks noGrp="1"/>
          </p:cNvSpPr>
          <p:nvPr>
            <p:ph idx="1"/>
          </p:nvPr>
        </p:nvSpPr>
        <p:spPr/>
        <p:txBody>
          <a:bodyPr>
            <a:normAutofit/>
          </a:bodyPr>
          <a:lstStyle/>
          <a:p>
            <a:r>
              <a:rPr lang="en-US" dirty="0" smtClean="0"/>
              <a:t>Quizzes</a:t>
            </a:r>
          </a:p>
          <a:p>
            <a:pPr lvl="1"/>
            <a:r>
              <a:rPr lang="en-US" dirty="0" smtClean="0"/>
              <a:t>Google Docs + </a:t>
            </a:r>
            <a:r>
              <a:rPr lang="en-US" dirty="0" err="1" smtClean="0"/>
              <a:t>Flubaroo</a:t>
            </a:r>
            <a:endParaRPr lang="en-US" dirty="0" smtClean="0"/>
          </a:p>
          <a:p>
            <a:pPr lvl="1"/>
            <a:r>
              <a:rPr lang="en-US" dirty="0" err="1" smtClean="0"/>
              <a:t>Proprofs</a:t>
            </a:r>
            <a:endParaRPr lang="en-US" dirty="0" smtClean="0"/>
          </a:p>
          <a:p>
            <a:pPr lvl="1"/>
            <a:r>
              <a:rPr lang="en-US" dirty="0" err="1" smtClean="0"/>
              <a:t>Classmaker</a:t>
            </a:r>
            <a:endParaRPr lang="en-US" dirty="0" smtClean="0"/>
          </a:p>
          <a:p>
            <a:endParaRPr lang="en-US" dirty="0" smtClean="0"/>
          </a:p>
          <a:p>
            <a:r>
              <a:rPr lang="en-US" dirty="0" smtClean="0"/>
              <a:t>Polls</a:t>
            </a:r>
          </a:p>
          <a:p>
            <a:pPr lvl="1"/>
            <a:r>
              <a:rPr lang="en-US" dirty="0" smtClean="0"/>
              <a:t>Poll Everywhere</a:t>
            </a:r>
            <a:endParaRPr lang="en-US" dirty="0" smtClean="0"/>
          </a:p>
          <a:p>
            <a:endParaRPr lang="en-US" dirty="0"/>
          </a:p>
          <a:p>
            <a:r>
              <a:rPr lang="en-US" dirty="0" err="1" smtClean="0"/>
              <a:t>Gradebooks</a:t>
            </a:r>
            <a:endParaRPr lang="en-US" dirty="0" smtClean="0"/>
          </a:p>
          <a:p>
            <a:pPr lvl="1"/>
            <a:r>
              <a:rPr lang="en-US" dirty="0" err="1" smtClean="0"/>
              <a:t>L</a:t>
            </a:r>
            <a:r>
              <a:rPr lang="en-US" dirty="0" err="1" smtClean="0"/>
              <a:t>earnBoost</a:t>
            </a:r>
            <a:endParaRPr lang="en-US" dirty="0" smtClean="0"/>
          </a:p>
          <a:p>
            <a:endParaRPr lang="en-US" dirty="0"/>
          </a:p>
          <a:p>
            <a:r>
              <a:rPr lang="en-US" dirty="0" smtClean="0"/>
              <a:t>Miscellaneous</a:t>
            </a:r>
          </a:p>
          <a:p>
            <a:endParaRPr lang="en-US" dirty="0" smtClean="0"/>
          </a:p>
          <a:p>
            <a:endParaRPr lang="en-US" dirty="0"/>
          </a:p>
          <a:p>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791" r="12089" b="367"/>
          <a:stretch/>
        </p:blipFill>
        <p:spPr>
          <a:xfrm>
            <a:off x="5334000" y="4800600"/>
            <a:ext cx="2743200" cy="1828800"/>
          </a:xfrm>
          <a:prstGeom prst="rect">
            <a:avLst/>
          </a:prstGeom>
        </p:spPr>
      </p:pic>
    </p:spTree>
    <p:extLst>
      <p:ext uri="{BB962C8B-B14F-4D97-AF65-F5344CB8AC3E}">
        <p14:creationId xmlns:p14="http://schemas.microsoft.com/office/powerpoint/2010/main" val="3607327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 </a:t>
            </a:r>
            <a:r>
              <a:rPr lang="en-US" dirty="0" err="1" smtClean="0"/>
              <a:t>LearnBoost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00629"/>
            <a:ext cx="7620000" cy="3999741"/>
          </a:xfrm>
        </p:spPr>
      </p:pic>
    </p:spTree>
    <p:extLst>
      <p:ext uri="{BB962C8B-B14F-4D97-AF65-F5344CB8AC3E}">
        <p14:creationId xmlns:p14="http://schemas.microsoft.com/office/powerpoint/2010/main" val="4255396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 Three Ring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935" y="1600200"/>
            <a:ext cx="6744529" cy="4800600"/>
          </a:xfrm>
        </p:spPr>
      </p:pic>
    </p:spTree>
    <p:extLst>
      <p:ext uri="{BB962C8B-B14F-4D97-AF65-F5344CB8AC3E}">
        <p14:creationId xmlns:p14="http://schemas.microsoft.com/office/powerpoint/2010/main" val="2023214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learning</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Customized learning path</a:t>
            </a:r>
          </a:p>
          <a:p>
            <a:pPr lvl="1"/>
            <a:r>
              <a:rPr lang="en-US" dirty="0" err="1"/>
              <a:t>O</a:t>
            </a:r>
            <a:r>
              <a:rPr lang="en-US" dirty="0" err="1" smtClean="0"/>
              <a:t>penEnglish</a:t>
            </a:r>
            <a:endParaRPr lang="en-US" dirty="0" smtClean="0"/>
          </a:p>
          <a:p>
            <a:pPr lvl="1"/>
            <a:r>
              <a:rPr lang="en-US" dirty="0" err="1" smtClean="0"/>
              <a:t>Knewton</a:t>
            </a:r>
            <a:endParaRPr lang="en-US" dirty="0" smtClean="0"/>
          </a:p>
          <a:p>
            <a:endParaRPr lang="en-US" dirty="0" smtClean="0"/>
          </a:p>
          <a:p>
            <a:r>
              <a:rPr lang="en-US" dirty="0" smtClean="0"/>
              <a:t>Learning through games</a:t>
            </a:r>
            <a:endParaRPr lang="en-US" dirty="0"/>
          </a:p>
          <a:p>
            <a:pPr lvl="1"/>
            <a:r>
              <a:rPr lang="en-US" dirty="0" err="1"/>
              <a:t>Quizlet</a:t>
            </a:r>
            <a:endParaRPr lang="en-US" dirty="0"/>
          </a:p>
          <a:p>
            <a:pPr lvl="1"/>
            <a:r>
              <a:rPr lang="en-US" dirty="0" err="1" smtClean="0"/>
              <a:t>Mindsnacks</a:t>
            </a:r>
            <a:endParaRPr lang="en-US" dirty="0"/>
          </a:p>
          <a:p>
            <a:pPr lvl="1"/>
            <a:r>
              <a:rPr lang="en-US" dirty="0" err="1"/>
              <a:t>Lumosity</a:t>
            </a:r>
            <a:endParaRPr lang="en-US" dirty="0"/>
          </a:p>
          <a:p>
            <a:endParaRPr lang="en-US" dirty="0" smtClean="0"/>
          </a:p>
          <a:p>
            <a:r>
              <a:rPr lang="en-US" dirty="0" smtClean="0"/>
              <a:t>Building online reputation</a:t>
            </a:r>
          </a:p>
          <a:p>
            <a:pPr lvl="1"/>
            <a:r>
              <a:rPr lang="en-US" dirty="0" err="1"/>
              <a:t>Openstudy</a:t>
            </a:r>
            <a:endParaRPr lang="en-US" dirty="0"/>
          </a:p>
          <a:p>
            <a:pPr lvl="1"/>
            <a:r>
              <a:rPr lang="en-US" dirty="0" smtClean="0"/>
              <a:t>Top </a:t>
            </a:r>
            <a:r>
              <a:rPr lang="en-US" dirty="0" smtClean="0"/>
              <a:t>Hat Monocle</a:t>
            </a:r>
          </a:p>
          <a:p>
            <a:endParaRPr lang="en-US" dirty="0" smtClean="0"/>
          </a:p>
          <a:p>
            <a:endParaRPr lang="en-US" dirty="0"/>
          </a:p>
        </p:txBody>
      </p:sp>
    </p:spTree>
    <p:extLst>
      <p:ext uri="{BB962C8B-B14F-4D97-AF65-F5344CB8AC3E}">
        <p14:creationId xmlns:p14="http://schemas.microsoft.com/office/powerpoint/2010/main" val="963655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419600"/>
            <a:ext cx="2844800" cy="2133600"/>
          </a:xfrm>
          <a:prstGeom prst="rect">
            <a:avLst/>
          </a:prstGeom>
        </p:spPr>
      </p:pic>
      <p:sp>
        <p:nvSpPr>
          <p:cNvPr id="5" name="TextBox 4"/>
          <p:cNvSpPr txBox="1"/>
          <p:nvPr/>
        </p:nvSpPr>
        <p:spPr>
          <a:xfrm>
            <a:off x="457200" y="1824335"/>
            <a:ext cx="7632700" cy="1477328"/>
          </a:xfrm>
          <a:prstGeom prst="rect">
            <a:avLst/>
          </a:prstGeom>
          <a:noFill/>
        </p:spPr>
        <p:txBody>
          <a:bodyPr wrap="square" rtlCol="0">
            <a:spAutoFit/>
          </a:bodyPr>
          <a:lstStyle/>
          <a:p>
            <a:r>
              <a:rPr lang="en-US" dirty="0" smtClean="0"/>
              <a:t>AR is a </a:t>
            </a:r>
            <a:r>
              <a:rPr lang="en-US" dirty="0"/>
              <a:t>live, direct or indirect, view of </a:t>
            </a:r>
            <a:r>
              <a:rPr lang="en-US" dirty="0" smtClean="0"/>
              <a:t>the </a:t>
            </a:r>
            <a:r>
              <a:rPr lang="en-US" dirty="0"/>
              <a:t>real-world environment whose elements are </a:t>
            </a:r>
            <a:r>
              <a:rPr lang="en-US" i="1" dirty="0"/>
              <a:t>augmented</a:t>
            </a:r>
            <a:r>
              <a:rPr lang="en-US" dirty="0"/>
              <a:t> by computer-generated sensory input such as sound, video, graphics or GPS data</a:t>
            </a:r>
            <a:r>
              <a:rPr lang="en-US" dirty="0" smtClean="0"/>
              <a:t>.</a:t>
            </a:r>
          </a:p>
          <a:p>
            <a:endParaRPr lang="en-US" dirty="0"/>
          </a:p>
          <a:p>
            <a:r>
              <a:rPr lang="en-US" dirty="0" smtClean="0"/>
              <a:t>AR became popular over the last years because of smartphones.</a:t>
            </a:r>
            <a:endParaRPr lang="en-US" dirty="0"/>
          </a:p>
        </p:txBody>
      </p:sp>
      <p:sp>
        <p:nvSpPr>
          <p:cNvPr id="6" name="TextBox 5"/>
          <p:cNvSpPr txBox="1"/>
          <p:nvPr/>
        </p:nvSpPr>
        <p:spPr>
          <a:xfrm>
            <a:off x="457201" y="4724400"/>
            <a:ext cx="4572000" cy="1754326"/>
          </a:xfrm>
          <a:prstGeom prst="rect">
            <a:avLst/>
          </a:prstGeom>
          <a:noFill/>
        </p:spPr>
        <p:txBody>
          <a:bodyPr wrap="square" rtlCol="0">
            <a:spAutoFit/>
          </a:bodyPr>
          <a:lstStyle/>
          <a:p>
            <a:r>
              <a:rPr lang="en-US" dirty="0" smtClean="0"/>
              <a:t>MIT course designed by “The Education Arcade” where students are sent on the field to investigate a toxic spill. Clues about the subject are virtual and generated by a central computer, which makes the game different each time. Students use mobile devices</a:t>
            </a:r>
            <a:endParaRPr lang="en-US" dirty="0"/>
          </a:p>
        </p:txBody>
      </p:sp>
    </p:spTree>
    <p:extLst>
      <p:ext uri="{BB962C8B-B14F-4D97-AF65-F5344CB8AC3E}">
        <p14:creationId xmlns:p14="http://schemas.microsoft.com/office/powerpoint/2010/main" val="3637992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 – </a:t>
            </a:r>
            <a:r>
              <a:rPr lang="en-US" dirty="0" err="1" smtClean="0"/>
              <a:t>Leafsnap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1828800"/>
            <a:ext cx="3200400" cy="4800600"/>
          </a:xfrm>
        </p:spPr>
      </p:pic>
      <p:sp>
        <p:nvSpPr>
          <p:cNvPr id="3" name="TextBox 2"/>
          <p:cNvSpPr txBox="1"/>
          <p:nvPr/>
        </p:nvSpPr>
        <p:spPr>
          <a:xfrm>
            <a:off x="381000" y="2263380"/>
            <a:ext cx="3417539" cy="923330"/>
          </a:xfrm>
          <a:prstGeom prst="rect">
            <a:avLst/>
          </a:prstGeom>
          <a:noFill/>
        </p:spPr>
        <p:txBody>
          <a:bodyPr wrap="none" rtlCol="0">
            <a:spAutoFit/>
          </a:bodyPr>
          <a:lstStyle/>
          <a:p>
            <a:r>
              <a:rPr lang="en-US" dirty="0" smtClean="0"/>
              <a:t>For botanical sciences, forestry </a:t>
            </a:r>
            <a:r>
              <a:rPr lang="en-US" dirty="0" err="1" smtClean="0"/>
              <a:t>etc</a:t>
            </a:r>
            <a:endParaRPr lang="en-US" dirty="0" smtClean="0"/>
          </a:p>
          <a:p>
            <a:endParaRPr lang="en-US" dirty="0"/>
          </a:p>
          <a:p>
            <a:r>
              <a:rPr lang="en-US" dirty="0"/>
              <a:t>Identifies plant by leaf </a:t>
            </a:r>
            <a:r>
              <a:rPr lang="en-US" dirty="0" smtClean="0"/>
              <a:t>shape</a:t>
            </a:r>
            <a:endParaRPr lang="en-US" dirty="0"/>
          </a:p>
        </p:txBody>
      </p:sp>
    </p:spTree>
    <p:extLst>
      <p:ext uri="{BB962C8B-B14F-4D97-AF65-F5344CB8AC3E}">
        <p14:creationId xmlns:p14="http://schemas.microsoft.com/office/powerpoint/2010/main" val="3274008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Reality – </a:t>
            </a:r>
            <a:r>
              <a:rPr lang="en-US" dirty="0" err="1" smtClean="0"/>
              <a:t>Audobon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1600200"/>
            <a:ext cx="3200400" cy="4800600"/>
          </a:xfrm>
        </p:spPr>
      </p:pic>
      <p:sp>
        <p:nvSpPr>
          <p:cNvPr id="3" name="TextBox 2"/>
          <p:cNvSpPr txBox="1"/>
          <p:nvPr/>
        </p:nvSpPr>
        <p:spPr>
          <a:xfrm>
            <a:off x="381000" y="2133600"/>
            <a:ext cx="4106958" cy="923330"/>
          </a:xfrm>
          <a:prstGeom prst="rect">
            <a:avLst/>
          </a:prstGeom>
          <a:noFill/>
        </p:spPr>
        <p:txBody>
          <a:bodyPr wrap="none" rtlCol="0">
            <a:spAutoFit/>
          </a:bodyPr>
          <a:lstStyle/>
          <a:p>
            <a:r>
              <a:rPr lang="en-US" dirty="0" smtClean="0"/>
              <a:t>For zoology, wildlife sciences </a:t>
            </a:r>
            <a:r>
              <a:rPr lang="en-US" dirty="0" err="1" smtClean="0"/>
              <a:t>etc</a:t>
            </a:r>
            <a:endParaRPr lang="en-US" dirty="0" smtClean="0"/>
          </a:p>
          <a:p>
            <a:endParaRPr lang="en-US" dirty="0"/>
          </a:p>
          <a:p>
            <a:r>
              <a:rPr lang="en-US" dirty="0" smtClean="0"/>
              <a:t>Identifies birds from the sound they make</a:t>
            </a:r>
            <a:endParaRPr lang="en-US" dirty="0"/>
          </a:p>
        </p:txBody>
      </p:sp>
    </p:spTree>
    <p:extLst>
      <p:ext uri="{BB962C8B-B14F-4D97-AF65-F5344CB8AC3E}">
        <p14:creationId xmlns:p14="http://schemas.microsoft.com/office/powerpoint/2010/main" val="1240263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Wikis</a:t>
            </a:r>
            <a:endParaRPr lang="en-US" dirty="0"/>
          </a:p>
        </p:txBody>
      </p:sp>
      <p:sp>
        <p:nvSpPr>
          <p:cNvPr id="3" name="Content Placeholder 2"/>
          <p:cNvSpPr>
            <a:spLocks noGrp="1"/>
          </p:cNvSpPr>
          <p:nvPr>
            <p:ph idx="1"/>
          </p:nvPr>
        </p:nvSpPr>
        <p:spPr/>
        <p:txBody>
          <a:bodyPr>
            <a:normAutofit lnSpcReduction="10000"/>
          </a:bodyPr>
          <a:lstStyle/>
          <a:p>
            <a:pPr marL="114300" indent="0">
              <a:buNone/>
            </a:pPr>
            <a:endParaRPr lang="en-US" dirty="0" smtClean="0"/>
          </a:p>
          <a:p>
            <a:r>
              <a:rPr lang="en-US" dirty="0" smtClean="0"/>
              <a:t>Easy to “use” (aka read) and edit</a:t>
            </a:r>
          </a:p>
          <a:p>
            <a:r>
              <a:rPr lang="en-US" dirty="0" smtClean="0"/>
              <a:t>Free of charge </a:t>
            </a:r>
            <a:endParaRPr lang="en-US" dirty="0"/>
          </a:p>
          <a:p>
            <a:pPr marL="114300" indent="0">
              <a:buNone/>
            </a:pPr>
            <a:endParaRPr lang="en-US" dirty="0" smtClean="0"/>
          </a:p>
          <a:p>
            <a:r>
              <a:rPr lang="en-US" dirty="0" smtClean="0"/>
              <a:t>Types of knowledge</a:t>
            </a:r>
          </a:p>
          <a:p>
            <a:pPr lvl="1"/>
            <a:r>
              <a:rPr lang="en-US" dirty="0" smtClean="0"/>
              <a:t>theory, facts, data, photos </a:t>
            </a:r>
            <a:r>
              <a:rPr lang="en-US" dirty="0" err="1" smtClean="0"/>
              <a:t>etc</a:t>
            </a:r>
            <a:endParaRPr lang="en-US" dirty="0" smtClean="0"/>
          </a:p>
          <a:p>
            <a:pPr lvl="1"/>
            <a:r>
              <a:rPr lang="en-US" dirty="0"/>
              <a:t>r</a:t>
            </a:r>
            <a:r>
              <a:rPr lang="en-US" dirty="0" smtClean="0"/>
              <a:t>elations and categories</a:t>
            </a:r>
          </a:p>
          <a:p>
            <a:pPr lvl="1"/>
            <a:r>
              <a:rPr lang="en-US" dirty="0" smtClean="0"/>
              <a:t>refinement processes</a:t>
            </a:r>
          </a:p>
          <a:p>
            <a:endParaRPr lang="en-US" dirty="0"/>
          </a:p>
          <a:p>
            <a:r>
              <a:rPr lang="en-US" dirty="0" smtClean="0"/>
              <a:t>Roles in education</a:t>
            </a:r>
          </a:p>
          <a:p>
            <a:pPr lvl="1"/>
            <a:r>
              <a:rPr lang="en-US" dirty="0"/>
              <a:t>L</a:t>
            </a:r>
            <a:r>
              <a:rPr lang="en-US" dirty="0" smtClean="0"/>
              <a:t>earning source</a:t>
            </a:r>
          </a:p>
          <a:p>
            <a:pPr lvl="1"/>
            <a:r>
              <a:rPr lang="en-US" dirty="0" smtClean="0"/>
              <a:t>Test-bench or class project</a:t>
            </a:r>
            <a:endParaRPr lang="en-US" dirty="0"/>
          </a:p>
          <a:p>
            <a:pPr lvl="1"/>
            <a:r>
              <a:rPr lang="en-US" dirty="0" smtClean="0"/>
              <a:t>Assessment (Wikipedia game)</a:t>
            </a: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743200"/>
            <a:ext cx="2800350" cy="2800350"/>
          </a:xfrm>
          <a:prstGeom prst="rect">
            <a:avLst/>
          </a:prstGeom>
        </p:spPr>
      </p:pic>
    </p:spTree>
    <p:extLst>
      <p:ext uri="{BB962C8B-B14F-4D97-AF65-F5344CB8AC3E}">
        <p14:creationId xmlns:p14="http://schemas.microsoft.com/office/powerpoint/2010/main" val="1805503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classroom</a:t>
            </a:r>
            <a:endParaRPr lang="en-US" dirty="0"/>
          </a:p>
        </p:txBody>
      </p:sp>
      <p:sp>
        <p:nvSpPr>
          <p:cNvPr id="3" name="Content Placeholder 2"/>
          <p:cNvSpPr>
            <a:spLocks noGrp="1"/>
          </p:cNvSpPr>
          <p:nvPr>
            <p:ph idx="1"/>
          </p:nvPr>
        </p:nvSpPr>
        <p:spPr/>
        <p:txBody>
          <a:bodyPr/>
          <a:lstStyle/>
          <a:p>
            <a:endParaRPr lang="en-US" dirty="0" smtClean="0"/>
          </a:p>
          <a:p>
            <a:r>
              <a:rPr lang="en-US" dirty="0" smtClean="0"/>
              <a:t>Has to provide an environment resembling to the classroom</a:t>
            </a:r>
          </a:p>
          <a:p>
            <a:endParaRPr lang="en-US" dirty="0"/>
          </a:p>
          <a:p>
            <a:r>
              <a:rPr lang="en-US" dirty="0" smtClean="0"/>
              <a:t>Ability to broadcast</a:t>
            </a:r>
            <a:endParaRPr lang="en-US" dirty="0" smtClean="0"/>
          </a:p>
          <a:p>
            <a:pPr lvl="1"/>
            <a:r>
              <a:rPr lang="en-US" dirty="0" smtClean="0"/>
              <a:t>Audio</a:t>
            </a:r>
          </a:p>
          <a:p>
            <a:pPr lvl="1"/>
            <a:r>
              <a:rPr lang="en-US" dirty="0" smtClean="0"/>
              <a:t>Video</a:t>
            </a:r>
          </a:p>
          <a:p>
            <a:pPr lvl="1"/>
            <a:r>
              <a:rPr lang="en-US" dirty="0" smtClean="0"/>
              <a:t>Text</a:t>
            </a:r>
          </a:p>
          <a:p>
            <a:pPr lvl="1"/>
            <a:r>
              <a:rPr lang="en-US" dirty="0" smtClean="0"/>
              <a:t>Other resources</a:t>
            </a:r>
            <a:endParaRPr lang="en-US" dirty="0" smtClean="0"/>
          </a:p>
          <a:p>
            <a:endParaRPr lang="en-US" dirty="0"/>
          </a:p>
          <a:p>
            <a:endParaRPr lang="en-US" dirty="0" smtClean="0"/>
          </a:p>
          <a:p>
            <a:r>
              <a:rPr lang="en-US" dirty="0" smtClean="0"/>
              <a:t>Software-based tools are more popular for now</a:t>
            </a:r>
          </a:p>
          <a:p>
            <a:r>
              <a:rPr lang="en-US" dirty="0" smtClean="0"/>
              <a:t>Web-based are starting to gain some popularity (HTML5?)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2895600"/>
            <a:ext cx="2609851" cy="1909763"/>
          </a:xfrm>
          <a:prstGeom prst="rect">
            <a:avLst/>
          </a:prstGeom>
        </p:spPr>
      </p:pic>
    </p:spTree>
    <p:extLst>
      <p:ext uri="{BB962C8B-B14F-4D97-AF65-F5344CB8AC3E}">
        <p14:creationId xmlns:p14="http://schemas.microsoft.com/office/powerpoint/2010/main" val="285306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 Big Blue Button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3357"/>
            <a:ext cx="7620000" cy="4354285"/>
          </a:xfrm>
        </p:spPr>
      </p:pic>
    </p:spTree>
    <p:extLst>
      <p:ext uri="{BB962C8B-B14F-4D97-AF65-F5344CB8AC3E}">
        <p14:creationId xmlns:p14="http://schemas.microsoft.com/office/powerpoint/2010/main" val="48161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Producing learning</a:t>
            </a:r>
            <a:endParaRPr lang="en-US" dirty="0"/>
          </a:p>
        </p:txBody>
      </p:sp>
      <p:sp>
        <p:nvSpPr>
          <p:cNvPr id="3" name="Content Placeholder 2"/>
          <p:cNvSpPr>
            <a:spLocks noGrp="1"/>
          </p:cNvSpPr>
          <p:nvPr>
            <p:ph idx="1"/>
          </p:nvPr>
        </p:nvSpPr>
        <p:spPr>
          <a:xfrm>
            <a:off x="457200" y="1600200"/>
            <a:ext cx="7620000" cy="5181600"/>
          </a:xfrm>
        </p:spPr>
        <p:txBody>
          <a:bodyPr>
            <a:normAutofit fontScale="92500"/>
          </a:bodyPr>
          <a:lstStyle/>
          <a:p>
            <a:pPr marL="114300" indent="0">
              <a:buNone/>
            </a:pPr>
            <a:r>
              <a:rPr lang="en-US" sz="1800" dirty="0" smtClean="0"/>
              <a:t>Involves active </a:t>
            </a:r>
            <a:r>
              <a:rPr lang="en-US" sz="1800" dirty="0"/>
              <a:t>group construction of knowledge, rather than transfer of knowledge</a:t>
            </a:r>
            <a:r>
              <a:rPr lang="en-US" sz="1800" dirty="0" smtClean="0"/>
              <a:t>.</a:t>
            </a:r>
            <a:endParaRPr lang="en-US" sz="1800" dirty="0"/>
          </a:p>
          <a:p>
            <a:pPr marL="114300" indent="0">
              <a:buNone/>
            </a:pPr>
            <a:endParaRPr lang="en-US" sz="1800" dirty="0" smtClean="0"/>
          </a:p>
          <a:p>
            <a:pPr marL="114300" indent="0">
              <a:buNone/>
            </a:pPr>
            <a:r>
              <a:rPr lang="en-US" sz="1800" b="1" i="1" dirty="0" smtClean="0"/>
              <a:t>Schools</a:t>
            </a:r>
          </a:p>
          <a:p>
            <a:r>
              <a:rPr lang="en-US" sz="1800" dirty="0" smtClean="0"/>
              <a:t>setting the basis for lifelong, independent learning</a:t>
            </a:r>
          </a:p>
          <a:p>
            <a:r>
              <a:rPr lang="en-US" sz="1800" dirty="0" smtClean="0"/>
              <a:t>moving from a lecture-based paradigm to a model where learners are the focus</a:t>
            </a:r>
          </a:p>
          <a:p>
            <a:pPr marL="114300" indent="0">
              <a:buNone/>
            </a:pPr>
            <a:endParaRPr lang="en-US" sz="1800" dirty="0" smtClean="0"/>
          </a:p>
          <a:p>
            <a:pPr marL="114300" indent="0">
              <a:buNone/>
            </a:pPr>
            <a:endParaRPr lang="en-US" sz="1800" dirty="0"/>
          </a:p>
          <a:p>
            <a:pPr marL="114300" indent="0">
              <a:buNone/>
            </a:pPr>
            <a:r>
              <a:rPr lang="en-US" sz="1800" b="1" i="1" dirty="0" smtClean="0"/>
              <a:t>Teachers</a:t>
            </a:r>
          </a:p>
          <a:p>
            <a:r>
              <a:rPr lang="en-US" sz="1800" dirty="0" smtClean="0"/>
              <a:t>in charge with the design of learning environments</a:t>
            </a:r>
          </a:p>
          <a:p>
            <a:r>
              <a:rPr lang="en-US" sz="1800" dirty="0" smtClean="0"/>
              <a:t>attending to the students’ intellectual growth, autonomy and social awareness</a:t>
            </a:r>
          </a:p>
          <a:p>
            <a:pPr marL="114300" indent="0">
              <a:buNone/>
            </a:pPr>
            <a:endParaRPr lang="en-US" sz="1800" dirty="0" smtClean="0"/>
          </a:p>
          <a:p>
            <a:pPr marL="114300" indent="0">
              <a:buNone/>
            </a:pPr>
            <a:endParaRPr lang="en-US" sz="1800" dirty="0" smtClean="0"/>
          </a:p>
          <a:p>
            <a:pPr marL="114300" indent="0">
              <a:buNone/>
            </a:pPr>
            <a:r>
              <a:rPr lang="en-US" sz="1800" b="1" i="1" dirty="0" smtClean="0"/>
              <a:t>Students</a:t>
            </a:r>
          </a:p>
          <a:p>
            <a:r>
              <a:rPr lang="en-US" sz="1800" dirty="0" smtClean="0">
                <a:solidFill>
                  <a:srgbClr val="2F2B20"/>
                </a:solidFill>
              </a:rPr>
              <a:t>practicing their ability to become productive members of society</a:t>
            </a:r>
          </a:p>
          <a:p>
            <a:r>
              <a:rPr lang="en-US" sz="1800" dirty="0" smtClean="0">
                <a:solidFill>
                  <a:srgbClr val="2F2B20"/>
                </a:solidFill>
              </a:rPr>
              <a:t>learning </a:t>
            </a:r>
            <a:r>
              <a:rPr lang="en-US" sz="1800" dirty="0">
                <a:solidFill>
                  <a:srgbClr val="2F2B20"/>
                </a:solidFill>
              </a:rPr>
              <a:t>how to think, learn, produce, and evaluate </a:t>
            </a:r>
            <a:r>
              <a:rPr lang="en-US" sz="1800" dirty="0" smtClean="0">
                <a:solidFill>
                  <a:srgbClr val="2F2B20"/>
                </a:solidFill>
              </a:rPr>
              <a:t>knowledge</a:t>
            </a:r>
          </a:p>
        </p:txBody>
      </p:sp>
    </p:spTree>
    <p:extLst>
      <p:ext uri="{BB962C8B-B14F-4D97-AF65-F5344CB8AC3E}">
        <p14:creationId xmlns:p14="http://schemas.microsoft.com/office/powerpoint/2010/main" val="4242261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management systems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Integrates most of the tools presented so far</a:t>
            </a:r>
          </a:p>
          <a:p>
            <a:r>
              <a:rPr lang="en-US" dirty="0" smtClean="0"/>
              <a:t>Should communicate (import / export) with standalone tools</a:t>
            </a:r>
            <a:endParaRPr lang="en-US" dirty="0" smtClean="0"/>
          </a:p>
          <a:p>
            <a:endParaRPr lang="en-US" dirty="0"/>
          </a:p>
          <a:p>
            <a:r>
              <a:rPr lang="en-US" dirty="0" smtClean="0"/>
              <a:t>Design question: do we need all these features?</a:t>
            </a:r>
            <a:endParaRPr lang="en-US" dirty="0"/>
          </a:p>
          <a:p>
            <a:endParaRPr lang="en-US" dirty="0"/>
          </a:p>
          <a:p>
            <a:r>
              <a:rPr lang="en-US" dirty="0" smtClean="0"/>
              <a:t>Examples: Moodle, Blackboard, </a:t>
            </a:r>
            <a:r>
              <a:rPr lang="en-US" dirty="0" err="1" smtClean="0"/>
              <a:t>Mindtap</a:t>
            </a:r>
            <a:r>
              <a:rPr lang="en-US" dirty="0" smtClean="0"/>
              <a:t>, </a:t>
            </a:r>
            <a:r>
              <a:rPr lang="en-US" dirty="0" err="1" smtClean="0"/>
              <a:t>Coursekit</a:t>
            </a:r>
            <a:endParaRPr lang="en-US" dirty="0"/>
          </a:p>
        </p:txBody>
      </p:sp>
    </p:spTree>
    <p:extLst>
      <p:ext uri="{BB962C8B-B14F-4D97-AF65-F5344CB8AC3E}">
        <p14:creationId xmlns:p14="http://schemas.microsoft.com/office/powerpoint/2010/main" val="2410526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LMS – </a:t>
            </a:r>
            <a:r>
              <a:rPr lang="en-US" dirty="0" err="1" smtClean="0"/>
              <a:t>Coursekit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854" y="1600200"/>
            <a:ext cx="6782692" cy="4800600"/>
          </a:xfrm>
          <a:ln>
            <a:solidFill>
              <a:schemeClr val="accent1"/>
            </a:solidFill>
          </a:ln>
        </p:spPr>
      </p:pic>
    </p:spTree>
    <p:extLst>
      <p:ext uri="{BB962C8B-B14F-4D97-AF65-F5344CB8AC3E}">
        <p14:creationId xmlns:p14="http://schemas.microsoft.com/office/powerpoint/2010/main" val="1171111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LMS – </a:t>
            </a:r>
            <a:r>
              <a:rPr lang="en-US" dirty="0" err="1" smtClean="0"/>
              <a:t>Instructure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10047"/>
            <a:ext cx="7620000" cy="2980905"/>
          </a:xfrm>
        </p:spPr>
      </p:pic>
    </p:spTree>
    <p:extLst>
      <p:ext uri="{BB962C8B-B14F-4D97-AF65-F5344CB8AC3E}">
        <p14:creationId xmlns:p14="http://schemas.microsoft.com/office/powerpoint/2010/main" val="1954256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eTextbooks</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Readers</a:t>
            </a:r>
          </a:p>
          <a:p>
            <a:r>
              <a:rPr lang="en-US" dirty="0" err="1" smtClean="0"/>
              <a:t>Kno</a:t>
            </a:r>
            <a:endParaRPr lang="en-US" dirty="0" smtClean="0"/>
          </a:p>
          <a:p>
            <a:r>
              <a:rPr lang="en-US" dirty="0" err="1" smtClean="0"/>
              <a:t>ElevenLearning</a:t>
            </a:r>
            <a:endParaRPr lang="en-US" dirty="0" smtClean="0"/>
          </a:p>
          <a:p>
            <a:pPr marL="114300" indent="0">
              <a:buNone/>
            </a:pPr>
            <a:endParaRPr lang="en-US" dirty="0" smtClean="0"/>
          </a:p>
          <a:p>
            <a:pPr marL="114300" indent="0">
              <a:buNone/>
            </a:pPr>
            <a:r>
              <a:rPr lang="en-US" dirty="0" err="1" smtClean="0"/>
              <a:t>eTextbook</a:t>
            </a:r>
            <a:r>
              <a:rPr lang="en-US" dirty="0" smtClean="0"/>
              <a:t> readers usually contain features such as highlighting, annotation, thesaurus, exporting </a:t>
            </a:r>
            <a:r>
              <a:rPr lang="en-US" dirty="0" err="1" smtClean="0"/>
              <a:t>etc</a:t>
            </a:r>
            <a:endParaRPr lang="en-US" dirty="0"/>
          </a:p>
          <a:p>
            <a:pPr marL="114300" indent="0">
              <a:buNone/>
            </a:pPr>
            <a:endParaRPr lang="en-US" dirty="0" smtClean="0"/>
          </a:p>
          <a:p>
            <a:pPr marL="114300" indent="0">
              <a:buNone/>
            </a:pPr>
            <a:endParaRPr lang="en-US" dirty="0" smtClean="0"/>
          </a:p>
          <a:p>
            <a:pPr marL="114300" indent="0">
              <a:buNone/>
            </a:pPr>
            <a:r>
              <a:rPr lang="en-US" dirty="0" smtClean="0"/>
              <a:t>Content creators, editors and distributors</a:t>
            </a:r>
            <a:endParaRPr lang="en-US" dirty="0"/>
          </a:p>
          <a:p>
            <a:r>
              <a:rPr lang="en-US" dirty="0" err="1" smtClean="0"/>
              <a:t>Cengage</a:t>
            </a:r>
            <a:endParaRPr lang="en-US" dirty="0" smtClean="0"/>
          </a:p>
          <a:p>
            <a:r>
              <a:rPr lang="en-US" dirty="0" smtClean="0"/>
              <a:t>Wiley</a:t>
            </a:r>
          </a:p>
          <a:p>
            <a:r>
              <a:rPr lang="en-US" dirty="0" smtClean="0"/>
              <a:t>McGraw-Hill</a:t>
            </a:r>
          </a:p>
          <a:p>
            <a:pPr marL="114300" indent="0">
              <a:buNone/>
            </a:pPr>
            <a:endParaRPr lang="en-US" dirty="0" smtClean="0"/>
          </a:p>
        </p:txBody>
      </p:sp>
    </p:spTree>
    <p:extLst>
      <p:ext uri="{BB962C8B-B14F-4D97-AF65-F5344CB8AC3E}">
        <p14:creationId xmlns:p14="http://schemas.microsoft.com/office/powerpoint/2010/main" val="295621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eTextbooks</a:t>
            </a:r>
            <a:r>
              <a:rPr lang="en-US" dirty="0" smtClean="0"/>
              <a:t> – </a:t>
            </a:r>
            <a:r>
              <a:rPr lang="en-US" dirty="0" err="1" smtClean="0"/>
              <a:t>Kno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81200"/>
            <a:ext cx="7620000" cy="4038600"/>
          </a:xfrm>
        </p:spPr>
      </p:pic>
    </p:spTree>
    <p:extLst>
      <p:ext uri="{BB962C8B-B14F-4D97-AF65-F5344CB8AC3E}">
        <p14:creationId xmlns:p14="http://schemas.microsoft.com/office/powerpoint/2010/main" val="1396778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eTextbooks</a:t>
            </a:r>
            <a:r>
              <a:rPr lang="en-US" dirty="0" smtClean="0"/>
              <a:t> – </a:t>
            </a:r>
            <a:r>
              <a:rPr lang="en-US" dirty="0" err="1" smtClean="0"/>
              <a:t>Kno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05025"/>
            <a:ext cx="7620000" cy="3790950"/>
          </a:xfrm>
        </p:spPr>
      </p:pic>
    </p:spTree>
    <p:extLst>
      <p:ext uri="{BB962C8B-B14F-4D97-AF65-F5344CB8AC3E}">
        <p14:creationId xmlns:p14="http://schemas.microsoft.com/office/powerpoint/2010/main" val="395484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eTextbooks</a:t>
            </a:r>
            <a:r>
              <a:rPr lang="en-US" dirty="0" smtClean="0"/>
              <a:t> – </a:t>
            </a:r>
            <a:r>
              <a:rPr lang="en-US" dirty="0" err="1" smtClean="0"/>
              <a:t>CourseSmart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55056"/>
            <a:ext cx="7620000" cy="3290887"/>
          </a:xfrm>
        </p:spPr>
      </p:pic>
    </p:spTree>
    <p:extLst>
      <p:ext uri="{BB962C8B-B14F-4D97-AF65-F5344CB8AC3E}">
        <p14:creationId xmlns:p14="http://schemas.microsoft.com/office/powerpoint/2010/main" val="3797421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eTextbooks</a:t>
            </a:r>
            <a:r>
              <a:rPr lang="en-US" dirty="0" smtClean="0"/>
              <a:t> – Inkling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00200"/>
            <a:ext cx="3752107" cy="48006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05" y="1600200"/>
            <a:ext cx="3730497" cy="4800600"/>
          </a:xfrm>
          <a:prstGeom prst="rect">
            <a:avLst/>
          </a:prstGeom>
        </p:spPr>
      </p:pic>
    </p:spTree>
    <p:extLst>
      <p:ext uri="{BB962C8B-B14F-4D97-AF65-F5344CB8AC3E}">
        <p14:creationId xmlns:p14="http://schemas.microsoft.com/office/powerpoint/2010/main" val="2529916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eTextbooks</a:t>
            </a:r>
            <a:r>
              <a:rPr lang="en-US" dirty="0" smtClean="0"/>
              <a:t> – Inkling</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70" y="1600200"/>
            <a:ext cx="3704166" cy="4800600"/>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962" y="1600200"/>
            <a:ext cx="3718983" cy="4800600"/>
          </a:xfrm>
          <a:prstGeom prst="rect">
            <a:avLst/>
          </a:prstGeom>
        </p:spPr>
      </p:pic>
    </p:spTree>
    <p:extLst>
      <p:ext uri="{BB962C8B-B14F-4D97-AF65-F5344CB8AC3E}">
        <p14:creationId xmlns:p14="http://schemas.microsoft.com/office/powerpoint/2010/main" val="35064744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7620000" cy="5105400"/>
          </a:xfrm>
        </p:spPr>
        <p:txBody>
          <a:bodyPr>
            <a:normAutofit fontScale="85000" lnSpcReduction="20000"/>
          </a:bodyPr>
          <a:lstStyle/>
          <a:p>
            <a:r>
              <a:rPr lang="en-US" dirty="0" smtClean="0"/>
              <a:t>Blended learning is a (proven) better alternative than traditional or fully online courses</a:t>
            </a:r>
          </a:p>
          <a:p>
            <a:endParaRPr lang="en-US" dirty="0"/>
          </a:p>
          <a:p>
            <a:r>
              <a:rPr lang="en-US" dirty="0" smtClean="0"/>
              <a:t>With recent advances in technology, there is a rich offering of tools that can help instructors and students in blended learning</a:t>
            </a:r>
          </a:p>
          <a:p>
            <a:endParaRPr lang="en-US" dirty="0"/>
          </a:p>
          <a:p>
            <a:r>
              <a:rPr lang="en-US" dirty="0" smtClean="0"/>
              <a:t>However, these tools fall under only 6-7 categories. There is still room on the market for even more products</a:t>
            </a:r>
          </a:p>
          <a:p>
            <a:endParaRPr lang="en-US" dirty="0"/>
          </a:p>
          <a:p>
            <a:r>
              <a:rPr lang="en-US" dirty="0" smtClean="0"/>
              <a:t>No such thing as a critical mass of tools or a single </a:t>
            </a:r>
            <a:r>
              <a:rPr lang="en-US" dirty="0" err="1" smtClean="0"/>
              <a:t>swissknife</a:t>
            </a:r>
            <a:r>
              <a:rPr lang="en-US" dirty="0" smtClean="0"/>
              <a:t>. Choosing a set of tools has to take into account the education level and the curricula</a:t>
            </a:r>
          </a:p>
          <a:p>
            <a:endParaRPr lang="en-US" dirty="0" smtClean="0"/>
          </a:p>
          <a:p>
            <a:r>
              <a:rPr lang="en-US" dirty="0" smtClean="0"/>
              <a:t>Tools that are not created specifically for education can still be used in blended learning, by changing the perspective on how to use them</a:t>
            </a:r>
          </a:p>
          <a:p>
            <a:endParaRPr lang="en-US" dirty="0"/>
          </a:p>
          <a:p>
            <a:r>
              <a:rPr lang="en-US" dirty="0" err="1" smtClean="0"/>
              <a:t>eTextbooks</a:t>
            </a:r>
            <a:r>
              <a:rPr lang="en-US" dirty="0" smtClean="0"/>
              <a:t> trends similar to Web 2.0: </a:t>
            </a:r>
            <a:r>
              <a:rPr lang="en-US" dirty="0" smtClean="0"/>
              <a:t>working and </a:t>
            </a:r>
            <a:r>
              <a:rPr lang="en-US" dirty="0" smtClean="0"/>
              <a:t>logging in the cloud, integration with social networks, heavy use of multimedia</a:t>
            </a:r>
            <a:endParaRPr lang="en-US" dirty="0" smtClean="0"/>
          </a:p>
          <a:p>
            <a:endParaRPr lang="en-US" dirty="0" smtClean="0"/>
          </a:p>
          <a:p>
            <a:endParaRPr lang="en-US" dirty="0"/>
          </a:p>
        </p:txBody>
      </p:sp>
    </p:spTree>
    <p:extLst>
      <p:ext uri="{BB962C8B-B14F-4D97-AF65-F5344CB8AC3E}">
        <p14:creationId xmlns:p14="http://schemas.microsoft.com/office/powerpoint/2010/main" val="3154952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Producing learning</a:t>
            </a:r>
            <a:endParaRPr lang="en-US" dirty="0"/>
          </a:p>
        </p:txBody>
      </p:sp>
      <p:sp>
        <p:nvSpPr>
          <p:cNvPr id="3" name="Content Placeholder 2"/>
          <p:cNvSpPr>
            <a:spLocks noGrp="1"/>
          </p:cNvSpPr>
          <p:nvPr>
            <p:ph idx="1"/>
          </p:nvPr>
        </p:nvSpPr>
        <p:spPr>
          <a:xfrm>
            <a:off x="457200" y="2552700"/>
            <a:ext cx="3886200" cy="3276600"/>
          </a:xfrm>
        </p:spPr>
        <p:txBody>
          <a:bodyPr>
            <a:normAutofit/>
          </a:bodyPr>
          <a:lstStyle/>
          <a:p>
            <a:pPr marL="114300" indent="0">
              <a:buNone/>
            </a:pPr>
            <a:r>
              <a:rPr lang="en-US" i="1" u="sng" dirty="0" smtClean="0">
                <a:latin typeface="Agency FB" pitchFamily="34" charset="0"/>
              </a:rPr>
              <a:t>Challenges</a:t>
            </a:r>
            <a:endParaRPr lang="en-US" dirty="0" smtClean="0"/>
          </a:p>
          <a:p>
            <a:r>
              <a:rPr lang="en-US" sz="1800" dirty="0" smtClean="0"/>
              <a:t>employing </a:t>
            </a:r>
            <a:r>
              <a:rPr lang="en-US" sz="1800" dirty="0"/>
              <a:t>new pedagogies and </a:t>
            </a:r>
            <a:r>
              <a:rPr lang="en-US" sz="1800" dirty="0" smtClean="0"/>
              <a:t>technologies</a:t>
            </a:r>
          </a:p>
          <a:p>
            <a:r>
              <a:rPr lang="en-US" sz="1800" dirty="0" smtClean="0"/>
              <a:t>estimating </a:t>
            </a:r>
            <a:r>
              <a:rPr lang="en-US" sz="1800" dirty="0"/>
              <a:t>the depth and speed of </a:t>
            </a:r>
            <a:r>
              <a:rPr lang="en-US" sz="1800" dirty="0" smtClean="0"/>
              <a:t>the changes required to stay competitive</a:t>
            </a:r>
          </a:p>
          <a:p>
            <a:r>
              <a:rPr lang="en-US" sz="1800" dirty="0" smtClean="0"/>
              <a:t>inside pressure to </a:t>
            </a:r>
            <a:r>
              <a:rPr lang="en-US" sz="1800" dirty="0"/>
              <a:t>preserve the status </a:t>
            </a:r>
            <a:r>
              <a:rPr lang="en-US" sz="1800" dirty="0" smtClean="0"/>
              <a:t>quo</a:t>
            </a:r>
          </a:p>
          <a:p>
            <a:endParaRPr lang="en-US" dirty="0"/>
          </a:p>
          <a:p>
            <a:pPr marL="114300" indent="0">
              <a:buNone/>
            </a:pPr>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514600"/>
            <a:ext cx="3533241" cy="3657600"/>
          </a:xfrm>
          <a:prstGeom prst="rect">
            <a:avLst/>
          </a:prstGeom>
        </p:spPr>
      </p:pic>
    </p:spTree>
    <p:extLst>
      <p:ext uri="{BB962C8B-B14F-4D97-AF65-F5344CB8AC3E}">
        <p14:creationId xmlns:p14="http://schemas.microsoft.com/office/powerpoint/2010/main" val="12592703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04800" y="1600200"/>
            <a:ext cx="8001000" cy="4800600"/>
          </a:xfrm>
        </p:spPr>
        <p:txBody>
          <a:bodyPr>
            <a:normAutofit/>
          </a:bodyPr>
          <a:lstStyle/>
          <a:p>
            <a:pPr marL="114300" indent="0">
              <a:buNone/>
            </a:pPr>
            <a:r>
              <a:rPr lang="en-US" sz="1800" i="1" dirty="0" smtClean="0"/>
              <a:t>“Blended </a:t>
            </a:r>
            <a:r>
              <a:rPr lang="en-US" sz="1800" i="1" dirty="0"/>
              <a:t>Learning and Sense of Community: A comparative </a:t>
            </a:r>
            <a:r>
              <a:rPr lang="en-US" sz="1800" i="1" dirty="0" smtClean="0"/>
              <a:t>analysis with traditional and fully online graduate courses”</a:t>
            </a:r>
            <a:r>
              <a:rPr lang="en-US" sz="1800" dirty="0" smtClean="0"/>
              <a:t> – </a:t>
            </a:r>
            <a:r>
              <a:rPr lang="en-US" sz="1800" dirty="0" err="1" smtClean="0"/>
              <a:t>Rovai</a:t>
            </a:r>
            <a:r>
              <a:rPr lang="en-US" sz="1800" dirty="0" smtClean="0"/>
              <a:t>, Jordan</a:t>
            </a:r>
          </a:p>
          <a:p>
            <a:pPr marL="114300" indent="0">
              <a:buNone/>
            </a:pPr>
            <a:r>
              <a:rPr lang="en-US" sz="1800" i="1" dirty="0" smtClean="0"/>
              <a:t>“Virtual </a:t>
            </a:r>
            <a:r>
              <a:rPr lang="en-US" sz="1800" i="1" dirty="0"/>
              <a:t>interaction: Design factors affecting student satisfaction and perceived learning in asynchronous online </a:t>
            </a:r>
            <a:r>
              <a:rPr lang="en-US" sz="1800" i="1" dirty="0" smtClean="0"/>
              <a:t>courses”</a:t>
            </a:r>
            <a:r>
              <a:rPr lang="en-US" sz="1800" dirty="0" smtClean="0"/>
              <a:t> - Swan</a:t>
            </a:r>
            <a:endParaRPr lang="en-US" sz="1800" dirty="0" smtClean="0"/>
          </a:p>
          <a:p>
            <a:pPr marL="114300" indent="0">
              <a:buNone/>
            </a:pPr>
            <a:endParaRPr lang="en-US" dirty="0" smtClean="0"/>
          </a:p>
          <a:p>
            <a:pPr marL="114300" indent="0">
              <a:buNone/>
            </a:pPr>
            <a:r>
              <a:rPr lang="en-US" b="1" dirty="0" smtClean="0"/>
              <a:t>American Journal of Distance Education</a:t>
            </a:r>
          </a:p>
          <a:p>
            <a:pPr marL="114300" indent="0">
              <a:buNone/>
            </a:pPr>
            <a:r>
              <a:rPr lang="en-US" b="1" dirty="0" smtClean="0"/>
              <a:t>Journal of Computer-Assisted Education</a:t>
            </a:r>
          </a:p>
          <a:p>
            <a:pPr marL="114300" indent="0">
              <a:buNone/>
            </a:pPr>
            <a:r>
              <a:rPr lang="en-US" b="1" dirty="0" smtClean="0"/>
              <a:t>Canadian Journal of Distance Education</a:t>
            </a:r>
            <a:endParaRPr lang="en-US" b="1" dirty="0">
              <a:hlinkClick r:id="rId2"/>
            </a:endParaRPr>
          </a:p>
          <a:p>
            <a:endParaRPr lang="en-US" dirty="0" smtClean="0">
              <a:hlinkClick r:id="rId2"/>
            </a:endParaRPr>
          </a:p>
          <a:p>
            <a:endParaRPr lang="en-US" dirty="0" smtClean="0">
              <a:hlinkClick r:id="rId2"/>
            </a:endParaRPr>
          </a:p>
          <a:p>
            <a:r>
              <a:rPr lang="en-US" dirty="0" smtClean="0">
                <a:hlinkClick r:id="rId2"/>
              </a:rPr>
              <a:t>http://www.classroom-aid.com</a:t>
            </a:r>
            <a:endParaRPr lang="en-US" dirty="0" smtClean="0"/>
          </a:p>
          <a:p>
            <a:r>
              <a:rPr lang="en-US" dirty="0">
                <a:hlinkClick r:id="rId3"/>
              </a:rPr>
              <a:t>http://</a:t>
            </a:r>
            <a:r>
              <a:rPr lang="en-US" dirty="0" smtClean="0">
                <a:hlinkClick r:id="rId3"/>
              </a:rPr>
              <a:t>c4lpt.co.uk</a:t>
            </a:r>
            <a:r>
              <a:rPr lang="en-US" dirty="0" smtClean="0"/>
              <a:t> (Center for Learning and Performing Training)</a:t>
            </a:r>
            <a:endParaRPr lang="en-US" dirty="0"/>
          </a:p>
        </p:txBody>
      </p:sp>
    </p:spTree>
    <p:extLst>
      <p:ext uri="{BB962C8B-B14F-4D97-AF65-F5344CB8AC3E}">
        <p14:creationId xmlns:p14="http://schemas.microsoft.com/office/powerpoint/2010/main" val="1863331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2974199"/>
            <a:ext cx="1867819" cy="707886"/>
          </a:xfrm>
          <a:prstGeom prst="rect">
            <a:avLst/>
          </a:prstGeom>
          <a:noFill/>
        </p:spPr>
        <p:txBody>
          <a:bodyPr wrap="none" rtlCol="0">
            <a:spAutoFit/>
          </a:bodyPr>
          <a:lstStyle/>
          <a:p>
            <a:r>
              <a:rPr lang="en-US" sz="4000" dirty="0" smtClean="0"/>
              <a:t>The end</a:t>
            </a:r>
            <a:endParaRPr lang="en-US" sz="4000" dirty="0"/>
          </a:p>
        </p:txBody>
      </p:sp>
    </p:spTree>
    <p:extLst>
      <p:ext uri="{BB962C8B-B14F-4D97-AF65-F5344CB8AC3E}">
        <p14:creationId xmlns:p14="http://schemas.microsoft.com/office/powerpoint/2010/main" val="3624951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education</a:t>
            </a:r>
            <a:endParaRPr lang="en-US" dirty="0"/>
          </a:p>
        </p:txBody>
      </p:sp>
      <p:sp>
        <p:nvSpPr>
          <p:cNvPr id="3" name="Content Placeholder 2"/>
          <p:cNvSpPr>
            <a:spLocks noGrp="1"/>
          </p:cNvSpPr>
          <p:nvPr>
            <p:ph idx="1"/>
          </p:nvPr>
        </p:nvSpPr>
        <p:spPr>
          <a:xfrm>
            <a:off x="457200" y="1600200"/>
            <a:ext cx="7620000" cy="5181600"/>
          </a:xfrm>
        </p:spPr>
        <p:txBody>
          <a:bodyPr>
            <a:normAutofit/>
          </a:bodyPr>
          <a:lstStyle/>
          <a:p>
            <a:pPr marL="114300" indent="0">
              <a:buNone/>
            </a:pPr>
            <a:r>
              <a:rPr lang="en-US" sz="1800" dirty="0" smtClean="0"/>
              <a:t>The </a:t>
            </a:r>
            <a:r>
              <a:rPr lang="en-US" sz="1800" dirty="0"/>
              <a:t>shift from providing exclusively traditional classroom </a:t>
            </a:r>
            <a:r>
              <a:rPr lang="en-US" sz="1800" dirty="0" smtClean="0"/>
              <a:t>instruction to </a:t>
            </a:r>
            <a:r>
              <a:rPr lang="en-US" sz="1800" dirty="0"/>
              <a:t>reaching out to students by delivering </a:t>
            </a:r>
            <a:r>
              <a:rPr lang="en-US" sz="1800" dirty="0" smtClean="0"/>
              <a:t>courses at distance </a:t>
            </a:r>
            <a:r>
              <a:rPr lang="en-US" sz="1800" dirty="0"/>
              <a:t>using technology</a:t>
            </a:r>
            <a:r>
              <a:rPr lang="en-US" sz="1800" dirty="0" smtClean="0"/>
              <a:t>.</a:t>
            </a:r>
          </a:p>
          <a:p>
            <a:pPr marL="114300" indent="0">
              <a:buNone/>
            </a:pPr>
            <a:endParaRPr lang="en-US" sz="1800" dirty="0" smtClean="0"/>
          </a:p>
          <a:p>
            <a:pPr marL="114300" indent="0">
              <a:buNone/>
            </a:pPr>
            <a:endParaRPr lang="en-US" dirty="0" smtClean="0"/>
          </a:p>
          <a:p>
            <a:pPr marL="114300" indent="0">
              <a:buNone/>
            </a:pPr>
            <a:r>
              <a:rPr lang="en-US" sz="2600" i="1" u="sng" dirty="0" smtClean="0">
                <a:latin typeface="Agency FB" pitchFamily="34" charset="0"/>
              </a:rPr>
              <a:t>Remarks</a:t>
            </a:r>
          </a:p>
          <a:p>
            <a:r>
              <a:rPr lang="en-US" sz="1800" dirty="0" smtClean="0"/>
              <a:t>students </a:t>
            </a:r>
            <a:r>
              <a:rPr lang="en-US" sz="1800" dirty="0"/>
              <a:t>and teachers react to new educational </a:t>
            </a:r>
            <a:r>
              <a:rPr lang="en-US" sz="1800" dirty="0" smtClean="0"/>
              <a:t>technologies with </a:t>
            </a:r>
            <a:r>
              <a:rPr lang="en-US" sz="1800" dirty="0"/>
              <a:t>varied emotions, ranging from enthusiasm to disabling </a:t>
            </a:r>
            <a:r>
              <a:rPr lang="en-US" sz="1800" dirty="0" smtClean="0"/>
              <a:t>fear (Collins, 1999)</a:t>
            </a:r>
          </a:p>
          <a:p>
            <a:r>
              <a:rPr lang="en-US" sz="1800" dirty="0"/>
              <a:t>some </a:t>
            </a:r>
            <a:r>
              <a:rPr lang="en-US" sz="1800" dirty="0" smtClean="0"/>
              <a:t>experience </a:t>
            </a:r>
            <a:r>
              <a:rPr lang="en-US" sz="1800" dirty="0"/>
              <a:t>difficulty adjusting to the structure of online </a:t>
            </a:r>
            <a:r>
              <a:rPr lang="en-US" sz="1800" dirty="0" smtClean="0"/>
              <a:t>courses and </a:t>
            </a:r>
            <a:r>
              <a:rPr lang="en-US" sz="1800" dirty="0"/>
              <a:t>managing their time in such </a:t>
            </a:r>
            <a:r>
              <a:rPr lang="en-US" sz="1800" dirty="0" smtClean="0"/>
              <a:t>environments (Marino, 2000)</a:t>
            </a:r>
          </a:p>
          <a:p>
            <a:r>
              <a:rPr lang="en-US" sz="1800" dirty="0" smtClean="0"/>
              <a:t>distance </a:t>
            </a:r>
            <a:r>
              <a:rPr lang="en-US" sz="1800" dirty="0"/>
              <a:t>education </a:t>
            </a:r>
            <a:r>
              <a:rPr lang="en-US" sz="1800" dirty="0" smtClean="0"/>
              <a:t>requires students </a:t>
            </a:r>
            <a:r>
              <a:rPr lang="en-US" sz="1800" dirty="0"/>
              <a:t>who </a:t>
            </a:r>
            <a:r>
              <a:rPr lang="en-US" sz="1800" dirty="0" smtClean="0"/>
              <a:t>are </a:t>
            </a:r>
            <a:r>
              <a:rPr lang="en-US" sz="1800" dirty="0"/>
              <a:t>self-regulated  and independent (</a:t>
            </a:r>
            <a:r>
              <a:rPr lang="en-US" sz="1800" dirty="0" smtClean="0"/>
              <a:t>Abrahamson, 1998)</a:t>
            </a:r>
          </a:p>
          <a:p>
            <a:r>
              <a:rPr lang="en-US" sz="1800" dirty="0" smtClean="0"/>
              <a:t>electronic </a:t>
            </a:r>
            <a:r>
              <a:rPr lang="en-US" sz="1800" dirty="0"/>
              <a:t>tools provide a level of reflective interaction that is often lacking in a face-to-face, teacher-centered </a:t>
            </a:r>
            <a:r>
              <a:rPr lang="en-US" sz="1800" dirty="0" smtClean="0"/>
              <a:t>classroom</a:t>
            </a:r>
            <a:endParaRPr lang="en-US" sz="1800" dirty="0"/>
          </a:p>
          <a:p>
            <a:endParaRPr lang="en-US" sz="1800" dirty="0" smtClean="0"/>
          </a:p>
        </p:txBody>
      </p:sp>
    </p:spTree>
    <p:extLst>
      <p:ext uri="{BB962C8B-B14F-4D97-AF65-F5344CB8AC3E}">
        <p14:creationId xmlns:p14="http://schemas.microsoft.com/office/powerpoint/2010/main" val="3058582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education</a:t>
            </a:r>
            <a:endParaRPr lang="en-US" dirty="0"/>
          </a:p>
        </p:txBody>
      </p:sp>
      <p:sp>
        <p:nvSpPr>
          <p:cNvPr id="3" name="Content Placeholder 2"/>
          <p:cNvSpPr>
            <a:spLocks noGrp="1"/>
          </p:cNvSpPr>
          <p:nvPr>
            <p:ph idx="1"/>
          </p:nvPr>
        </p:nvSpPr>
        <p:spPr/>
        <p:txBody>
          <a:bodyPr>
            <a:normAutofit/>
          </a:bodyPr>
          <a:lstStyle/>
          <a:p>
            <a:pPr marL="114300" indent="0">
              <a:buNone/>
            </a:pPr>
            <a:endParaRPr lang="en-US" i="1" u="sng" dirty="0" smtClean="0">
              <a:latin typeface="Agency FB" pitchFamily="34" charset="0"/>
            </a:endParaRPr>
          </a:p>
          <a:p>
            <a:pPr marL="114300" indent="0">
              <a:buNone/>
            </a:pPr>
            <a:r>
              <a:rPr lang="en-US" i="1" u="sng" dirty="0" smtClean="0">
                <a:latin typeface="Agency FB" pitchFamily="34" charset="0"/>
              </a:rPr>
              <a:t>Challenges</a:t>
            </a:r>
          </a:p>
          <a:p>
            <a:r>
              <a:rPr lang="en-US" sz="1800" dirty="0" smtClean="0"/>
              <a:t>bad course design and pedagogy for teachers with limited skills in CMC</a:t>
            </a:r>
          </a:p>
          <a:p>
            <a:r>
              <a:rPr lang="en-US" sz="1800" dirty="0" smtClean="0"/>
              <a:t>the </a:t>
            </a:r>
            <a:r>
              <a:rPr lang="en-US" sz="1800" dirty="0"/>
              <a:t>absence of facial expressions and voice </a:t>
            </a:r>
            <a:r>
              <a:rPr lang="en-US" sz="1800" dirty="0" smtClean="0"/>
              <a:t>inflections</a:t>
            </a:r>
            <a:endParaRPr lang="en-US" sz="1800" dirty="0"/>
          </a:p>
          <a:p>
            <a:r>
              <a:rPr lang="en-US" sz="1800" dirty="0" smtClean="0"/>
              <a:t>confusion</a:t>
            </a:r>
            <a:r>
              <a:rPr lang="en-US" sz="1800" dirty="0"/>
              <a:t>, anxiety, and frustration due to the perceived lack of prompt or clear feedback </a:t>
            </a:r>
            <a:r>
              <a:rPr lang="en-US" sz="1800" dirty="0" smtClean="0"/>
              <a:t>from </a:t>
            </a:r>
            <a:r>
              <a:rPr lang="en-US" sz="1800" dirty="0"/>
              <a:t>the </a:t>
            </a:r>
            <a:r>
              <a:rPr lang="en-US" sz="1800" dirty="0" smtClean="0"/>
              <a:t>instructor through electronic media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724400"/>
            <a:ext cx="3050204" cy="2040027"/>
          </a:xfrm>
          <a:prstGeom prst="rect">
            <a:avLst/>
          </a:prstGeom>
        </p:spPr>
      </p:pic>
    </p:spTree>
    <p:extLst>
      <p:ext uri="{BB962C8B-B14F-4D97-AF65-F5344CB8AC3E}">
        <p14:creationId xmlns:p14="http://schemas.microsoft.com/office/powerpoint/2010/main" val="363286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 of community</a:t>
            </a:r>
            <a:endParaRPr lang="en-US" dirty="0"/>
          </a:p>
        </p:txBody>
      </p:sp>
      <p:sp>
        <p:nvSpPr>
          <p:cNvPr id="3" name="Content Placeholder 2"/>
          <p:cNvSpPr>
            <a:spLocks noGrp="1"/>
          </p:cNvSpPr>
          <p:nvPr>
            <p:ph idx="1"/>
          </p:nvPr>
        </p:nvSpPr>
        <p:spPr>
          <a:xfrm>
            <a:off x="457199" y="1600200"/>
            <a:ext cx="6172201" cy="4800600"/>
          </a:xfrm>
        </p:spPr>
        <p:txBody>
          <a:bodyPr>
            <a:normAutofit/>
          </a:bodyPr>
          <a:lstStyle/>
          <a:p>
            <a:pPr marL="114300" indent="0">
              <a:buNone/>
            </a:pPr>
            <a:endParaRPr lang="en-US" dirty="0" smtClean="0"/>
          </a:p>
          <a:p>
            <a:pPr marL="114300" indent="0">
              <a:buNone/>
            </a:pPr>
            <a:r>
              <a:rPr lang="en-US" sz="2000" dirty="0" smtClean="0"/>
              <a:t>The </a:t>
            </a:r>
            <a:r>
              <a:rPr lang="en-US" sz="2000" dirty="0"/>
              <a:t>need for </a:t>
            </a:r>
            <a:r>
              <a:rPr lang="en-US" sz="2000" dirty="0" smtClean="0"/>
              <a:t>authentic </a:t>
            </a:r>
            <a:r>
              <a:rPr lang="en-US" sz="2000" dirty="0"/>
              <a:t>community in schools, a tie binding learners and teachers through shared values, ideals, </a:t>
            </a:r>
            <a:r>
              <a:rPr lang="en-US" sz="2000" dirty="0" smtClean="0"/>
              <a:t>and </a:t>
            </a:r>
            <a:r>
              <a:rPr lang="en-US" sz="2000" dirty="0"/>
              <a:t>goals</a:t>
            </a:r>
            <a:r>
              <a:rPr lang="en-US" sz="2000" dirty="0" smtClean="0"/>
              <a:t>.</a:t>
            </a:r>
          </a:p>
          <a:p>
            <a:pPr marL="114300" indent="0">
              <a:buNone/>
            </a:pPr>
            <a:endParaRPr lang="en-US" sz="2000" dirty="0" smtClean="0"/>
          </a:p>
          <a:p>
            <a:pPr marL="114300" indent="0">
              <a:buNone/>
            </a:pPr>
            <a:endParaRPr lang="en-US" dirty="0" smtClean="0"/>
          </a:p>
          <a:p>
            <a:pPr marL="114300" indent="0">
              <a:buNone/>
            </a:pPr>
            <a:endParaRPr lang="en-US" dirty="0" smtClean="0"/>
          </a:p>
          <a:p>
            <a:pPr marL="114300" indent="0">
              <a:buNone/>
            </a:pPr>
            <a:endParaRPr lang="en-US" dirty="0" smtClean="0"/>
          </a:p>
          <a:p>
            <a:pPr marL="114300" indent="0">
              <a:buNone/>
            </a:pPr>
            <a:r>
              <a:rPr lang="en-US" sz="2000" dirty="0" smtClean="0"/>
              <a:t>Represents a major cause of </a:t>
            </a:r>
          </a:p>
          <a:p>
            <a:pPr marL="114300" indent="0">
              <a:buNone/>
            </a:pPr>
            <a:r>
              <a:rPr lang="en-US" sz="2000" dirty="0" smtClean="0"/>
              <a:t>dropouts among students because of:</a:t>
            </a:r>
          </a:p>
          <a:p>
            <a:r>
              <a:rPr lang="en-US" sz="1800" dirty="0" smtClean="0"/>
              <a:t>insufficient interaction with </a:t>
            </a:r>
            <a:r>
              <a:rPr lang="en-US" sz="1800" dirty="0"/>
              <a:t>peers and </a:t>
            </a:r>
            <a:r>
              <a:rPr lang="en-US" sz="1800" dirty="0" smtClean="0"/>
              <a:t>faculty </a:t>
            </a:r>
          </a:p>
          <a:p>
            <a:r>
              <a:rPr lang="en-US" sz="1800" dirty="0" smtClean="0"/>
              <a:t>differences </a:t>
            </a:r>
            <a:r>
              <a:rPr lang="en-US" sz="1800" dirty="0"/>
              <a:t>with </a:t>
            </a:r>
            <a:r>
              <a:rPr lang="en-US" sz="1800" dirty="0" smtClean="0"/>
              <a:t>the value </a:t>
            </a:r>
            <a:r>
              <a:rPr lang="en-US" sz="1800" dirty="0"/>
              <a:t>patterns </a:t>
            </a:r>
            <a:r>
              <a:rPr lang="en-US" sz="1800" dirty="0" smtClean="0"/>
              <a:t>of the group</a:t>
            </a:r>
          </a:p>
          <a:p>
            <a:r>
              <a:rPr lang="en-US" sz="1800" dirty="0" smtClean="0"/>
              <a:t>general feeling of not fitting in or being isolated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971800"/>
            <a:ext cx="2530898" cy="2203450"/>
          </a:xfrm>
          <a:prstGeom prst="rect">
            <a:avLst/>
          </a:prstGeom>
        </p:spPr>
      </p:pic>
    </p:spTree>
    <p:extLst>
      <p:ext uri="{BB962C8B-B14F-4D97-AF65-F5344CB8AC3E}">
        <p14:creationId xmlns:p14="http://schemas.microsoft.com/office/powerpoint/2010/main" val="2961650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Blended Learning</a:t>
            </a:r>
            <a:endParaRPr lang="en-US" dirty="0"/>
          </a:p>
        </p:txBody>
      </p:sp>
      <p:sp>
        <p:nvSpPr>
          <p:cNvPr id="3" name="Content Placeholder 2"/>
          <p:cNvSpPr>
            <a:spLocks noGrp="1"/>
          </p:cNvSpPr>
          <p:nvPr>
            <p:ph idx="1"/>
          </p:nvPr>
        </p:nvSpPr>
        <p:spPr>
          <a:xfrm>
            <a:off x="457200" y="1600200"/>
            <a:ext cx="7620000" cy="3581400"/>
          </a:xfrm>
          <a:noFill/>
          <a:ln>
            <a:noFill/>
          </a:ln>
        </p:spPr>
        <p:txBody>
          <a:bodyPr>
            <a:normAutofit/>
          </a:bodyPr>
          <a:lstStyle/>
          <a:p>
            <a:pPr marL="114300" indent="0">
              <a:buNone/>
            </a:pPr>
            <a:r>
              <a:rPr lang="en-US" sz="2400" i="1" u="sng" dirty="0" smtClean="0">
                <a:latin typeface="Agency FB" pitchFamily="34" charset="0"/>
              </a:rPr>
              <a:t>Definition</a:t>
            </a:r>
            <a:endParaRPr lang="en-US" sz="2400" i="1" u="sng" dirty="0">
              <a:latin typeface="Agency FB" pitchFamily="34" charset="0"/>
            </a:endParaRPr>
          </a:p>
          <a:p>
            <a:pPr marL="114300" indent="0">
              <a:buNone/>
            </a:pPr>
            <a:r>
              <a:rPr lang="en-US" sz="1600" dirty="0" smtClean="0"/>
              <a:t>The </a:t>
            </a:r>
            <a:r>
              <a:rPr lang="en-US" sz="1600" b="1" dirty="0"/>
              <a:t>hybrid</a:t>
            </a:r>
            <a:r>
              <a:rPr lang="en-US" sz="1600" dirty="0"/>
              <a:t> of </a:t>
            </a:r>
            <a:r>
              <a:rPr lang="en-US" sz="1600" dirty="0" smtClean="0"/>
              <a:t>traditional </a:t>
            </a:r>
            <a:r>
              <a:rPr lang="en-US" sz="1600" dirty="0"/>
              <a:t>face-to-face and online learning so that instruction occurs both in the classroom and </a:t>
            </a:r>
            <a:r>
              <a:rPr lang="en-US" sz="1600" dirty="0" smtClean="0"/>
              <a:t>online</a:t>
            </a:r>
          </a:p>
          <a:p>
            <a:pPr marL="114300" indent="0">
              <a:buNone/>
            </a:pPr>
            <a:endParaRPr lang="en-US" sz="1600" dirty="0"/>
          </a:p>
          <a:p>
            <a:r>
              <a:rPr lang="en-US" sz="1600" dirty="0"/>
              <a:t>offers students and teachers both flexibility and convenience </a:t>
            </a:r>
          </a:p>
          <a:p>
            <a:r>
              <a:rPr lang="en-US" sz="1600" dirty="0"/>
              <a:t>makes efficient use of existing university infrastructure and the student resources</a:t>
            </a:r>
          </a:p>
          <a:p>
            <a:pPr marL="114300" indent="0">
              <a:buNone/>
            </a:pPr>
            <a:endParaRPr lang="en-US" sz="1600" dirty="0"/>
          </a:p>
          <a:p>
            <a:r>
              <a:rPr lang="en-US" sz="1600" dirty="0" smtClean="0"/>
              <a:t>the </a:t>
            </a:r>
            <a:r>
              <a:rPr lang="en-US" sz="1600" dirty="0"/>
              <a:t>face to-face component can be either on the main university campus or the professor can travel to a remote site in order to meet with students</a:t>
            </a:r>
          </a:p>
          <a:p>
            <a:r>
              <a:rPr lang="en-US" sz="1600" dirty="0" smtClean="0"/>
              <a:t>the </a:t>
            </a:r>
            <a:r>
              <a:rPr lang="en-US" sz="1600" dirty="0"/>
              <a:t>online component becomes a natural extension of traditional classroom </a:t>
            </a:r>
            <a:r>
              <a:rPr lang="en-US" sz="1600" dirty="0" smtClean="0"/>
              <a:t>learning</a:t>
            </a:r>
          </a:p>
          <a:p>
            <a:r>
              <a:rPr lang="en-US" sz="1600" dirty="0" smtClean="0"/>
              <a:t>the </a:t>
            </a:r>
            <a:r>
              <a:rPr lang="en-US" sz="1600" dirty="0"/>
              <a:t>design of a blended course can lie anywhere between opposite ends of fully face-to-face and fully online learning </a:t>
            </a:r>
            <a:r>
              <a:rPr lang="en-US" sz="1600" dirty="0" smtClean="0"/>
              <a:t>environments</a:t>
            </a:r>
          </a:p>
          <a:p>
            <a:endParaRPr lang="en-US" sz="16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5334000"/>
            <a:ext cx="2114550" cy="1409700"/>
          </a:xfrm>
          <a:prstGeom prst="rect">
            <a:avLst/>
          </a:prstGeom>
        </p:spPr>
      </p:pic>
    </p:spTree>
    <p:extLst>
      <p:ext uri="{BB962C8B-B14F-4D97-AF65-F5344CB8AC3E}">
        <p14:creationId xmlns:p14="http://schemas.microsoft.com/office/powerpoint/2010/main" val="2323642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3555</TotalTime>
  <Words>1743</Words>
  <Application>Microsoft Office PowerPoint</Application>
  <PresentationFormat>On-screen Show (4:3)</PresentationFormat>
  <Paragraphs>368</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Adjacency</vt:lpstr>
      <vt:lpstr>Blended learning (traditional  versus and online courses)</vt:lpstr>
      <vt:lpstr>Talk Outline</vt:lpstr>
      <vt:lpstr>Paradigm shift in education</vt:lpstr>
      <vt:lpstr>Producing learning</vt:lpstr>
      <vt:lpstr>Producing learning</vt:lpstr>
      <vt:lpstr>Distance education</vt:lpstr>
      <vt:lpstr>Distance education</vt:lpstr>
      <vt:lpstr>Sense of community</vt:lpstr>
      <vt:lpstr>Blended Learning</vt:lpstr>
      <vt:lpstr>Research study</vt:lpstr>
      <vt:lpstr>Research study</vt:lpstr>
      <vt:lpstr>Course methodologies</vt:lpstr>
      <vt:lpstr>Procedure and instrumentation</vt:lpstr>
      <vt:lpstr>PowerPoint Presentation</vt:lpstr>
      <vt:lpstr>Results</vt:lpstr>
      <vt:lpstr>Interaction in (distance) education</vt:lpstr>
      <vt:lpstr>Interaction in (distance) education</vt:lpstr>
      <vt:lpstr>Teacher presence</vt:lpstr>
      <vt:lpstr>Cognitive presence</vt:lpstr>
      <vt:lpstr>Social presence</vt:lpstr>
      <vt:lpstr>Online tools for blended learning</vt:lpstr>
      <vt:lpstr>Collaborative work environments</vt:lpstr>
      <vt:lpstr>Collaborative work – Etherpad</vt:lpstr>
      <vt:lpstr>Collaborative work – Twiddla</vt:lpstr>
      <vt:lpstr>Brainstorming – Bubbl.us</vt:lpstr>
      <vt:lpstr>Brainstorming - Mindmeister</vt:lpstr>
      <vt:lpstr>Communication</vt:lpstr>
      <vt:lpstr>Notice boards – Wallwisher</vt:lpstr>
      <vt:lpstr>Notice boards – Linoit </vt:lpstr>
      <vt:lpstr>Course management tools</vt:lpstr>
      <vt:lpstr>Management – LearnBoost</vt:lpstr>
      <vt:lpstr>Management – Three Ring</vt:lpstr>
      <vt:lpstr>Personalized learning</vt:lpstr>
      <vt:lpstr>Augmented Reality</vt:lpstr>
      <vt:lpstr>Augmented Reality – Leafsnap</vt:lpstr>
      <vt:lpstr>Augmented Reality – Audobon</vt:lpstr>
      <vt:lpstr>Wikis</vt:lpstr>
      <vt:lpstr>Virtual classroom</vt:lpstr>
      <vt:lpstr>VC – Big Blue Button</vt:lpstr>
      <vt:lpstr>Learning management systems</vt:lpstr>
      <vt:lpstr>LMS – Coursekit</vt:lpstr>
      <vt:lpstr>LMS – Instructure</vt:lpstr>
      <vt:lpstr>eTextbooks</vt:lpstr>
      <vt:lpstr>eTextbooks – Kno</vt:lpstr>
      <vt:lpstr>eTextbooks – Kno</vt:lpstr>
      <vt:lpstr>eTextbooks – CourseSmart</vt:lpstr>
      <vt:lpstr>eTextbooks – Inkling</vt:lpstr>
      <vt:lpstr>eTextbooks – Inkling</vt:lpstr>
      <vt:lpstr>Conclusions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cp:lastModifiedBy>
  <cp:revision>112</cp:revision>
  <dcterms:created xsi:type="dcterms:W3CDTF">2012-04-09T05:13:08Z</dcterms:created>
  <dcterms:modified xsi:type="dcterms:W3CDTF">2012-04-11T17:59:00Z</dcterms:modified>
</cp:coreProperties>
</file>