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9" r:id="rId5"/>
    <p:sldId id="258" r:id="rId6"/>
    <p:sldId id="270" r:id="rId7"/>
    <p:sldId id="271" r:id="rId8"/>
    <p:sldId id="268" r:id="rId9"/>
    <p:sldId id="259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68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5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1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4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4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9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6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1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7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4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6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2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F4390-B2E4-4C58-B893-884F745EB9D8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FB61-7C67-4C6D-8290-767E39132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2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blets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lgoviz.org/OpenDSA/Books/CS3114/html/BST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Assessment in </a:t>
            </a:r>
            <a:br>
              <a:rPr lang="en-US" dirty="0" smtClean="0"/>
            </a:br>
            <a:r>
              <a:rPr lang="en-US" dirty="0" smtClean="0"/>
              <a:t>Online Courses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5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Problets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Not </a:t>
            </a:r>
            <a:r>
              <a:rPr lang="en-US" dirty="0" smtClean="0"/>
              <a:t>programming exercises, but has other interesting interactive exercises.</a:t>
            </a:r>
          </a:p>
          <a:p>
            <a:r>
              <a:rPr lang="en-US" dirty="0" smtClean="0"/>
              <a:t>Implementation: Java Applets</a:t>
            </a:r>
          </a:p>
          <a:p>
            <a:r>
              <a:rPr lang="en-US" dirty="0" smtClean="0">
                <a:hlinkClick r:id="rId2"/>
              </a:rPr>
              <a:t>http://www.problets.org/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OpenDSA</a:t>
            </a:r>
            <a:r>
              <a:rPr lang="en-US" dirty="0" smtClean="0"/>
              <a:t> Proficiency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 “simulation”</a:t>
            </a:r>
          </a:p>
          <a:p>
            <a:r>
              <a:rPr lang="en-US" dirty="0" smtClean="0"/>
              <a:t>Manipulate a view of a data structure to reproduce the behavior of an algorithm.</a:t>
            </a:r>
          </a:p>
          <a:p>
            <a:r>
              <a:rPr lang="en-US" dirty="0" smtClean="0"/>
              <a:t>Model answer generated by </a:t>
            </a:r>
            <a:r>
              <a:rPr lang="en-US" dirty="0" err="1" smtClean="0"/>
              <a:t>instumented</a:t>
            </a:r>
            <a:r>
              <a:rPr lang="en-US" dirty="0" smtClean="0"/>
              <a:t> implementation of algorithm: Store a series of states</a:t>
            </a:r>
          </a:p>
          <a:p>
            <a:r>
              <a:rPr lang="en-US" dirty="0" smtClean="0"/>
              <a:t>Each (appropriate) manipulation by user also generates a state</a:t>
            </a:r>
          </a:p>
          <a:p>
            <a:r>
              <a:rPr lang="en-US" dirty="0" smtClean="0"/>
              <a:t>Simply verify that the states match (by some definition of match)</a:t>
            </a:r>
          </a:p>
          <a:p>
            <a:r>
              <a:rPr lang="en-US" dirty="0" smtClean="0"/>
              <a:t>Various behaviors possible when states do not match.</a:t>
            </a:r>
          </a:p>
          <a:p>
            <a:r>
              <a:rPr lang="en-US" dirty="0" smtClean="0">
                <a:hlinkClick r:id="rId2"/>
              </a:rPr>
              <a:t>http://algoviz.org/OpenDSA/Books/CS3114/html/BST.html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46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Online Courseware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see two fundamental aspects:</a:t>
            </a:r>
          </a:p>
          <a:p>
            <a:r>
              <a:rPr lang="en-US" dirty="0" smtClean="0"/>
              <a:t>Content</a:t>
            </a:r>
          </a:p>
          <a:p>
            <a:r>
              <a:rPr lang="en-US" dirty="0" smtClean="0"/>
              <a:t>Assessment (Exercises and activities)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38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Assessment Example: </a:t>
            </a:r>
            <a:br>
              <a:rPr lang="en-US" dirty="0" smtClean="0"/>
            </a:br>
            <a:r>
              <a:rPr lang="en-US" dirty="0" smtClean="0"/>
              <a:t>Evaluating Student Essays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Manual: Calibrated Peer Review (CPR): UCLA (Coursera)</a:t>
            </a:r>
          </a:p>
          <a:p>
            <a:r>
              <a:rPr lang="en-US" dirty="0" smtClean="0"/>
              <a:t>Automated: Automated Essay Scoring (AES): </a:t>
            </a:r>
            <a:r>
              <a:rPr lang="en-US" dirty="0" err="1" smtClean="0"/>
              <a:t>EdX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9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Automated Grading: AES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history</a:t>
            </a:r>
          </a:p>
          <a:p>
            <a:r>
              <a:rPr lang="en-US" dirty="0" smtClean="0"/>
              <a:t>There are formal competitions for automated essay scoring systems!</a:t>
            </a:r>
          </a:p>
          <a:p>
            <a:r>
              <a:rPr lang="en-US" dirty="0" smtClean="0"/>
              <a:t>Machine learning algorithms</a:t>
            </a:r>
          </a:p>
          <a:p>
            <a:r>
              <a:rPr lang="en-US" dirty="0" smtClean="0"/>
              <a:t>Indistinguishable in quality from human graders</a:t>
            </a:r>
          </a:p>
          <a:p>
            <a:r>
              <a:rPr lang="en-US" dirty="0" err="1" smtClean="0"/>
              <a:t>EdX</a:t>
            </a:r>
            <a:r>
              <a:rPr lang="en-US" dirty="0" smtClean="0"/>
              <a:t>: Grade 100 sample essays</a:t>
            </a:r>
          </a:p>
          <a:p>
            <a:r>
              <a:rPr lang="en-US" dirty="0" smtClean="0"/>
              <a:t>Breaks down for longer assignments, things where style counts (poetry, humor), individual topics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34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Manual Grading: CPR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Requires a strong rubric (multiple choice)</a:t>
            </a:r>
          </a:p>
          <a:p>
            <a:r>
              <a:rPr lang="en-US" dirty="0" smtClean="0"/>
              <a:t>Students must be “trained”:</a:t>
            </a:r>
          </a:p>
          <a:p>
            <a:pPr lvl="1"/>
            <a:r>
              <a:rPr lang="en-US" dirty="0" smtClean="0"/>
              <a:t>Score 3+ essays, then get a competency rating</a:t>
            </a:r>
          </a:p>
          <a:p>
            <a:r>
              <a:rPr lang="en-US" dirty="0" smtClean="0"/>
              <a:t>Competency rating affects weighting on reviews of others</a:t>
            </a:r>
          </a:p>
          <a:p>
            <a:r>
              <a:rPr lang="en-US" dirty="0" smtClean="0"/>
              <a:t>Your reviewer rating depends on how close you are to weighted average</a:t>
            </a:r>
          </a:p>
          <a:p>
            <a:r>
              <a:rPr lang="en-US" dirty="0" smtClean="0"/>
              <a:t>Gives students experience with reviewing</a:t>
            </a:r>
          </a:p>
          <a:p>
            <a:r>
              <a:rPr lang="en-US" dirty="0" smtClean="0"/>
              <a:t>At end, students can self-rate own essays, and be graded on that exercise</a:t>
            </a:r>
          </a:p>
        </p:txBody>
      </p:sp>
    </p:spTree>
    <p:extLst>
      <p:ext uri="{BB962C8B-B14F-4D97-AF65-F5344CB8AC3E}">
        <p14:creationId xmlns:p14="http://schemas.microsoft.com/office/powerpoint/2010/main" val="144478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CPR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fraction of papers get all low-quality evaluators</a:t>
            </a:r>
          </a:p>
          <a:p>
            <a:r>
              <a:rPr lang="en-US" dirty="0" smtClean="0"/>
              <a:t>Only works for an assignment for which a rubric can be generated (not so individual)</a:t>
            </a:r>
          </a:p>
          <a:p>
            <a:r>
              <a:rPr lang="en-US" dirty="0" smtClean="0"/>
              <a:t>Length limits on what students can bear since they evaluate a number of essays</a:t>
            </a:r>
          </a:p>
          <a:p>
            <a:r>
              <a:rPr lang="en-US" dirty="0" smtClean="0"/>
              <a:t>“Synchronous” vs. “Asynchronous” courses</a:t>
            </a:r>
          </a:p>
          <a:p>
            <a:pPr lvl="1"/>
            <a:r>
              <a:rPr lang="en-US" dirty="0" smtClean="0"/>
              <a:t>Is there a peer group?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9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Type: CPR has a little more flexibility, greater length restrictions</a:t>
            </a:r>
          </a:p>
          <a:p>
            <a:r>
              <a:rPr lang="en-US" dirty="0" smtClean="0"/>
              <a:t>Consistency of scoring: AES more consistent</a:t>
            </a:r>
          </a:p>
          <a:p>
            <a:r>
              <a:rPr lang="en-US" dirty="0" smtClean="0"/>
              <a:t>Feedback: More consistent with AES, but CPR allows potentially better feedback from (good) human evaluators</a:t>
            </a:r>
          </a:p>
          <a:p>
            <a:r>
              <a:rPr lang="en-US" dirty="0" smtClean="0"/>
              <a:t>Instructor workload: AES needs a training pool (100 essays), CPR needs rubric, intervention for some fraction of poorly evaluated essays (not </a:t>
            </a:r>
            <a:r>
              <a:rPr lang="en-US" dirty="0" err="1" smtClean="0"/>
              <a:t>scaleable</a:t>
            </a:r>
            <a:r>
              <a:rPr lang="en-US" dirty="0" smtClean="0"/>
              <a:t>?)</a:t>
            </a:r>
          </a:p>
          <a:p>
            <a:r>
              <a:rPr lang="en-US" dirty="0" smtClean="0"/>
              <a:t>Student learning: AES has rapid feedback, is good for catching mechanical writing problem. CPR teaches evaluation skills (for a time cost)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37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Assessment: Automated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interchange for those and custom exercises (all we really need is scoring and perhaps interaction data)</a:t>
            </a:r>
            <a:endParaRPr lang="en-US" dirty="0"/>
          </a:p>
          <a:p>
            <a:r>
              <a:rPr lang="en-US" dirty="0" smtClean="0"/>
              <a:t>Formats and systems for “standard” question types (MCQ,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rich can we make the activities?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23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Automated Assessment: </a:t>
            </a:r>
            <a:br>
              <a:rPr lang="en-US" dirty="0" smtClean="0"/>
            </a:br>
            <a:r>
              <a:rPr lang="en-US" dirty="0" smtClean="0"/>
              <a:t>Learning to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study this because it is a fairly well developed area (many systems), and it provides and interesting example of a “non-trivial” interactive exercise type.</a:t>
            </a:r>
          </a:p>
          <a:p>
            <a:r>
              <a:rPr lang="en-US" dirty="0"/>
              <a:t>C</a:t>
            </a:r>
            <a:r>
              <a:rPr lang="en-US" dirty="0" smtClean="0"/>
              <a:t>ategories:</a:t>
            </a:r>
          </a:p>
          <a:p>
            <a:pPr lvl="1"/>
            <a:r>
              <a:rPr lang="en-US" dirty="0" smtClean="0"/>
              <a:t>Programming Exercises: Write actual code</a:t>
            </a:r>
          </a:p>
          <a:p>
            <a:pPr lvl="1"/>
            <a:r>
              <a:rPr lang="en-US" dirty="0" smtClean="0"/>
              <a:t>Proficiency exercises of some sort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5764</TotalTime>
  <Words>489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Assessment in  Online Courses</vt:lpstr>
      <vt:lpstr>Online Courseware </vt:lpstr>
      <vt:lpstr>Assessment Example:  Evaluating Student Essays</vt:lpstr>
      <vt:lpstr>Automated Grading: AES</vt:lpstr>
      <vt:lpstr>Manual Grading: CPR</vt:lpstr>
      <vt:lpstr>CPR Issues</vt:lpstr>
      <vt:lpstr>Comparison</vt:lpstr>
      <vt:lpstr>Assessment: Automated</vt:lpstr>
      <vt:lpstr>Automated Assessment:  Learning to Program</vt:lpstr>
      <vt:lpstr>Problets</vt:lpstr>
      <vt:lpstr>OpenDSA Proficiency Exercises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Assessment: Programming Exercises</dc:title>
  <dc:creator>Cliff</dc:creator>
  <cp:lastModifiedBy>Cliff</cp:lastModifiedBy>
  <cp:revision>22</cp:revision>
  <dcterms:created xsi:type="dcterms:W3CDTF">2015-04-10T17:47:16Z</dcterms:created>
  <dcterms:modified xsi:type="dcterms:W3CDTF">2015-04-15T21:11:53Z</dcterms:modified>
</cp:coreProperties>
</file>