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52"/>
  </p:notesMasterIdLst>
  <p:sldIdLst>
    <p:sldId id="256" r:id="rId2"/>
    <p:sldId id="257" r:id="rId3"/>
    <p:sldId id="258" r:id="rId4"/>
    <p:sldId id="273" r:id="rId5"/>
    <p:sldId id="259" r:id="rId6"/>
    <p:sldId id="260" r:id="rId7"/>
    <p:sldId id="264" r:id="rId8"/>
    <p:sldId id="261" r:id="rId9"/>
    <p:sldId id="262" r:id="rId10"/>
    <p:sldId id="265" r:id="rId11"/>
    <p:sldId id="268" r:id="rId12"/>
    <p:sldId id="269" r:id="rId13"/>
    <p:sldId id="308" r:id="rId14"/>
    <p:sldId id="309" r:id="rId15"/>
    <p:sldId id="271" r:id="rId16"/>
    <p:sldId id="272" r:id="rId17"/>
    <p:sldId id="274" r:id="rId18"/>
    <p:sldId id="270" r:id="rId19"/>
    <p:sldId id="278" r:id="rId20"/>
    <p:sldId id="277" r:id="rId21"/>
    <p:sldId id="279" r:id="rId22"/>
    <p:sldId id="281" r:id="rId23"/>
    <p:sldId id="282" r:id="rId24"/>
    <p:sldId id="284" r:id="rId25"/>
    <p:sldId id="285" r:id="rId26"/>
    <p:sldId id="286" r:id="rId27"/>
    <p:sldId id="289" r:id="rId28"/>
    <p:sldId id="283" r:id="rId29"/>
    <p:sldId id="288" r:id="rId30"/>
    <p:sldId id="290" r:id="rId31"/>
    <p:sldId id="292" r:id="rId32"/>
    <p:sldId id="291" r:id="rId33"/>
    <p:sldId id="287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2" r:id="rId42"/>
    <p:sldId id="303" r:id="rId43"/>
    <p:sldId id="293" r:id="rId44"/>
    <p:sldId id="305" r:id="rId45"/>
    <p:sldId id="306" r:id="rId46"/>
    <p:sldId id="307" r:id="rId47"/>
    <p:sldId id="304" r:id="rId48"/>
    <p:sldId id="276" r:id="rId49"/>
    <p:sldId id="310" r:id="rId50"/>
    <p:sldId id="275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bika Karanth" initials="AK" lastIdx="2" clrIdx="0">
    <p:extLst>
      <p:ext uri="{19B8F6BF-5375-455C-9EA6-DF929625EA0E}">
        <p15:presenceInfo xmlns:p15="http://schemas.microsoft.com/office/powerpoint/2012/main" userId="76d87590839fa8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Increasing research on Automated Assessments</a:t>
            </a:r>
            <a:endParaRPr lang="en-US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Sheet1!$A$4:$A$11</c:f>
              <c:strCache>
                <c:ptCount val="8"/>
                <c:pt idx="0">
                  <c:v>1976-1980</c:v>
                </c:pt>
                <c:pt idx="1">
                  <c:v>1981-1985</c:v>
                </c:pt>
                <c:pt idx="2">
                  <c:v>1986-1990</c:v>
                </c:pt>
                <c:pt idx="3">
                  <c:v>1991-1995</c:v>
                </c:pt>
                <c:pt idx="4">
                  <c:v>1996-2000</c:v>
                </c:pt>
                <c:pt idx="5">
                  <c:v>2001-2005</c:v>
                </c:pt>
                <c:pt idx="6">
                  <c:v>2006-2010</c:v>
                </c:pt>
                <c:pt idx="7">
                  <c:v>2011-2015</c:v>
                </c:pt>
              </c:strCache>
            </c:strRef>
          </c:cat>
          <c:val>
            <c:numRef>
              <c:f>Sheet1!$B$4:$B$11</c:f>
              <c:numCache>
                <c:formatCode>General</c:formatCode>
                <c:ptCount val="8"/>
                <c:pt idx="0" formatCode="#,##0">
                  <c:v>2220</c:v>
                </c:pt>
                <c:pt idx="1">
                  <c:v>3580</c:v>
                </c:pt>
                <c:pt idx="2">
                  <c:v>6240</c:v>
                </c:pt>
                <c:pt idx="3">
                  <c:v>11100</c:v>
                </c:pt>
                <c:pt idx="4">
                  <c:v>16100</c:v>
                </c:pt>
                <c:pt idx="5">
                  <c:v>16800</c:v>
                </c:pt>
                <c:pt idx="6">
                  <c:v>17000</c:v>
                </c:pt>
                <c:pt idx="7">
                  <c:v>17200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6503136"/>
        <c:axId val="206505096"/>
        <c:axId val="0"/>
      </c:bar3DChart>
      <c:catAx>
        <c:axId val="20650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505096"/>
        <c:crosses val="autoZero"/>
        <c:auto val="1"/>
        <c:lblAlgn val="ctr"/>
        <c:lblOffset val="100"/>
        <c:noMultiLvlLbl val="0"/>
      </c:catAx>
      <c:valAx>
        <c:axId val="206505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5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88305-C149-42E0-9C46-5571C8D4DA4C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886C9-3578-4F1E-BD40-1012669D7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00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 recognizes that the staff had</a:t>
            </a:r>
            <a:r>
              <a:rPr lang="en-US" baseline="0" dirty="0" smtClean="0"/>
              <a:t> double burden in developing the e-assessments while still undertaking marking generated by traditional practice  and it is worth the effort.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86C9-3578-4F1E-BD40-1012669D7A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18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86C9-3578-4F1E-BD40-1012669D7A3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90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86C9-3578-4F1E-BD40-1012669D7A3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37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86C9-3578-4F1E-BD40-1012669D7A3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6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86C9-3578-4F1E-BD40-1012669D7A3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45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86C9-3578-4F1E-BD40-1012669D7A3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87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86C9-3578-4F1E-BD40-1012669D7A3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77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86C9-3578-4F1E-BD40-1012669D7A3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91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86C9-3578-4F1E-BD40-1012669D7A3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05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 recognizes that the staff had</a:t>
            </a:r>
            <a:r>
              <a:rPr lang="en-US" baseline="0" dirty="0" smtClean="0"/>
              <a:t> double burden in developing the e-assessments while still undertaking marking generated by traditional practice  and it is worth the effort.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86C9-3578-4F1E-BD40-1012669D7A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7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 recognizes that the staff had</a:t>
            </a:r>
            <a:r>
              <a:rPr lang="en-US" baseline="0" dirty="0" smtClean="0"/>
              <a:t> double burden in developing the e-assessments while still undertaking marking generated by traditional practice  and it is worth the effort.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86C9-3578-4F1E-BD40-1012669D7A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71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 recognizes that the staff had</a:t>
            </a:r>
            <a:r>
              <a:rPr lang="en-US" baseline="0" dirty="0" smtClean="0"/>
              <a:t> double burden in developing the e-assessments while still undertaking marking generated by traditional practice  and it is worth the effort.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86C9-3578-4F1E-BD40-1012669D7A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01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 recognizes that the staff had</a:t>
            </a:r>
            <a:r>
              <a:rPr lang="en-US" baseline="0" dirty="0" smtClean="0"/>
              <a:t> double burden in developing the e-assessments while still undertaking marking generated by traditional practice  and it is worth the effort.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86C9-3578-4F1E-BD40-1012669D7A3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98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 recognizes that the staff had</a:t>
            </a:r>
            <a:r>
              <a:rPr lang="en-US" baseline="0" dirty="0" smtClean="0"/>
              <a:t> double burden in developing the e-assessments while still undertaking marking generated by traditional practice  and it is worth the effort.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86C9-3578-4F1E-BD40-1012669D7A3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20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 recognizes that the staff had</a:t>
            </a:r>
            <a:r>
              <a:rPr lang="en-US" baseline="0" dirty="0" smtClean="0"/>
              <a:t> double burden in developing the e-assessments while still undertaking marking generated by traditional practice  and it is worth the effort.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86C9-3578-4F1E-BD40-1012669D7A3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21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 recognizes that the staff had</a:t>
            </a:r>
            <a:r>
              <a:rPr lang="en-US" baseline="0" dirty="0" smtClean="0"/>
              <a:t> double burden in developing the e-assessments while still undertaking marking generated by traditional practice  and it is worth the effort.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86C9-3578-4F1E-BD40-1012669D7A3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63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86C9-3578-4F1E-BD40-1012669D7A3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42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0D25-052A-475E-885C-7ABA9669634E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C4C6-CCF2-474B-8EAF-5DFB28B6522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57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0D25-052A-475E-885C-7ABA9669634E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C4C6-CCF2-474B-8EAF-5DFB28B6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0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0D25-052A-475E-885C-7ABA9669634E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C4C6-CCF2-474B-8EAF-5DFB28B6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5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0D25-052A-475E-885C-7ABA9669634E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C4C6-CCF2-474B-8EAF-5DFB28B6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29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0D25-052A-475E-885C-7ABA9669634E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C4C6-CCF2-474B-8EAF-5DFB28B6522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505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0D25-052A-475E-885C-7ABA9669634E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C4C6-CCF2-474B-8EAF-5DFB28B6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43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0D25-052A-475E-885C-7ABA9669634E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C4C6-CCF2-474B-8EAF-5DFB28B6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4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0D25-052A-475E-885C-7ABA9669634E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C4C6-CCF2-474B-8EAF-5DFB28B6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5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0D25-052A-475E-885C-7ABA9669634E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C4C6-CCF2-474B-8EAF-5DFB28B6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6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F2F0D25-052A-475E-885C-7ABA9669634E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D9C4C6-CCF2-474B-8EAF-5DFB28B6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22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0D25-052A-475E-885C-7ABA9669634E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C4C6-CCF2-474B-8EAF-5DFB28B65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9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F2F0D25-052A-475E-885C-7ABA9669634E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BD9C4C6-CCF2-474B-8EAF-5DFB28B6522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75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es.sscnet.ucla.edu/docs/Using_GIFT_format_to_create_multiple_questions_at_once" TargetMode="External"/><Relationship Id="rId2" Type="http://schemas.openxmlformats.org/officeDocument/2006/relationships/hyperlink" Target="http://docs.moodle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5400" dirty="0">
                <a:latin typeface="Georgia" panose="02040502050405020303" pitchFamily="18" charset="0"/>
              </a:rPr>
              <a:t>e</a:t>
            </a:r>
            <a:r>
              <a:rPr lang="en-US" sz="5400" dirty="0" smtClean="0">
                <a:latin typeface="Georgia" panose="02040502050405020303" pitchFamily="18" charset="0"/>
              </a:rPr>
              <a:t>-Assessment Systems and Question Banks</a:t>
            </a:r>
            <a:endParaRPr lang="en-US" sz="5400" dirty="0"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4523858"/>
            <a:ext cx="10955471" cy="1303736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Georgia" panose="02040502050405020303" pitchFamily="18" charset="0"/>
              </a:rPr>
              <a:t>Ambika Karanth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Cs 6604 Designing and implementing online education systems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April 9, 2015</a:t>
            </a:r>
            <a:endParaRPr lang="en-US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4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Motivations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 Can </a:t>
            </a:r>
            <a:r>
              <a:rPr lang="en-US" dirty="0">
                <a:latin typeface="Georgia" panose="02040502050405020303" pitchFamily="18" charset="0"/>
              </a:rPr>
              <a:t>lead to more effective learning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Georgia" panose="02040502050405020303" pitchFamily="18" charset="0"/>
              </a:rPr>
              <a:t>Better </a:t>
            </a:r>
            <a:r>
              <a:rPr lang="en-US" sz="2000" dirty="0">
                <a:latin typeface="Georgia" panose="02040502050405020303" pitchFamily="18" charset="0"/>
              </a:rPr>
              <a:t>way to identify support needs of </a:t>
            </a:r>
            <a:r>
              <a:rPr lang="en-US" sz="2000" dirty="0" smtClean="0">
                <a:latin typeface="Georgia" panose="02040502050405020303" pitchFamily="18" charset="0"/>
              </a:rPr>
              <a:t>learner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Georgia" panose="02040502050405020303" pitchFamily="18" charset="0"/>
              </a:rPr>
              <a:t>Evidence of both cognitive and skill based achievements in ways that are durable and transferable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Georgia" panose="02040502050405020303" pitchFamily="18" charset="0"/>
              </a:rPr>
              <a:t>Encourage deeper learning</a:t>
            </a:r>
          </a:p>
          <a:p>
            <a:pPr marL="201168" lvl="1" indent="0">
              <a:buNone/>
            </a:pPr>
            <a:endParaRPr lang="en-US" sz="2000" dirty="0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 Supports personalization</a:t>
            </a:r>
            <a:endParaRPr lang="en-US" dirty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Georgia" panose="02040502050405020303" pitchFamily="18" charset="0"/>
              </a:rPr>
              <a:t>Benefits learners for whom traditional assessment regime presents difficulties due to distance, disabilities, illness or other work commitments</a:t>
            </a:r>
            <a:endParaRPr lang="en-US" sz="2000" dirty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Georgia" panose="02040502050405020303" pitchFamily="18" charset="0"/>
              </a:rPr>
              <a:t>Students can be fast </a:t>
            </a:r>
            <a:r>
              <a:rPr lang="en-US" sz="2000" dirty="0" smtClean="0">
                <a:latin typeface="Georgia" panose="02040502050405020303" pitchFamily="18" charset="0"/>
              </a:rPr>
              <a:t>tracked</a:t>
            </a:r>
            <a:endParaRPr lang="en-US" sz="2000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5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Motivations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Reduced workload</a:t>
            </a:r>
            <a:endParaRPr lang="en-US" dirty="0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Timely feedback/evaluations</a:t>
            </a:r>
            <a:endParaRPr lang="en-US" dirty="0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Improved </a:t>
            </a:r>
            <a:r>
              <a:rPr lang="en-US" dirty="0">
                <a:latin typeface="Georgia" panose="02040502050405020303" pitchFamily="18" charset="0"/>
              </a:rPr>
              <a:t>quality of </a:t>
            </a:r>
            <a:r>
              <a:rPr lang="en-US" dirty="0" smtClean="0">
                <a:latin typeface="Georgia" panose="02040502050405020303" pitchFamily="18" charset="0"/>
              </a:rPr>
              <a:t>feedback/evaluations</a:t>
            </a:r>
            <a:endParaRPr lang="en-US" dirty="0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Multiple </a:t>
            </a:r>
            <a:r>
              <a:rPr lang="en-US" dirty="0">
                <a:latin typeface="Georgia" panose="02040502050405020303" pitchFamily="18" charset="0"/>
              </a:rPr>
              <a:t>tests are </a:t>
            </a:r>
            <a:r>
              <a:rPr lang="en-US" dirty="0" smtClean="0">
                <a:latin typeface="Georgia" panose="02040502050405020303" pitchFamily="18" charset="0"/>
              </a:rPr>
              <a:t>possible</a:t>
            </a:r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35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Assessment and Learning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1889492"/>
            <a:ext cx="10058400" cy="393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9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Brainstorm – Question 1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237806"/>
            <a:ext cx="10058400" cy="4023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 smtClean="0">
                <a:latin typeface="Georgia" panose="02040502050405020303" pitchFamily="18" charset="0"/>
              </a:rPr>
              <a:t>Do you as students feel comfortable with doing assessments on computers?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89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Brainstorm – Question 2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087680"/>
            <a:ext cx="10058400" cy="4023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 smtClean="0">
                <a:latin typeface="Georgia" panose="02040502050405020303" pitchFamily="18" charset="0"/>
              </a:rPr>
              <a:t>Do you consider </a:t>
            </a:r>
            <a:r>
              <a:rPr lang="en-US" sz="3200" dirty="0">
                <a:latin typeface="Georgia" panose="02040502050405020303" pitchFamily="18" charset="0"/>
              </a:rPr>
              <a:t>e-Assessment </a:t>
            </a:r>
            <a:r>
              <a:rPr lang="en-US" sz="3200" dirty="0" smtClean="0">
                <a:latin typeface="Georgia" panose="02040502050405020303" pitchFamily="18" charset="0"/>
              </a:rPr>
              <a:t>as a </a:t>
            </a:r>
            <a:r>
              <a:rPr lang="en-US" sz="3200" dirty="0">
                <a:latin typeface="Georgia" panose="02040502050405020303" pitchFamily="18" charset="0"/>
              </a:rPr>
              <a:t>practical, secure and reliable alternative to traditional paper-based assessment?</a:t>
            </a:r>
          </a:p>
        </p:txBody>
      </p:sp>
    </p:spTree>
    <p:extLst>
      <p:ext uri="{BB962C8B-B14F-4D97-AF65-F5344CB8AC3E}">
        <p14:creationId xmlns:p14="http://schemas.microsoft.com/office/powerpoint/2010/main" val="64410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Learners’ Need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834640"/>
            <a:ext cx="10058400" cy="402336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‘I feel that assessment on a computer is better than writing because usually you forget what you are going to write…before you write it. The brain works faster than your handwriting.’ </a:t>
            </a:r>
          </a:p>
          <a:p>
            <a:r>
              <a:rPr lang="en-US" sz="2400" dirty="0" smtClean="0">
                <a:latin typeface="Georgia" panose="02040502050405020303" pitchFamily="18" charset="0"/>
              </a:rPr>
              <a:t>                                                         - Student</a:t>
            </a:r>
            <a:r>
              <a:rPr lang="en-US" sz="2400" dirty="0">
                <a:latin typeface="Georgia" panose="02040502050405020303" pitchFamily="18" charset="0"/>
              </a:rPr>
              <a:t>, </a:t>
            </a:r>
            <a:r>
              <a:rPr lang="en-US" sz="2400" dirty="0" smtClean="0">
                <a:latin typeface="Georgia" panose="02040502050405020303" pitchFamily="18" charset="0"/>
              </a:rPr>
              <a:t>University of Derby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2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Learners’ Need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3757" y="1988478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 Access to assessment resources out of school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High-quality web-based assessments for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Opportunities to personalize their learning, by taking some assessments online on-demand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Innovative game-based assessments for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Online peer and tutor support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High-quality feedback on online formative assessments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11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Enhancing assessment methods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32" y="1988940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Georgia" panose="02040502050405020303" pitchFamily="18" charset="0"/>
              </a:rPr>
              <a:t>Following are important considerations when rethinking assessment practices: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 </a:t>
            </a:r>
            <a:r>
              <a:rPr lang="en-US" sz="2400" dirty="0" smtClean="0">
                <a:latin typeface="Georgia" panose="02040502050405020303" pitchFamily="18" charset="0"/>
              </a:rPr>
              <a:t>Timeliness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 Relevance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 </a:t>
            </a:r>
            <a:r>
              <a:rPr lang="en-US" sz="2400" dirty="0" smtClean="0">
                <a:latin typeface="Georgia" panose="02040502050405020303" pitchFamily="18" charset="0"/>
              </a:rPr>
              <a:t>Accessibility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Quality </a:t>
            </a:r>
            <a:r>
              <a:rPr lang="en-US" sz="2400" dirty="0" smtClean="0">
                <a:latin typeface="Georgia" panose="02040502050405020303" pitchFamily="18" charset="0"/>
              </a:rPr>
              <a:t>of supporting </a:t>
            </a:r>
            <a:r>
              <a:rPr lang="en-US" sz="2400" dirty="0" smtClean="0">
                <a:latin typeface="Georgia" panose="02040502050405020303" pitchFamily="18" charset="0"/>
              </a:rPr>
              <a:t>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Validity and Security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32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928" y="368489"/>
            <a:ext cx="10058400" cy="1450757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Case Study 1 – The TRIADS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0110" y="2255167"/>
            <a:ext cx="10058400" cy="402336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Background :</a:t>
            </a:r>
          </a:p>
          <a:p>
            <a:endParaRPr lang="en-US" b="1" dirty="0" smtClean="0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Tripartite Interactive Assessment  Delivery System – TRIADS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It is a multimedia interactive e-Assessment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Developed </a:t>
            </a:r>
            <a:r>
              <a:rPr lang="en-US" dirty="0">
                <a:latin typeface="Georgia" panose="02040502050405020303" pitchFamily="18" charset="0"/>
              </a:rPr>
              <a:t>at the University of Derby in 1992 and further developed in partnership with the University of Liverpool and The Open </a:t>
            </a:r>
            <a:r>
              <a:rPr lang="en-US" dirty="0" smtClean="0">
                <a:latin typeface="Georgia" panose="02040502050405020303" pitchFamily="18" charset="0"/>
              </a:rPr>
              <a:t>University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In </a:t>
            </a:r>
            <a:r>
              <a:rPr lang="en-US" dirty="0">
                <a:latin typeface="Georgia" panose="02040502050405020303" pitchFamily="18" charset="0"/>
              </a:rPr>
              <a:t>2005-2006, it delivered assessments to 10000 students in </a:t>
            </a:r>
            <a:r>
              <a:rPr lang="en-US" dirty="0" smtClean="0">
                <a:latin typeface="Georgia" panose="02040502050405020303" pitchFamily="18" charset="0"/>
              </a:rPr>
              <a:t>Derby</a:t>
            </a:r>
            <a:endParaRPr lang="en-US" dirty="0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4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Case Study 1 – The TRIADS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32337"/>
            <a:ext cx="10058400" cy="402336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Systems and Technology:</a:t>
            </a:r>
          </a:p>
          <a:p>
            <a:endParaRPr lang="en-US" b="1" dirty="0" smtClean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Flexible </a:t>
            </a:r>
            <a:r>
              <a:rPr lang="en-US" dirty="0">
                <a:latin typeface="Georgia" panose="02040502050405020303" pitchFamily="18" charset="0"/>
              </a:rPr>
              <a:t>design </a:t>
            </a:r>
            <a:r>
              <a:rPr lang="en-US" dirty="0" smtClean="0">
                <a:latin typeface="Georgia" panose="02040502050405020303" pitchFamily="18" charset="0"/>
              </a:rPr>
              <a:t>structure</a:t>
            </a:r>
            <a:endParaRPr lang="en-US" dirty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Capability to build in </a:t>
            </a:r>
            <a:r>
              <a:rPr lang="en-US" dirty="0" smtClean="0">
                <a:latin typeface="Georgia" panose="02040502050405020303" pitchFamily="18" charset="0"/>
              </a:rPr>
              <a:t>simulations </a:t>
            </a:r>
            <a:r>
              <a:rPr lang="en-US" dirty="0">
                <a:latin typeface="Georgia" panose="02040502050405020303" pitchFamily="18" charset="0"/>
              </a:rPr>
              <a:t>and </a:t>
            </a:r>
            <a:r>
              <a:rPr lang="en-US" dirty="0" smtClean="0">
                <a:latin typeface="Georgia" panose="02040502050405020303" pitchFamily="18" charset="0"/>
              </a:rPr>
              <a:t>multimedia</a:t>
            </a:r>
            <a:endParaRPr lang="en-US" dirty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Code </a:t>
            </a:r>
            <a:r>
              <a:rPr lang="en-US" dirty="0">
                <a:latin typeface="Georgia" panose="02040502050405020303" pitchFamily="18" charset="0"/>
              </a:rPr>
              <a:t>templates for generic question </a:t>
            </a:r>
            <a:r>
              <a:rPr lang="en-US" dirty="0" smtClean="0">
                <a:latin typeface="Georgia" panose="02040502050405020303" pitchFamily="18" charset="0"/>
              </a:rPr>
              <a:t>styles that can be used in singly or </a:t>
            </a:r>
            <a:r>
              <a:rPr lang="en-US" dirty="0" smtClean="0">
                <a:latin typeface="Georgia" panose="02040502050405020303" pitchFamily="18" charset="0"/>
              </a:rPr>
              <a:t>in combination</a:t>
            </a:r>
            <a:endParaRPr lang="en-US" dirty="0" smtClean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Contain </a:t>
            </a:r>
            <a:r>
              <a:rPr lang="en-US" dirty="0">
                <a:latin typeface="Georgia" panose="02040502050405020303" pitchFamily="18" charset="0"/>
              </a:rPr>
              <a:t>full error trapping </a:t>
            </a:r>
            <a:r>
              <a:rPr lang="en-US" dirty="0" smtClean="0">
                <a:latin typeface="Georgia" panose="02040502050405020303" pitchFamily="18" charset="0"/>
              </a:rPr>
              <a:t>routines</a:t>
            </a:r>
            <a:endParaRPr lang="en-US" dirty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Facilitate partial credits for methods, stages in answer and final </a:t>
            </a:r>
            <a:r>
              <a:rPr lang="en-US" dirty="0" smtClean="0">
                <a:latin typeface="Georgia" panose="02040502050405020303" pitchFamily="18" charset="0"/>
              </a:rPr>
              <a:t>answer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Detail candidate performance reporting is provided helping to pinpoint atypical result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Supports </a:t>
            </a:r>
            <a:r>
              <a:rPr lang="en-US" dirty="0">
                <a:latin typeface="Georgia" panose="02040502050405020303" pitchFamily="18" charset="0"/>
              </a:rPr>
              <a:t>randomized selection and sequencing of questions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Delivered </a:t>
            </a:r>
            <a:r>
              <a:rPr lang="en-US" dirty="0">
                <a:latin typeface="Georgia" panose="02040502050405020303" pitchFamily="18" charset="0"/>
              </a:rPr>
              <a:t>over web, LAN or </a:t>
            </a:r>
            <a:r>
              <a:rPr lang="en-US" dirty="0" smtClean="0">
                <a:latin typeface="Georgia" panose="02040502050405020303" pitchFamily="18" charset="0"/>
              </a:rPr>
              <a:t>CD</a:t>
            </a:r>
            <a:endParaRPr lang="en-US" dirty="0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55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The Challenge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Georgia" panose="02040502050405020303" pitchFamily="18" charset="0"/>
              </a:rPr>
              <a:t>How can an instructor evaluate if learning objectives are being met?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90615" y="1737359"/>
            <a:ext cx="6593385" cy="4765041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>
            <a:bevelB w="114300" prst="artDeco"/>
          </a:sp3d>
        </p:spPr>
      </p:pic>
    </p:spTree>
    <p:extLst>
      <p:ext uri="{BB962C8B-B14F-4D97-AF65-F5344CB8AC3E}">
        <p14:creationId xmlns:p14="http://schemas.microsoft.com/office/powerpoint/2010/main" val="235604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Case Study 1 – The TRIADS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18689"/>
            <a:ext cx="10058400" cy="4023360"/>
          </a:xfrm>
        </p:spPr>
        <p:txBody>
          <a:bodyPr>
            <a:normAutofit/>
          </a:bodyPr>
          <a:lstStyle/>
          <a:p>
            <a:r>
              <a:rPr lang="en-US" b="1" dirty="0">
                <a:latin typeface="Georgia" panose="02040502050405020303" pitchFamily="18" charset="0"/>
              </a:rPr>
              <a:t>Outcome :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sz="2000" dirty="0">
                <a:latin typeface="Georgia" panose="02040502050405020303" pitchFamily="18" charset="0"/>
              </a:rPr>
              <a:t>Despite sophistication offered, 70% of use in 1</a:t>
            </a:r>
            <a:r>
              <a:rPr lang="en-US" sz="2000" baseline="30000" dirty="0">
                <a:latin typeface="Georgia" panose="02040502050405020303" pitchFamily="18" charset="0"/>
              </a:rPr>
              <a:t>st</a:t>
            </a:r>
            <a:r>
              <a:rPr lang="en-US" sz="2000" dirty="0">
                <a:latin typeface="Georgia" panose="02040502050405020303" pitchFamily="18" charset="0"/>
              </a:rPr>
              <a:t> year, 20% in 2</a:t>
            </a:r>
            <a:r>
              <a:rPr lang="en-US" sz="2000" baseline="30000" dirty="0">
                <a:latin typeface="Georgia" panose="02040502050405020303" pitchFamily="18" charset="0"/>
              </a:rPr>
              <a:t>nd</a:t>
            </a:r>
            <a:r>
              <a:rPr lang="en-US" sz="2000" dirty="0">
                <a:latin typeface="Georgia" panose="02040502050405020303" pitchFamily="18" charset="0"/>
              </a:rPr>
              <a:t> year and 10% in 3</a:t>
            </a:r>
            <a:r>
              <a:rPr lang="en-US" sz="2000" baseline="30000" dirty="0">
                <a:latin typeface="Georgia" panose="02040502050405020303" pitchFamily="18" charset="0"/>
              </a:rPr>
              <a:t>rd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smtClean="0">
                <a:latin typeface="Georgia" panose="02040502050405020303" pitchFamily="18" charset="0"/>
              </a:rPr>
              <a:t>year</a:t>
            </a:r>
            <a:endParaRPr lang="en-US" sz="2000" dirty="0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 Reduced the workload for staff</a:t>
            </a:r>
          </a:p>
          <a:p>
            <a:endParaRPr lang="en-US" dirty="0" smtClean="0">
              <a:latin typeface="Georgia" panose="02040502050405020303" pitchFamily="18" charset="0"/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‘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Something I always try to point out is that it is intellectually a lot more stimulating to design an online or e-assessment than it is to sit there marking 300 scripts.’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         -Professor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Don Mackenzie,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Senior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e-Assessment Manager, Innovation 4 Learning, University of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Derby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 smtClean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16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Case Study 1 – The TRIADS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36802"/>
            <a:ext cx="10058400" cy="402336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Outcome :</a:t>
            </a:r>
          </a:p>
          <a:p>
            <a:endParaRPr lang="en-US" b="1" dirty="0" smtClean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>
                <a:latin typeface="Georgia" panose="02040502050405020303" pitchFamily="18" charset="0"/>
              </a:rPr>
              <a:t> </a:t>
            </a:r>
            <a:r>
              <a:rPr lang="en-US" sz="2000" dirty="0" smtClean="0">
                <a:latin typeface="Georgia" panose="02040502050405020303" pitchFamily="18" charset="0"/>
              </a:rPr>
              <a:t>Frequency </a:t>
            </a:r>
            <a:r>
              <a:rPr lang="en-US" sz="2000" dirty="0">
                <a:latin typeface="Georgia" panose="02040502050405020303" pitchFamily="18" charset="0"/>
              </a:rPr>
              <a:t>and timing of access to test </a:t>
            </a:r>
            <a:r>
              <a:rPr lang="en-US" sz="2000" dirty="0" smtClean="0">
                <a:latin typeface="Georgia" panose="02040502050405020303" pitchFamily="18" charset="0"/>
              </a:rPr>
              <a:t>revealed information on how and when students  study and retake tests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Many students retake multimedia interactive TRIADS tests, enjoying the challenge of competing to improve their previous scores, as in computer games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Suggests that students are more likely to test themselves with e-assessment than with pen-paper </a:t>
            </a:r>
            <a:r>
              <a:rPr lang="en-US" sz="2000" dirty="0" smtClean="0">
                <a:latin typeface="Georgia" panose="02040502050405020303" pitchFamily="18" charset="0"/>
              </a:rPr>
              <a:t>test</a:t>
            </a:r>
            <a:endParaRPr lang="en-US" sz="2000" dirty="0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0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Case Study 2 – Summative Assessment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36802"/>
            <a:ext cx="10058400" cy="402336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Background: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At the School of Pharmacy and Pharmaceutical Science, </a:t>
            </a:r>
            <a:r>
              <a:rPr lang="en-US" sz="2000" dirty="0" smtClean="0">
                <a:latin typeface="Georgia" panose="02040502050405020303" pitchFamily="18" charset="0"/>
              </a:rPr>
              <a:t>University </a:t>
            </a:r>
            <a:r>
              <a:rPr lang="en-US" sz="2000" dirty="0">
                <a:latin typeface="Georgia" panose="02040502050405020303" pitchFamily="18" charset="0"/>
              </a:rPr>
              <a:t>of </a:t>
            </a:r>
            <a:r>
              <a:rPr lang="en-US" sz="2000" dirty="0" smtClean="0">
                <a:latin typeface="Georgia" panose="02040502050405020303" pitchFamily="18" charset="0"/>
              </a:rPr>
              <a:t>Manchester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Had experience with diagnostic </a:t>
            </a:r>
            <a:r>
              <a:rPr lang="en-US" sz="2000" dirty="0">
                <a:latin typeface="Georgia" panose="02040502050405020303" pitchFamily="18" charset="0"/>
              </a:rPr>
              <a:t>and formative tests before trying summative </a:t>
            </a:r>
            <a:r>
              <a:rPr lang="en-US" sz="2000" dirty="0" smtClean="0">
                <a:latin typeface="Georgia" panose="02040502050405020303" pitchFamily="18" charset="0"/>
              </a:rPr>
              <a:t>tests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Security of the assessment was the main concern</a:t>
            </a:r>
          </a:p>
          <a:p>
            <a:pPr marL="201168" lvl="1" indent="0">
              <a:buNone/>
            </a:pPr>
            <a:endParaRPr lang="en-US" sz="2000" dirty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240 students, some with </a:t>
            </a:r>
            <a:r>
              <a:rPr lang="en-US" sz="2000" dirty="0" smtClean="0">
                <a:latin typeface="Georgia" panose="02040502050405020303" pitchFamily="18" charset="0"/>
              </a:rPr>
              <a:t>disabilities, </a:t>
            </a:r>
            <a:r>
              <a:rPr lang="en-US" sz="2000" dirty="0">
                <a:latin typeface="Georgia" panose="02040502050405020303" pitchFamily="18" charset="0"/>
              </a:rPr>
              <a:t>taking first year module in cell biology and biochemistry.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99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Case Study 2 – Summative Assessment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3758" y="1927620"/>
            <a:ext cx="10058400" cy="402336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System and Technology:</a:t>
            </a:r>
          </a:p>
          <a:p>
            <a:endParaRPr lang="en-US" b="1" dirty="0" smtClean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Tests </a:t>
            </a:r>
            <a:r>
              <a:rPr lang="en-US" sz="2000" dirty="0">
                <a:latin typeface="Georgia" panose="02040502050405020303" pitchFamily="18" charset="0"/>
              </a:rPr>
              <a:t>delivered on </a:t>
            </a:r>
            <a:r>
              <a:rPr lang="en-US" sz="2000" dirty="0" smtClean="0">
                <a:latin typeface="Georgia" panose="02040502050405020303" pitchFamily="18" charset="0"/>
              </a:rPr>
              <a:t>WebCT – the VLE tool</a:t>
            </a:r>
          </a:p>
          <a:p>
            <a:pPr marL="201168" lvl="1" indent="0">
              <a:buNone/>
            </a:pPr>
            <a:endParaRPr lang="en-US" sz="2000" dirty="0">
              <a:latin typeface="Georgia" panose="02040502050405020303" pitchFamily="18" charset="0"/>
            </a:endParaRP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Questions written in Microsoft Word, imported into WebCT using </a:t>
            </a:r>
            <a:r>
              <a:rPr lang="en-US" sz="2000" dirty="0" err="1" smtClean="0">
                <a:latin typeface="Georgia" panose="02040502050405020303" pitchFamily="18" charset="0"/>
              </a:rPr>
              <a:t>Respondus</a:t>
            </a:r>
            <a:r>
              <a:rPr lang="en-US" sz="2000" dirty="0" smtClean="0">
                <a:latin typeface="Georgia" panose="02040502050405020303" pitchFamily="18" charset="0"/>
              </a:rPr>
              <a:t> 3.0 –a tool for creating tests offline using Windows Interface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</a:endParaRP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Student identity authenticated by university username and password and photo ID </a:t>
            </a:r>
            <a:r>
              <a:rPr lang="en-US" sz="2000" dirty="0" smtClean="0">
                <a:latin typeface="Georgia" panose="02040502050405020303" pitchFamily="18" charset="0"/>
              </a:rPr>
              <a:t>check by the invigilator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Timed release of </a:t>
            </a:r>
            <a:r>
              <a:rPr lang="en-US" sz="2000" dirty="0" smtClean="0">
                <a:latin typeface="Georgia" panose="02040502050405020303" pitchFamily="18" charset="0"/>
              </a:rPr>
              <a:t>exam plus the test-specific password was issued during commencement of the test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Students could enter response online or on an optical </a:t>
            </a:r>
            <a:r>
              <a:rPr lang="en-US" sz="2000" dirty="0" smtClean="0">
                <a:latin typeface="Georgia" panose="02040502050405020303" pitchFamily="18" charset="0"/>
              </a:rPr>
              <a:t>marker sheet</a:t>
            </a:r>
            <a:endParaRPr lang="en-US" sz="2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10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Case Study 2 – Summative Assessment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3758" y="1927620"/>
            <a:ext cx="10058400" cy="402336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Challenges:</a:t>
            </a:r>
          </a:p>
          <a:p>
            <a:endParaRPr lang="en-US" b="1" dirty="0" smtClean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Georgia" panose="02040502050405020303" pitchFamily="18" charset="0"/>
              </a:rPr>
              <a:t> </a:t>
            </a:r>
            <a:r>
              <a:rPr lang="en-US" sz="2000" dirty="0" smtClean="0">
                <a:latin typeface="Georgia" panose="02040502050405020303" pitchFamily="18" charset="0"/>
              </a:rPr>
              <a:t>Possibility of technical failure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Georgia" panose="02040502050405020303" pitchFamily="18" charset="0"/>
              </a:rPr>
              <a:t>Paper-version of the test was used as a backup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Georgia" panose="02040502050405020303" pitchFamily="18" charset="0"/>
              </a:rPr>
              <a:t>Students were asked to enter their response on OMR sheets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Georgia" panose="02040502050405020303" pitchFamily="18" charset="0"/>
              </a:rPr>
              <a:t>Partially computer-based one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Georgia" panose="02040502050405020303" pitchFamily="18" charset="0"/>
              </a:rPr>
              <a:t>Random ordering of questions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1800" dirty="0" smtClean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Georgia" panose="02040502050405020303" pitchFamily="18" charset="0"/>
              </a:rPr>
              <a:t> </a:t>
            </a:r>
            <a:r>
              <a:rPr lang="en-US" sz="2000" dirty="0">
                <a:latin typeface="Georgia" panose="02040502050405020303" pitchFamily="18" charset="0"/>
              </a:rPr>
              <a:t>Problem with importing questions with decimal points.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latin typeface="Georgia" panose="02040502050405020303" pitchFamily="18" charset="0"/>
              </a:rPr>
              <a:t>Editing has to be carried out in </a:t>
            </a:r>
            <a:r>
              <a:rPr lang="en-US" sz="1800" dirty="0" smtClean="0">
                <a:latin typeface="Georgia" panose="02040502050405020303" pitchFamily="18" charset="0"/>
              </a:rPr>
              <a:t>VLE</a:t>
            </a:r>
          </a:p>
          <a:p>
            <a:pPr marL="384048" lvl="2" indent="0">
              <a:buNone/>
            </a:pPr>
            <a:endParaRPr lang="en-US" sz="2000" dirty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WebCT’s </a:t>
            </a:r>
            <a:r>
              <a:rPr lang="en-US" sz="2000" dirty="0">
                <a:latin typeface="Georgia" panose="02040502050405020303" pitchFamily="18" charset="0"/>
              </a:rPr>
              <a:t>inability to work around spelling mistakes.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latin typeface="Georgia" panose="02040502050405020303" pitchFamily="18" charset="0"/>
              </a:rPr>
              <a:t>List of subject specific keywords provided to students to paste correct </a:t>
            </a:r>
            <a:r>
              <a:rPr lang="en-US" sz="1800" dirty="0" smtClean="0">
                <a:latin typeface="Georgia" panose="02040502050405020303" pitchFamily="18" charset="0"/>
              </a:rPr>
              <a:t>spelling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Georgia" panose="02040502050405020303" pitchFamily="18" charset="0"/>
              </a:rPr>
              <a:t>Reduced discrepancy between hand marking and </a:t>
            </a:r>
            <a:r>
              <a:rPr lang="en-US" sz="1800" dirty="0">
                <a:latin typeface="Georgia" panose="02040502050405020303" pitchFamily="18" charset="0"/>
              </a:rPr>
              <a:t>computer based </a:t>
            </a:r>
            <a:r>
              <a:rPr lang="en-US" sz="1800" dirty="0" smtClean="0">
                <a:latin typeface="Georgia" panose="02040502050405020303" pitchFamily="18" charset="0"/>
              </a:rPr>
              <a:t>marking</a:t>
            </a:r>
          </a:p>
        </p:txBody>
      </p:sp>
    </p:spTree>
    <p:extLst>
      <p:ext uri="{BB962C8B-B14F-4D97-AF65-F5344CB8AC3E}">
        <p14:creationId xmlns:p14="http://schemas.microsoft.com/office/powerpoint/2010/main" val="414205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Case Study 2 – Summative Assessment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7406" y="2023154"/>
            <a:ext cx="10058400" cy="402336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Outcome:</a:t>
            </a:r>
          </a:p>
          <a:p>
            <a:endParaRPr lang="en-US" b="1" dirty="0" smtClean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Computer-based </a:t>
            </a:r>
            <a:r>
              <a:rPr lang="en-US" sz="2000" dirty="0">
                <a:latin typeface="Georgia" panose="02040502050405020303" pitchFamily="18" charset="0"/>
              </a:rPr>
              <a:t>summative tests </a:t>
            </a:r>
            <a:r>
              <a:rPr lang="en-US" sz="2000" dirty="0" smtClean="0">
                <a:latin typeface="Georgia" panose="02040502050405020303" pitchFamily="18" charset="0"/>
              </a:rPr>
              <a:t>are </a:t>
            </a:r>
            <a:r>
              <a:rPr lang="en-US" sz="2000" dirty="0">
                <a:latin typeface="Georgia" panose="02040502050405020303" pitchFamily="18" charset="0"/>
              </a:rPr>
              <a:t>more accurate than the substantially slower traditional </a:t>
            </a:r>
            <a:r>
              <a:rPr lang="en-US" sz="2000" dirty="0" smtClean="0">
                <a:latin typeface="Georgia" panose="02040502050405020303" pitchFamily="18" charset="0"/>
              </a:rPr>
              <a:t>method, in </a:t>
            </a:r>
            <a:r>
              <a:rPr lang="en-US" sz="2000" dirty="0">
                <a:latin typeface="Georgia" panose="02040502050405020303" pitchFamily="18" charset="0"/>
              </a:rPr>
              <a:t>which scripts are marked </a:t>
            </a:r>
            <a:r>
              <a:rPr lang="en-US" sz="2000" dirty="0" smtClean="0">
                <a:latin typeface="Georgia" panose="02040502050405020303" pitchFamily="18" charset="0"/>
              </a:rPr>
              <a:t>manually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Cascading </a:t>
            </a:r>
            <a:r>
              <a:rPr lang="en-US" sz="2000" dirty="0">
                <a:latin typeface="Georgia" panose="02040502050405020303" pitchFamily="18" charset="0"/>
              </a:rPr>
              <a:t>style sheet allowed to customize display and helped students with </a:t>
            </a:r>
            <a:r>
              <a:rPr lang="en-US" sz="2000" dirty="0" smtClean="0">
                <a:latin typeface="Georgia" panose="02040502050405020303" pitchFamily="18" charset="0"/>
              </a:rPr>
              <a:t>dyslexia</a:t>
            </a:r>
            <a:endParaRPr lang="en-US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79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Case Study 3 – Merging Formative and Summative Assessment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0111" y="2064097"/>
            <a:ext cx="10058400" cy="402336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Challenge and Outcome: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Developed </a:t>
            </a:r>
            <a:r>
              <a:rPr lang="en-US" dirty="0">
                <a:latin typeface="Georgia" panose="02040502050405020303" pitchFamily="18" charset="0"/>
              </a:rPr>
              <a:t>for an online BTEC Intermediate and Advanced Award in IT skills for learners in small scale </a:t>
            </a:r>
            <a:r>
              <a:rPr lang="en-US" dirty="0" smtClean="0">
                <a:latin typeface="Georgia" panose="02040502050405020303" pitchFamily="18" charset="0"/>
              </a:rPr>
              <a:t>businesses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Delivered </a:t>
            </a:r>
            <a:r>
              <a:rPr lang="en-US" dirty="0">
                <a:latin typeface="Georgia" panose="02040502050405020303" pitchFamily="18" charset="0"/>
              </a:rPr>
              <a:t>via the Internet with online tutor </a:t>
            </a:r>
            <a:r>
              <a:rPr lang="en-US" dirty="0" smtClean="0">
                <a:latin typeface="Georgia" panose="02040502050405020303" pitchFamily="18" charset="0"/>
              </a:rPr>
              <a:t>support</a:t>
            </a:r>
            <a:endParaRPr lang="en-US" dirty="0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 Assessment </a:t>
            </a:r>
            <a:r>
              <a:rPr lang="en-US" dirty="0">
                <a:latin typeface="Georgia" panose="02040502050405020303" pitchFamily="18" charset="0"/>
              </a:rPr>
              <a:t>ongoing and incorporated into course structure and </a:t>
            </a:r>
            <a:r>
              <a:rPr lang="en-US" dirty="0" smtClean="0">
                <a:latin typeface="Georgia" panose="02040502050405020303" pitchFamily="18" charset="0"/>
              </a:rPr>
              <a:t>content</a:t>
            </a:r>
            <a:endParaRPr lang="en-US" dirty="0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 Learners </a:t>
            </a:r>
            <a:r>
              <a:rPr lang="en-US" dirty="0">
                <a:latin typeface="Georgia" panose="02040502050405020303" pitchFamily="18" charset="0"/>
              </a:rPr>
              <a:t>progress at their own </a:t>
            </a:r>
            <a:r>
              <a:rPr lang="en-US" dirty="0" smtClean="0">
                <a:latin typeface="Georgia" panose="02040502050405020303" pitchFamily="18" charset="0"/>
              </a:rPr>
              <a:t>pace</a:t>
            </a:r>
            <a:endParaRPr lang="en-US" dirty="0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 True or </a:t>
            </a:r>
            <a:r>
              <a:rPr lang="en-US" dirty="0">
                <a:latin typeface="Georgia" panose="02040502050405020303" pitchFamily="18" charset="0"/>
              </a:rPr>
              <a:t>false </a:t>
            </a:r>
            <a:r>
              <a:rPr lang="en-US" dirty="0" smtClean="0">
                <a:latin typeface="Georgia" panose="02040502050405020303" pitchFamily="18" charset="0"/>
              </a:rPr>
              <a:t>questions</a:t>
            </a:r>
            <a:endParaRPr lang="en-US" dirty="0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 Wrong </a:t>
            </a:r>
            <a:r>
              <a:rPr lang="en-US" dirty="0">
                <a:latin typeface="Georgia" panose="02040502050405020303" pitchFamily="18" charset="0"/>
              </a:rPr>
              <a:t>answers advise learners to revisit </a:t>
            </a:r>
            <a:r>
              <a:rPr lang="en-US" dirty="0" smtClean="0">
                <a:latin typeface="Georgia" panose="02040502050405020303" pitchFamily="18" charset="0"/>
              </a:rPr>
              <a:t>activity</a:t>
            </a:r>
            <a:endParaRPr lang="en-US" dirty="0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 Maintains confidence and morale on a distance learning course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6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e-Assessment: Some challenges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884" y="1995858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Provide customized </a:t>
            </a:r>
            <a:r>
              <a:rPr lang="en-US" dirty="0" smtClean="0">
                <a:latin typeface="Georgia" panose="02040502050405020303" pitchFamily="18" charset="0"/>
              </a:rPr>
              <a:t>views</a:t>
            </a:r>
            <a:endParaRPr lang="en-US" dirty="0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Needs </a:t>
            </a:r>
            <a:r>
              <a:rPr lang="en-US" dirty="0">
                <a:latin typeface="Georgia" panose="02040502050405020303" pitchFamily="18" charset="0"/>
              </a:rPr>
              <a:t>staff for technical </a:t>
            </a:r>
            <a:r>
              <a:rPr lang="en-US" dirty="0" smtClean="0">
                <a:latin typeface="Georgia" panose="02040502050405020303" pitchFamily="18" charset="0"/>
              </a:rPr>
              <a:t>support</a:t>
            </a:r>
            <a:endParaRPr lang="en-US" dirty="0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Increased effort before test instead of </a:t>
            </a:r>
            <a:r>
              <a:rPr lang="en-US" dirty="0" smtClean="0">
                <a:latin typeface="Georgia" panose="02040502050405020303" pitchFamily="18" charset="0"/>
              </a:rPr>
              <a:t>after</a:t>
            </a:r>
            <a:endParaRPr lang="en-US" dirty="0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Interoperability.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Preparing question banks that can be shared between departments and </a:t>
            </a:r>
            <a:r>
              <a:rPr lang="en-US" dirty="0" smtClean="0">
                <a:latin typeface="Georgia" panose="02040502050405020303" pitchFamily="18" charset="0"/>
              </a:rPr>
              <a:t>schools</a:t>
            </a:r>
            <a:endParaRPr lang="en-US" dirty="0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Need of standard question </a:t>
            </a:r>
            <a:r>
              <a:rPr lang="en-US" dirty="0" smtClean="0">
                <a:latin typeface="Georgia" panose="02040502050405020303" pitchFamily="18" charset="0"/>
              </a:rPr>
              <a:t>formats</a:t>
            </a:r>
            <a:endParaRPr lang="en-US" dirty="0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To make sure all students get test of equal </a:t>
            </a:r>
            <a:r>
              <a:rPr lang="en-US" dirty="0" smtClean="0">
                <a:latin typeface="Georgia" panose="02040502050405020303" pitchFamily="18" charset="0"/>
              </a:rPr>
              <a:t>measure</a:t>
            </a:r>
            <a:endParaRPr lang="en-US" dirty="0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Ability to mark </a:t>
            </a:r>
            <a:r>
              <a:rPr lang="en-US" dirty="0" smtClean="0">
                <a:latin typeface="Georgia" panose="02040502050405020303" pitchFamily="18" charset="0"/>
              </a:rPr>
              <a:t>text answers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26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66770" y="2055813"/>
            <a:ext cx="10058400" cy="1449387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Question Banks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71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Question Banks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Georgia" panose="02040502050405020303" pitchFamily="18" charset="0"/>
              </a:rPr>
              <a:t> Question </a:t>
            </a:r>
            <a:r>
              <a:rPr lang="en-US" dirty="0">
                <a:latin typeface="Georgia" panose="02040502050405020303" pitchFamily="18" charset="0"/>
              </a:rPr>
              <a:t>format requirements: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000" dirty="0">
                <a:latin typeface="Georgia" panose="02040502050405020303" pitchFamily="18" charset="0"/>
              </a:rPr>
              <a:t>Question types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000" dirty="0">
                <a:latin typeface="Georgia" panose="02040502050405020303" pitchFamily="18" charset="0"/>
              </a:rPr>
              <a:t>Standardization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000" dirty="0">
                <a:latin typeface="Georgia" panose="02040502050405020303" pitchFamily="18" charset="0"/>
              </a:rPr>
              <a:t>Shared and personalized question banks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000" dirty="0">
                <a:latin typeface="Georgia" panose="02040502050405020303" pitchFamily="18" charset="0"/>
              </a:rPr>
              <a:t>Question versioning</a:t>
            </a:r>
          </a:p>
          <a:p>
            <a:pPr lvl="1">
              <a:buFont typeface="Arial" charset="0"/>
              <a:buChar char="•"/>
              <a:defRPr/>
            </a:pPr>
            <a:endParaRPr lang="en-US" sz="2000" dirty="0" smtClean="0">
              <a:latin typeface="Georgia" panose="02040502050405020303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Georgia" panose="02040502050405020303" pitchFamily="18" charset="0"/>
              </a:rPr>
              <a:t> Question Interface Requirements: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000" dirty="0" smtClean="0">
                <a:latin typeface="Georgia" panose="02040502050405020303" pitchFamily="18" charset="0"/>
              </a:rPr>
              <a:t>Easy </a:t>
            </a:r>
            <a:r>
              <a:rPr lang="en-US" sz="2000" dirty="0">
                <a:latin typeface="Georgia" panose="02040502050405020303" pitchFamily="18" charset="0"/>
              </a:rPr>
              <a:t>but powerful searching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000" dirty="0">
                <a:latin typeface="Georgia" panose="02040502050405020303" pitchFamily="18" charset="0"/>
              </a:rPr>
              <a:t>Rendering questions of equal </a:t>
            </a:r>
            <a:r>
              <a:rPr lang="en-US" sz="2000" dirty="0" smtClean="0">
                <a:latin typeface="Georgia" panose="02040502050405020303" pitchFamily="18" charset="0"/>
              </a:rPr>
              <a:t>measure</a:t>
            </a:r>
            <a:endParaRPr lang="en-US" sz="2000" dirty="0">
              <a:latin typeface="Georgia" panose="02040502050405020303" pitchFamily="18" charset="0"/>
            </a:endParaRPr>
          </a:p>
          <a:p>
            <a:pPr lvl="1">
              <a:buFont typeface="Arial" charset="0"/>
              <a:buChar char="•"/>
              <a:defRPr/>
            </a:pPr>
            <a:r>
              <a:rPr lang="en-US" sz="2000" dirty="0">
                <a:latin typeface="Georgia" panose="02040502050405020303" pitchFamily="18" charset="0"/>
              </a:rPr>
              <a:t>Easy organization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000" dirty="0">
                <a:latin typeface="Georgia" panose="02040502050405020303" pitchFamily="18" charset="0"/>
              </a:rPr>
              <a:t>Customized </a:t>
            </a:r>
            <a:r>
              <a:rPr lang="en-US" sz="2000" dirty="0" smtClean="0">
                <a:latin typeface="Georgia" panose="02040502050405020303" pitchFamily="18" charset="0"/>
              </a:rPr>
              <a:t>views</a:t>
            </a:r>
            <a:endParaRPr lang="en-US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8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The Solution 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5300824" y="530277"/>
            <a:ext cx="5959843" cy="594984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4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Standard Question Types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55074"/>
            <a:ext cx="10058400" cy="512064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Georgia" panose="02040502050405020303" pitchFamily="18" charset="0"/>
              </a:rPr>
              <a:t> Description</a:t>
            </a:r>
            <a:r>
              <a:rPr lang="en-US" sz="1800" dirty="0" smtClean="0">
                <a:latin typeface="Georgia" panose="02040502050405020303" pitchFamily="18" charset="0"/>
              </a:rPr>
              <a:t> :</a:t>
            </a:r>
            <a:endParaRPr lang="en-US" sz="1800" dirty="0">
              <a:latin typeface="Georgia" panose="02040502050405020303" pitchFamily="18" charset="0"/>
            </a:endParaRPr>
          </a:p>
          <a:p>
            <a:r>
              <a:rPr lang="en-US" sz="1800" dirty="0">
                <a:latin typeface="Georgia" panose="02040502050405020303" pitchFamily="18" charset="0"/>
              </a:rPr>
              <a:t>This is not a real question. It simply prints some text (and possibly graphics) without requiring an </a:t>
            </a:r>
            <a:r>
              <a:rPr lang="en-US" sz="1800" dirty="0" smtClean="0">
                <a:latin typeface="Georgia" panose="02040502050405020303" pitchFamily="18" charset="0"/>
              </a:rPr>
              <a:t>answer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Georgia" panose="02040502050405020303" pitchFamily="18" charset="0"/>
              </a:rPr>
              <a:t> Essay :</a:t>
            </a:r>
            <a:endParaRPr lang="en-US" sz="1800" b="1" dirty="0">
              <a:latin typeface="Georgia" panose="02040502050405020303" pitchFamily="18" charset="0"/>
            </a:endParaRPr>
          </a:p>
          <a:p>
            <a:r>
              <a:rPr lang="en-US" sz="1800" dirty="0">
                <a:latin typeface="Georgia" panose="02040502050405020303" pitchFamily="18" charset="0"/>
              </a:rPr>
              <a:t>In response to a question </a:t>
            </a:r>
            <a:r>
              <a:rPr lang="en-US" sz="1800" dirty="0" smtClean="0">
                <a:latin typeface="Georgia" panose="02040502050405020303" pitchFamily="18" charset="0"/>
              </a:rPr>
              <a:t>the </a:t>
            </a:r>
            <a:r>
              <a:rPr lang="en-US" sz="1800" dirty="0">
                <a:latin typeface="Georgia" panose="02040502050405020303" pitchFamily="18" charset="0"/>
              </a:rPr>
              <a:t>respondent writes an answer in essay format. </a:t>
            </a:r>
            <a:endParaRPr lang="en-US" sz="1800" dirty="0" smtClean="0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latin typeface="Georgia" panose="02040502050405020303" pitchFamily="18" charset="0"/>
              </a:rPr>
              <a:t> </a:t>
            </a:r>
            <a:r>
              <a:rPr lang="en-US" sz="1800" b="1" dirty="0" smtClean="0">
                <a:latin typeface="Georgia" panose="02040502050405020303" pitchFamily="18" charset="0"/>
              </a:rPr>
              <a:t>Matching: </a:t>
            </a:r>
            <a:endParaRPr lang="en-US" sz="1800" b="1" dirty="0">
              <a:latin typeface="Georgia" panose="02040502050405020303" pitchFamily="18" charset="0"/>
            </a:endParaRPr>
          </a:p>
          <a:p>
            <a:r>
              <a:rPr lang="en-US" sz="1800" dirty="0">
                <a:latin typeface="Georgia" panose="02040502050405020303" pitchFamily="18" charset="0"/>
              </a:rPr>
              <a:t>A list of sub-questions is provided, along with a list of answers. The respondent must "match" the correct answers with each </a:t>
            </a:r>
            <a:r>
              <a:rPr lang="en-US" sz="1800" dirty="0" smtClean="0">
                <a:latin typeface="Georgia" panose="02040502050405020303" pitchFamily="18" charset="0"/>
              </a:rPr>
              <a:t>question</a:t>
            </a:r>
            <a:endParaRPr lang="en-US" sz="1800" dirty="0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Georgia" panose="02040502050405020303" pitchFamily="18" charset="0"/>
              </a:rPr>
              <a:t> True/False :</a:t>
            </a:r>
            <a:endParaRPr lang="en-US" sz="1800" b="1" dirty="0">
              <a:latin typeface="Georgia" panose="02040502050405020303" pitchFamily="18" charset="0"/>
            </a:endParaRPr>
          </a:p>
          <a:p>
            <a:r>
              <a:rPr lang="en-US" sz="1800" dirty="0">
                <a:latin typeface="Georgia" panose="02040502050405020303" pitchFamily="18" charset="0"/>
              </a:rPr>
              <a:t>In response to a </a:t>
            </a:r>
            <a:r>
              <a:rPr lang="en-US" sz="1800" dirty="0" smtClean="0">
                <a:latin typeface="Georgia" panose="02040502050405020303" pitchFamily="18" charset="0"/>
              </a:rPr>
              <a:t>question, the respondent selects from two options: True or False</a:t>
            </a:r>
          </a:p>
          <a:p>
            <a:r>
              <a:rPr lang="en-US" sz="1600" dirty="0">
                <a:latin typeface="Georgia" panose="02040502050405020303" pitchFamily="18" charset="0"/>
              </a:rPr>
              <a:t/>
            </a:r>
            <a:br>
              <a:rPr lang="en-US" sz="1600" dirty="0">
                <a:latin typeface="Georgia" panose="02040502050405020303" pitchFamily="18" charset="0"/>
              </a:rPr>
            </a:br>
            <a:endParaRPr lang="en-US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09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Standard Question Types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230362" cy="4241167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Georgia" panose="02040502050405020303" pitchFamily="18" charset="0"/>
              </a:rPr>
              <a:t> Fill-in-the-blanks:</a:t>
            </a:r>
            <a:endParaRPr lang="en-US" sz="1600" b="1" dirty="0">
              <a:latin typeface="Georgia" panose="02040502050405020303" pitchFamily="18" charset="0"/>
            </a:endParaRPr>
          </a:p>
          <a:p>
            <a:pPr algn="just"/>
            <a:r>
              <a:rPr lang="en-US" sz="1600" dirty="0">
                <a:latin typeface="Georgia" panose="02040502050405020303" pitchFamily="18" charset="0"/>
              </a:rPr>
              <a:t>These very flexible questions consist of a passage of text </a:t>
            </a:r>
            <a:r>
              <a:rPr lang="en-US" sz="1600" dirty="0" smtClean="0">
                <a:latin typeface="Georgia" panose="02040502050405020303" pitchFamily="18" charset="0"/>
              </a:rPr>
              <a:t>that </a:t>
            </a:r>
            <a:r>
              <a:rPr lang="en-US" sz="1600" dirty="0">
                <a:latin typeface="Georgia" panose="02040502050405020303" pitchFamily="18" charset="0"/>
              </a:rPr>
              <a:t>has various answers embedded within it, including multiple choice, short answers and numerical </a:t>
            </a:r>
            <a:r>
              <a:rPr lang="en-US" sz="1600" dirty="0" smtClean="0">
                <a:latin typeface="Georgia" panose="02040502050405020303" pitchFamily="18" charset="0"/>
              </a:rPr>
              <a:t>answers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Georgia" panose="02040502050405020303" pitchFamily="18" charset="0"/>
              </a:rPr>
              <a:t> Multiple</a:t>
            </a:r>
            <a:r>
              <a:rPr lang="en-US" sz="1600" dirty="0" smtClean="0">
                <a:latin typeface="Georgia" panose="02040502050405020303" pitchFamily="18" charset="0"/>
              </a:rPr>
              <a:t> </a:t>
            </a:r>
            <a:r>
              <a:rPr lang="en-US" sz="1600" b="1" dirty="0" smtClean="0">
                <a:latin typeface="Georgia" panose="02040502050405020303" pitchFamily="18" charset="0"/>
              </a:rPr>
              <a:t>Choice :</a:t>
            </a:r>
            <a:endParaRPr lang="en-US" sz="1600" b="1" dirty="0">
              <a:latin typeface="Georgia" panose="02040502050405020303" pitchFamily="18" charset="0"/>
            </a:endParaRPr>
          </a:p>
          <a:p>
            <a:pPr algn="just"/>
            <a:r>
              <a:rPr lang="en-US" sz="1600" dirty="0">
                <a:latin typeface="Georgia" panose="02040502050405020303" pitchFamily="18" charset="0"/>
              </a:rPr>
              <a:t>In response to a question </a:t>
            </a:r>
            <a:r>
              <a:rPr lang="en-US" sz="1600" dirty="0" smtClean="0">
                <a:latin typeface="Georgia" panose="02040502050405020303" pitchFamily="18" charset="0"/>
              </a:rPr>
              <a:t>the </a:t>
            </a:r>
            <a:r>
              <a:rPr lang="en-US" sz="1600" dirty="0">
                <a:latin typeface="Georgia" panose="02040502050405020303" pitchFamily="18" charset="0"/>
              </a:rPr>
              <a:t>respondent chooses from multiple answers. There are two types of multiple choice questions - single answer and multiple </a:t>
            </a:r>
            <a:r>
              <a:rPr lang="en-US" sz="1600" dirty="0" smtClean="0">
                <a:latin typeface="Georgia" panose="02040502050405020303" pitchFamily="18" charset="0"/>
              </a:rPr>
              <a:t>answer</a:t>
            </a:r>
            <a:endParaRPr lang="en-US" sz="1600" dirty="0">
              <a:latin typeface="Georgia" panose="0204050205040502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Georgia" panose="02040502050405020303" pitchFamily="18" charset="0"/>
              </a:rPr>
              <a:t> Short</a:t>
            </a:r>
            <a:r>
              <a:rPr lang="en-US" sz="1600" dirty="0" smtClean="0">
                <a:latin typeface="Georgia" panose="02040502050405020303" pitchFamily="18" charset="0"/>
              </a:rPr>
              <a:t> </a:t>
            </a:r>
            <a:r>
              <a:rPr lang="en-US" sz="1600" b="1" dirty="0" smtClean="0">
                <a:latin typeface="Georgia" panose="02040502050405020303" pitchFamily="18" charset="0"/>
              </a:rPr>
              <a:t>Answer : </a:t>
            </a:r>
            <a:endParaRPr lang="en-US" sz="1600" b="1" dirty="0">
              <a:latin typeface="Georgia" panose="02040502050405020303" pitchFamily="18" charset="0"/>
            </a:endParaRPr>
          </a:p>
          <a:p>
            <a:pPr algn="just"/>
            <a:r>
              <a:rPr lang="en-US" sz="1600" dirty="0">
                <a:latin typeface="Georgia" panose="02040502050405020303" pitchFamily="18" charset="0"/>
              </a:rPr>
              <a:t>In response to a question </a:t>
            </a:r>
            <a:r>
              <a:rPr lang="en-US" sz="1600" dirty="0" smtClean="0">
                <a:latin typeface="Georgia" panose="02040502050405020303" pitchFamily="18" charset="0"/>
              </a:rPr>
              <a:t>,the </a:t>
            </a:r>
            <a:r>
              <a:rPr lang="en-US" sz="1600" dirty="0">
                <a:latin typeface="Georgia" panose="02040502050405020303" pitchFamily="18" charset="0"/>
              </a:rPr>
              <a:t>respondent types a word or phrase. There may several possible correct answers, with different grades. Answers may or may not be sensitive to case. </a:t>
            </a:r>
            <a:endParaRPr lang="en-US" sz="1600" dirty="0" smtClean="0">
              <a:latin typeface="Georgia" panose="020405020504050203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Georgia" panose="02040502050405020303" pitchFamily="18" charset="0"/>
              </a:rPr>
              <a:t> Numerical :</a:t>
            </a:r>
            <a:endParaRPr lang="en-US" sz="1600" b="1" dirty="0">
              <a:latin typeface="Georgia" panose="02040502050405020303" pitchFamily="18" charset="0"/>
            </a:endParaRPr>
          </a:p>
          <a:p>
            <a:pPr algn="just"/>
            <a:r>
              <a:rPr lang="en-US" sz="1600" dirty="0">
                <a:latin typeface="Georgia" panose="02040502050405020303" pitchFamily="18" charset="0"/>
              </a:rPr>
              <a:t>From the student perspective, a numerical question looks just like a short-answer question. The difference is that numerical answers are allowed to have an accepted error. This allows a continuous range of answers to </a:t>
            </a:r>
            <a:r>
              <a:rPr lang="en-US" sz="1600" dirty="0" smtClean="0">
                <a:latin typeface="Georgia" panose="02040502050405020303" pitchFamily="18" charset="0"/>
              </a:rPr>
              <a:t>be set</a:t>
            </a:r>
            <a:r>
              <a:rPr lang="en-US" sz="1600" dirty="0">
                <a:latin typeface="Georgia" panose="02040502050405020303" pitchFamily="18" charset="0"/>
              </a:rPr>
              <a:t/>
            </a:r>
            <a:br>
              <a:rPr lang="en-US" sz="1600" dirty="0">
                <a:latin typeface="Georgia" panose="02040502050405020303" pitchFamily="18" charset="0"/>
              </a:rPr>
            </a:br>
            <a:endParaRPr lang="en-US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4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Standard Question Formats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7630" y="1737360"/>
            <a:ext cx="6497699" cy="461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6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GIFT: Moodle Format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Georgia" panose="02040502050405020303" pitchFamily="18" charset="0"/>
              </a:rPr>
              <a:t> GIFT </a:t>
            </a:r>
            <a:r>
              <a:rPr lang="en-US" sz="1800" b="1" dirty="0">
                <a:latin typeface="Georgia" panose="02040502050405020303" pitchFamily="18" charset="0"/>
              </a:rPr>
              <a:t>format</a:t>
            </a:r>
            <a:r>
              <a:rPr lang="en-US" sz="1800" dirty="0">
                <a:latin typeface="Georgia" panose="02040502050405020303" pitchFamily="18" charset="0"/>
              </a:rPr>
              <a:t> allows someone to use a text editor to write multiple-choice, true-false, short answer, matching missing word and numerical questions in a simple format that can be </a:t>
            </a:r>
            <a:r>
              <a:rPr lang="en-US" sz="1800" dirty="0" smtClean="0">
                <a:latin typeface="Georgia" panose="02040502050405020303" pitchFamily="18" charset="0"/>
              </a:rPr>
              <a:t>imported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Georgia" panose="02040502050405020303" pitchFamily="18" charset="0"/>
              </a:rPr>
              <a:t> It is </a:t>
            </a:r>
            <a:r>
              <a:rPr lang="en-US" sz="1800" dirty="0">
                <a:latin typeface="Georgia" panose="02040502050405020303" pitchFamily="18" charset="0"/>
              </a:rPr>
              <a:t>also an export file </a:t>
            </a:r>
            <a:r>
              <a:rPr lang="en-US" sz="1800" dirty="0" smtClean="0">
                <a:latin typeface="Georgia" panose="02040502050405020303" pitchFamily="18" charset="0"/>
              </a:rPr>
              <a:t>format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Georgia" panose="02040502050405020303" pitchFamily="18" charset="0"/>
              </a:rPr>
              <a:t>The </a:t>
            </a:r>
            <a:r>
              <a:rPr lang="en-US" sz="1800" dirty="0">
                <a:latin typeface="Georgia" panose="02040502050405020303" pitchFamily="18" charset="0"/>
              </a:rPr>
              <a:t>format has been developed within the Moodle Community but other </a:t>
            </a:r>
            <a:r>
              <a:rPr lang="en-US" sz="1800" dirty="0" err="1" smtClean="0">
                <a:latin typeface="Georgia" panose="02040502050405020303" pitchFamily="18" charset="0"/>
              </a:rPr>
              <a:t>softwares</a:t>
            </a:r>
            <a:r>
              <a:rPr lang="en-US" sz="1800" dirty="0" smtClean="0">
                <a:latin typeface="Georgia" panose="02040502050405020303" pitchFamily="18" charset="0"/>
              </a:rPr>
              <a:t> </a:t>
            </a:r>
            <a:r>
              <a:rPr lang="en-US" sz="1800" dirty="0">
                <a:latin typeface="Georgia" panose="02040502050405020303" pitchFamily="18" charset="0"/>
              </a:rPr>
              <a:t>may support it to a greater or lesser </a:t>
            </a:r>
            <a:r>
              <a:rPr lang="en-US" sz="1800" dirty="0" smtClean="0">
                <a:latin typeface="Georgia" panose="02040502050405020303" pitchFamily="18" charset="0"/>
              </a:rPr>
              <a:t>degree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dirty="0" smtClean="0">
                <a:latin typeface="Georgia" panose="02040502050405020303" pitchFamily="18" charset="0"/>
              </a:rPr>
              <a:t>Standard Question Format of GIFT :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b="1" dirty="0" smtClean="0">
                <a:latin typeface="Georgia" panose="02040502050405020303" pitchFamily="18" charset="0"/>
              </a:rPr>
              <a:t> </a:t>
            </a:r>
            <a:r>
              <a:rPr lang="en-US" sz="1600" dirty="0">
                <a:latin typeface="Georgia" panose="02040502050405020303" pitchFamily="18" charset="0"/>
              </a:rPr>
              <a:t>Use double colons around the question title</a:t>
            </a:r>
          </a:p>
          <a:p>
            <a:pPr marL="566928" lvl="3" indent="0">
              <a:buNone/>
            </a:pPr>
            <a:r>
              <a:rPr lang="en-US" sz="1600" b="1" dirty="0" smtClean="0">
                <a:latin typeface="Georgia" panose="02040502050405020303" pitchFamily="18" charset="0"/>
              </a:rPr>
              <a:t>         :: Question 1 ::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b="1" dirty="0">
                <a:latin typeface="Georgia" panose="02040502050405020303" pitchFamily="18" charset="0"/>
              </a:rPr>
              <a:t> </a:t>
            </a:r>
            <a:r>
              <a:rPr lang="en-US" sz="1600" dirty="0">
                <a:latin typeface="Georgia" panose="02040502050405020303" pitchFamily="18" charset="0"/>
              </a:rPr>
              <a:t>Add the question text on the next </a:t>
            </a:r>
            <a:r>
              <a:rPr lang="en-US" sz="1600" dirty="0" smtClean="0">
                <a:latin typeface="Georgia" panose="02040502050405020303" pitchFamily="18" charset="0"/>
              </a:rPr>
              <a:t>line</a:t>
            </a:r>
          </a:p>
          <a:p>
            <a:pPr marL="566928" lvl="3" indent="0">
              <a:buNone/>
            </a:pPr>
            <a:r>
              <a:rPr lang="en-US" sz="1600" dirty="0" smtClean="0">
                <a:latin typeface="Georgia" panose="02040502050405020303" pitchFamily="18" charset="0"/>
              </a:rPr>
              <a:t>          </a:t>
            </a:r>
            <a:r>
              <a:rPr lang="en-US" sz="1600" b="1" dirty="0" smtClean="0">
                <a:latin typeface="Georgia" panose="02040502050405020303" pitchFamily="18" charset="0"/>
              </a:rPr>
              <a:t>:: Question 1 ::</a:t>
            </a:r>
          </a:p>
          <a:p>
            <a:pPr marL="566928" lvl="3" indent="0">
              <a:buNone/>
            </a:pPr>
            <a:r>
              <a:rPr lang="en-US" sz="1600" b="1" dirty="0">
                <a:latin typeface="Georgia" panose="02040502050405020303" pitchFamily="18" charset="0"/>
              </a:rPr>
              <a:t> </a:t>
            </a:r>
            <a:r>
              <a:rPr lang="en-US" sz="1600" b="1" dirty="0" smtClean="0">
                <a:latin typeface="Georgia" panose="02040502050405020303" pitchFamily="18" charset="0"/>
              </a:rPr>
              <a:t>        Question text goes here.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dirty="0">
                <a:latin typeface="Georgia" panose="02040502050405020303" pitchFamily="18" charset="0"/>
              </a:rPr>
              <a:t>The answer goes between </a:t>
            </a:r>
            <a:r>
              <a:rPr lang="en-US" sz="1600" dirty="0" smtClean="0">
                <a:latin typeface="Georgia" panose="02040502050405020303" pitchFamily="18" charset="0"/>
              </a:rPr>
              <a:t>{ }</a:t>
            </a:r>
            <a:endParaRPr lang="en-US" sz="1600" b="1" dirty="0" smtClean="0">
              <a:latin typeface="Georgia" panose="02040502050405020303" pitchFamily="18" charset="0"/>
            </a:endParaRPr>
          </a:p>
          <a:p>
            <a:pPr marL="566928" lvl="3" indent="0">
              <a:buNone/>
            </a:pPr>
            <a:r>
              <a:rPr lang="en-US" sz="1600" b="1" dirty="0">
                <a:latin typeface="Georgia" panose="02040502050405020303" pitchFamily="18" charset="0"/>
              </a:rPr>
              <a:t> </a:t>
            </a:r>
            <a:r>
              <a:rPr lang="en-US" sz="1600" b="1" dirty="0" smtClean="0">
                <a:latin typeface="Georgia" panose="02040502050405020303" pitchFamily="18" charset="0"/>
              </a:rPr>
              <a:t>   </a:t>
            </a:r>
            <a:r>
              <a:rPr lang="en-US" sz="1600" b="1" dirty="0" smtClean="0">
                <a:latin typeface="Georgia" panose="02040502050405020303" pitchFamily="18" charset="0"/>
              </a:rPr>
              <a:t>     </a:t>
            </a:r>
            <a:r>
              <a:rPr lang="en-US" sz="1600" b="1" dirty="0">
                <a:latin typeface="Georgia" panose="02040502050405020303" pitchFamily="18" charset="0"/>
              </a:rPr>
              <a:t>:: Question 1 ::</a:t>
            </a:r>
          </a:p>
          <a:p>
            <a:pPr marL="566928" lvl="3" indent="0">
              <a:buNone/>
            </a:pPr>
            <a:r>
              <a:rPr lang="en-US" sz="1600" b="1" dirty="0">
                <a:latin typeface="Georgia" panose="02040502050405020303" pitchFamily="18" charset="0"/>
              </a:rPr>
              <a:t>         Question text goes here</a:t>
            </a:r>
            <a:r>
              <a:rPr lang="en-US" sz="1600" b="1" dirty="0" smtClean="0">
                <a:latin typeface="Georgia" panose="02040502050405020303" pitchFamily="18" charset="0"/>
              </a:rPr>
              <a:t>. { Answer goes here}</a:t>
            </a:r>
            <a:endParaRPr lang="en-US" sz="1600" b="1" dirty="0">
              <a:latin typeface="Georgia" panose="02040502050405020303" pitchFamily="18" charset="0"/>
            </a:endParaRPr>
          </a:p>
          <a:p>
            <a:pPr marL="566928" lvl="3" indent="0">
              <a:buNone/>
            </a:pPr>
            <a:endParaRPr lang="en-US" sz="1200" b="1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95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GIFT: Moodle </a:t>
            </a:r>
            <a:r>
              <a:rPr lang="en-US" dirty="0" smtClean="0">
                <a:latin typeface="Georgia" panose="02040502050405020303" pitchFamily="18" charset="0"/>
              </a:rPr>
              <a:t>Format – Example 1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97280" y="1866287"/>
            <a:ext cx="15739226" cy="25364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5870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Multiple Choice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:  List all possible answers between the brackets.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Wrong answers are prefixed with a tilde (~) and the correct answer is prefixed with an equal sign (=).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::Question 1 - Multiple Choice::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Where is UCLA located?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{=Westwood ~San Diego ~Downtown Los Angeles}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Georgia" panose="020405020504050203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3963199"/>
            <a:ext cx="8204872" cy="175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7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GIFT: Moodle </a:t>
            </a:r>
            <a:r>
              <a:rPr lang="en-US" dirty="0" smtClean="0">
                <a:latin typeface="Georgia" panose="02040502050405020303" pitchFamily="18" charset="0"/>
              </a:rPr>
              <a:t>Format – Example 2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22802" y="1867622"/>
            <a:ext cx="10654453" cy="32751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5870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lnSpc>
                <a:spcPct val="100000"/>
              </a:lnSpc>
              <a:buClrTx/>
              <a:buSzTx/>
              <a:buNone/>
            </a:pPr>
            <a:r>
              <a:rPr lang="en-US" sz="1600" b="1" dirty="0">
                <a:solidFill>
                  <a:srgbClr val="000000"/>
                </a:solidFill>
                <a:latin typeface="Georgia" panose="02040502050405020303" pitchFamily="18" charset="0"/>
              </a:rPr>
              <a:t>Multiple Choice with multiple correct answers</a:t>
            </a: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 </a:t>
            </a:r>
            <a:r>
              <a:rPr lang="en-US" sz="16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:  </a:t>
            </a: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Used when two or more answers must be selected to receive full credit. </a:t>
            </a:r>
            <a:endParaRPr lang="en-US" sz="160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0" lvl="0" indent="0">
              <a:lnSpc>
                <a:spcPct val="100000"/>
              </a:lnSpc>
              <a:buClrTx/>
              <a:buSzTx/>
              <a:buNone/>
            </a:pPr>
            <a:endParaRPr lang="en-US" sz="16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457200" lvl="1" indent="-457200">
              <a:lnSpc>
                <a:spcPct val="100000"/>
              </a:lnSpc>
              <a:buClrTx/>
              <a:buNone/>
            </a:pP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 ::Question 3 - Multiple Choice with multiple correct answers::</a:t>
            </a:r>
          </a:p>
          <a:p>
            <a:pPr marL="457200" lvl="1" indent="-457200">
              <a:lnSpc>
                <a:spcPct val="100000"/>
              </a:lnSpc>
              <a:buClrTx/>
              <a:buNone/>
            </a:pP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Identify two former UCLA basketball players.{</a:t>
            </a:r>
          </a:p>
          <a:p>
            <a:pPr marL="457200" lvl="1" indent="-457200">
              <a:lnSpc>
                <a:spcPct val="100000"/>
              </a:lnSpc>
              <a:buClrTx/>
              <a:buNone/>
            </a:pP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~%50%Kareem Abdul-Jabbar</a:t>
            </a:r>
          </a:p>
          <a:p>
            <a:pPr marL="457200" lvl="1" indent="-457200">
              <a:lnSpc>
                <a:spcPct val="100000"/>
              </a:lnSpc>
              <a:buClrTx/>
              <a:buNone/>
            </a:pP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~%50%Bill Walton</a:t>
            </a:r>
          </a:p>
          <a:p>
            <a:pPr marL="457200" lvl="1" indent="-457200">
              <a:lnSpc>
                <a:spcPct val="100000"/>
              </a:lnSpc>
              <a:buClrTx/>
              <a:buNone/>
            </a:pP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~Kobe Bryant</a:t>
            </a:r>
          </a:p>
          <a:p>
            <a:pPr marL="457200" lvl="1" indent="-457200">
              <a:lnSpc>
                <a:spcPct val="100000"/>
              </a:lnSpc>
              <a:buClrTx/>
              <a:buNone/>
            </a:pP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~LeBron James</a:t>
            </a:r>
          </a:p>
          <a:p>
            <a:pPr marL="457200" lvl="1" indent="-457200">
              <a:lnSpc>
                <a:spcPct val="100000"/>
              </a:lnSpc>
              <a:buClrTx/>
              <a:buNone/>
            </a:pP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70149"/>
            <a:ext cx="160314" cy="59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944" y="4584817"/>
            <a:ext cx="7384169" cy="163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3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GIFT: Moodle </a:t>
            </a:r>
            <a:r>
              <a:rPr lang="en-US" dirty="0" smtClean="0">
                <a:latin typeface="Georgia" panose="02040502050405020303" pitchFamily="18" charset="0"/>
              </a:rPr>
              <a:t>Format – Example 3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06462" y="1895762"/>
            <a:ext cx="10544260" cy="25364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5870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lnSpc>
                <a:spcPct val="100000"/>
              </a:lnSpc>
              <a:buClrTx/>
              <a:buSzTx/>
              <a:buNone/>
            </a:pPr>
            <a:r>
              <a:rPr lang="en-US" sz="1600" b="1" dirty="0">
                <a:solidFill>
                  <a:srgbClr val="000000"/>
                </a:solidFill>
                <a:latin typeface="Georgia" panose="02040502050405020303" pitchFamily="18" charset="0"/>
              </a:rPr>
              <a:t>Fill in the blank</a:t>
            </a: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 </a:t>
            </a:r>
            <a:r>
              <a:rPr lang="en-US" sz="16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: </a:t>
            </a: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A fill-in-the-blank line is automatically inserted when the answer text is inserted into the </a:t>
            </a:r>
            <a:r>
              <a:rPr lang="en-US" sz="16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question.</a:t>
            </a:r>
          </a:p>
          <a:p>
            <a:pPr marL="0" lvl="0" indent="0">
              <a:lnSpc>
                <a:spcPct val="100000"/>
              </a:lnSpc>
              <a:buClrTx/>
              <a:buSzTx/>
              <a:buNone/>
            </a:pPr>
            <a:endParaRPr lang="en-US" sz="16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0" lvl="0" indent="0">
              <a:lnSpc>
                <a:spcPct val="100000"/>
              </a:lnSpc>
              <a:buClrTx/>
              <a:buSzTx/>
              <a:buNone/>
            </a:pPr>
            <a:endParaRPr lang="en-US" sz="1600" dirty="0">
              <a:latin typeface="Georgia" panose="02040502050405020303" pitchFamily="18" charset="0"/>
            </a:endParaRPr>
          </a:p>
          <a:p>
            <a:pPr marL="457200" lvl="1" indent="-457200">
              <a:lnSpc>
                <a:spcPct val="100000"/>
              </a:lnSpc>
              <a:buClrTx/>
              <a:buNone/>
            </a:pP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 ::Question 4 - Fill in the blank::</a:t>
            </a:r>
          </a:p>
          <a:p>
            <a:pPr marL="457200" lvl="1" indent="-457200">
              <a:lnSpc>
                <a:spcPct val="100000"/>
              </a:lnSpc>
              <a:buClrTx/>
              <a:buNone/>
            </a:pP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The UCLA colors are blue and {=gold</a:t>
            </a:r>
            <a:r>
              <a:rPr lang="en-US" sz="16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}.</a:t>
            </a:r>
          </a:p>
          <a:p>
            <a:pPr marL="457200" lvl="1" indent="-457200">
              <a:lnSpc>
                <a:spcPct val="100000"/>
              </a:lnSpc>
              <a:buClrTx/>
              <a:buNone/>
            </a:pPr>
            <a:endParaRPr lang="en-US" sz="16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457200" lvl="1" indent="-457200">
              <a:lnSpc>
                <a:spcPct val="100000"/>
              </a:lnSpc>
              <a:buClrTx/>
              <a:buNone/>
            </a:pPr>
            <a:endParaRPr lang="en-US" sz="160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457200" lvl="1" indent="-457200">
              <a:lnSpc>
                <a:spcPct val="100000"/>
              </a:lnSpc>
              <a:buClrTx/>
              <a:buNone/>
            </a:pPr>
            <a:endParaRPr lang="en-US" sz="16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70149"/>
            <a:ext cx="160314" cy="59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70149"/>
            <a:ext cx="160314" cy="59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818" y="4060777"/>
            <a:ext cx="5709313" cy="93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2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GIFT: Moodle </a:t>
            </a:r>
            <a:r>
              <a:rPr lang="en-US" dirty="0" smtClean="0">
                <a:latin typeface="Georgia" panose="02040502050405020303" pitchFamily="18" charset="0"/>
              </a:rPr>
              <a:t>Format – Example 4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97280" y="1856488"/>
            <a:ext cx="10544260" cy="22902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5870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lnSpc>
                <a:spcPct val="100000"/>
              </a:lnSpc>
              <a:buClrTx/>
              <a:buSzTx/>
              <a:buNone/>
            </a:pPr>
            <a:r>
              <a:rPr lang="en-US" sz="1600" b="1" dirty="0">
                <a:solidFill>
                  <a:srgbClr val="000000"/>
                </a:solidFill>
                <a:latin typeface="Georgia" panose="02040502050405020303" pitchFamily="18" charset="0"/>
              </a:rPr>
              <a:t>True or False</a:t>
            </a: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 </a:t>
            </a:r>
            <a:r>
              <a:rPr lang="en-US" sz="16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:  </a:t>
            </a: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The answer should be written as {TRUE} or {FALSE}, or can be abbreviated to {T} or {F</a:t>
            </a:r>
            <a:r>
              <a:rPr lang="en-US" sz="16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}.</a:t>
            </a:r>
          </a:p>
          <a:p>
            <a:pPr marL="0" lvl="0" indent="0">
              <a:lnSpc>
                <a:spcPct val="100000"/>
              </a:lnSpc>
              <a:buClrTx/>
              <a:buSzTx/>
              <a:buNone/>
            </a:pPr>
            <a:endParaRPr lang="en-US" sz="16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0" lvl="0" indent="0">
              <a:lnSpc>
                <a:spcPct val="100000"/>
              </a:lnSpc>
              <a:buClrTx/>
              <a:buSzTx/>
              <a:buNone/>
            </a:pPr>
            <a:endParaRPr lang="en-US" sz="1600" dirty="0">
              <a:latin typeface="Georgia" panose="02040502050405020303" pitchFamily="18" charset="0"/>
            </a:endParaRPr>
          </a:p>
          <a:p>
            <a:pPr marL="457200" lvl="1" indent="-457200">
              <a:lnSpc>
                <a:spcPct val="100000"/>
              </a:lnSpc>
              <a:buClrTx/>
              <a:buNone/>
            </a:pP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 ::Question 5 - True or False::</a:t>
            </a:r>
          </a:p>
          <a:p>
            <a:pPr marL="457200" lvl="1" indent="-457200">
              <a:lnSpc>
                <a:spcPct val="100000"/>
              </a:lnSpc>
              <a:buClrTx/>
              <a:buNone/>
            </a:pP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The UCLA mascots are Joe and Josephine Bruin. {T}</a:t>
            </a:r>
          </a:p>
          <a:p>
            <a:pPr marL="457200" lvl="1" indent="-457200">
              <a:lnSpc>
                <a:spcPct val="100000"/>
              </a:lnSpc>
              <a:buClrTx/>
              <a:buNone/>
            </a:pPr>
            <a:endParaRPr lang="en-US" sz="16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457200" lvl="1" indent="-457200">
              <a:lnSpc>
                <a:spcPct val="100000"/>
              </a:lnSpc>
              <a:buClrTx/>
              <a:buNone/>
            </a:pPr>
            <a:endParaRPr lang="en-US" sz="160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457200" lvl="1" indent="-457200">
              <a:lnSpc>
                <a:spcPct val="100000"/>
              </a:lnSpc>
              <a:buClrTx/>
              <a:buNone/>
            </a:pPr>
            <a:endParaRPr lang="en-US" sz="16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70149"/>
            <a:ext cx="160314" cy="59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70149"/>
            <a:ext cx="160314" cy="59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-70149"/>
            <a:ext cx="160314" cy="59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780" y="3882966"/>
            <a:ext cx="6107657" cy="108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9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GIFT: Moodle </a:t>
            </a:r>
            <a:r>
              <a:rPr lang="en-US" dirty="0" smtClean="0">
                <a:latin typeface="Georgia" panose="02040502050405020303" pitchFamily="18" charset="0"/>
              </a:rPr>
              <a:t>Format – Example 5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97280" y="2061766"/>
            <a:ext cx="10544260" cy="179782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5870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lnSpc>
                <a:spcPct val="100000"/>
              </a:lnSpc>
              <a:buClrTx/>
              <a:buSzTx/>
              <a:buNone/>
            </a:pPr>
            <a:r>
              <a:rPr lang="en-US" sz="1600" b="1" dirty="0">
                <a:solidFill>
                  <a:srgbClr val="000000"/>
                </a:solidFill>
                <a:latin typeface="Georgia" panose="02040502050405020303" pitchFamily="18" charset="0"/>
              </a:rPr>
              <a:t>Short Answer</a:t>
            </a: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 </a:t>
            </a:r>
            <a:r>
              <a:rPr lang="en-US" sz="16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:  </a:t>
            </a: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Answers </a:t>
            </a:r>
            <a:r>
              <a:rPr lang="en-US" sz="16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are </a:t>
            </a: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prefixed by an equal sign. Answers must not contain a tilde</a:t>
            </a:r>
            <a:r>
              <a:rPr lang="en-US" sz="16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buClrTx/>
              <a:buSzTx/>
              <a:buNone/>
            </a:pPr>
            <a:endParaRPr lang="en-US" sz="16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0" lvl="0" indent="0">
              <a:lnSpc>
                <a:spcPct val="100000"/>
              </a:lnSpc>
              <a:buClrTx/>
              <a:buSzTx/>
              <a:buNone/>
            </a:pPr>
            <a:endParaRPr lang="en-US" sz="1600" dirty="0">
              <a:latin typeface="Georgia" panose="02040502050405020303" pitchFamily="18" charset="0"/>
            </a:endParaRPr>
          </a:p>
          <a:p>
            <a:pPr marL="457200" lvl="1" indent="-457200">
              <a:lnSpc>
                <a:spcPct val="100000"/>
              </a:lnSpc>
              <a:buClrTx/>
              <a:buNone/>
            </a:pPr>
            <a:r>
              <a:rPr lang="en-US" sz="16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::</a:t>
            </a: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Question 6 - Short answer::</a:t>
            </a:r>
          </a:p>
          <a:p>
            <a:pPr marL="457200" lvl="1" indent="-457200">
              <a:lnSpc>
                <a:spcPct val="100000"/>
              </a:lnSpc>
              <a:buClrTx/>
              <a:buNone/>
            </a:pP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What is the name of UCLA's library? {=Powell =Powell Library}</a:t>
            </a:r>
          </a:p>
          <a:p>
            <a:pPr marL="457200" lvl="1" indent="-457200">
              <a:lnSpc>
                <a:spcPct val="100000"/>
              </a:lnSpc>
              <a:buClrTx/>
              <a:buNone/>
            </a:pPr>
            <a:endParaRPr lang="en-US" sz="16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70149"/>
            <a:ext cx="160314" cy="59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70149"/>
            <a:ext cx="160314" cy="59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-70149"/>
            <a:ext cx="160314" cy="59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70149"/>
            <a:ext cx="160314" cy="59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123" y="3982704"/>
            <a:ext cx="6235543" cy="124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3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GIFT: Moodle </a:t>
            </a:r>
            <a:r>
              <a:rPr lang="en-US" dirty="0" smtClean="0">
                <a:latin typeface="Georgia" panose="02040502050405020303" pitchFamily="18" charset="0"/>
              </a:rPr>
              <a:t>Format – Example 6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97280" y="1892039"/>
            <a:ext cx="10544260" cy="161316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5870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lnSpc>
                <a:spcPct val="100000"/>
              </a:lnSpc>
              <a:buClrTx/>
              <a:buSzTx/>
              <a:buNone/>
            </a:pPr>
            <a:r>
              <a:rPr lang="en-US" sz="1400" b="1" dirty="0">
                <a:solidFill>
                  <a:srgbClr val="000000"/>
                </a:solidFill>
                <a:latin typeface="Georgia" panose="02040502050405020303" pitchFamily="18" charset="0"/>
              </a:rPr>
              <a:t>Essay</a:t>
            </a:r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</a:rPr>
              <a:t> </a:t>
            </a:r>
            <a:r>
              <a:rPr lang="en-US" sz="14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:  </a:t>
            </a:r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</a:rPr>
              <a:t>Essay questions have an empty answer field {}. </a:t>
            </a:r>
            <a:endParaRPr lang="en-US" sz="140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0" lvl="0" indent="0">
              <a:lnSpc>
                <a:spcPct val="100000"/>
              </a:lnSpc>
              <a:buClrTx/>
              <a:buSzTx/>
              <a:buNone/>
            </a:pPr>
            <a:r>
              <a:rPr lang="en-US" sz="14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Note</a:t>
            </a:r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</a:rPr>
              <a:t>: Essay questions must be manually graded, Moodle won't automatically grade </a:t>
            </a:r>
            <a:r>
              <a:rPr lang="en-US" sz="14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them.</a:t>
            </a:r>
          </a:p>
          <a:p>
            <a:pPr marL="0" lvl="0" indent="0">
              <a:lnSpc>
                <a:spcPct val="100000"/>
              </a:lnSpc>
              <a:buClrTx/>
              <a:buSzTx/>
              <a:buNone/>
            </a:pPr>
            <a:endParaRPr lang="en-US" sz="1400" dirty="0">
              <a:latin typeface="Georgia" panose="02040502050405020303" pitchFamily="18" charset="0"/>
            </a:endParaRPr>
          </a:p>
          <a:p>
            <a:pPr marL="457200" lvl="1" indent="-457200">
              <a:lnSpc>
                <a:spcPct val="100000"/>
              </a:lnSpc>
              <a:buClrTx/>
              <a:buNone/>
            </a:pPr>
            <a:r>
              <a:rPr lang="en-US" sz="14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::</a:t>
            </a:r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</a:rPr>
              <a:t>Question 7 - Essay::</a:t>
            </a:r>
          </a:p>
          <a:p>
            <a:pPr marL="457200" lvl="1" indent="-457200">
              <a:lnSpc>
                <a:spcPct val="100000"/>
              </a:lnSpc>
              <a:buClrTx/>
              <a:buNone/>
            </a:pPr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</a:rPr>
              <a:t>Write a short paragraph about your breakfast. {}</a:t>
            </a:r>
          </a:p>
          <a:p>
            <a:pPr marL="457200" lvl="1" indent="-457200">
              <a:lnSpc>
                <a:spcPct val="100000"/>
              </a:lnSpc>
              <a:buClrTx/>
              <a:buNone/>
            </a:pPr>
            <a:endParaRPr lang="en-US" sz="14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70149"/>
            <a:ext cx="160314" cy="59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70149"/>
            <a:ext cx="160314" cy="59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-70149"/>
            <a:ext cx="160314" cy="59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70149"/>
            <a:ext cx="160314" cy="59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-70149"/>
            <a:ext cx="160314" cy="59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178" y="3255986"/>
            <a:ext cx="5452963" cy="302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1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Trend 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Georgia" panose="02040502050405020303" pitchFamily="18" charset="0"/>
              </a:rPr>
              <a:t>Google Scholar search results for  ‘Automated Assessments + Question Banks’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32822" y="5850820"/>
            <a:ext cx="3780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eorgia" panose="02040502050405020303" pitchFamily="18" charset="0"/>
              </a:rPr>
              <a:t>Year</a:t>
            </a:r>
            <a:endParaRPr lang="en-US" sz="12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1308" y="1955723"/>
            <a:ext cx="327546" cy="2752754"/>
          </a:xfrm>
          <a:prstGeom prst="rect">
            <a:avLst/>
          </a:prstGeom>
          <a:noFill/>
        </p:spPr>
        <p:txBody>
          <a:bodyPr vert="vert270" wrap="square" rtlCol="0">
            <a:noAutofit/>
          </a:bodyPr>
          <a:lstStyle/>
          <a:p>
            <a:r>
              <a:rPr lang="en-US" sz="1200" dirty="0" smtClean="0">
                <a:latin typeface="Georgia" panose="02040502050405020303" pitchFamily="18" charset="0"/>
              </a:rPr>
              <a:t>Number of research papers available</a:t>
            </a:r>
            <a:endParaRPr lang="en-US" sz="1200" dirty="0">
              <a:latin typeface="Georgia" panose="02040502050405020303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275646"/>
              </p:ext>
            </p:extLst>
          </p:nvPr>
        </p:nvGraphicFramePr>
        <p:xfrm>
          <a:off x="5133434" y="731521"/>
          <a:ext cx="6379817" cy="511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033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GIFT: Moodle </a:t>
            </a:r>
            <a:r>
              <a:rPr lang="en-US" dirty="0" smtClean="0">
                <a:latin typeface="Georgia" panose="02040502050405020303" pitchFamily="18" charset="0"/>
              </a:rPr>
              <a:t>Format – Example 7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97280" y="1781387"/>
            <a:ext cx="10544260" cy="35213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5870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lnSpc>
                <a:spcPct val="100000"/>
              </a:lnSpc>
              <a:buClrTx/>
              <a:buSzTx/>
              <a:buNone/>
            </a:pPr>
            <a:r>
              <a:rPr lang="en-US" sz="1600" b="1" dirty="0">
                <a:solidFill>
                  <a:srgbClr val="000000"/>
                </a:solidFill>
                <a:latin typeface="Georgia" panose="02040502050405020303" pitchFamily="18" charset="0"/>
              </a:rPr>
              <a:t>Matching</a:t>
            </a: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 - Matching pairs begin with an equal sign and are separated by "-&gt;". There must be at least three matching pairs</a:t>
            </a:r>
            <a:r>
              <a:rPr lang="en-US" sz="16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buClrTx/>
              <a:buSzTx/>
              <a:buNone/>
            </a:pPr>
            <a:endParaRPr lang="en-US" sz="1600" dirty="0">
              <a:latin typeface="Georgia" panose="02040502050405020303" pitchFamily="18" charset="0"/>
            </a:endParaRPr>
          </a:p>
          <a:p>
            <a:pPr marL="457200" lvl="1" indent="-457200">
              <a:lnSpc>
                <a:spcPct val="100000"/>
              </a:lnSpc>
              <a:buClrTx/>
              <a:buNone/>
            </a:pPr>
            <a:r>
              <a:rPr lang="en-US" sz="16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::</a:t>
            </a: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Question 8 - Matching::</a:t>
            </a:r>
          </a:p>
          <a:p>
            <a:pPr marL="457200" lvl="1" indent="-457200">
              <a:lnSpc>
                <a:spcPct val="100000"/>
              </a:lnSpc>
              <a:buClrTx/>
              <a:buNone/>
            </a:pP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Match the following countries with their capitals. {</a:t>
            </a:r>
          </a:p>
          <a:p>
            <a:pPr marL="457200" lvl="1" indent="-457200">
              <a:lnSpc>
                <a:spcPct val="100000"/>
              </a:lnSpc>
              <a:buClrTx/>
              <a:buNone/>
            </a:pP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=United States -&gt; Washington DC</a:t>
            </a:r>
          </a:p>
          <a:p>
            <a:pPr marL="457200" lvl="1" indent="-457200">
              <a:lnSpc>
                <a:spcPct val="100000"/>
              </a:lnSpc>
              <a:buClrTx/>
              <a:buNone/>
            </a:pP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=Japan -&gt; Tokyo</a:t>
            </a:r>
          </a:p>
          <a:p>
            <a:pPr marL="457200" lvl="1" indent="-457200">
              <a:lnSpc>
                <a:spcPct val="100000"/>
              </a:lnSpc>
              <a:buClrTx/>
              <a:buNone/>
            </a:pP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=Germany -&gt; Berlin</a:t>
            </a:r>
          </a:p>
          <a:p>
            <a:pPr marL="457200" lvl="1" indent="-457200">
              <a:lnSpc>
                <a:spcPct val="100000"/>
              </a:lnSpc>
              <a:buClrTx/>
              <a:buNone/>
            </a:pP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=Venezuela -&gt; Caracas</a:t>
            </a:r>
          </a:p>
          <a:p>
            <a:pPr marL="457200" lvl="1" indent="-457200">
              <a:lnSpc>
                <a:spcPct val="100000"/>
              </a:lnSpc>
              <a:buClrTx/>
              <a:buNone/>
            </a:pPr>
            <a:r>
              <a:rPr lang="en-US" sz="16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}</a:t>
            </a:r>
          </a:p>
          <a:p>
            <a:pPr marL="457200" lvl="1" indent="-457200">
              <a:lnSpc>
                <a:spcPct val="100000"/>
              </a:lnSpc>
              <a:buClrTx/>
              <a:buNone/>
            </a:pPr>
            <a:endParaRPr lang="en-US" sz="16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457200" lvl="1" indent="-457200">
              <a:lnSpc>
                <a:spcPct val="100000"/>
              </a:lnSpc>
              <a:buClrTx/>
              <a:buNone/>
            </a:pPr>
            <a:endParaRPr lang="en-US" sz="16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457200" lvl="1" indent="-457200">
              <a:lnSpc>
                <a:spcPct val="100000"/>
              </a:lnSpc>
              <a:buClrTx/>
              <a:buNone/>
            </a:pPr>
            <a:endParaRPr lang="en-US" sz="16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70149"/>
            <a:ext cx="160314" cy="59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70149"/>
            <a:ext cx="160314" cy="59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-70149"/>
            <a:ext cx="160314" cy="59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70149"/>
            <a:ext cx="160314" cy="59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-70149"/>
            <a:ext cx="160314" cy="59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-70149"/>
            <a:ext cx="160314" cy="59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986" y="4578579"/>
            <a:ext cx="6627353" cy="16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9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GIFT: Moodle </a:t>
            </a:r>
            <a:r>
              <a:rPr lang="en-US" dirty="0" smtClean="0">
                <a:latin typeface="Georgia" panose="02040502050405020303" pitchFamily="18" charset="0"/>
              </a:rPr>
              <a:t>Format – Example 8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97280" y="1834303"/>
            <a:ext cx="10776272" cy="24749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5870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lnSpc>
                <a:spcPct val="100000"/>
              </a:lnSpc>
              <a:buClrTx/>
              <a:buSzTx/>
              <a:buNone/>
            </a:pPr>
            <a:r>
              <a:rPr lang="en-US" sz="1400" b="1" dirty="0">
                <a:solidFill>
                  <a:srgbClr val="000000"/>
                </a:solidFill>
                <a:latin typeface="Georgia" panose="02040502050405020303" pitchFamily="18" charset="0"/>
              </a:rPr>
              <a:t>Number Range</a:t>
            </a:r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</a:rPr>
              <a:t> - To allow a range of possible numerical answers, prefix the answer with # and separate the number answer from the range with a colon. You can use this to give partial credit for close answers as well by adding the %#% before the partial credit </a:t>
            </a:r>
            <a:r>
              <a:rPr lang="en-US" sz="14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range</a:t>
            </a:r>
          </a:p>
          <a:p>
            <a:pPr marL="0" lvl="0" indent="0">
              <a:lnSpc>
                <a:spcPct val="100000"/>
              </a:lnSpc>
              <a:buClrTx/>
              <a:buSzTx/>
              <a:buNone/>
            </a:pPr>
            <a:endParaRPr lang="en-US" sz="1400" dirty="0">
              <a:latin typeface="Georgia" panose="02040502050405020303" pitchFamily="18" charset="0"/>
            </a:endParaRPr>
          </a:p>
          <a:p>
            <a:pPr marL="457200" lvl="1" indent="-457200">
              <a:lnSpc>
                <a:spcPct val="100000"/>
              </a:lnSpc>
              <a:buClrTx/>
              <a:buNone/>
            </a:pPr>
            <a:r>
              <a:rPr lang="en-US" sz="14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::</a:t>
            </a:r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</a:rPr>
              <a:t>Question 9 - Number range::</a:t>
            </a:r>
          </a:p>
          <a:p>
            <a:pPr marL="457200" lvl="1" indent="-457200">
              <a:lnSpc>
                <a:spcPct val="100000"/>
              </a:lnSpc>
              <a:buClrTx/>
              <a:buNone/>
            </a:pPr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</a:rPr>
              <a:t>What year was UCLA founded in? {#</a:t>
            </a:r>
          </a:p>
          <a:p>
            <a:pPr marL="457200" lvl="1" indent="-457200">
              <a:lnSpc>
                <a:spcPct val="100000"/>
              </a:lnSpc>
              <a:buClrTx/>
              <a:buNone/>
            </a:pPr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</a:rPr>
              <a:t>=1919:0</a:t>
            </a:r>
          </a:p>
          <a:p>
            <a:pPr marL="457200" lvl="1" indent="-457200">
              <a:lnSpc>
                <a:spcPct val="100000"/>
              </a:lnSpc>
              <a:buClrTx/>
              <a:buNone/>
            </a:pPr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</a:rPr>
              <a:t>=%50%1919:2</a:t>
            </a:r>
          </a:p>
          <a:p>
            <a:pPr marL="457200" lvl="1" indent="-457200">
              <a:lnSpc>
                <a:spcPct val="100000"/>
              </a:lnSpc>
              <a:buClrTx/>
              <a:buNone/>
            </a:pPr>
            <a:r>
              <a:rPr lang="en-US" sz="14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}</a:t>
            </a:r>
          </a:p>
          <a:p>
            <a:pPr marL="457200" lvl="1" indent="-457200">
              <a:lnSpc>
                <a:spcPct val="100000"/>
              </a:lnSpc>
              <a:buClrTx/>
              <a:buNone/>
            </a:pPr>
            <a:endParaRPr lang="en-US" sz="1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457200" lvl="1" indent="-457200">
              <a:lnSpc>
                <a:spcPct val="100000"/>
              </a:lnSpc>
              <a:buClrTx/>
              <a:buNone/>
            </a:pPr>
            <a:endParaRPr lang="en-US" sz="14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70149"/>
            <a:ext cx="160314" cy="59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70149"/>
            <a:ext cx="160314" cy="59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-70149"/>
            <a:ext cx="160314" cy="59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70149"/>
            <a:ext cx="160314" cy="59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-70149"/>
            <a:ext cx="160314" cy="59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65760" y="188052"/>
            <a:ext cx="160314" cy="59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462" y="3780571"/>
            <a:ext cx="6387863" cy="248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GIFT: Moodle </a:t>
            </a:r>
            <a:r>
              <a:rPr lang="en-US" dirty="0" smtClean="0">
                <a:latin typeface="Georgia" panose="02040502050405020303" pitchFamily="18" charset="0"/>
              </a:rPr>
              <a:t>Format – Example 9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97280" y="1835529"/>
            <a:ext cx="10544260" cy="2044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5870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lnSpc>
                <a:spcPct val="100000"/>
              </a:lnSpc>
              <a:buClrTx/>
              <a:buSzTx/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Adding Feedback : </a:t>
            </a:r>
            <a:r>
              <a:rPr lang="en-US" sz="14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Feedback for an answer </a:t>
            </a:r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</a:rPr>
              <a:t>can be added by following the answer with a </a:t>
            </a:r>
            <a:r>
              <a:rPr lang="en-US" sz="14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‘#’ </a:t>
            </a:r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</a:rPr>
              <a:t>sign and the feedback</a:t>
            </a:r>
            <a:r>
              <a:rPr lang="en-US" sz="14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buClrTx/>
              <a:buSzTx/>
              <a:buNone/>
            </a:pPr>
            <a:endParaRPr lang="en-US" sz="1400" dirty="0">
              <a:latin typeface="Georgia" panose="02040502050405020303" pitchFamily="18" charset="0"/>
            </a:endParaRPr>
          </a:p>
          <a:p>
            <a:pPr marL="457200" lvl="1" indent="-457200">
              <a:lnSpc>
                <a:spcPct val="100000"/>
              </a:lnSpc>
              <a:buClrTx/>
              <a:buNone/>
            </a:pPr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</a:rPr>
              <a:t> ::Question 2 - Multiple Choice with feedback::</a:t>
            </a:r>
          </a:p>
          <a:p>
            <a:pPr marL="457200" lvl="1" indent="-457200">
              <a:lnSpc>
                <a:spcPct val="100000"/>
              </a:lnSpc>
              <a:buClrTx/>
              <a:buNone/>
            </a:pPr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</a:rPr>
              <a:t>What color do blue and yellow make when mixed together?</a:t>
            </a:r>
          </a:p>
          <a:p>
            <a:pPr marL="457200" lvl="1" indent="-457200">
              <a:lnSpc>
                <a:spcPct val="100000"/>
              </a:lnSpc>
              <a:buClrTx/>
              <a:buNone/>
            </a:pPr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</a:rPr>
              <a:t>{=Green #Correct ~Purple #Try again ~Orange #Try again}</a:t>
            </a:r>
          </a:p>
          <a:p>
            <a:pPr marL="0" lvl="0" indent="0">
              <a:lnSpc>
                <a:spcPct val="100000"/>
              </a:lnSpc>
              <a:buClrTx/>
              <a:buSzTx/>
              <a:buNone/>
            </a:pPr>
            <a:endParaRPr lang="en-US" sz="140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457200" lvl="1" indent="-457200">
              <a:lnSpc>
                <a:spcPct val="100000"/>
              </a:lnSpc>
              <a:buClrTx/>
              <a:buNone/>
            </a:pPr>
            <a:endParaRPr lang="en-US" sz="1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457200" lvl="1" indent="-457200">
              <a:lnSpc>
                <a:spcPct val="100000"/>
              </a:lnSpc>
              <a:buClrTx/>
              <a:buNone/>
            </a:pPr>
            <a:endParaRPr lang="en-US" sz="14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70149"/>
            <a:ext cx="160314" cy="59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70149"/>
            <a:ext cx="160314" cy="59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-70149"/>
            <a:ext cx="160314" cy="59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70149"/>
            <a:ext cx="160314" cy="59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-70149"/>
            <a:ext cx="160314" cy="59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65760" y="188052"/>
            <a:ext cx="160314" cy="59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70149"/>
            <a:ext cx="160314" cy="59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15870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3160799"/>
            <a:ext cx="6613705" cy="310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3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Case Study 4 : The COLA Project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Georgia" panose="02040502050405020303" pitchFamily="18" charset="0"/>
              </a:rPr>
              <a:t>Background</a:t>
            </a:r>
            <a:r>
              <a:rPr lang="en-US" b="1" dirty="0" smtClean="0">
                <a:latin typeface="Georgia" panose="02040502050405020303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COLEG Online Assessment project (COLA) is run by Scotland's College Open Learning Exchange Group (COLEG</a:t>
            </a:r>
            <a:r>
              <a:rPr lang="en-US" sz="2000" dirty="0" smtClean="0">
                <a:latin typeface="Georgia" panose="02040502050405020303" pitchFamily="18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The aim is to create </a:t>
            </a:r>
            <a:r>
              <a:rPr lang="en-US" sz="2000" dirty="0" smtClean="0">
                <a:latin typeface="Georgia" panose="02040502050405020303" pitchFamily="18" charset="0"/>
              </a:rPr>
              <a:t>an online </a:t>
            </a:r>
            <a:r>
              <a:rPr lang="en-US" sz="2000" dirty="0">
                <a:latin typeface="Georgia" panose="02040502050405020303" pitchFamily="18" charset="0"/>
              </a:rPr>
              <a:t>formative q</a:t>
            </a:r>
            <a:r>
              <a:rPr lang="en-US" sz="2000" dirty="0" smtClean="0">
                <a:latin typeface="Georgia" panose="02040502050405020303" pitchFamily="18" charset="0"/>
              </a:rPr>
              <a:t>uestion bank </a:t>
            </a:r>
            <a:r>
              <a:rPr lang="en-US" sz="2000" dirty="0">
                <a:latin typeface="Georgia" panose="02040502050405020303" pitchFamily="18" charset="0"/>
              </a:rPr>
              <a:t>across wide range of courses and </a:t>
            </a:r>
            <a:r>
              <a:rPr lang="en-US" sz="2000" dirty="0" smtClean="0">
                <a:latin typeface="Georgia" panose="02040502050405020303" pitchFamily="18" charset="0"/>
              </a:rPr>
              <a:t>levels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Assessments are objective tests containing up to 20 questions available in 17 subject </a:t>
            </a:r>
            <a:r>
              <a:rPr lang="en-US" sz="2000" dirty="0" smtClean="0">
                <a:latin typeface="Georgia" panose="02040502050405020303" pitchFamily="18" charset="0"/>
              </a:rPr>
              <a:t>areas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Question writers attended workshops to develop best practice techniques and ensure good understanding of objective testing and online delivery  </a:t>
            </a:r>
            <a:endParaRPr lang="en-US" sz="2000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81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Case Study 4 : The COLA Project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Georgia" panose="02040502050405020303" pitchFamily="18" charset="0"/>
              </a:rPr>
              <a:t>Challenges: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Developed assessment for four Virtual Learning Environments: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Georgia" panose="02040502050405020303" pitchFamily="18" charset="0"/>
              </a:rPr>
              <a:t>Blackboard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Georgia" panose="02040502050405020303" pitchFamily="18" charset="0"/>
              </a:rPr>
              <a:t>Moodle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Georgia" panose="02040502050405020303" pitchFamily="18" charset="0"/>
              </a:rPr>
              <a:t>Serco (</a:t>
            </a:r>
            <a:r>
              <a:rPr lang="en-US" sz="1800" dirty="0" err="1" smtClean="0">
                <a:latin typeface="Georgia" panose="02040502050405020303" pitchFamily="18" charset="0"/>
              </a:rPr>
              <a:t>Teknical</a:t>
            </a:r>
            <a:r>
              <a:rPr lang="en-US" sz="1800" dirty="0" smtClean="0">
                <a:latin typeface="Georgia" panose="02040502050405020303" pitchFamily="18" charset="0"/>
              </a:rPr>
              <a:t>) Virtual Campus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Georgia" panose="02040502050405020303" pitchFamily="18" charset="0"/>
              </a:rPr>
              <a:t>WebCT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 smtClean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The final question bank was delivered in IMS Question and Test Interoperability (QTI) standard compliant form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 None of the VLEs complied with IMS QTI standard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Solution was that question bank holds only IMS QTI format questions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Conversion tools were developed for different platforms.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88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Case Study 4 : The COLA Project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462" y="1954916"/>
            <a:ext cx="10058400" cy="4227520"/>
          </a:xfrm>
        </p:spPr>
        <p:txBody>
          <a:bodyPr>
            <a:normAutofit fontScale="925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Georgia" panose="02040502050405020303" pitchFamily="18" charset="0"/>
              </a:rPr>
              <a:t>Question </a:t>
            </a:r>
            <a:r>
              <a:rPr lang="en-US" sz="2100" dirty="0">
                <a:latin typeface="Georgia" panose="02040502050405020303" pitchFamily="18" charset="0"/>
              </a:rPr>
              <a:t>types: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100" dirty="0">
                <a:latin typeface="Georgia" panose="02040502050405020303" pitchFamily="18" charset="0"/>
              </a:rPr>
              <a:t>Multiple choice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100" dirty="0">
                <a:latin typeface="Georgia" panose="02040502050405020303" pitchFamily="18" charset="0"/>
              </a:rPr>
              <a:t>Multiple response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100" dirty="0">
                <a:latin typeface="Georgia" panose="02040502050405020303" pitchFamily="18" charset="0"/>
              </a:rPr>
              <a:t>True or false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100" dirty="0">
                <a:latin typeface="Georgia" panose="02040502050405020303" pitchFamily="18" charset="0"/>
              </a:rPr>
              <a:t>Match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100" dirty="0">
                <a:latin typeface="Georgia" panose="02040502050405020303" pitchFamily="18" charset="0"/>
              </a:rPr>
              <a:t>Fill in the </a:t>
            </a:r>
            <a:r>
              <a:rPr lang="en-US" sz="2100" dirty="0" smtClean="0">
                <a:latin typeface="Georgia" panose="02040502050405020303" pitchFamily="18" charset="0"/>
              </a:rPr>
              <a:t>blanks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100" dirty="0" smtClean="0">
              <a:latin typeface="Georgia" panose="02040502050405020303" pitchFamily="18" charset="0"/>
            </a:endParaRPr>
          </a:p>
          <a:p>
            <a:pPr marL="384048" lvl="2" indent="0">
              <a:buNone/>
            </a:pPr>
            <a:r>
              <a:rPr lang="en-US" sz="2100" b="1" dirty="0" smtClean="0">
                <a:latin typeface="Georgia" panose="02040502050405020303" pitchFamily="18" charset="0"/>
              </a:rPr>
              <a:t>Challenges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>
                <a:latin typeface="Georgia" panose="02040502050405020303" pitchFamily="18" charset="0"/>
              </a:rPr>
              <a:t>Due to issues with fill in the blanks, they were later removed from the question bank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Georgia" panose="02040502050405020303" pitchFamily="18" charset="0"/>
              </a:rPr>
              <a:t>Problem </a:t>
            </a:r>
            <a:r>
              <a:rPr lang="en-US" sz="2100" dirty="0">
                <a:latin typeface="Georgia" panose="02040502050405020303" pitchFamily="18" charset="0"/>
              </a:rPr>
              <a:t>with user tracking and scoring in some </a:t>
            </a:r>
            <a:r>
              <a:rPr lang="en-US" sz="2100" dirty="0" smtClean="0">
                <a:latin typeface="Georgia" panose="02040502050405020303" pitchFamily="18" charset="0"/>
              </a:rPr>
              <a:t>VLEs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Georgia" panose="02040502050405020303" pitchFamily="18" charset="0"/>
              </a:rPr>
              <a:t>Accessibility </a:t>
            </a:r>
            <a:r>
              <a:rPr lang="en-US" sz="2100" dirty="0">
                <a:latin typeface="Georgia" panose="02040502050405020303" pitchFamily="18" charset="0"/>
              </a:rPr>
              <a:t>of questions also affected by the way VLEs render </a:t>
            </a:r>
            <a:r>
              <a:rPr lang="en-US" sz="2100" dirty="0" smtClean="0">
                <a:latin typeface="Georgia" panose="02040502050405020303" pitchFamily="18" charset="0"/>
              </a:rPr>
              <a:t>them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Georgia" panose="02040502050405020303" pitchFamily="18" charset="0"/>
              </a:rPr>
              <a:t>Influenced </a:t>
            </a:r>
            <a:r>
              <a:rPr lang="en-US" sz="2100" dirty="0">
                <a:latin typeface="Georgia" panose="02040502050405020303" pitchFamily="18" charset="0"/>
              </a:rPr>
              <a:t>some colleges to upgrade or change VLE.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endParaRPr lang="en-US" sz="1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73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Case Study 4 : The COLA Project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462" y="1954916"/>
            <a:ext cx="10058400" cy="4227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latin typeface="Georgia" panose="02040502050405020303" pitchFamily="18" charset="0"/>
              </a:rPr>
              <a:t>Outcome:</a:t>
            </a:r>
          </a:p>
          <a:p>
            <a:pPr marL="0" indent="0">
              <a:buNone/>
            </a:pPr>
            <a:endParaRPr lang="en-US" sz="1800" b="1" dirty="0" smtClean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Around 500 formative tests have been written between 2005 </a:t>
            </a:r>
            <a:r>
              <a:rPr lang="en-US" sz="2000" dirty="0" smtClean="0">
                <a:latin typeface="Georgia" panose="02040502050405020303" pitchFamily="18" charset="0"/>
              </a:rPr>
              <a:t>to 2007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Practitioners and learners have found them </a:t>
            </a:r>
            <a:r>
              <a:rPr lang="en-US" sz="2000" dirty="0" smtClean="0">
                <a:latin typeface="Georgia" panose="02040502050405020303" pitchFamily="18" charset="0"/>
              </a:rPr>
              <a:t>useful</a:t>
            </a:r>
            <a:endParaRPr lang="en-US" sz="2000" dirty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Raised </a:t>
            </a:r>
            <a:r>
              <a:rPr lang="en-US" sz="2000" dirty="0">
                <a:latin typeface="Georgia" panose="02040502050405020303" pitchFamily="18" charset="0"/>
              </a:rPr>
              <a:t>the profile of e-learning in </a:t>
            </a:r>
            <a:r>
              <a:rPr lang="en-US" sz="2000" dirty="0" smtClean="0">
                <a:latin typeface="Georgia" panose="02040502050405020303" pitchFamily="18" charset="0"/>
              </a:rPr>
              <a:t>Scotland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Highlighted need of innovation in interoperability of systems.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endParaRPr lang="en-US" sz="1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56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Conclusion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7405" y="1887485"/>
            <a:ext cx="10058400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 Benefits of e-Assessment</a:t>
            </a:r>
            <a:r>
              <a:rPr lang="en-US" dirty="0">
                <a:latin typeface="Georgia" panose="02040502050405020303" pitchFamily="18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More interactive and </a:t>
            </a:r>
            <a:r>
              <a:rPr lang="en-US" dirty="0" smtClean="0">
                <a:latin typeface="Georgia" panose="02040502050405020303" pitchFamily="18" charset="0"/>
              </a:rPr>
              <a:t>a better engaging environment</a:t>
            </a:r>
            <a:endParaRPr lang="en-US" dirty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Quality </a:t>
            </a:r>
            <a:r>
              <a:rPr lang="en-US" dirty="0" smtClean="0">
                <a:latin typeface="Georgia" panose="02040502050405020303" pitchFamily="18" charset="0"/>
              </a:rPr>
              <a:t>feedback</a:t>
            </a:r>
            <a:endParaRPr lang="en-US" dirty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Immediate </a:t>
            </a:r>
            <a:r>
              <a:rPr lang="en-US" dirty="0" smtClean="0">
                <a:latin typeface="Georgia" panose="02040502050405020303" pitchFamily="18" charset="0"/>
              </a:rPr>
              <a:t>feedback</a:t>
            </a:r>
            <a:endParaRPr lang="en-US" dirty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Helps </a:t>
            </a:r>
            <a:r>
              <a:rPr lang="en-US" dirty="0">
                <a:latin typeface="Georgia" panose="02040502050405020303" pitchFamily="18" charset="0"/>
              </a:rPr>
              <a:t>in effective </a:t>
            </a:r>
            <a:r>
              <a:rPr lang="en-US" dirty="0" smtClean="0">
                <a:latin typeface="Georgia" panose="02040502050405020303" pitchFamily="18" charset="0"/>
              </a:rPr>
              <a:t>learning</a:t>
            </a:r>
            <a:endParaRPr lang="en-US" dirty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Helps students with </a:t>
            </a:r>
            <a:r>
              <a:rPr lang="en-US" dirty="0" smtClean="0">
                <a:latin typeface="Georgia" panose="02040502050405020303" pitchFamily="18" charset="0"/>
              </a:rPr>
              <a:t>disabilities</a:t>
            </a:r>
            <a:endParaRPr lang="en-US" dirty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Reduces workload on academic </a:t>
            </a:r>
            <a:r>
              <a:rPr lang="en-US" dirty="0" smtClean="0">
                <a:latin typeface="Georgia" panose="02040502050405020303" pitchFamily="18" charset="0"/>
              </a:rPr>
              <a:t>staff</a:t>
            </a:r>
            <a:endParaRPr lang="en-US" dirty="0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 Some </a:t>
            </a:r>
            <a:r>
              <a:rPr lang="en-US" dirty="0">
                <a:latin typeface="Georgia" panose="02040502050405020303" pitchFamily="18" charset="0"/>
              </a:rPr>
              <a:t>challenges: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Need better ways to incorporate in </a:t>
            </a:r>
            <a:r>
              <a:rPr lang="en-US" dirty="0" smtClean="0">
                <a:latin typeface="Georgia" panose="02040502050405020303" pitchFamily="18" charset="0"/>
              </a:rPr>
              <a:t>learning</a:t>
            </a:r>
            <a:endParaRPr lang="en-US" dirty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Need more sophisticated question </a:t>
            </a:r>
            <a:r>
              <a:rPr lang="en-US" dirty="0" smtClean="0">
                <a:latin typeface="Georgia" panose="02040502050405020303" pitchFamily="18" charset="0"/>
              </a:rPr>
              <a:t>formats</a:t>
            </a:r>
            <a:endParaRPr lang="en-US" dirty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Need better converters for question </a:t>
            </a:r>
            <a:r>
              <a:rPr lang="en-US" dirty="0" smtClean="0">
                <a:latin typeface="Georgia" panose="02040502050405020303" pitchFamily="18" charset="0"/>
              </a:rPr>
              <a:t>formats</a:t>
            </a:r>
            <a:endParaRPr lang="en-US" dirty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Interoperability</a:t>
            </a:r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9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1881" y="1261826"/>
            <a:ext cx="7300913" cy="424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7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References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7401"/>
            <a:ext cx="10058400" cy="4023360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i="1" dirty="0">
                <a:latin typeface="Georgia" panose="02040502050405020303" pitchFamily="18" charset="0"/>
              </a:rPr>
              <a:t>Joint Information Systems Committee</a:t>
            </a:r>
            <a:r>
              <a:rPr lang="en-US" sz="2400" dirty="0">
                <a:latin typeface="Georgia" panose="02040502050405020303" pitchFamily="18" charset="0"/>
              </a:rPr>
              <a:t>, Effective Practice with e-Assessment, </a:t>
            </a:r>
            <a:r>
              <a:rPr lang="en-US" sz="2400" i="1" dirty="0" smtClean="0">
                <a:latin typeface="Georgia" panose="02040502050405020303" pitchFamily="18" charset="0"/>
              </a:rPr>
              <a:t>2007</a:t>
            </a:r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i="1" dirty="0">
              <a:latin typeface="Georgia" panose="02040502050405020303" pitchFamily="18" charset="0"/>
            </a:endParaRPr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i="1" dirty="0">
                <a:latin typeface="Georgia" panose="02040502050405020303" pitchFamily="18" charset="0"/>
                <a:hlinkClick r:id="rId2"/>
              </a:rPr>
              <a:t>http://</a:t>
            </a:r>
            <a:r>
              <a:rPr lang="en-US" sz="2400" i="1" dirty="0" smtClean="0">
                <a:latin typeface="Georgia" panose="02040502050405020303" pitchFamily="18" charset="0"/>
                <a:hlinkClick r:id="rId2"/>
              </a:rPr>
              <a:t>docs.moodle.org</a:t>
            </a:r>
            <a:endParaRPr lang="en-US" sz="2400" i="1" dirty="0" smtClean="0">
              <a:latin typeface="Georgia" panose="02040502050405020303" pitchFamily="18" charset="0"/>
            </a:endParaRPr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i="1" dirty="0">
              <a:latin typeface="Georgia" panose="02040502050405020303" pitchFamily="18" charset="0"/>
            </a:endParaRPr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Georgia" panose="02040502050405020303" pitchFamily="18" charset="0"/>
                <a:hlinkClick r:id="rId3"/>
              </a:rPr>
              <a:t>http://</a:t>
            </a:r>
            <a:r>
              <a:rPr lang="en-US" sz="2400" dirty="0" smtClean="0">
                <a:latin typeface="Georgia" panose="02040502050405020303" pitchFamily="18" charset="0"/>
                <a:hlinkClick r:id="rId3"/>
              </a:rPr>
              <a:t>classes.sscnet.ucla.edu/docs/Using_GIFT_format_to_create_multiple_questions_at_once</a:t>
            </a:r>
            <a:r>
              <a:rPr lang="en-US" sz="2400" dirty="0" smtClean="0">
                <a:latin typeface="Georgia" panose="02040502050405020303" pitchFamily="18" charset="0"/>
              </a:rPr>
              <a:t> 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07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Outline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9530" y="136478"/>
            <a:ext cx="7141192" cy="650998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Georgia" panose="02040502050405020303" pitchFamily="18" charset="0"/>
              </a:rPr>
              <a:t> Introduction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Georgia" panose="02040502050405020303" pitchFamily="18" charset="0"/>
              </a:rPr>
              <a:t> e-Assessment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Georgia" panose="02040502050405020303" pitchFamily="18" charset="0"/>
              </a:rPr>
              <a:t>What is e-Assessment?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Georgia" panose="02040502050405020303" pitchFamily="18" charset="0"/>
              </a:rPr>
              <a:t>Types of e-Assessment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Georgia" panose="02040502050405020303" pitchFamily="18" charset="0"/>
              </a:rPr>
              <a:t>Motivations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Georgia" panose="02040502050405020303" pitchFamily="18" charset="0"/>
              </a:rPr>
              <a:t>Important Considerations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Georgia" panose="02040502050405020303" pitchFamily="18" charset="0"/>
              </a:rPr>
              <a:t>Assessment and Learning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Georgia" panose="02040502050405020303" pitchFamily="18" charset="0"/>
              </a:rPr>
              <a:t>Learners’ Need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Georgia" panose="02040502050405020303" pitchFamily="18" charset="0"/>
              </a:rPr>
              <a:t>Enhancing Assessment </a:t>
            </a:r>
            <a:r>
              <a:rPr lang="en-US" sz="1800" dirty="0">
                <a:latin typeface="Georgia" panose="02040502050405020303" pitchFamily="18" charset="0"/>
              </a:rPr>
              <a:t>M</a:t>
            </a:r>
            <a:r>
              <a:rPr lang="en-US" sz="1800" dirty="0" smtClean="0">
                <a:latin typeface="Georgia" panose="02040502050405020303" pitchFamily="18" charset="0"/>
              </a:rPr>
              <a:t>ethods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Georgia" panose="02040502050405020303" pitchFamily="18" charset="0"/>
              </a:rPr>
              <a:t>Case Study 1 – The TRIADS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Georgia" panose="02040502050405020303" pitchFamily="18" charset="0"/>
              </a:rPr>
              <a:t>Case Study 2 – Summative Assessment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Georgia" panose="02040502050405020303" pitchFamily="18" charset="0"/>
              </a:rPr>
              <a:t>Case Study 3 – Merging formative and summative Assessment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Georgia" panose="02040502050405020303" pitchFamily="18" charset="0"/>
              </a:rPr>
              <a:t>Challenges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Georgia" panose="02040502050405020303" pitchFamily="18" charset="0"/>
              </a:rPr>
              <a:t> Question Banks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Georgia" panose="02040502050405020303" pitchFamily="18" charset="0"/>
              </a:rPr>
              <a:t>Standard Question Types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Georgia" panose="02040502050405020303" pitchFamily="18" charset="0"/>
              </a:rPr>
              <a:t>Standard Question Format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Georgia" panose="02040502050405020303" pitchFamily="18" charset="0"/>
              </a:rPr>
              <a:t>GIFT – Moodle Format with several examples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Georgia" panose="02040502050405020303" pitchFamily="18" charset="0"/>
              </a:rPr>
              <a:t>Case Study 4 – COLA Project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Georgia" panose="02040502050405020303" pitchFamily="18" charset="0"/>
              </a:rPr>
              <a:t>Conclusion</a:t>
            </a:r>
          </a:p>
          <a:p>
            <a:endParaRPr lang="en-US" sz="1800" dirty="0" smtClean="0">
              <a:latin typeface="Georgia" panose="02040502050405020303" pitchFamily="18" charset="0"/>
            </a:endParaRPr>
          </a:p>
          <a:p>
            <a:endParaRPr lang="en-US" sz="1800" dirty="0">
              <a:latin typeface="Georgia" panose="020405020504050203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2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269789" y="2054225"/>
            <a:ext cx="10058400" cy="1450975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Thank you !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5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What is e-Assessment?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b="1" dirty="0" smtClean="0">
                <a:latin typeface="Georgia" panose="02040502050405020303" pitchFamily="18" charset="0"/>
              </a:rPr>
              <a:t>Broad Definition: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sz="2000" dirty="0" smtClean="0">
                <a:latin typeface="Georgia" panose="02040502050405020303" pitchFamily="18" charset="0"/>
              </a:rPr>
              <a:t>Any assessment that involves use of digital technology for the following activities :</a:t>
            </a:r>
          </a:p>
          <a:p>
            <a:pPr lvl="5">
              <a:buFont typeface="Wingdings" panose="05000000000000000000" pitchFamily="2" charset="2"/>
              <a:buChar char="q"/>
            </a:pP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sz="1800" dirty="0" smtClean="0">
                <a:latin typeface="Georgia" panose="02040502050405020303" pitchFamily="18" charset="0"/>
              </a:rPr>
              <a:t>Designing and delivery of assessments</a:t>
            </a:r>
          </a:p>
          <a:p>
            <a:pPr lvl="5">
              <a:buFont typeface="Wingdings" panose="05000000000000000000" pitchFamily="2" charset="2"/>
              <a:buChar char="q"/>
            </a:pP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sz="1800" dirty="0" smtClean="0">
                <a:latin typeface="Georgia" panose="02040502050405020303" pitchFamily="18" charset="0"/>
              </a:rPr>
              <a:t>Grading by computers or by human-assisted scanners</a:t>
            </a:r>
          </a:p>
          <a:p>
            <a:pPr lvl="5">
              <a:buFont typeface="Wingdings" panose="05000000000000000000" pitchFamily="2" charset="2"/>
              <a:buChar char="q"/>
            </a:pP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sz="1800" dirty="0" smtClean="0">
                <a:latin typeface="Georgia" panose="02040502050405020303" pitchFamily="18" charset="0"/>
              </a:rPr>
              <a:t>Reporting, storing, transferring of data associated </a:t>
            </a:r>
            <a:endParaRPr lang="en-US" sz="1800" dirty="0">
              <a:latin typeface="Georgia" panose="02040502050405020303" pitchFamily="18" charset="0"/>
            </a:endParaRPr>
          </a:p>
          <a:p>
            <a:pPr lvl="5">
              <a:buFont typeface="Wingdings" panose="05000000000000000000" pitchFamily="2" charset="2"/>
              <a:buChar char="q"/>
            </a:pPr>
            <a:endParaRPr lang="en-US" sz="1800" dirty="0" smtClean="0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 </a:t>
            </a:r>
            <a:r>
              <a:rPr lang="en-US" b="1" dirty="0" smtClean="0">
                <a:latin typeface="Georgia" panose="02040502050405020303" pitchFamily="18" charset="0"/>
              </a:rPr>
              <a:t>Joint Information System Committee (JISC)  Definition :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Georgia" panose="02040502050405020303" pitchFamily="18" charset="0"/>
              </a:rPr>
              <a:t> </a:t>
            </a:r>
            <a:r>
              <a:rPr lang="en-US" sz="1800" dirty="0">
                <a:latin typeface="Georgia" panose="02040502050405020303" pitchFamily="18" charset="0"/>
              </a:rPr>
              <a:t>e-Assessment is the end-to-end electronic assessment processes </a:t>
            </a:r>
            <a:r>
              <a:rPr lang="en-US" sz="1800" dirty="0" smtClean="0">
                <a:latin typeface="Georgia" panose="02040502050405020303" pitchFamily="18" charset="0"/>
              </a:rPr>
              <a:t>where Information and Communication Technology (ICT) is </a:t>
            </a:r>
            <a:r>
              <a:rPr lang="en-US" sz="1800" dirty="0">
                <a:latin typeface="Georgia" panose="02040502050405020303" pitchFamily="18" charset="0"/>
              </a:rPr>
              <a:t>used </a:t>
            </a:r>
            <a:r>
              <a:rPr lang="en-US" sz="1800" dirty="0" smtClean="0">
                <a:latin typeface="Georgia" panose="02040502050405020303" pitchFamily="18" charset="0"/>
              </a:rPr>
              <a:t>for the presentation </a:t>
            </a:r>
            <a:r>
              <a:rPr lang="en-US" sz="1800" dirty="0">
                <a:latin typeface="Georgia" panose="02040502050405020303" pitchFamily="18" charset="0"/>
              </a:rPr>
              <a:t>of assessment activity, and the recording of responses.</a:t>
            </a:r>
          </a:p>
          <a:p>
            <a:pPr lvl="3">
              <a:buFont typeface="Wingdings" panose="05000000000000000000" pitchFamily="2" charset="2"/>
              <a:buChar char="§"/>
            </a:pPr>
            <a:endParaRPr lang="en-US" sz="1800" b="1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45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Classifications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Georgia" panose="02040502050405020303" pitchFamily="18" charset="0"/>
              </a:rPr>
              <a:t>Assessments are classified based on two types :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dirty="0" smtClean="0">
                <a:latin typeface="Georgia" panose="02040502050405020303" pitchFamily="18" charset="0"/>
              </a:rPr>
              <a:t>Activity –based  : CAA and CBA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dirty="0" smtClean="0">
                <a:latin typeface="Georgia" panose="02040502050405020303" pitchFamily="18" charset="0"/>
              </a:rPr>
              <a:t>Nature – based  : Diagnostic, Formative and Summative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99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Based on Activity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To differentiate between different activities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b="1" dirty="0" smtClean="0">
                <a:latin typeface="Georgia" panose="02040502050405020303" pitchFamily="18" charset="0"/>
              </a:rPr>
              <a:t>Computer-assisted Assessment (CAA) : </a:t>
            </a:r>
            <a:endParaRPr lang="en-US" b="1" dirty="0">
              <a:latin typeface="Georgia" panose="02040502050405020303" pitchFamily="18" charset="0"/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Georgia" panose="02040502050405020303" pitchFamily="18" charset="0"/>
              </a:rPr>
              <a:t>Use of computers to assess students’ progress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Georgia" panose="02040502050405020303" pitchFamily="18" charset="0"/>
              </a:rPr>
              <a:t>Can vary in format: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Georgia" panose="02040502050405020303" pitchFamily="18" charset="0"/>
              </a:rPr>
              <a:t> </a:t>
            </a:r>
            <a:r>
              <a:rPr lang="en-US" sz="1800" dirty="0">
                <a:latin typeface="Georgia" panose="02040502050405020303" pitchFamily="18" charset="0"/>
              </a:rPr>
              <a:t>C</a:t>
            </a:r>
            <a:r>
              <a:rPr lang="en-US" sz="1800" dirty="0" smtClean="0">
                <a:latin typeface="Georgia" panose="02040502050405020303" pitchFamily="18" charset="0"/>
              </a:rPr>
              <a:t>onsist of pre-printed paper test on to which students can mark their response and automatically processed using optical mark reader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Georgia" panose="02040502050405020303" pitchFamily="18" charset="0"/>
              </a:rPr>
              <a:t>Involve the direct input of students’ response into a computer terminal</a:t>
            </a:r>
          </a:p>
          <a:p>
            <a:pPr lvl="3">
              <a:buFont typeface="Wingdings" panose="05000000000000000000" pitchFamily="2" charset="2"/>
              <a:buChar char="§"/>
            </a:pPr>
            <a:endParaRPr lang="en-US" sz="1800" dirty="0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</a:rPr>
              <a:t> </a:t>
            </a:r>
            <a:r>
              <a:rPr lang="en-US" b="1" dirty="0" smtClean="0">
                <a:latin typeface="Georgia" panose="02040502050405020303" pitchFamily="18" charset="0"/>
              </a:rPr>
              <a:t>Computer-based Assessment (CBA) :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Georgia" panose="02040502050405020303" pitchFamily="18" charset="0"/>
              </a:rPr>
              <a:t> It is stand alone and is specific to certain machines  within a local network ( intranet)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25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Based on Nature of Assessments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b="1" dirty="0" smtClean="0">
                <a:latin typeface="Georgia" panose="02040502050405020303" pitchFamily="18" charset="0"/>
              </a:rPr>
              <a:t>Diagnostic :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800" b="1" dirty="0">
                <a:latin typeface="Georgia" panose="02040502050405020303" pitchFamily="18" charset="0"/>
              </a:rPr>
              <a:t> </a:t>
            </a:r>
            <a:r>
              <a:rPr lang="en-US" sz="1800" dirty="0" smtClean="0">
                <a:latin typeface="Georgia" panose="02040502050405020303" pitchFamily="18" charset="0"/>
              </a:rPr>
              <a:t>Determine students’ knowledge prior  to starting a course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Georgia" panose="02040502050405020303" pitchFamily="18" charset="0"/>
              </a:rPr>
              <a:t> Potentially allows amendments to their specific course design</a:t>
            </a:r>
          </a:p>
          <a:p>
            <a:pPr marL="566928" lvl="3" indent="0">
              <a:buNone/>
            </a:pPr>
            <a:endParaRPr lang="en-US" sz="1800" dirty="0" smtClean="0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Georgia" panose="02040502050405020303" pitchFamily="18" charset="0"/>
              </a:rPr>
              <a:t>Formative :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800" dirty="0">
                <a:latin typeface="Georgia" panose="02040502050405020303" pitchFamily="18" charset="0"/>
              </a:rPr>
              <a:t>Include ongoing feedback either during assessment or after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800" dirty="0">
                <a:latin typeface="Georgia" panose="02040502050405020303" pitchFamily="18" charset="0"/>
              </a:rPr>
              <a:t>Provides developmental feedback to learner in his/her understanding skills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800" dirty="0">
                <a:latin typeface="Georgia" panose="02040502050405020303" pitchFamily="18" charset="0"/>
              </a:rPr>
              <a:t>Called “Assessment for learning</a:t>
            </a:r>
            <a:r>
              <a:rPr lang="en-US" sz="1800" dirty="0" smtClean="0">
                <a:latin typeface="Georgia" panose="02040502050405020303" pitchFamily="18" charset="0"/>
              </a:rPr>
              <a:t>”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Georgia" panose="02040502050405020303" pitchFamily="18" charset="0"/>
              </a:rPr>
              <a:t>Example : Weekly-Assignments, Exercises</a:t>
            </a:r>
            <a:endParaRPr lang="en-US" sz="1800" dirty="0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Georgia" panose="02040502050405020303" pitchFamily="18" charset="0"/>
              </a:rPr>
              <a:t>Summative :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Georgia" panose="02040502050405020303" pitchFamily="18" charset="0"/>
              </a:rPr>
              <a:t>Contributes to students’ end-of-year mark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Georgia" panose="02040502050405020303" pitchFamily="18" charset="0"/>
              </a:rPr>
              <a:t>Final Assessment of a learners’ achievement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Georgia" panose="02040502050405020303" pitchFamily="18" charset="0"/>
              </a:rPr>
              <a:t>Example : Final- Exam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63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2681</TotalTime>
  <Words>2182</Words>
  <Application>Microsoft Office PowerPoint</Application>
  <PresentationFormat>Widescreen</PresentationFormat>
  <Paragraphs>413</Paragraphs>
  <Slides>50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Calibri Light</vt:lpstr>
      <vt:lpstr>Courier New</vt:lpstr>
      <vt:lpstr>Georgia</vt:lpstr>
      <vt:lpstr>Wingdings</vt:lpstr>
      <vt:lpstr>Retrospect</vt:lpstr>
      <vt:lpstr>e-Assessment Systems and Question Banks</vt:lpstr>
      <vt:lpstr>The Challenge</vt:lpstr>
      <vt:lpstr>The Solution </vt:lpstr>
      <vt:lpstr>Trend  </vt:lpstr>
      <vt:lpstr>Outline</vt:lpstr>
      <vt:lpstr>What is e-Assessment?</vt:lpstr>
      <vt:lpstr>Classifications</vt:lpstr>
      <vt:lpstr>Based on Activity</vt:lpstr>
      <vt:lpstr>Based on Nature of Assessments</vt:lpstr>
      <vt:lpstr>Motivations</vt:lpstr>
      <vt:lpstr>Motivations</vt:lpstr>
      <vt:lpstr>Assessment and Learning</vt:lpstr>
      <vt:lpstr>Brainstorm – Question 1</vt:lpstr>
      <vt:lpstr>Brainstorm – Question 2</vt:lpstr>
      <vt:lpstr>Learners’ Need</vt:lpstr>
      <vt:lpstr>Learners’ Need</vt:lpstr>
      <vt:lpstr>Enhancing assessment methods</vt:lpstr>
      <vt:lpstr>Case Study 1 – The TRIADS</vt:lpstr>
      <vt:lpstr>Case Study 1 – The TRIADS</vt:lpstr>
      <vt:lpstr>Case Study 1 – The TRIADS</vt:lpstr>
      <vt:lpstr>Case Study 1 – The TRIADS</vt:lpstr>
      <vt:lpstr>Case Study 2 – Summative Assessment</vt:lpstr>
      <vt:lpstr>Case Study 2 – Summative Assessment</vt:lpstr>
      <vt:lpstr>Case Study 2 – Summative Assessment</vt:lpstr>
      <vt:lpstr>Case Study 2 – Summative Assessment</vt:lpstr>
      <vt:lpstr>Case Study 3 – Merging Formative and Summative Assessment</vt:lpstr>
      <vt:lpstr>e-Assessment: Some challenges</vt:lpstr>
      <vt:lpstr>Question Banks</vt:lpstr>
      <vt:lpstr>Question Banks</vt:lpstr>
      <vt:lpstr>Standard Question Types</vt:lpstr>
      <vt:lpstr>Standard Question Types</vt:lpstr>
      <vt:lpstr>Standard Question Formats</vt:lpstr>
      <vt:lpstr>GIFT: Moodle Format</vt:lpstr>
      <vt:lpstr>GIFT: Moodle Format – Example 1</vt:lpstr>
      <vt:lpstr>GIFT: Moodle Format – Example 2</vt:lpstr>
      <vt:lpstr>GIFT: Moodle Format – Example 3</vt:lpstr>
      <vt:lpstr>GIFT: Moodle Format – Example 4</vt:lpstr>
      <vt:lpstr>GIFT: Moodle Format – Example 5</vt:lpstr>
      <vt:lpstr>GIFT: Moodle Format – Example 6</vt:lpstr>
      <vt:lpstr>GIFT: Moodle Format – Example 7</vt:lpstr>
      <vt:lpstr>GIFT: Moodle Format – Example 8</vt:lpstr>
      <vt:lpstr>GIFT: Moodle Format – Example 9</vt:lpstr>
      <vt:lpstr>Case Study 4 : The COLA Project</vt:lpstr>
      <vt:lpstr>Case Study 4 : The COLA Project</vt:lpstr>
      <vt:lpstr>Case Study 4 : The COLA Project</vt:lpstr>
      <vt:lpstr>Case Study 4 : The COLA Project</vt:lpstr>
      <vt:lpstr>Conclusion</vt:lpstr>
      <vt:lpstr>PowerPoint Presentation</vt:lpstr>
      <vt:lpstr>References</vt:lpstr>
      <vt:lpstr>Thank you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Automated Assessments and Question Banks</dc:title>
  <dc:creator>Ambika Karanth</dc:creator>
  <cp:lastModifiedBy>Ambika Karanth</cp:lastModifiedBy>
  <cp:revision>204</cp:revision>
  <dcterms:created xsi:type="dcterms:W3CDTF">2015-04-07T19:12:05Z</dcterms:created>
  <dcterms:modified xsi:type="dcterms:W3CDTF">2015-04-09T16:30:12Z</dcterms:modified>
</cp:coreProperties>
</file>