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56" r:id="rId2"/>
    <p:sldId id="301" r:id="rId3"/>
    <p:sldId id="304" r:id="rId4"/>
    <p:sldId id="303" r:id="rId5"/>
    <p:sldId id="302" r:id="rId6"/>
    <p:sldId id="315" r:id="rId7"/>
    <p:sldId id="299" r:id="rId8"/>
    <p:sldId id="257" r:id="rId9"/>
    <p:sldId id="313" r:id="rId10"/>
    <p:sldId id="263" r:id="rId11"/>
    <p:sldId id="258" r:id="rId12"/>
    <p:sldId id="264" r:id="rId13"/>
    <p:sldId id="265" r:id="rId14"/>
    <p:sldId id="266" r:id="rId15"/>
    <p:sldId id="293" r:id="rId16"/>
    <p:sldId id="267" r:id="rId17"/>
    <p:sldId id="259" r:id="rId18"/>
    <p:sldId id="268" r:id="rId19"/>
    <p:sldId id="269" r:id="rId20"/>
    <p:sldId id="270" r:id="rId21"/>
    <p:sldId id="271" r:id="rId22"/>
    <p:sldId id="272" r:id="rId23"/>
    <p:sldId id="307" r:id="rId24"/>
    <p:sldId id="260" r:id="rId25"/>
    <p:sldId id="274" r:id="rId26"/>
    <p:sldId id="275" r:id="rId27"/>
    <p:sldId id="276" r:id="rId28"/>
    <p:sldId id="277" r:id="rId29"/>
    <p:sldId id="278" r:id="rId30"/>
    <p:sldId id="280" r:id="rId31"/>
    <p:sldId id="281" r:id="rId32"/>
    <p:sldId id="295" r:id="rId33"/>
    <p:sldId id="282" r:id="rId34"/>
    <p:sldId id="309" r:id="rId35"/>
    <p:sldId id="291" r:id="rId36"/>
    <p:sldId id="314" r:id="rId37"/>
    <p:sldId id="261" r:id="rId38"/>
    <p:sldId id="279" r:id="rId39"/>
    <p:sldId id="283" r:id="rId40"/>
    <p:sldId id="296" r:id="rId41"/>
    <p:sldId id="284" r:id="rId42"/>
    <p:sldId id="285" r:id="rId43"/>
    <p:sldId id="286" r:id="rId44"/>
    <p:sldId id="287" r:id="rId45"/>
    <p:sldId id="288" r:id="rId46"/>
    <p:sldId id="297" r:id="rId47"/>
    <p:sldId id="298" r:id="rId48"/>
    <p:sldId id="308" r:id="rId49"/>
    <p:sldId id="305" r:id="rId50"/>
    <p:sldId id="306" r:id="rId51"/>
    <p:sldId id="312" r:id="rId52"/>
    <p:sldId id="311" r:id="rId53"/>
    <p:sldId id="262" r:id="rId54"/>
    <p:sldId id="289" r:id="rId55"/>
    <p:sldId id="290" r:id="rId56"/>
    <p:sldId id="29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925" autoAdjust="0"/>
  </p:normalViewPr>
  <p:slideViewPr>
    <p:cSldViewPr>
      <p:cViewPr>
        <p:scale>
          <a:sx n="60" d="100"/>
          <a:sy n="60" d="100"/>
        </p:scale>
        <p:origin x="-17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Percent of universities that responded</a:t>
            </a:r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Responded</c:v>
                </c:pt>
                <c:pt idx="1">
                  <c:v>Did not respond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0.59899999999999998</c:v>
                </c:pt>
                <c:pt idx="1">
                  <c:v>0.40100000000000002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0CE73-096C-40D9-B5C1-A75FC259E29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4A05590-328F-42F9-AA6F-A242D215B59B}">
      <dgm:prSet phldrT="[Text]"/>
      <dgm:spPr/>
      <dgm:t>
        <a:bodyPr/>
        <a:lstStyle/>
        <a:p>
          <a:r>
            <a:rPr lang="en-US" dirty="0" smtClean="0"/>
            <a:t>9.6%</a:t>
          </a:r>
          <a:endParaRPr lang="en-US" dirty="0"/>
        </a:p>
      </dgm:t>
    </dgm:pt>
    <dgm:pt modelId="{B58A9348-571E-47D6-8FEB-BCC53B538A92}" type="parTrans" cxnId="{7D320B45-2A90-4539-91A3-14370CC9E821}">
      <dgm:prSet/>
      <dgm:spPr/>
      <dgm:t>
        <a:bodyPr/>
        <a:lstStyle/>
        <a:p>
          <a:endParaRPr lang="en-US"/>
        </a:p>
      </dgm:t>
    </dgm:pt>
    <dgm:pt modelId="{AA0E3F4B-2EE1-44AD-87AE-14E70862B5E0}" type="sibTrans" cxnId="{7D320B45-2A90-4539-91A3-14370CC9E821}">
      <dgm:prSet/>
      <dgm:spPr/>
      <dgm:t>
        <a:bodyPr/>
        <a:lstStyle/>
        <a:p>
          <a:endParaRPr lang="en-US"/>
        </a:p>
      </dgm:t>
    </dgm:pt>
    <dgm:pt modelId="{793BB301-5C76-49D5-A2C4-1F1425E4D8FF}">
      <dgm:prSet phldrT="[Text]"/>
      <dgm:spPr/>
      <dgm:t>
        <a:bodyPr/>
        <a:lstStyle/>
        <a:p>
          <a:r>
            <a:rPr lang="en-US" dirty="0" smtClean="0"/>
            <a:t>33.5%</a:t>
          </a:r>
          <a:endParaRPr lang="en-US" dirty="0"/>
        </a:p>
      </dgm:t>
    </dgm:pt>
    <dgm:pt modelId="{161B0562-8BB2-405C-83AF-CE0C5C942767}" type="parTrans" cxnId="{94DA61C4-682B-4895-9384-93666FEF00B0}">
      <dgm:prSet/>
      <dgm:spPr/>
      <dgm:t>
        <a:bodyPr/>
        <a:lstStyle/>
        <a:p>
          <a:endParaRPr lang="en-US"/>
        </a:p>
      </dgm:t>
    </dgm:pt>
    <dgm:pt modelId="{F823DA4A-7840-44EF-82E7-573A46E4F8CC}" type="sibTrans" cxnId="{94DA61C4-682B-4895-9384-93666FEF00B0}">
      <dgm:prSet/>
      <dgm:spPr/>
      <dgm:t>
        <a:bodyPr/>
        <a:lstStyle/>
        <a:p>
          <a:endParaRPr lang="en-US"/>
        </a:p>
      </dgm:t>
    </dgm:pt>
    <dgm:pt modelId="{979DFB8E-9D2B-4501-B789-BCF80FCBECC8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F2CE89E8-AF48-4078-8FF5-AA298B1ED90D}" type="parTrans" cxnId="{E87FEED4-D940-4809-8A77-A2E8A1A50E97}">
      <dgm:prSet/>
      <dgm:spPr/>
      <dgm:t>
        <a:bodyPr/>
        <a:lstStyle/>
        <a:p>
          <a:endParaRPr lang="en-US"/>
        </a:p>
      </dgm:t>
    </dgm:pt>
    <dgm:pt modelId="{967F5B69-6CCD-4A7F-87C9-5402B94FF43A}" type="sibTrans" cxnId="{E87FEED4-D940-4809-8A77-A2E8A1A50E97}">
      <dgm:prSet/>
      <dgm:spPr/>
      <dgm:t>
        <a:bodyPr/>
        <a:lstStyle/>
        <a:p>
          <a:endParaRPr lang="en-US"/>
        </a:p>
      </dgm:t>
    </dgm:pt>
    <dgm:pt modelId="{E8767D7B-55D8-4B8C-AF1B-1C5AC4FCB688}" type="pres">
      <dgm:prSet presAssocID="{E820CE73-096C-40D9-B5C1-A75FC259E293}" presName="Name0" presStyleCnt="0">
        <dgm:presLayoutVars>
          <dgm:dir/>
          <dgm:animLvl val="lvl"/>
          <dgm:resizeHandles val="exact"/>
        </dgm:presLayoutVars>
      </dgm:prSet>
      <dgm:spPr/>
    </dgm:pt>
    <dgm:pt modelId="{F74172A5-2A55-4E80-BC37-CD35A5F936CB}" type="pres">
      <dgm:prSet presAssocID="{94A05590-328F-42F9-AA6F-A242D215B5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6077D-BD78-4025-A36C-5CAA00FB5D70}" type="pres">
      <dgm:prSet presAssocID="{AA0E3F4B-2EE1-44AD-87AE-14E70862B5E0}" presName="parTxOnlySpace" presStyleCnt="0"/>
      <dgm:spPr/>
    </dgm:pt>
    <dgm:pt modelId="{0A1BB0F0-1CB8-4688-8E0B-2B61462CF3A6}" type="pres">
      <dgm:prSet presAssocID="{793BB301-5C76-49D5-A2C4-1F1425E4D8F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C8D2AD3-D3BA-4806-85A4-B64EA527370C}" type="pres">
      <dgm:prSet presAssocID="{F823DA4A-7840-44EF-82E7-573A46E4F8CC}" presName="parTxOnlySpace" presStyleCnt="0"/>
      <dgm:spPr/>
    </dgm:pt>
    <dgm:pt modelId="{20B2A0EC-F694-49F0-BD31-2282EAB647E7}" type="pres">
      <dgm:prSet presAssocID="{979DFB8E-9D2B-4501-B789-BCF80FCBECC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0164193-7B92-4BAD-BAAD-96BD7D039411}" type="presOf" srcId="{793BB301-5C76-49D5-A2C4-1F1425E4D8FF}" destId="{0A1BB0F0-1CB8-4688-8E0B-2B61462CF3A6}" srcOrd="0" destOrd="0" presId="urn:microsoft.com/office/officeart/2005/8/layout/chevron1"/>
    <dgm:cxn modelId="{7D320B45-2A90-4539-91A3-14370CC9E821}" srcId="{E820CE73-096C-40D9-B5C1-A75FC259E293}" destId="{94A05590-328F-42F9-AA6F-A242D215B59B}" srcOrd="0" destOrd="0" parTransId="{B58A9348-571E-47D6-8FEB-BCC53B538A92}" sibTransId="{AA0E3F4B-2EE1-44AD-87AE-14E70862B5E0}"/>
    <dgm:cxn modelId="{E913E434-ED4D-4763-BFC5-F99EADAEFE7E}" type="presOf" srcId="{E820CE73-096C-40D9-B5C1-A75FC259E293}" destId="{E8767D7B-55D8-4B8C-AF1B-1C5AC4FCB688}" srcOrd="0" destOrd="0" presId="urn:microsoft.com/office/officeart/2005/8/layout/chevron1"/>
    <dgm:cxn modelId="{E87FEED4-D940-4809-8A77-A2E8A1A50E97}" srcId="{E820CE73-096C-40D9-B5C1-A75FC259E293}" destId="{979DFB8E-9D2B-4501-B789-BCF80FCBECC8}" srcOrd="2" destOrd="0" parTransId="{F2CE89E8-AF48-4078-8FF5-AA298B1ED90D}" sibTransId="{967F5B69-6CCD-4A7F-87C9-5402B94FF43A}"/>
    <dgm:cxn modelId="{1868961B-25D5-4689-8CE3-7415C9D09E34}" type="presOf" srcId="{979DFB8E-9D2B-4501-B789-BCF80FCBECC8}" destId="{20B2A0EC-F694-49F0-BD31-2282EAB647E7}" srcOrd="0" destOrd="0" presId="urn:microsoft.com/office/officeart/2005/8/layout/chevron1"/>
    <dgm:cxn modelId="{94DA61C4-682B-4895-9384-93666FEF00B0}" srcId="{E820CE73-096C-40D9-B5C1-A75FC259E293}" destId="{793BB301-5C76-49D5-A2C4-1F1425E4D8FF}" srcOrd="1" destOrd="0" parTransId="{161B0562-8BB2-405C-83AF-CE0C5C942767}" sibTransId="{F823DA4A-7840-44EF-82E7-573A46E4F8CC}"/>
    <dgm:cxn modelId="{622A52A8-9EAD-48F9-96B9-D522D18301B3}" type="presOf" srcId="{94A05590-328F-42F9-AA6F-A242D215B59B}" destId="{F74172A5-2A55-4E80-BC37-CD35A5F936CB}" srcOrd="0" destOrd="0" presId="urn:microsoft.com/office/officeart/2005/8/layout/chevron1"/>
    <dgm:cxn modelId="{3DAA2C2F-9F24-4579-B919-131A7551E6A0}" type="presParOf" srcId="{E8767D7B-55D8-4B8C-AF1B-1C5AC4FCB688}" destId="{F74172A5-2A55-4E80-BC37-CD35A5F936CB}" srcOrd="0" destOrd="0" presId="urn:microsoft.com/office/officeart/2005/8/layout/chevron1"/>
    <dgm:cxn modelId="{BE356C19-F708-43B2-87AD-6BB8723D3660}" type="presParOf" srcId="{E8767D7B-55D8-4B8C-AF1B-1C5AC4FCB688}" destId="{EEA6077D-BD78-4025-A36C-5CAA00FB5D70}" srcOrd="1" destOrd="0" presId="urn:microsoft.com/office/officeart/2005/8/layout/chevron1"/>
    <dgm:cxn modelId="{45830DB8-4C5E-4B41-A449-0A52712737B2}" type="presParOf" srcId="{E8767D7B-55D8-4B8C-AF1B-1C5AC4FCB688}" destId="{0A1BB0F0-1CB8-4688-8E0B-2B61462CF3A6}" srcOrd="2" destOrd="0" presId="urn:microsoft.com/office/officeart/2005/8/layout/chevron1"/>
    <dgm:cxn modelId="{8368190C-52BF-411A-9FD4-10C5A3C8DEFF}" type="presParOf" srcId="{E8767D7B-55D8-4B8C-AF1B-1C5AC4FCB688}" destId="{FC8D2AD3-D3BA-4806-85A4-B64EA527370C}" srcOrd="3" destOrd="0" presId="urn:microsoft.com/office/officeart/2005/8/layout/chevron1"/>
    <dgm:cxn modelId="{A3B0B5D2-D150-452B-9FA5-3F9E2D06A385}" type="presParOf" srcId="{E8767D7B-55D8-4B8C-AF1B-1C5AC4FCB688}" destId="{20B2A0EC-F694-49F0-BD31-2282EAB647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70020-8123-4DA5-A717-51D3380FEAD3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304E-37C8-45F9-988C-78ACC5270BB3}">
      <dgm:prSet phldrT="[Text]"/>
      <dgm:spPr/>
      <dgm:t>
        <a:bodyPr/>
        <a:lstStyle/>
        <a:p>
          <a:pPr algn="ctr"/>
          <a:r>
            <a:rPr lang="en-US" dirty="0" smtClean="0"/>
            <a:t>More active</a:t>
          </a:r>
          <a:endParaRPr lang="en-US" dirty="0"/>
        </a:p>
      </dgm:t>
    </dgm:pt>
    <dgm:pt modelId="{4277B919-560A-4A40-B47D-6A2CB64CA6AE}" type="parTrans" cxnId="{AAEEC13A-0CB5-46F8-BEDB-527182D1C2FA}">
      <dgm:prSet/>
      <dgm:spPr/>
      <dgm:t>
        <a:bodyPr/>
        <a:lstStyle/>
        <a:p>
          <a:pPr algn="ctr"/>
          <a:endParaRPr lang="en-US"/>
        </a:p>
      </dgm:t>
    </dgm:pt>
    <dgm:pt modelId="{1B280289-F0B5-44E3-8FA0-351AF5A3AF10}" type="sibTrans" cxnId="{AAEEC13A-0CB5-46F8-BEDB-527182D1C2FA}">
      <dgm:prSet/>
      <dgm:spPr/>
      <dgm:t>
        <a:bodyPr/>
        <a:lstStyle/>
        <a:p>
          <a:pPr algn="ctr"/>
          <a:endParaRPr lang="en-US"/>
        </a:p>
      </dgm:t>
    </dgm:pt>
    <dgm:pt modelId="{D0FAE23F-51CE-4955-9122-920991A35636}">
      <dgm:prSet phldrT="[Text]"/>
      <dgm:spPr/>
      <dgm:t>
        <a:bodyPr/>
        <a:lstStyle/>
        <a:p>
          <a:pPr algn="ctr"/>
          <a:r>
            <a:rPr lang="en-US" dirty="0" smtClean="0"/>
            <a:t>Online</a:t>
          </a:r>
          <a:endParaRPr lang="en-US" dirty="0"/>
        </a:p>
      </dgm:t>
    </dgm:pt>
    <dgm:pt modelId="{1EC42D5E-0054-4A2A-88E9-DFF20D18F50B}" type="parTrans" cxnId="{7F968D7B-B78D-46D3-97E6-472D875AB859}">
      <dgm:prSet/>
      <dgm:spPr/>
      <dgm:t>
        <a:bodyPr/>
        <a:lstStyle/>
        <a:p>
          <a:pPr algn="ctr"/>
          <a:endParaRPr lang="en-US"/>
        </a:p>
      </dgm:t>
    </dgm:pt>
    <dgm:pt modelId="{6ED8137F-2823-4F53-93BF-CD15621FB7F7}" type="sibTrans" cxnId="{7F968D7B-B78D-46D3-97E6-472D875AB859}">
      <dgm:prSet/>
      <dgm:spPr/>
      <dgm:t>
        <a:bodyPr/>
        <a:lstStyle/>
        <a:p>
          <a:pPr algn="ctr"/>
          <a:endParaRPr lang="en-US"/>
        </a:p>
      </dgm:t>
    </dgm:pt>
    <dgm:pt modelId="{A9B7E9DC-107D-491A-BE85-96EEDC2A8809}">
      <dgm:prSet phldrT="[Text]"/>
      <dgm:spPr/>
      <dgm:t>
        <a:bodyPr/>
        <a:lstStyle/>
        <a:p>
          <a:pPr algn="ctr"/>
          <a:r>
            <a:rPr lang="en-US" dirty="0" smtClean="0"/>
            <a:t>More passive</a:t>
          </a:r>
          <a:endParaRPr lang="en-US" dirty="0"/>
        </a:p>
      </dgm:t>
    </dgm:pt>
    <dgm:pt modelId="{A5E8C155-7078-4C66-A54E-7587C8D03E0C}" type="parTrans" cxnId="{25F813C5-38C8-48CA-AFE6-4701D4D6457A}">
      <dgm:prSet/>
      <dgm:spPr/>
      <dgm:t>
        <a:bodyPr/>
        <a:lstStyle/>
        <a:p>
          <a:pPr algn="ctr"/>
          <a:endParaRPr lang="en-US"/>
        </a:p>
      </dgm:t>
    </dgm:pt>
    <dgm:pt modelId="{9B4CBE05-A154-4756-BB99-C371182B2A1D}" type="sibTrans" cxnId="{25F813C5-38C8-48CA-AFE6-4701D4D6457A}">
      <dgm:prSet/>
      <dgm:spPr/>
      <dgm:t>
        <a:bodyPr/>
        <a:lstStyle/>
        <a:p>
          <a:pPr algn="ctr"/>
          <a:endParaRPr lang="en-US"/>
        </a:p>
      </dgm:t>
    </dgm:pt>
    <dgm:pt modelId="{983B2211-A3D7-4BEC-AAD0-189C50D5A6E6}">
      <dgm:prSet phldrT="[Text]"/>
      <dgm:spPr/>
      <dgm:t>
        <a:bodyPr/>
        <a:lstStyle/>
        <a:p>
          <a:pPr algn="ctr"/>
          <a:r>
            <a:rPr lang="en-US" dirty="0" smtClean="0"/>
            <a:t>In person</a:t>
          </a:r>
          <a:endParaRPr lang="en-US" dirty="0"/>
        </a:p>
      </dgm:t>
    </dgm:pt>
    <dgm:pt modelId="{0ECB0829-AA32-4E7C-A01F-C130FB6D8FA6}" type="parTrans" cxnId="{7F4D1C12-3E0A-478B-9736-55D17490A1B9}">
      <dgm:prSet/>
      <dgm:spPr/>
      <dgm:t>
        <a:bodyPr/>
        <a:lstStyle/>
        <a:p>
          <a:pPr algn="ctr"/>
          <a:endParaRPr lang="en-US"/>
        </a:p>
      </dgm:t>
    </dgm:pt>
    <dgm:pt modelId="{D6954D72-F7FF-4357-8464-8911D042C667}" type="sibTrans" cxnId="{7F4D1C12-3E0A-478B-9736-55D17490A1B9}">
      <dgm:prSet/>
      <dgm:spPr/>
      <dgm:t>
        <a:bodyPr/>
        <a:lstStyle/>
        <a:p>
          <a:pPr algn="ctr"/>
          <a:endParaRPr lang="en-US"/>
        </a:p>
      </dgm:t>
    </dgm:pt>
    <dgm:pt modelId="{E1B847B8-7849-4C59-A548-E1F57C091C1A}" type="pres">
      <dgm:prSet presAssocID="{D8F70020-8123-4DA5-A717-51D3380FEAD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AB19C2DE-6D31-46C6-9C73-94AA22CA6C44}" type="pres">
      <dgm:prSet presAssocID="{D8F70020-8123-4DA5-A717-51D3380FEAD3}" presName="Background" presStyleLbl="node1" presStyleIdx="0" presStyleCnt="1"/>
      <dgm:spPr/>
    </dgm:pt>
    <dgm:pt modelId="{768526BA-4144-4C84-8917-D0F7F7DE2B89}" type="pres">
      <dgm:prSet presAssocID="{D8F70020-8123-4DA5-A717-51D3380FEAD3}" presName="Divider" presStyleLbl="callout" presStyleIdx="0" presStyleCnt="1"/>
      <dgm:spPr/>
    </dgm:pt>
    <dgm:pt modelId="{D7621770-CA42-4C47-82F7-2E13EDB2EF16}" type="pres">
      <dgm:prSet presAssocID="{D8F70020-8123-4DA5-A717-51D3380FEAD3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1DCC15-3DB5-4465-B039-AF8FF447D20F}" type="pres">
      <dgm:prSet presAssocID="{D8F70020-8123-4DA5-A717-51D3380FEAD3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7CC6A5-11D7-4044-B05B-34BF26FE085F}" type="pres">
      <dgm:prSet presAssocID="{D8F70020-8123-4DA5-A717-51D3380FEAD3}" presName="ParentText1" presStyleLbl="revTx" presStyleIdx="0" presStyleCnt="0">
        <dgm:presLayoutVars>
          <dgm:chMax val="1"/>
          <dgm:chPref val="1"/>
        </dgm:presLayoutVars>
      </dgm:prSet>
      <dgm:spPr/>
    </dgm:pt>
    <dgm:pt modelId="{581F2A6E-6A65-461E-AEAB-B9620BC50435}" type="pres">
      <dgm:prSet presAssocID="{D8F70020-8123-4DA5-A717-51D3380FEAD3}" presName="ParentShape1" presStyleLbl="alignImgPlace1" presStyleIdx="0" presStyleCnt="2">
        <dgm:presLayoutVars/>
      </dgm:prSet>
      <dgm:spPr/>
    </dgm:pt>
    <dgm:pt modelId="{2587D85F-EB21-4E6C-AD4F-FC15EA98FEB7}" type="pres">
      <dgm:prSet presAssocID="{D8F70020-8123-4DA5-A717-51D3380FEAD3}" presName="ParentText2" presStyleLbl="revTx" presStyleIdx="0" presStyleCnt="0">
        <dgm:presLayoutVars>
          <dgm:chMax val="1"/>
          <dgm:chPref val="1"/>
        </dgm:presLayoutVars>
      </dgm:prSet>
      <dgm:spPr/>
    </dgm:pt>
    <dgm:pt modelId="{7F3FFADA-E2A9-49D4-8686-DFA04C230316}" type="pres">
      <dgm:prSet presAssocID="{D8F70020-8123-4DA5-A717-51D3380FEAD3}" presName="ParentShape2" presStyleLbl="alignImgPlace1" presStyleIdx="1" presStyleCnt="2">
        <dgm:presLayoutVars/>
      </dgm:prSet>
      <dgm:spPr/>
    </dgm:pt>
  </dgm:ptLst>
  <dgm:cxnLst>
    <dgm:cxn modelId="{5633D68B-74BA-45E2-9E06-F085A65D927D}" type="presOf" srcId="{D8F70020-8123-4DA5-A717-51D3380FEAD3}" destId="{E1B847B8-7849-4C59-A548-E1F57C091C1A}" srcOrd="0" destOrd="0" presId="urn:microsoft.com/office/officeart/2009/3/layout/OpposingIdeas"/>
    <dgm:cxn modelId="{2394E49A-0640-4AC3-A6DB-8C8E6B059039}" type="presOf" srcId="{D0FAE23F-51CE-4955-9122-920991A35636}" destId="{D7621770-CA42-4C47-82F7-2E13EDB2EF16}" srcOrd="0" destOrd="0" presId="urn:microsoft.com/office/officeart/2009/3/layout/OpposingIdeas"/>
    <dgm:cxn modelId="{F3B3111A-7CD1-4610-B9BE-22C210394A4B}" type="presOf" srcId="{983B2211-A3D7-4BEC-AAD0-189C50D5A6E6}" destId="{2D1DCC15-3DB5-4465-B039-AF8FF447D20F}" srcOrd="0" destOrd="0" presId="urn:microsoft.com/office/officeart/2009/3/layout/OpposingIdeas"/>
    <dgm:cxn modelId="{124D94E6-CF49-454B-9425-3D6A831B5279}" type="presOf" srcId="{1CAB304E-37C8-45F9-988C-78ACC5270BB3}" destId="{037CC6A5-11D7-4044-B05B-34BF26FE085F}" srcOrd="0" destOrd="0" presId="urn:microsoft.com/office/officeart/2009/3/layout/OpposingIdeas"/>
    <dgm:cxn modelId="{A46E9B7B-E70D-41F4-9369-1A9FC0CC1150}" type="presOf" srcId="{A9B7E9DC-107D-491A-BE85-96EEDC2A8809}" destId="{2587D85F-EB21-4E6C-AD4F-FC15EA98FEB7}" srcOrd="0" destOrd="0" presId="urn:microsoft.com/office/officeart/2009/3/layout/OpposingIdeas"/>
    <dgm:cxn modelId="{A50C9253-C81D-41D6-9252-BBCE60EA41DA}" type="presOf" srcId="{1CAB304E-37C8-45F9-988C-78ACC5270BB3}" destId="{581F2A6E-6A65-461E-AEAB-B9620BC50435}" srcOrd="1" destOrd="0" presId="urn:microsoft.com/office/officeart/2009/3/layout/OpposingIdeas"/>
    <dgm:cxn modelId="{39D212C2-B60B-4E4A-A50E-19F4D51564BD}" type="presOf" srcId="{A9B7E9DC-107D-491A-BE85-96EEDC2A8809}" destId="{7F3FFADA-E2A9-49D4-8686-DFA04C230316}" srcOrd="1" destOrd="0" presId="urn:microsoft.com/office/officeart/2009/3/layout/OpposingIdeas"/>
    <dgm:cxn modelId="{7F968D7B-B78D-46D3-97E6-472D875AB859}" srcId="{1CAB304E-37C8-45F9-988C-78ACC5270BB3}" destId="{D0FAE23F-51CE-4955-9122-920991A35636}" srcOrd="0" destOrd="0" parTransId="{1EC42D5E-0054-4A2A-88E9-DFF20D18F50B}" sibTransId="{6ED8137F-2823-4F53-93BF-CD15621FB7F7}"/>
    <dgm:cxn modelId="{7F4D1C12-3E0A-478B-9736-55D17490A1B9}" srcId="{A9B7E9DC-107D-491A-BE85-96EEDC2A8809}" destId="{983B2211-A3D7-4BEC-AAD0-189C50D5A6E6}" srcOrd="0" destOrd="0" parTransId="{0ECB0829-AA32-4E7C-A01F-C130FB6D8FA6}" sibTransId="{D6954D72-F7FF-4357-8464-8911D042C667}"/>
    <dgm:cxn modelId="{AAEEC13A-0CB5-46F8-BEDB-527182D1C2FA}" srcId="{D8F70020-8123-4DA5-A717-51D3380FEAD3}" destId="{1CAB304E-37C8-45F9-988C-78ACC5270BB3}" srcOrd="0" destOrd="0" parTransId="{4277B919-560A-4A40-B47D-6A2CB64CA6AE}" sibTransId="{1B280289-F0B5-44E3-8FA0-351AF5A3AF10}"/>
    <dgm:cxn modelId="{25F813C5-38C8-48CA-AFE6-4701D4D6457A}" srcId="{D8F70020-8123-4DA5-A717-51D3380FEAD3}" destId="{A9B7E9DC-107D-491A-BE85-96EEDC2A8809}" srcOrd="1" destOrd="0" parTransId="{A5E8C155-7078-4C66-A54E-7587C8D03E0C}" sibTransId="{9B4CBE05-A154-4756-BB99-C371182B2A1D}"/>
    <dgm:cxn modelId="{66A30873-1EF3-42ED-AE47-B29A6EB5A674}" type="presParOf" srcId="{E1B847B8-7849-4C59-A548-E1F57C091C1A}" destId="{AB19C2DE-6D31-46C6-9C73-94AA22CA6C44}" srcOrd="0" destOrd="0" presId="urn:microsoft.com/office/officeart/2009/3/layout/OpposingIdeas"/>
    <dgm:cxn modelId="{2EE17175-4F36-46F2-B81D-B7890917BA99}" type="presParOf" srcId="{E1B847B8-7849-4C59-A548-E1F57C091C1A}" destId="{768526BA-4144-4C84-8917-D0F7F7DE2B89}" srcOrd="1" destOrd="0" presId="urn:microsoft.com/office/officeart/2009/3/layout/OpposingIdeas"/>
    <dgm:cxn modelId="{A6E27E8A-2BF5-4EB9-9483-24D706942CFD}" type="presParOf" srcId="{E1B847B8-7849-4C59-A548-E1F57C091C1A}" destId="{D7621770-CA42-4C47-82F7-2E13EDB2EF16}" srcOrd="2" destOrd="0" presId="urn:microsoft.com/office/officeart/2009/3/layout/OpposingIdeas"/>
    <dgm:cxn modelId="{948DA43A-4B4F-4922-916D-4315E5A978AA}" type="presParOf" srcId="{E1B847B8-7849-4C59-A548-E1F57C091C1A}" destId="{2D1DCC15-3DB5-4465-B039-AF8FF447D20F}" srcOrd="3" destOrd="0" presId="urn:microsoft.com/office/officeart/2009/3/layout/OpposingIdeas"/>
    <dgm:cxn modelId="{DEF6F70B-F310-4D0A-8162-D57819CBF860}" type="presParOf" srcId="{E1B847B8-7849-4C59-A548-E1F57C091C1A}" destId="{037CC6A5-11D7-4044-B05B-34BF26FE085F}" srcOrd="4" destOrd="0" presId="urn:microsoft.com/office/officeart/2009/3/layout/OpposingIdeas"/>
    <dgm:cxn modelId="{63FC1D1C-B1AD-45BB-934F-27C01DC8BC29}" type="presParOf" srcId="{E1B847B8-7849-4C59-A548-E1F57C091C1A}" destId="{581F2A6E-6A65-461E-AEAB-B9620BC50435}" srcOrd="5" destOrd="0" presId="urn:microsoft.com/office/officeart/2009/3/layout/OpposingIdeas"/>
    <dgm:cxn modelId="{C78A615F-4B2A-4CA4-862C-3CC45F102912}" type="presParOf" srcId="{E1B847B8-7849-4C59-A548-E1F57C091C1A}" destId="{2587D85F-EB21-4E6C-AD4F-FC15EA98FEB7}" srcOrd="6" destOrd="0" presId="urn:microsoft.com/office/officeart/2009/3/layout/OpposingIdeas"/>
    <dgm:cxn modelId="{4E9FCF53-395E-44C2-9CE1-CEA268DFB8F7}" type="presParOf" srcId="{E1B847B8-7849-4C59-A548-E1F57C091C1A}" destId="{7F3FFADA-E2A9-49D4-8686-DFA04C23031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172A5-2A55-4E80-BC37-CD35A5F936CB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9.6%</a:t>
          </a:r>
          <a:endParaRPr lang="en-US" sz="3500" kern="1200" dirty="0"/>
        </a:p>
      </dsp:txBody>
      <dsp:txXfrm>
        <a:off x="436958" y="1596826"/>
        <a:ext cx="1305521" cy="870346"/>
      </dsp:txXfrm>
    </dsp:sp>
    <dsp:sp modelId="{0A1BB0F0-1CB8-4688-8E0B-2B61462CF3A6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33.5%</a:t>
          </a:r>
          <a:endParaRPr lang="en-US" sz="3500" kern="1200" dirty="0"/>
        </a:p>
      </dsp:txBody>
      <dsp:txXfrm>
        <a:off x="2395239" y="1596826"/>
        <a:ext cx="1305521" cy="870346"/>
      </dsp:txXfrm>
    </dsp:sp>
    <dsp:sp modelId="{20B2A0EC-F694-49F0-BD31-2282EAB647E7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?</a:t>
          </a:r>
          <a:endParaRPr lang="en-US" sz="3500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C2DE-6D31-46C6-9C73-94AA22CA6C44}">
      <dsp:nvSpPr>
        <dsp:cNvPr id="0" name=""/>
        <dsp:cNvSpPr/>
      </dsp:nvSpPr>
      <dsp:spPr>
        <a:xfrm>
          <a:off x="762000" y="802667"/>
          <a:ext cx="4572000" cy="2458665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526BA-4144-4C84-8917-D0F7F7DE2B89}">
      <dsp:nvSpPr>
        <dsp:cNvPr id="0" name=""/>
        <dsp:cNvSpPr/>
      </dsp:nvSpPr>
      <dsp:spPr>
        <a:xfrm>
          <a:off x="3048000" y="1063434"/>
          <a:ext cx="609" cy="19371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21770-CA42-4C47-82F7-2E13EDB2EF16}">
      <dsp:nvSpPr>
        <dsp:cNvPr id="0" name=""/>
        <dsp:cNvSpPr/>
      </dsp:nvSpPr>
      <dsp:spPr>
        <a:xfrm>
          <a:off x="914400" y="988929"/>
          <a:ext cx="1981200" cy="20861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Online</a:t>
          </a:r>
          <a:endParaRPr lang="en-US" sz="4500" kern="1200" dirty="0"/>
        </a:p>
      </dsp:txBody>
      <dsp:txXfrm>
        <a:off x="914400" y="988929"/>
        <a:ext cx="1981200" cy="2086140"/>
      </dsp:txXfrm>
    </dsp:sp>
    <dsp:sp modelId="{2D1DCC15-3DB5-4465-B039-AF8FF447D20F}">
      <dsp:nvSpPr>
        <dsp:cNvPr id="0" name=""/>
        <dsp:cNvSpPr/>
      </dsp:nvSpPr>
      <dsp:spPr>
        <a:xfrm>
          <a:off x="3200400" y="988929"/>
          <a:ext cx="1981200" cy="20861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In person</a:t>
          </a:r>
          <a:endParaRPr lang="en-US" sz="4500" kern="1200" dirty="0"/>
        </a:p>
      </dsp:txBody>
      <dsp:txXfrm>
        <a:off x="3200400" y="988929"/>
        <a:ext cx="1981200" cy="2086140"/>
      </dsp:txXfrm>
    </dsp:sp>
    <dsp:sp modelId="{581F2A6E-6A65-461E-AEAB-B9620BC50435}">
      <dsp:nvSpPr>
        <dsp:cNvPr id="0" name=""/>
        <dsp:cNvSpPr/>
      </dsp:nvSpPr>
      <dsp:spPr>
        <a:xfrm rot="16200000">
          <a:off x="-960090" y="1129464"/>
          <a:ext cx="2682180" cy="762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More active</a:t>
          </a:r>
          <a:endParaRPr lang="en-US" sz="1700" kern="1200" dirty="0"/>
        </a:p>
      </dsp:txBody>
      <dsp:txXfrm>
        <a:off x="-844926" y="1435777"/>
        <a:ext cx="2451851" cy="379704"/>
      </dsp:txXfrm>
    </dsp:sp>
    <dsp:sp modelId="{7F3FFADA-E2A9-49D4-8686-DFA04C230316}">
      <dsp:nvSpPr>
        <dsp:cNvPr id="0" name=""/>
        <dsp:cNvSpPr/>
      </dsp:nvSpPr>
      <dsp:spPr>
        <a:xfrm rot="5400000">
          <a:off x="4373909" y="2172535"/>
          <a:ext cx="2682180" cy="762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More passive</a:t>
          </a:r>
          <a:endParaRPr lang="en-US" sz="1700" kern="1200" dirty="0"/>
        </a:p>
      </dsp:txBody>
      <dsp:txXfrm>
        <a:off x="4489074" y="2248519"/>
        <a:ext cx="2451851" cy="37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</cdr:x>
      <cdr:y>0.2381</cdr:y>
    </cdr:from>
    <cdr:to>
      <cdr:x>0.87</cdr:x>
      <cdr:y>0.44444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8200" y="1143000"/>
          <a:ext cx="19812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59.9% of universities</a:t>
          </a:r>
        </a:p>
        <a:p xmlns:a="http://schemas.openxmlformats.org/drawingml/2006/main">
          <a:endParaRPr lang="en-US" sz="1400" dirty="0" smtClean="0"/>
        </a:p>
        <a:p xmlns:a="http://schemas.openxmlformats.org/drawingml/2006/main">
          <a:r>
            <a:rPr lang="en-US" sz="1400" dirty="0" smtClean="0"/>
            <a:t>81.0% of students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39322-5C76-460B-BAEB-489583FD4D75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24B6C-19BB-4672-B375-FCE376E5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r>
              <a:rPr lang="en-US" baseline="0" dirty="0" smtClean="0"/>
              <a:t> will not be considered online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2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for those w/ </a:t>
            </a:r>
            <a:r>
              <a:rPr lang="en-US" dirty="0" err="1" smtClean="0"/>
              <a:t>ft</a:t>
            </a:r>
            <a:r>
              <a:rPr lang="en-US" dirty="0" smtClean="0"/>
              <a:t> jobs &amp; busy</a:t>
            </a:r>
            <a:r>
              <a:rPr lang="en-US" baseline="0" dirty="0" smtClean="0"/>
              <a:t> schedules</a:t>
            </a:r>
          </a:p>
          <a:p>
            <a:r>
              <a:rPr lang="en-US" baseline="0" dirty="0" smtClean="0"/>
              <a:t>Non-traditional students: returning to school p several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 in workforce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2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4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0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Making higher education available to these mainly non-traditional students will provide a more educated work force in the United States.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it’s so prevalent…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4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3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5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6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2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27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6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4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4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86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6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5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(between 30 and 79 percent of online content with the rest in-person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0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21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8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be as detrimental to online learning as what is normally presented in the </a:t>
            </a:r>
            <a:r>
              <a:rPr lang="en-US" dirty="0" smtClean="0"/>
              <a:t>research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Examine traits of student who are successful in online learning </a:t>
            </a:r>
          </a:p>
          <a:p>
            <a:pPr lvl="1"/>
            <a:r>
              <a:rPr lang="en-US" sz="2400" dirty="0" smtClean="0"/>
              <a:t>Comparison of grades achieved in online versus traditional classes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1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be as detrimental to online learning as what is normally presented in the </a:t>
            </a:r>
            <a:r>
              <a:rPr lang="en-US" dirty="0" smtClean="0"/>
              <a:t>research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Examine traits of student who are successful in online learning </a:t>
            </a:r>
          </a:p>
          <a:p>
            <a:pPr lvl="1"/>
            <a:r>
              <a:rPr lang="en-US" sz="2400" dirty="0" smtClean="0"/>
              <a:t>Comparison of grades achieved in online versus traditional classes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1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8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50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major barriers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5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935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9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Online learning enjoyment</a:t>
            </a:r>
          </a:p>
          <a:p>
            <a:pPr lvl="1"/>
            <a:r>
              <a:rPr lang="en-US" dirty="0" smtClean="0"/>
              <a:t>Effectiveness of learning online</a:t>
            </a:r>
          </a:p>
          <a:p>
            <a:pPr lvl="1"/>
            <a:r>
              <a:rPr lang="en-US" dirty="0" smtClean="0"/>
              <a:t>Likelihood of taking another online class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092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belief in one's ability to succeed in specific situations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707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61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1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47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431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559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52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6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05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747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61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84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241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percentage is projected to continue increasing as more institutions implement online learning and more students enroll in online courses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24B6C-19BB-4672-B375-FCE376E57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t-5Jk9ZD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Promoting Student Success in Online 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Balis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724400"/>
          </a:xfrm>
        </p:spPr>
        <p:txBody>
          <a:bodyPr>
            <a:normAutofit/>
          </a:bodyPr>
          <a:lstStyle/>
          <a:p>
            <a:r>
              <a:rPr lang="en-US" dirty="0"/>
              <a:t>Online </a:t>
            </a:r>
            <a:r>
              <a:rPr lang="en-US" dirty="0" smtClean="0"/>
              <a:t>classes: </a:t>
            </a:r>
            <a:r>
              <a:rPr lang="en-US" dirty="0" smtClean="0"/>
              <a:t>80 </a:t>
            </a:r>
            <a:r>
              <a:rPr lang="en-US" dirty="0"/>
              <a:t>percent or more of the content delivered </a:t>
            </a:r>
            <a:r>
              <a:rPr lang="en-US" dirty="0" smtClean="0"/>
              <a:t>online</a:t>
            </a:r>
            <a:endParaRPr lang="en-US" dirty="0" smtClean="0"/>
          </a:p>
          <a:p>
            <a:pPr lvl="1"/>
            <a:r>
              <a:rPr lang="en-US" dirty="0" smtClean="0"/>
              <a:t>Most are </a:t>
            </a:r>
            <a:r>
              <a:rPr lang="en-US" dirty="0"/>
              <a:t>delivered entirely online, </a:t>
            </a:r>
            <a:r>
              <a:rPr lang="en-US" dirty="0" smtClean="0"/>
              <a:t>but some </a:t>
            </a:r>
            <a:r>
              <a:rPr lang="en-US" dirty="0"/>
              <a:t>may require a limited amount of face to face </a:t>
            </a:r>
            <a:r>
              <a:rPr lang="en-US" dirty="0" smtClean="0"/>
              <a:t>meetings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Blended </a:t>
            </a:r>
            <a:r>
              <a:rPr lang="en-US" dirty="0"/>
              <a:t>or hybrid </a:t>
            </a:r>
            <a:r>
              <a:rPr lang="en-US" dirty="0" smtClean="0"/>
              <a:t>courses: </a:t>
            </a:r>
            <a:r>
              <a:rPr lang="en-US" dirty="0" smtClean="0"/>
              <a:t>between </a:t>
            </a:r>
            <a:r>
              <a:rPr lang="en-US" dirty="0"/>
              <a:t>30 and 79 percent of content delivered </a:t>
            </a:r>
            <a:r>
              <a:rPr lang="en-US" dirty="0" smtClean="0"/>
              <a:t>online</a:t>
            </a:r>
          </a:p>
          <a:p>
            <a:endParaRPr lang="en-US" dirty="0" smtClean="0"/>
          </a:p>
          <a:p>
            <a:r>
              <a:rPr lang="en-US" dirty="0"/>
              <a:t>Traditional / in-person courses: online components are less than 30 percent </a:t>
            </a:r>
          </a:p>
          <a:p>
            <a:pPr lvl="1"/>
            <a:r>
              <a:rPr lang="en-US" dirty="0"/>
              <a:t>May use online technology for courses management, such as posting assignments and resources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34834"/>
            <a:ext cx="8725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Allen IE, Seaman J. Grade Change: Tracking Online Education in the United States. 2014.</a:t>
            </a:r>
          </a:p>
        </p:txBody>
      </p:sp>
    </p:spTree>
    <p:extLst>
      <p:ext uri="{BB962C8B-B14F-4D97-AF65-F5344CB8AC3E}">
        <p14:creationId xmlns:p14="http://schemas.microsoft.com/office/powerpoint/2010/main" val="41425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online learning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Classes </a:t>
            </a:r>
            <a:r>
              <a:rPr lang="en-US" sz="2800" dirty="0"/>
              <a:t>and degrees are more </a:t>
            </a:r>
            <a:r>
              <a:rPr lang="en-US" sz="2800" dirty="0" smtClean="0"/>
              <a:t>flexible</a:t>
            </a:r>
          </a:p>
          <a:p>
            <a:endParaRPr lang="en-US" sz="2800" dirty="0" smtClean="0"/>
          </a:p>
          <a:p>
            <a:r>
              <a:rPr lang="en-US" sz="2800" dirty="0" smtClean="0"/>
              <a:t>Available </a:t>
            </a:r>
            <a:r>
              <a:rPr lang="en-US" sz="2800" dirty="0"/>
              <a:t>to a larger number of </a:t>
            </a:r>
            <a:r>
              <a:rPr lang="en-US" sz="2800" dirty="0" smtClean="0"/>
              <a:t>students</a:t>
            </a:r>
          </a:p>
          <a:p>
            <a:endParaRPr lang="en-US" sz="2800" dirty="0" smtClean="0"/>
          </a:p>
          <a:p>
            <a:r>
              <a:rPr lang="en-US" sz="2800" dirty="0"/>
              <a:t>Can be completed at any time from any </a:t>
            </a:r>
            <a:r>
              <a:rPr lang="en-US" sz="2800" dirty="0" smtClean="0"/>
              <a:t>location</a:t>
            </a:r>
          </a:p>
          <a:p>
            <a:endParaRPr lang="en-US" sz="2800" dirty="0" smtClean="0"/>
          </a:p>
          <a:p>
            <a:r>
              <a:rPr lang="en-US" sz="2800" dirty="0" smtClean="0"/>
              <a:t>Non-traditional students are </a:t>
            </a:r>
            <a:r>
              <a:rPr lang="en-US" sz="2800" dirty="0"/>
              <a:t>more likely to choose online classes and </a:t>
            </a:r>
            <a:r>
              <a:rPr lang="en-US" sz="2800" dirty="0" smtClean="0"/>
              <a:t>degrees.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619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Online Higher Education Market Update 2012/13: Confronting Market Maturity and New Competition. 2012.</a:t>
            </a:r>
          </a:p>
        </p:txBody>
      </p:sp>
    </p:spTree>
    <p:extLst>
      <p:ext uri="{BB962C8B-B14F-4D97-AF65-F5344CB8AC3E}">
        <p14:creationId xmlns:p14="http://schemas.microsoft.com/office/powerpoint/2010/main" val="2514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student enrolled in an online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Male or female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Age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Work </a:t>
            </a:r>
            <a:r>
              <a:rPr lang="en-US" sz="2800" dirty="0" smtClean="0"/>
              <a:t>status? </a:t>
            </a:r>
          </a:p>
          <a:p>
            <a:endParaRPr lang="en-US" sz="2800" dirty="0" smtClean="0"/>
          </a:p>
          <a:p>
            <a:r>
              <a:rPr lang="en-US" sz="2800" dirty="0" smtClean="0"/>
              <a:t>Education level?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 student enrolled in an online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Male or </a:t>
            </a:r>
            <a:r>
              <a:rPr lang="en-US" sz="2800" b="1" dirty="0" smtClean="0"/>
              <a:t>female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Age? </a:t>
            </a:r>
            <a:r>
              <a:rPr lang="en-US" sz="2800" b="1" dirty="0" smtClean="0"/>
              <a:t>35</a:t>
            </a:r>
          </a:p>
          <a:p>
            <a:endParaRPr lang="en-US" sz="2800" b="1" dirty="0" smtClean="0"/>
          </a:p>
          <a:p>
            <a:r>
              <a:rPr lang="en-US" sz="2800" dirty="0" smtClean="0"/>
              <a:t>Work </a:t>
            </a:r>
            <a:r>
              <a:rPr lang="en-US" sz="2800" dirty="0" smtClean="0"/>
              <a:t>status? </a:t>
            </a:r>
            <a:r>
              <a:rPr lang="en-US" sz="2800" b="1" dirty="0" smtClean="0"/>
              <a:t>Full </a:t>
            </a:r>
            <a:r>
              <a:rPr lang="en-US" sz="2800" b="1" dirty="0" smtClean="0"/>
              <a:t>time</a:t>
            </a:r>
          </a:p>
          <a:p>
            <a:endParaRPr lang="en-US" sz="2800" b="1" dirty="0" smtClean="0"/>
          </a:p>
          <a:p>
            <a:r>
              <a:rPr lang="en-US" sz="2800" dirty="0" smtClean="0"/>
              <a:t>Education level? </a:t>
            </a:r>
            <a:r>
              <a:rPr lang="en-US" sz="2800" b="1" dirty="0" smtClean="0"/>
              <a:t>High school diploma or 1-2 years of college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006" y="658100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Aslanian</a:t>
            </a:r>
            <a:r>
              <a:rPr lang="en-US" sz="1200" dirty="0"/>
              <a:t> C, </a:t>
            </a:r>
            <a:r>
              <a:rPr lang="en-US" sz="1200" dirty="0" err="1"/>
              <a:t>Clinefelter</a:t>
            </a:r>
            <a:r>
              <a:rPr lang="en-US" sz="1200" dirty="0"/>
              <a:t> D. Online College Students 2013: Comprehensive Data on Demands and Preferences Louisville, KY; 2013.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9"/>
          <a:stretch/>
        </p:blipFill>
        <p:spPr bwMode="auto">
          <a:xfrm>
            <a:off x="5029200" y="1111842"/>
            <a:ext cx="3314700" cy="279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online learning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Students </a:t>
            </a:r>
            <a:r>
              <a:rPr lang="en-US" sz="2800" dirty="0" smtClean="0"/>
              <a:t>in </a:t>
            </a:r>
            <a:r>
              <a:rPr lang="en-US" sz="2800" dirty="0"/>
              <a:t>online programs </a:t>
            </a:r>
            <a:r>
              <a:rPr lang="en-US" sz="2800" dirty="0" smtClean="0"/>
              <a:t>can complete degrees </a:t>
            </a:r>
            <a:r>
              <a:rPr lang="en-US" sz="2800" dirty="0"/>
              <a:t>more quickly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Traditional </a:t>
            </a:r>
            <a:r>
              <a:rPr lang="en-US" sz="2800" dirty="0"/>
              <a:t>students are also choosing online classes as a supplement to </a:t>
            </a:r>
            <a:r>
              <a:rPr lang="en-US" sz="2800" dirty="0" smtClean="0"/>
              <a:t>in-person classes</a:t>
            </a:r>
          </a:p>
          <a:p>
            <a:endParaRPr lang="en-US" sz="2800" dirty="0" smtClean="0"/>
          </a:p>
          <a:p>
            <a:r>
              <a:rPr lang="en-US" sz="2800" dirty="0" smtClean="0"/>
              <a:t>At </a:t>
            </a:r>
            <a:r>
              <a:rPr lang="en-US" sz="2800" dirty="0"/>
              <a:t>some </a:t>
            </a:r>
            <a:r>
              <a:rPr lang="en-US" sz="2800" dirty="0" smtClean="0"/>
              <a:t>universities, about half </a:t>
            </a:r>
            <a:r>
              <a:rPr lang="en-US" sz="2800" dirty="0"/>
              <a:t>of all students </a:t>
            </a:r>
            <a:r>
              <a:rPr lang="en-US" sz="2800" dirty="0" smtClean="0"/>
              <a:t>taking online </a:t>
            </a:r>
            <a:r>
              <a:rPr lang="en-US" sz="2800" dirty="0"/>
              <a:t>classes are traditional students seeking the convenience of these </a:t>
            </a:r>
            <a:r>
              <a:rPr lang="en-US" sz="2800" dirty="0" smtClean="0"/>
              <a:t>courses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615" y="6394229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Mayadas</a:t>
            </a:r>
            <a:r>
              <a:rPr lang="en-US" sz="1200" dirty="0"/>
              <a:t> F, Bourne J, </a:t>
            </a:r>
            <a:r>
              <a:rPr lang="en-US" sz="1200" dirty="0" err="1"/>
              <a:t>Bacsich</a:t>
            </a:r>
            <a:r>
              <a:rPr lang="en-US" sz="1200" dirty="0"/>
              <a:t> P. Online Education Today. Science. 2009;323:85-9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Aslanian</a:t>
            </a:r>
            <a:r>
              <a:rPr lang="en-US" sz="1200" dirty="0"/>
              <a:t> C, </a:t>
            </a:r>
            <a:r>
              <a:rPr lang="en-US" sz="1200" dirty="0" err="1"/>
              <a:t>Clinefelter</a:t>
            </a:r>
            <a:r>
              <a:rPr lang="en-US" sz="1200" dirty="0"/>
              <a:t> D. Online College Students 2013: Comprehensive Data on Demands and Preferences Louisville, KY; 2013.</a:t>
            </a:r>
          </a:p>
        </p:txBody>
      </p:sp>
    </p:spTree>
    <p:extLst>
      <p:ext uri="{BB962C8B-B14F-4D97-AF65-F5344CB8AC3E}">
        <p14:creationId xmlns:p14="http://schemas.microsoft.com/office/powerpoint/2010/main" val="34414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3"/>
          <a:stretch/>
        </p:blipFill>
        <p:spPr bwMode="auto">
          <a:xfrm>
            <a:off x="3371106" y="3048000"/>
            <a:ext cx="2372469" cy="31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online learning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dirty="0" smtClean="0"/>
              <a:t>The majority of students in online classes indicated that if their online program was not offered, they would not would not enroll in classroom-based courses.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8795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Aslanian</a:t>
            </a:r>
            <a:r>
              <a:rPr lang="en-US" dirty="0" smtClean="0"/>
              <a:t> </a:t>
            </a:r>
            <a:r>
              <a:rPr lang="en-US" dirty="0"/>
              <a:t>C, </a:t>
            </a:r>
            <a:r>
              <a:rPr lang="en-US" dirty="0" err="1"/>
              <a:t>Clinefelter</a:t>
            </a:r>
            <a:r>
              <a:rPr lang="en-US" dirty="0"/>
              <a:t> D. Online College Students 2013: Comprehensive Data on Demands and Preferences Louisville, KY; 2013.</a:t>
            </a:r>
          </a:p>
        </p:txBody>
      </p:sp>
    </p:spTree>
    <p:extLst>
      <p:ext uri="{BB962C8B-B14F-4D97-AF65-F5344CB8AC3E}">
        <p14:creationId xmlns:p14="http://schemas.microsoft.com/office/powerpoint/2010/main" val="10434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It’s important </a:t>
            </a:r>
            <a:r>
              <a:rPr lang="en-US" dirty="0"/>
              <a:t>to ensure that students choosing online classes or degrees </a:t>
            </a:r>
            <a:r>
              <a:rPr lang="en-US" dirty="0" smtClean="0"/>
              <a:t>receive </a:t>
            </a:r>
            <a:r>
              <a:rPr lang="en-US" dirty="0"/>
              <a:t>a quality </a:t>
            </a:r>
            <a:r>
              <a:rPr lang="en-US" dirty="0" smtClean="0"/>
              <a:t>education.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Questions: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online </a:t>
            </a:r>
            <a:r>
              <a:rPr lang="en-US" dirty="0"/>
              <a:t>learning is as effective as traditional in-person </a:t>
            </a:r>
            <a:r>
              <a:rPr lang="en-US" dirty="0" smtClean="0"/>
              <a:t>classes?</a:t>
            </a:r>
          </a:p>
          <a:p>
            <a:r>
              <a:rPr lang="en-US" dirty="0" smtClean="0"/>
              <a:t>What are approaches to improve </a:t>
            </a:r>
            <a:r>
              <a:rPr lang="en-US" dirty="0"/>
              <a:t>student success in online </a:t>
            </a:r>
            <a:r>
              <a:rPr lang="en-US" dirty="0" smtClean="0"/>
              <a:t>classes?</a:t>
            </a:r>
          </a:p>
          <a:p>
            <a:pPr lvl="1"/>
            <a:r>
              <a:rPr lang="en-US" dirty="0" smtClean="0"/>
              <a:t>Student satisfaction</a:t>
            </a:r>
          </a:p>
          <a:p>
            <a:pPr lvl="1"/>
            <a:r>
              <a:rPr lang="en-US" dirty="0" smtClean="0"/>
              <a:t>Retention</a:t>
            </a:r>
          </a:p>
          <a:p>
            <a:pPr lvl="1"/>
            <a:r>
              <a:rPr lang="en-US" dirty="0" smtClean="0"/>
              <a:t>Motivation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Are online classes or in-person more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Study 1:</a:t>
            </a:r>
          </a:p>
          <a:p>
            <a:r>
              <a:rPr lang="en-US" sz="2400" dirty="0" smtClean="0"/>
              <a:t>Graduate-level </a:t>
            </a:r>
            <a:r>
              <a:rPr lang="en-US" sz="2400" dirty="0"/>
              <a:t>public administration research methods course </a:t>
            </a:r>
            <a:endParaRPr lang="en-US" sz="2400" dirty="0" smtClean="0"/>
          </a:p>
          <a:p>
            <a:r>
              <a:rPr lang="en-US" sz="2400" dirty="0" smtClean="0"/>
              <a:t>Taught online </a:t>
            </a:r>
            <a:r>
              <a:rPr lang="en-US" sz="2400" dirty="0"/>
              <a:t>and in-person </a:t>
            </a:r>
            <a:r>
              <a:rPr lang="en-US" sz="2400" dirty="0" smtClean="0"/>
              <a:t>by the same instructor</a:t>
            </a:r>
          </a:p>
          <a:p>
            <a:r>
              <a:rPr lang="en-US" sz="2400" dirty="0" smtClean="0"/>
              <a:t>Compared grades</a:t>
            </a:r>
          </a:p>
          <a:p>
            <a:r>
              <a:rPr lang="en-US" sz="2400" dirty="0" smtClean="0"/>
              <a:t>Results: No </a:t>
            </a:r>
            <a:r>
              <a:rPr lang="en-US" sz="2400" dirty="0"/>
              <a:t>difference in student </a:t>
            </a:r>
            <a:r>
              <a:rPr lang="en-US" sz="2400" dirty="0" smtClean="0"/>
              <a:t>performance </a:t>
            </a:r>
            <a:r>
              <a:rPr lang="en-US" sz="2400" dirty="0"/>
              <a:t>between the two </a:t>
            </a:r>
            <a:r>
              <a:rPr lang="en-US" sz="2400" dirty="0" smtClean="0"/>
              <a:t>methods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1" y="6396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Ya</a:t>
            </a:r>
            <a:r>
              <a:rPr lang="en-US" sz="1200" dirty="0"/>
              <a:t> Ni A. Comparing the Effectiveness of Classroom and Online Learning: Teaching Research Methods Journal of Public Affairs Education.19:16.</a:t>
            </a:r>
          </a:p>
        </p:txBody>
      </p:sp>
    </p:spTree>
    <p:extLst>
      <p:ext uri="{BB962C8B-B14F-4D97-AF65-F5344CB8AC3E}">
        <p14:creationId xmlns:p14="http://schemas.microsoft.com/office/powerpoint/2010/main" val="2349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Are online classes or in-person more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Study 2:</a:t>
            </a:r>
          </a:p>
          <a:p>
            <a:r>
              <a:rPr lang="en-US" sz="2400" dirty="0" smtClean="0"/>
              <a:t>Introductory </a:t>
            </a:r>
            <a:r>
              <a:rPr lang="en-US" sz="2400" dirty="0"/>
              <a:t>undergraduate statistics course </a:t>
            </a:r>
            <a:endParaRPr lang="en-US" sz="2400" dirty="0" smtClean="0"/>
          </a:p>
          <a:p>
            <a:r>
              <a:rPr lang="en-US" sz="2400" dirty="0" smtClean="0"/>
              <a:t>Taught </a:t>
            </a:r>
            <a:r>
              <a:rPr lang="en-US" sz="2400" dirty="0"/>
              <a:t>both online and </a:t>
            </a:r>
            <a:r>
              <a:rPr lang="en-US" sz="2400" dirty="0" smtClean="0"/>
              <a:t>in-person</a:t>
            </a:r>
          </a:p>
          <a:p>
            <a:r>
              <a:rPr lang="en-US" sz="2400" dirty="0" smtClean="0"/>
              <a:t>Compared grades </a:t>
            </a:r>
          </a:p>
          <a:p>
            <a:r>
              <a:rPr lang="en-US" sz="2400" dirty="0" smtClean="0"/>
              <a:t>Results: No </a:t>
            </a:r>
            <a:r>
              <a:rPr lang="en-US" sz="2400" dirty="0"/>
              <a:t>significant difference in student </a:t>
            </a:r>
            <a:r>
              <a:rPr lang="en-US" sz="2400" dirty="0" smtClean="0"/>
              <a:t>performance between </a:t>
            </a:r>
            <a:r>
              <a:rPr lang="en-US" sz="2400" dirty="0"/>
              <a:t>the two </a:t>
            </a:r>
            <a:r>
              <a:rPr lang="en-US" sz="2400" dirty="0" smtClean="0"/>
              <a:t>modes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3302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Summers J, </a:t>
            </a:r>
            <a:r>
              <a:rPr lang="en-US" sz="1200" dirty="0" err="1"/>
              <a:t>Waigandt</a:t>
            </a:r>
            <a:r>
              <a:rPr lang="en-US" sz="1200" dirty="0"/>
              <a:t> A, Whittaker T. A Comparison of Student Achievement and Satisfaction in an Online Versus a Traditional Face-to-Face Statistics Class. Innovative Higher Education. 2005;29:233-50.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195146"/>
            <a:ext cx="3352800" cy="182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5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Are online classes or in-person more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Study 3:</a:t>
            </a:r>
          </a:p>
          <a:p>
            <a:r>
              <a:rPr lang="en-US" sz="2400" dirty="0" smtClean="0"/>
              <a:t>Basic </a:t>
            </a:r>
            <a:r>
              <a:rPr lang="en-US" sz="2400" dirty="0"/>
              <a:t>information literacy lesson taught to a freshman English composition </a:t>
            </a:r>
            <a:r>
              <a:rPr lang="en-US" sz="2400" dirty="0" smtClean="0"/>
              <a:t>class</a:t>
            </a:r>
          </a:p>
          <a:p>
            <a:r>
              <a:rPr lang="en-US" sz="2400" dirty="0"/>
              <a:t>Taught both online and </a:t>
            </a:r>
            <a:r>
              <a:rPr lang="en-US" sz="2400" dirty="0" smtClean="0"/>
              <a:t>in-person</a:t>
            </a:r>
          </a:p>
          <a:p>
            <a:r>
              <a:rPr lang="en-US" sz="2400" dirty="0" smtClean="0"/>
              <a:t>Compared rates </a:t>
            </a:r>
            <a:r>
              <a:rPr lang="en-US" sz="2400" dirty="0"/>
              <a:t>of improvement between the pretest and posttest</a:t>
            </a:r>
          </a:p>
          <a:p>
            <a:r>
              <a:rPr lang="en-US" sz="2400" dirty="0"/>
              <a:t>Results: No significant difference in student performance between the two modes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38927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Nichols J, Shaffer B, </a:t>
            </a:r>
            <a:r>
              <a:rPr lang="en-US" sz="1200" dirty="0" err="1"/>
              <a:t>Shockey</a:t>
            </a:r>
            <a:r>
              <a:rPr lang="en-US" sz="1200" dirty="0"/>
              <a:t> K. Changing the Face of Instruction: Is Online or In-class More Effective? College &amp; Research Libraries. 2003;64:378-88.</a:t>
            </a:r>
          </a:p>
        </p:txBody>
      </p:sp>
    </p:spTree>
    <p:extLst>
      <p:ext uri="{BB962C8B-B14F-4D97-AF65-F5344CB8AC3E}">
        <p14:creationId xmlns:p14="http://schemas.microsoft.com/office/powerpoint/2010/main" val="2921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LauraWill\Pictures\2006 &amp; newer\2010\2010 Summer\Flying H\Elizabeth_Hawkey_Photo_08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-6824"/>
            <a:ext cx="4376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Are online classes or in-person more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Study 4:</a:t>
            </a:r>
          </a:p>
          <a:p>
            <a:r>
              <a:rPr lang="en-US" sz="2400" dirty="0" smtClean="0"/>
              <a:t>Information literacy lesson </a:t>
            </a:r>
            <a:r>
              <a:rPr lang="en-US" sz="2400" dirty="0"/>
              <a:t>taught to students in an undergraduate psychology </a:t>
            </a:r>
            <a:r>
              <a:rPr lang="en-US" sz="2400" dirty="0" smtClean="0"/>
              <a:t>class</a:t>
            </a:r>
          </a:p>
          <a:p>
            <a:r>
              <a:rPr lang="en-US" sz="2400" dirty="0"/>
              <a:t>Taught both online and in-person</a:t>
            </a:r>
          </a:p>
          <a:p>
            <a:r>
              <a:rPr lang="en-US" sz="2400" dirty="0" smtClean="0"/>
              <a:t>Compared </a:t>
            </a:r>
            <a:r>
              <a:rPr lang="en-US" sz="2400" dirty="0"/>
              <a:t>rates of improvement between the pretest and posttest</a:t>
            </a:r>
          </a:p>
          <a:p>
            <a:r>
              <a:rPr lang="en-US" sz="2400" dirty="0"/>
              <a:t>Results: No significant difference in student performance between the two modes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350" y="6363563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Silver S, Nickel L. Are online tutorials effective? A comparison of online and classroom library instruction methods. Research Strategies. 2005;20:389-95.</a:t>
            </a:r>
          </a:p>
        </p:txBody>
      </p:sp>
    </p:spTree>
    <p:extLst>
      <p:ext uri="{BB962C8B-B14F-4D97-AF65-F5344CB8AC3E}">
        <p14:creationId xmlns:p14="http://schemas.microsoft.com/office/powerpoint/2010/main" val="27664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Are online classes or in-person more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Conclusion</a:t>
            </a:r>
            <a:r>
              <a:rPr lang="en-US" sz="2800" dirty="0" smtClean="0"/>
              <a:t>: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Overall</a:t>
            </a:r>
            <a:r>
              <a:rPr lang="en-US" sz="2800" dirty="0"/>
              <a:t>, the evidence shows that there is </a:t>
            </a:r>
            <a:r>
              <a:rPr lang="en-US" sz="2800" dirty="0" smtClean="0"/>
              <a:t>no significant </a:t>
            </a:r>
            <a:r>
              <a:rPr lang="en-US" sz="2800" dirty="0"/>
              <a:t>difference in effectiveness between online learning and in-class </a:t>
            </a:r>
            <a:r>
              <a:rPr lang="en-US" sz="2800" dirty="0" smtClean="0"/>
              <a:t>learning.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38100" y="6488668"/>
            <a:ext cx="906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Muilenburg L, Berge Z. Student barriers to online learning: A factor analytic study. Distance Education. 2005;26.</a:t>
            </a:r>
          </a:p>
        </p:txBody>
      </p:sp>
    </p:spTree>
    <p:extLst>
      <p:ext uri="{BB962C8B-B14F-4D97-AF65-F5344CB8AC3E}">
        <p14:creationId xmlns:p14="http://schemas.microsoft.com/office/powerpoint/2010/main" val="16140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Are online classes or in-person more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Important </a:t>
            </a:r>
            <a:r>
              <a:rPr lang="en-US" dirty="0"/>
              <a:t>finding for students, administrators, and others to be aware of.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Students: </a:t>
            </a:r>
            <a:r>
              <a:rPr lang="en-US" dirty="0" smtClean="0"/>
              <a:t>can </a:t>
            </a:r>
            <a:r>
              <a:rPr lang="en-US" dirty="0"/>
              <a:t>receive a quality education whether they choose online or traditional </a:t>
            </a:r>
            <a:r>
              <a:rPr lang="en-US" dirty="0" smtClean="0"/>
              <a:t>degrees</a:t>
            </a:r>
          </a:p>
          <a:p>
            <a:endParaRPr lang="en-US" dirty="0" smtClean="0"/>
          </a:p>
          <a:p>
            <a:r>
              <a:rPr lang="en-US" b="1" dirty="0" smtClean="0"/>
              <a:t>School </a:t>
            </a:r>
            <a:r>
              <a:rPr lang="en-US" b="1" dirty="0" smtClean="0"/>
              <a:t>administrators: </a:t>
            </a:r>
            <a:r>
              <a:rPr lang="en-US" dirty="0" smtClean="0"/>
              <a:t>can </a:t>
            </a:r>
            <a:r>
              <a:rPr lang="en-US" dirty="0"/>
              <a:t>feel confident that offering online classes will not lower </a:t>
            </a:r>
            <a:r>
              <a:rPr lang="en-US" dirty="0" smtClean="0"/>
              <a:t>their </a:t>
            </a:r>
            <a:r>
              <a:rPr lang="en-US" dirty="0"/>
              <a:t>standards of </a:t>
            </a:r>
            <a:r>
              <a:rPr lang="en-US" dirty="0" smtClean="0"/>
              <a:t>learning</a:t>
            </a:r>
          </a:p>
          <a:p>
            <a:endParaRPr lang="en-US" dirty="0" smtClean="0"/>
          </a:p>
          <a:p>
            <a:r>
              <a:rPr lang="en-US" b="1" dirty="0" smtClean="0"/>
              <a:t>Employers: </a:t>
            </a:r>
            <a:r>
              <a:rPr lang="en-US" dirty="0" smtClean="0"/>
              <a:t>know </a:t>
            </a:r>
            <a:r>
              <a:rPr lang="en-US" dirty="0"/>
              <a:t>that applicants with online degrees </a:t>
            </a:r>
            <a:r>
              <a:rPr lang="en-US" dirty="0" smtClean="0"/>
              <a:t>and traditional degrees should </a:t>
            </a:r>
            <a:r>
              <a:rPr lang="en-US" dirty="0"/>
              <a:t>be considered </a:t>
            </a:r>
            <a:r>
              <a:rPr lang="en-US" dirty="0" smtClean="0"/>
              <a:t>equally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620000" cy="1143000"/>
          </a:xfrm>
        </p:spPr>
        <p:txBody>
          <a:bodyPr/>
          <a:lstStyle/>
          <a:p>
            <a:r>
              <a:rPr lang="en-US" sz="4000" dirty="0"/>
              <a:t>Are Learning Outcomes in Online Comparable to Face-to-Face?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Personal perceptions of academic officers: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 t="37536" r="28806" b="36023"/>
          <a:stretch/>
        </p:blipFill>
        <p:spPr bwMode="auto">
          <a:xfrm>
            <a:off x="609600" y="2819400"/>
            <a:ext cx="7100012" cy="246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factors influence success in online learning?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Satisfaction with online classes</a:t>
            </a:r>
          </a:p>
          <a:p>
            <a:endParaRPr lang="en-US" sz="2800" dirty="0" smtClean="0"/>
          </a:p>
          <a:p>
            <a:r>
              <a:rPr lang="en-US" sz="2800" dirty="0" smtClean="0"/>
              <a:t>Student traits</a:t>
            </a:r>
          </a:p>
          <a:p>
            <a:endParaRPr lang="en-US" sz="2800" dirty="0" smtClean="0"/>
          </a:p>
          <a:p>
            <a:r>
              <a:rPr lang="en-US" sz="2800" dirty="0" smtClean="0"/>
              <a:t>Social interaction</a:t>
            </a:r>
          </a:p>
          <a:p>
            <a:endParaRPr lang="en-US" sz="2800" dirty="0" smtClean="0"/>
          </a:p>
          <a:p>
            <a:r>
              <a:rPr lang="en-US" sz="2800" dirty="0" smtClean="0"/>
              <a:t>What about dropouts?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0426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Satisfaction with </a:t>
            </a:r>
            <a:r>
              <a:rPr lang="en-US" dirty="0"/>
              <a:t>online classes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Study 1:</a:t>
            </a:r>
          </a:p>
          <a:p>
            <a:r>
              <a:rPr lang="en-US" sz="2400" dirty="0" smtClean="0"/>
              <a:t>Investigated </a:t>
            </a:r>
            <a:r>
              <a:rPr lang="en-US" sz="2400" dirty="0"/>
              <a:t>whether students would be as satisfied with the online instruction as </a:t>
            </a:r>
            <a:r>
              <a:rPr lang="en-US" sz="2400" dirty="0" smtClean="0"/>
              <a:t>in-class</a:t>
            </a:r>
          </a:p>
          <a:p>
            <a:r>
              <a:rPr lang="en-US" sz="2400" dirty="0" smtClean="0"/>
              <a:t>Surveyed </a:t>
            </a:r>
            <a:r>
              <a:rPr lang="en-US" sz="2400" dirty="0"/>
              <a:t>students </a:t>
            </a:r>
            <a:r>
              <a:rPr lang="en-US" sz="2400" dirty="0" smtClean="0"/>
              <a:t>on:</a:t>
            </a:r>
          </a:p>
          <a:p>
            <a:pPr lvl="1"/>
            <a:r>
              <a:rPr lang="en-US" sz="2400" dirty="0" smtClean="0"/>
              <a:t>Which </a:t>
            </a:r>
            <a:r>
              <a:rPr lang="en-US" sz="2400" dirty="0"/>
              <a:t>format they would </a:t>
            </a:r>
            <a:r>
              <a:rPr lang="en-US" sz="2400" dirty="0" smtClean="0"/>
              <a:t>recommend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well they </a:t>
            </a:r>
            <a:r>
              <a:rPr lang="en-US" sz="2400" dirty="0" smtClean="0"/>
              <a:t>learned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hich </a:t>
            </a:r>
            <a:r>
              <a:rPr lang="en-US" sz="2400" dirty="0"/>
              <a:t>format they felt more confident </a:t>
            </a:r>
            <a:r>
              <a:rPr lang="en-US" sz="2400" dirty="0" smtClean="0"/>
              <a:t>with</a:t>
            </a:r>
          </a:p>
          <a:p>
            <a:pPr lvl="1"/>
            <a:r>
              <a:rPr lang="en-US" sz="2400" dirty="0" smtClean="0"/>
              <a:t>Which </a:t>
            </a:r>
            <a:r>
              <a:rPr lang="en-US" sz="2400" dirty="0"/>
              <a:t>they would </a:t>
            </a:r>
            <a:r>
              <a:rPr lang="en-US" sz="2400" dirty="0" smtClean="0"/>
              <a:t>prefer</a:t>
            </a:r>
          </a:p>
          <a:p>
            <a:r>
              <a:rPr lang="en-US" sz="2400" dirty="0" smtClean="0"/>
              <a:t>Results: For </a:t>
            </a:r>
            <a:r>
              <a:rPr lang="en-US" sz="2400" dirty="0"/>
              <a:t>each survey question, satisfaction was similar between the two learning formats, with no significant difference between the </a:t>
            </a:r>
            <a:r>
              <a:rPr lang="en-US" sz="2400" dirty="0" smtClean="0"/>
              <a:t>two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Nichols J, Shaffer B, </a:t>
            </a:r>
            <a:r>
              <a:rPr lang="en-US" sz="1200" dirty="0" err="1"/>
              <a:t>Shockey</a:t>
            </a:r>
            <a:r>
              <a:rPr lang="en-US" sz="1200" dirty="0"/>
              <a:t> K. Changing the Face of Instruction: Is Online or In-class More Effective? College &amp; Research Libraries. 2003;64:378-88.</a:t>
            </a:r>
          </a:p>
        </p:txBody>
      </p:sp>
    </p:spTree>
    <p:extLst>
      <p:ext uri="{BB962C8B-B14F-4D97-AF65-F5344CB8AC3E}">
        <p14:creationId xmlns:p14="http://schemas.microsoft.com/office/powerpoint/2010/main" val="11047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Satisfaction with </a:t>
            </a:r>
            <a:r>
              <a:rPr lang="en-US" dirty="0"/>
              <a:t>online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Study 2: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ssessed </a:t>
            </a:r>
            <a:r>
              <a:rPr lang="en-US" sz="2400" dirty="0"/>
              <a:t>student satisfaction with online versus in-class course </a:t>
            </a:r>
            <a:r>
              <a:rPr lang="en-US" sz="2400" dirty="0" smtClean="0"/>
              <a:t>delivery</a:t>
            </a:r>
          </a:p>
          <a:p>
            <a:r>
              <a:rPr lang="en-US" sz="2400" dirty="0" smtClean="0"/>
              <a:t>Students </a:t>
            </a:r>
            <a:r>
              <a:rPr lang="en-US" sz="2400" dirty="0"/>
              <a:t>responded to questions on both the course and the </a:t>
            </a:r>
            <a:r>
              <a:rPr lang="en-US" sz="2400" dirty="0" smtClean="0"/>
              <a:t>instructor</a:t>
            </a:r>
          </a:p>
          <a:p>
            <a:r>
              <a:rPr lang="en-US" sz="2400" dirty="0" smtClean="0"/>
              <a:t>Results:</a:t>
            </a:r>
          </a:p>
          <a:p>
            <a:pPr lvl="1"/>
            <a:r>
              <a:rPr lang="en-US" sz="2400" dirty="0" smtClean="0"/>
              <a:t>Students </a:t>
            </a:r>
            <a:r>
              <a:rPr lang="en-US" sz="2400" dirty="0"/>
              <a:t>in the face-to-face class were more satisfied with several </a:t>
            </a:r>
            <a:r>
              <a:rPr lang="en-US" sz="2400" dirty="0" smtClean="0"/>
              <a:t>course aspects:</a:t>
            </a:r>
          </a:p>
          <a:p>
            <a:pPr lvl="2"/>
            <a:r>
              <a:rPr lang="en-US" sz="2000" dirty="0" smtClean="0"/>
              <a:t>Quality </a:t>
            </a:r>
            <a:r>
              <a:rPr lang="en-US" sz="2000" dirty="0"/>
              <a:t>of discussion </a:t>
            </a:r>
            <a:r>
              <a:rPr lang="en-US" sz="2000" dirty="0" smtClean="0"/>
              <a:t>questions</a:t>
            </a:r>
          </a:p>
          <a:p>
            <a:pPr lvl="2"/>
            <a:r>
              <a:rPr lang="en-US" sz="2000" dirty="0" smtClean="0"/>
              <a:t>Class discussion</a:t>
            </a:r>
          </a:p>
          <a:p>
            <a:pPr lvl="2"/>
            <a:r>
              <a:rPr lang="en-US" sz="2000" dirty="0" smtClean="0"/>
              <a:t>Grading techniques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Summers J, </a:t>
            </a:r>
            <a:r>
              <a:rPr lang="en-US" sz="1200" dirty="0" err="1"/>
              <a:t>Waigandt</a:t>
            </a:r>
            <a:r>
              <a:rPr lang="en-US" sz="1200" dirty="0"/>
              <a:t> A, Whittaker T. A Comparison of Student Achievement and Satisfaction in an Online Versus a Traditional Face-to-Face Statistics Class. Innovative Higher Education. 2005;29:233-50.</a:t>
            </a:r>
          </a:p>
        </p:txBody>
      </p:sp>
    </p:spTree>
    <p:extLst>
      <p:ext uri="{BB962C8B-B14F-4D97-AF65-F5344CB8AC3E}">
        <p14:creationId xmlns:p14="http://schemas.microsoft.com/office/powerpoint/2010/main" val="38803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65" y="3581400"/>
            <a:ext cx="391493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Satisfaction with </a:t>
            </a:r>
            <a:r>
              <a:rPr lang="en-US" dirty="0"/>
              <a:t>online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Study 2:</a:t>
            </a:r>
          </a:p>
          <a:p>
            <a:r>
              <a:rPr lang="en-US" sz="2400" dirty="0" smtClean="0"/>
              <a:t>Also </a:t>
            </a:r>
            <a:r>
              <a:rPr lang="en-US" sz="2400" dirty="0"/>
              <a:t>more satisfied with four instructor aspects:</a:t>
            </a:r>
          </a:p>
          <a:p>
            <a:pPr lvl="1"/>
            <a:r>
              <a:rPr lang="en-US" sz="2400" dirty="0"/>
              <a:t>Openness to students</a:t>
            </a:r>
          </a:p>
          <a:p>
            <a:pPr lvl="1"/>
            <a:r>
              <a:rPr lang="en-US" sz="2400" dirty="0"/>
              <a:t>Enthusiasm</a:t>
            </a:r>
          </a:p>
          <a:p>
            <a:pPr lvl="1"/>
            <a:r>
              <a:rPr lang="en-US" sz="2400" dirty="0"/>
              <a:t>Explanations</a:t>
            </a:r>
          </a:p>
          <a:p>
            <a:pPr lvl="1"/>
            <a:r>
              <a:rPr lang="en-US" sz="2400" dirty="0"/>
              <a:t>Interest in student </a:t>
            </a:r>
            <a:r>
              <a:rPr lang="en-US" sz="2400" dirty="0" smtClean="0"/>
              <a:t>learning </a:t>
            </a:r>
          </a:p>
          <a:p>
            <a:r>
              <a:rPr lang="en-US" sz="2400" dirty="0" smtClean="0"/>
              <a:t>But… the </a:t>
            </a:r>
            <a:r>
              <a:rPr lang="en-US" sz="2400" dirty="0"/>
              <a:t>instructor was the </a:t>
            </a:r>
            <a:r>
              <a:rPr lang="en-US" sz="2400" dirty="0" smtClean="0"/>
              <a:t>same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for </a:t>
            </a:r>
            <a:r>
              <a:rPr lang="en-US" sz="2400" dirty="0"/>
              <a:t>both </a:t>
            </a:r>
            <a:r>
              <a:rPr lang="en-US" sz="2400" dirty="0" smtClean="0"/>
              <a:t>courses!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8740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Summers J, </a:t>
            </a:r>
            <a:r>
              <a:rPr lang="en-US" sz="1200" dirty="0" err="1"/>
              <a:t>Waigandt</a:t>
            </a:r>
            <a:r>
              <a:rPr lang="en-US" sz="1200" dirty="0"/>
              <a:t> A, Whittaker T. A Comparison of Student Achievement and Satisfaction in an Online Versus a Traditional Face-to-Face Statistics Class. Innovative Higher Education. 2005;29:233-50.</a:t>
            </a:r>
          </a:p>
        </p:txBody>
      </p:sp>
    </p:spTree>
    <p:extLst>
      <p:ext uri="{BB962C8B-B14F-4D97-AF65-F5344CB8AC3E}">
        <p14:creationId xmlns:p14="http://schemas.microsoft.com/office/powerpoint/2010/main" val="8606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Satisfaction with </a:t>
            </a:r>
            <a:r>
              <a:rPr lang="en-US" dirty="0"/>
              <a:t>online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Overall, the literature shows mixed </a:t>
            </a:r>
            <a:r>
              <a:rPr lang="en-US" sz="2400" dirty="0" smtClean="0"/>
              <a:t>results</a:t>
            </a:r>
          </a:p>
          <a:p>
            <a:pPr lvl="1"/>
            <a:r>
              <a:rPr lang="en-US" sz="2400" dirty="0" smtClean="0"/>
              <a:t>Studies </a:t>
            </a:r>
            <a:r>
              <a:rPr lang="en-US" sz="2400" dirty="0"/>
              <a:t>documenting both positive and negative perceptions of distance </a:t>
            </a:r>
            <a:r>
              <a:rPr lang="en-US" sz="2400" dirty="0" smtClean="0"/>
              <a:t>education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Need to investigate aspects </a:t>
            </a:r>
            <a:r>
              <a:rPr lang="en-US" sz="2400" dirty="0"/>
              <a:t>of the courses that lead to dissatisfaction in order to improve </a:t>
            </a:r>
            <a:r>
              <a:rPr lang="en-US" sz="2400" dirty="0" smtClean="0"/>
              <a:t>them</a:t>
            </a:r>
            <a:r>
              <a:rPr lang="en-US" sz="2400" dirty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Discussion </a:t>
            </a:r>
            <a:r>
              <a:rPr lang="en-US" sz="2400" dirty="0" smtClean="0"/>
              <a:t>questions</a:t>
            </a:r>
          </a:p>
          <a:p>
            <a:pPr lvl="1"/>
            <a:r>
              <a:rPr lang="en-US" sz="2400" dirty="0" smtClean="0"/>
              <a:t>Grading techniques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32982" y="650004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Muilenburg L, Berge Z. Student barriers to online learning: A factor analytic study. Distance Education. 2005;26.</a:t>
            </a:r>
          </a:p>
        </p:txBody>
      </p:sp>
    </p:spTree>
    <p:extLst>
      <p:ext uri="{BB962C8B-B14F-4D97-AF65-F5344CB8AC3E}">
        <p14:creationId xmlns:p14="http://schemas.microsoft.com/office/powerpoint/2010/main" val="27922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Certain student </a:t>
            </a:r>
            <a:r>
              <a:rPr lang="en-US" sz="2800" dirty="0"/>
              <a:t>traits </a:t>
            </a:r>
            <a:r>
              <a:rPr lang="en-US" sz="2800" dirty="0" smtClean="0"/>
              <a:t>lead </a:t>
            </a:r>
            <a:r>
              <a:rPr lang="en-US" sz="2800" dirty="0"/>
              <a:t>to </a:t>
            </a:r>
            <a:r>
              <a:rPr lang="en-US" sz="2800" dirty="0" smtClean="0"/>
              <a:t>dissatisfaction:</a:t>
            </a:r>
          </a:p>
          <a:p>
            <a:endParaRPr lang="en-US" sz="2800" dirty="0" smtClean="0"/>
          </a:p>
          <a:p>
            <a:r>
              <a:rPr lang="en-US" sz="2800" dirty="0" smtClean="0"/>
              <a:t>Ability </a:t>
            </a:r>
            <a:r>
              <a:rPr lang="en-US" sz="2800" dirty="0"/>
              <a:t>and confidence with online learning </a:t>
            </a:r>
            <a:r>
              <a:rPr lang="en-US" sz="2800" dirty="0" smtClean="0"/>
              <a:t>technology</a:t>
            </a:r>
          </a:p>
          <a:p>
            <a:endParaRPr lang="en-US" sz="2800" dirty="0" smtClean="0"/>
          </a:p>
          <a:p>
            <a:r>
              <a:rPr lang="en-US" sz="2800" dirty="0" smtClean="0"/>
              <a:t>Effectiveness </a:t>
            </a:r>
            <a:r>
              <a:rPr lang="en-US" sz="2800" dirty="0"/>
              <a:t>of online </a:t>
            </a:r>
            <a:r>
              <a:rPr lang="en-US" sz="2800" dirty="0" smtClean="0"/>
              <a:t>learning</a:t>
            </a:r>
          </a:p>
          <a:p>
            <a:endParaRPr lang="en-US" sz="2800" dirty="0" smtClean="0"/>
          </a:p>
          <a:p>
            <a:r>
              <a:rPr lang="en-US" sz="2800" dirty="0" smtClean="0"/>
              <a:t>Online </a:t>
            </a:r>
            <a:r>
              <a:rPr lang="en-US" sz="2800" dirty="0"/>
              <a:t>learning </a:t>
            </a:r>
            <a:r>
              <a:rPr lang="en-US" sz="2800" dirty="0" smtClean="0"/>
              <a:t>enjoyment</a:t>
            </a:r>
          </a:p>
          <a:p>
            <a:endParaRPr lang="en-US" sz="2800" dirty="0" smtClean="0"/>
          </a:p>
          <a:p>
            <a:r>
              <a:rPr lang="en-US" sz="2800" dirty="0" smtClean="0"/>
              <a:t>Number </a:t>
            </a:r>
            <a:r>
              <a:rPr lang="en-US" sz="2800" dirty="0"/>
              <a:t>of online courses </a:t>
            </a:r>
            <a:r>
              <a:rPr lang="en-US" sz="2800" dirty="0" smtClean="0"/>
              <a:t>completed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Likelihood </a:t>
            </a:r>
            <a:r>
              <a:rPr lang="en-US" sz="2800" dirty="0"/>
              <a:t>of taking a future online </a:t>
            </a:r>
            <a:r>
              <a:rPr lang="en-US" sz="2800" dirty="0" smtClean="0"/>
              <a:t>course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6458529"/>
            <a:ext cx="906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Muilenburg L, Berge Z. Student barriers to online learning: A factor analytic study. Distance Education. 2005;26.</a:t>
            </a:r>
          </a:p>
        </p:txBody>
      </p:sp>
    </p:spTree>
    <p:extLst>
      <p:ext uri="{BB962C8B-B14F-4D97-AF65-F5344CB8AC3E}">
        <p14:creationId xmlns:p14="http://schemas.microsoft.com/office/powerpoint/2010/main" val="27769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auraWill\Pictures\2006 &amp; newer\2010\2010 Summer\Flying H\Elizabeth_Hawkey_Photo_08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-6824"/>
            <a:ext cx="4376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uraWill\Pictures\2006 &amp; newer\2012 Summer\132_1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20768"/>
          <a:stretch/>
        </p:blipFill>
        <p:spPr bwMode="auto">
          <a:xfrm>
            <a:off x="3624846" y="37531"/>
            <a:ext cx="5518017" cy="39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social interaction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Students </a:t>
            </a:r>
            <a:r>
              <a:rPr lang="en-US" sz="2600" dirty="0"/>
              <a:t>with a low sense of community are more at risk of dropping out of online degree </a:t>
            </a:r>
            <a:r>
              <a:rPr lang="en-US" sz="2600" dirty="0" smtClean="0"/>
              <a:t>programs </a:t>
            </a:r>
            <a:r>
              <a:rPr lang="en-US" sz="2600" dirty="0" smtClean="0"/>
              <a:t>due to:</a:t>
            </a:r>
            <a:endParaRPr lang="en-US" sz="2600" dirty="0" smtClean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ncreased </a:t>
            </a:r>
            <a:r>
              <a:rPr lang="en-US" sz="2400" dirty="0"/>
              <a:t>burnout </a:t>
            </a:r>
            <a:endParaRPr lang="en-US" sz="2400" dirty="0" smtClean="0"/>
          </a:p>
          <a:p>
            <a:pPr lvl="1"/>
            <a:r>
              <a:rPr lang="en-US" sz="2400" dirty="0" smtClean="0"/>
              <a:t>Increased </a:t>
            </a:r>
            <a:r>
              <a:rPr lang="en-US" sz="2400" dirty="0" smtClean="0"/>
              <a:t>isolation</a:t>
            </a:r>
            <a:endParaRPr lang="en-US" sz="2400" dirty="0" smtClean="0"/>
          </a:p>
          <a:p>
            <a:r>
              <a:rPr lang="en-US" sz="2600" dirty="0" smtClean="0"/>
              <a:t>Increasing </a:t>
            </a:r>
            <a:r>
              <a:rPr lang="en-US" sz="2600" dirty="0"/>
              <a:t>interactions with other students and with faculty can help improve retention </a:t>
            </a:r>
            <a:r>
              <a:rPr lang="en-US" sz="2600" dirty="0" smtClean="0"/>
              <a:t>rates</a:t>
            </a:r>
            <a:endParaRPr lang="en-US" sz="2600" dirty="0" smtClean="0"/>
          </a:p>
          <a:p>
            <a:r>
              <a:rPr lang="en-US" sz="2600" dirty="0" smtClean="0"/>
              <a:t>Blended </a:t>
            </a:r>
            <a:r>
              <a:rPr lang="en-US" sz="2600" dirty="0" smtClean="0"/>
              <a:t>courses </a:t>
            </a:r>
            <a:r>
              <a:rPr lang="en-US" sz="2600" dirty="0"/>
              <a:t>offer increased interactions and a higher sense of </a:t>
            </a:r>
            <a:r>
              <a:rPr lang="en-US" sz="2600" dirty="0" smtClean="0"/>
              <a:t>community, </a:t>
            </a:r>
            <a:r>
              <a:rPr lang="en-US" sz="2600" dirty="0"/>
              <a:t>but </a:t>
            </a:r>
            <a:r>
              <a:rPr lang="en-US" sz="2600" dirty="0" smtClean="0"/>
              <a:t>with less convenience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-2276" y="6396335"/>
            <a:ext cx="846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Rovai </a:t>
            </a:r>
            <a:r>
              <a:rPr lang="en-US" sz="1200" dirty="0"/>
              <a:t>A, Jordan H. Blended Learning and Sense of Community: A comparative analysis with traditional and fully online graduate courses  International Review of Research in Open and Distance Learning. 2004;5:1-13.</a:t>
            </a:r>
          </a:p>
        </p:txBody>
      </p:sp>
    </p:spTree>
    <p:extLst>
      <p:ext uri="{BB962C8B-B14F-4D97-AF65-F5344CB8AC3E}">
        <p14:creationId xmlns:p14="http://schemas.microsoft.com/office/powerpoint/2010/main" val="36586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social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we increase </a:t>
            </a:r>
            <a:r>
              <a:rPr lang="en-US" dirty="0"/>
              <a:t>feelings of </a:t>
            </a:r>
            <a:r>
              <a:rPr lang="en-US" dirty="0" smtClean="0"/>
              <a:t>community?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Ensure </a:t>
            </a:r>
            <a:r>
              <a:rPr lang="en-US" dirty="0"/>
              <a:t>instructors use appropriate pedagogy and strategies that increase </a:t>
            </a:r>
            <a:r>
              <a:rPr lang="en-US" dirty="0" smtClean="0"/>
              <a:t>interactions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faculty members may feel that they are less suited for teaching online </a:t>
            </a:r>
            <a:r>
              <a:rPr lang="en-US" dirty="0" smtClean="0"/>
              <a:t>classes due to low </a:t>
            </a:r>
            <a:r>
              <a:rPr lang="en-US" dirty="0"/>
              <a:t>computer </a:t>
            </a:r>
            <a:r>
              <a:rPr lang="en-US" dirty="0" smtClean="0"/>
              <a:t>skills</a:t>
            </a:r>
            <a:endParaRPr lang="en-US" dirty="0" smtClean="0"/>
          </a:p>
          <a:p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://www.youtube.com/watch?v=EKt-5Jk9ZDE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" y="6324600"/>
            <a:ext cx="851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Rovai </a:t>
            </a:r>
            <a:r>
              <a:rPr lang="en-US" sz="1200" dirty="0"/>
              <a:t>A, Jordan H. Blended Learning and Sense of Community: A comparative analysis with traditional and fully online graduate courses  International Review of Research in Open and Distance Learning. 2004;5:1-13.</a:t>
            </a:r>
          </a:p>
        </p:txBody>
      </p:sp>
    </p:spTree>
    <p:extLst>
      <p:ext uri="{BB962C8B-B14F-4D97-AF65-F5344CB8AC3E}">
        <p14:creationId xmlns:p14="http://schemas.microsoft.com/office/powerpoint/2010/main" val="23396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5943600"/>
          </a:xfrm>
        </p:spPr>
        <p:txBody>
          <a:bodyPr/>
          <a:lstStyle/>
          <a:p>
            <a:r>
              <a:rPr lang="en-US" sz="2800" dirty="0"/>
              <a:t>Faculty with limited computer skills can contribute to high dropout rates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1"/>
            <a:r>
              <a:rPr lang="en-US" sz="2800" dirty="0"/>
              <a:t>Low skills in computer-mediated communication</a:t>
            </a:r>
          </a:p>
          <a:p>
            <a:pPr lvl="2"/>
            <a:r>
              <a:rPr lang="en-US" sz="2400" dirty="0"/>
              <a:t>Discussion boards </a:t>
            </a:r>
          </a:p>
          <a:p>
            <a:pPr lvl="2"/>
            <a:r>
              <a:rPr lang="en-US" sz="2400" dirty="0"/>
              <a:t>Other group learning </a:t>
            </a:r>
            <a:r>
              <a:rPr lang="en-US" sz="2400" dirty="0" smtClean="0"/>
              <a:t>techniques</a:t>
            </a:r>
            <a:endParaRPr lang="en-US" sz="24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Unable </a:t>
            </a:r>
            <a:r>
              <a:rPr lang="en-US" sz="2800" dirty="0"/>
              <a:t>to promote a sense of community necessary for some students to succeed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" y="6324600"/>
            <a:ext cx="851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Rovai </a:t>
            </a:r>
            <a:r>
              <a:rPr lang="en-US" sz="1200" dirty="0"/>
              <a:t>A, Jordan H. Blended Learning and Sense of Community: A comparative analysis with traditional and fully online graduate courses  International Review of Research in Open and Distance Learning. 2004;5:1-13.</a:t>
            </a:r>
          </a:p>
        </p:txBody>
      </p:sp>
    </p:spTree>
    <p:extLst>
      <p:ext uri="{BB962C8B-B14F-4D97-AF65-F5344CB8AC3E}">
        <p14:creationId xmlns:p14="http://schemas.microsoft.com/office/powerpoint/2010/main" val="16878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Dropout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382000" cy="46526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/>
              <a:t>students who start </a:t>
            </a:r>
            <a:r>
              <a:rPr lang="en-US" sz="2400" dirty="0" smtClean="0"/>
              <a:t>online classes / </a:t>
            </a:r>
            <a:r>
              <a:rPr lang="en-US" sz="2400" dirty="0"/>
              <a:t>degrees don’t </a:t>
            </a:r>
            <a:r>
              <a:rPr lang="en-US" sz="2400" dirty="0" smtClean="0"/>
              <a:t>finish</a:t>
            </a:r>
          </a:p>
          <a:p>
            <a:r>
              <a:rPr lang="en-US" sz="2400" dirty="0" smtClean="0"/>
              <a:t>Is this detrimental to online learning?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71915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Muilenburg </a:t>
            </a:r>
            <a:r>
              <a:rPr lang="en-US" sz="1200" dirty="0"/>
              <a:t>L, Berge Z. Student barriers to online learning: A factor analytic study. Distance Education. 2005;26.</a:t>
            </a:r>
          </a:p>
          <a:p>
            <a:r>
              <a:rPr lang="en-US" sz="1200" dirty="0" smtClean="0"/>
              <a:t>Diaz </a:t>
            </a:r>
            <a:r>
              <a:rPr lang="en-US" sz="1200" dirty="0"/>
              <a:t>D. Online Drop Rates Revisited. The Technology Source. 2002.</a:t>
            </a:r>
          </a:p>
        </p:txBody>
      </p:sp>
    </p:spTree>
    <p:extLst>
      <p:ext uri="{BB962C8B-B14F-4D97-AF65-F5344CB8AC3E}">
        <p14:creationId xmlns:p14="http://schemas.microsoft.com/office/powerpoint/2010/main" val="32671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Dropout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382000" cy="46526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/>
              <a:t>students who start </a:t>
            </a:r>
            <a:r>
              <a:rPr lang="en-US" sz="2400" dirty="0" smtClean="0"/>
              <a:t>online classes / </a:t>
            </a:r>
            <a:r>
              <a:rPr lang="en-US" sz="2400" dirty="0"/>
              <a:t>degrees don’t </a:t>
            </a:r>
            <a:r>
              <a:rPr lang="en-US" sz="2400" dirty="0" smtClean="0"/>
              <a:t>finish</a:t>
            </a:r>
          </a:p>
          <a:p>
            <a:r>
              <a:rPr lang="en-US" sz="2400" dirty="0" smtClean="0"/>
              <a:t>What if…</a:t>
            </a:r>
            <a:endParaRPr lang="en-US" sz="2400" dirty="0" smtClean="0"/>
          </a:p>
          <a:p>
            <a:pPr lvl="1"/>
            <a:r>
              <a:rPr lang="en-US" sz="2200" dirty="0" smtClean="0"/>
              <a:t>Those </a:t>
            </a:r>
            <a:r>
              <a:rPr lang="en-US" sz="2200" dirty="0"/>
              <a:t>who drop out of online classes are actually successful </a:t>
            </a:r>
            <a:r>
              <a:rPr lang="en-US" sz="2200" dirty="0" smtClean="0"/>
              <a:t>students</a:t>
            </a:r>
          </a:p>
          <a:p>
            <a:pPr lvl="1"/>
            <a:r>
              <a:rPr lang="en-US" sz="2200" dirty="0" smtClean="0"/>
              <a:t>They make </a:t>
            </a:r>
            <a:r>
              <a:rPr lang="en-US" sz="2200" dirty="0" smtClean="0"/>
              <a:t>an </a:t>
            </a:r>
            <a:r>
              <a:rPr lang="en-US" sz="2200" dirty="0"/>
              <a:t>informed decision that they </a:t>
            </a:r>
            <a:r>
              <a:rPr lang="en-US" sz="2200" dirty="0" smtClean="0"/>
              <a:t>won’t be </a:t>
            </a:r>
            <a:r>
              <a:rPr lang="en-US" sz="2200" dirty="0"/>
              <a:t>successful in the </a:t>
            </a:r>
            <a:r>
              <a:rPr lang="en-US" sz="2200" dirty="0" smtClean="0"/>
              <a:t>class</a:t>
            </a:r>
            <a:r>
              <a:rPr lang="en-US" sz="2200" dirty="0"/>
              <a:t> </a:t>
            </a:r>
            <a:r>
              <a:rPr lang="en-US" sz="2200" dirty="0" smtClean="0"/>
              <a:t>because of current life factors:</a:t>
            </a:r>
            <a:endParaRPr lang="en-US" sz="2200" dirty="0" smtClean="0"/>
          </a:p>
          <a:p>
            <a:pPr lvl="2"/>
            <a:r>
              <a:rPr lang="en-US" sz="2000" dirty="0" smtClean="0"/>
              <a:t>Family </a:t>
            </a:r>
          </a:p>
          <a:p>
            <a:pPr lvl="2"/>
            <a:r>
              <a:rPr lang="en-US" sz="2000" dirty="0" smtClean="0"/>
              <a:t>Work </a:t>
            </a:r>
            <a:r>
              <a:rPr lang="en-US" sz="2000" dirty="0" smtClean="0"/>
              <a:t>commitments</a:t>
            </a:r>
          </a:p>
          <a:p>
            <a:pPr lvl="1"/>
            <a:r>
              <a:rPr lang="en-US" sz="2400" dirty="0" smtClean="0"/>
              <a:t>Rather </a:t>
            </a:r>
            <a:r>
              <a:rPr lang="en-US" sz="2400" dirty="0"/>
              <a:t>than continue in the class and receive a low grade (D or F), the student </a:t>
            </a:r>
            <a:r>
              <a:rPr lang="en-US" sz="2400" dirty="0" smtClean="0"/>
              <a:t>chooses </a:t>
            </a:r>
            <a:r>
              <a:rPr lang="en-US" sz="2400" dirty="0"/>
              <a:t>to drop the class and take it at another </a:t>
            </a:r>
            <a:r>
              <a:rPr lang="en-US" sz="2400" dirty="0" smtClean="0"/>
              <a:t>time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71915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Muilenburg </a:t>
            </a:r>
            <a:r>
              <a:rPr lang="en-US" sz="1200" dirty="0"/>
              <a:t>L, Berge Z. Student barriers to online learning: A factor analytic study. Distance Education. 2005;26.</a:t>
            </a:r>
          </a:p>
          <a:p>
            <a:r>
              <a:rPr lang="en-US" sz="1200" dirty="0" smtClean="0"/>
              <a:t>Diaz </a:t>
            </a:r>
            <a:r>
              <a:rPr lang="en-US" sz="1200" dirty="0"/>
              <a:t>D. Online Drop Rates Revisited. The Technology Source. 2002.</a:t>
            </a:r>
          </a:p>
        </p:txBody>
      </p:sp>
    </p:spTree>
    <p:extLst>
      <p:ext uri="{BB962C8B-B14F-4D97-AF65-F5344CB8AC3E}">
        <p14:creationId xmlns:p14="http://schemas.microsoft.com/office/powerpoint/2010/main" val="40234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Online </a:t>
            </a:r>
            <a:r>
              <a:rPr lang="en-US" sz="2400" dirty="0"/>
              <a:t>learner </a:t>
            </a:r>
            <a:r>
              <a:rPr lang="en-US" sz="2400" dirty="0" smtClean="0"/>
              <a:t>traits support this:</a:t>
            </a:r>
          </a:p>
          <a:p>
            <a:pPr lvl="1"/>
            <a:r>
              <a:rPr lang="en-US" sz="2400" dirty="0" smtClean="0"/>
              <a:t>Older</a:t>
            </a:r>
          </a:p>
          <a:p>
            <a:pPr lvl="1"/>
            <a:r>
              <a:rPr lang="en-US" sz="2400" dirty="0" smtClean="0"/>
              <a:t>More experience</a:t>
            </a:r>
          </a:p>
          <a:p>
            <a:pPr lvl="1"/>
            <a:r>
              <a:rPr lang="en-US" sz="2400" dirty="0" smtClean="0"/>
              <a:t>Independent </a:t>
            </a:r>
            <a:r>
              <a:rPr lang="en-US" sz="2400" dirty="0"/>
              <a:t>learning </a:t>
            </a:r>
            <a:r>
              <a:rPr lang="en-US" sz="2400" dirty="0" smtClean="0"/>
              <a:t>style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Grade </a:t>
            </a:r>
            <a:r>
              <a:rPr lang="en-US" sz="2400" dirty="0"/>
              <a:t>comparisons in online versus traditional classes </a:t>
            </a:r>
            <a:r>
              <a:rPr lang="en-US" sz="2400" dirty="0" smtClean="0"/>
              <a:t>support this:</a:t>
            </a:r>
          </a:p>
          <a:p>
            <a:pPr lvl="1"/>
            <a:r>
              <a:rPr lang="en-US" sz="2400" dirty="0" smtClean="0"/>
              <a:t>Students </a:t>
            </a:r>
            <a:r>
              <a:rPr lang="en-US" sz="2400" dirty="0"/>
              <a:t>in traditional classes receive more Ds and Fs than those in online </a:t>
            </a:r>
            <a:r>
              <a:rPr lang="en-US" sz="2400" dirty="0" smtClean="0"/>
              <a:t>classes</a:t>
            </a:r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 smtClean="0"/>
              <a:t>could apply to online degree programs too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21" y="6460783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Diaz D. Online Drop Rates Revisited. The Technology Source. 2002.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90" y="190500"/>
            <a:ext cx="32738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620000" cy="1143000"/>
          </a:xfrm>
        </p:spPr>
        <p:txBody>
          <a:bodyPr/>
          <a:lstStyle/>
          <a:p>
            <a:r>
              <a:rPr lang="en-US" dirty="0"/>
              <a:t>Is Retention of Students Harder in Online Courses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Personal </a:t>
            </a:r>
            <a:r>
              <a:rPr lang="en-US" sz="2400" dirty="0"/>
              <a:t>perceptions of academic officers: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27023" r="28628" b="45580"/>
          <a:stretch/>
        </p:blipFill>
        <p:spPr bwMode="auto">
          <a:xfrm>
            <a:off x="381000" y="2971800"/>
            <a:ext cx="7799812" cy="29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How can student success in online learning be promoted?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strategies </a:t>
            </a:r>
            <a:r>
              <a:rPr lang="en-US" dirty="0" smtClean="0"/>
              <a:t>can be </a:t>
            </a:r>
            <a:r>
              <a:rPr lang="en-US" dirty="0"/>
              <a:t>used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student satisfaction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ncrease </a:t>
            </a:r>
            <a:r>
              <a:rPr lang="en-US" dirty="0"/>
              <a:t>motivation in online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Re</a:t>
            </a:r>
            <a:r>
              <a:rPr lang="en-US" dirty="0" smtClean="0"/>
              <a:t>duce </a:t>
            </a:r>
            <a:r>
              <a:rPr lang="en-US" dirty="0"/>
              <a:t>dropout </a:t>
            </a:r>
            <a:r>
              <a:rPr lang="en-US" dirty="0" smtClean="0"/>
              <a:t>rates</a:t>
            </a:r>
          </a:p>
          <a:p>
            <a:endParaRPr lang="en-US" dirty="0" smtClean="0"/>
          </a:p>
          <a:p>
            <a:r>
              <a:rPr lang="en-US" dirty="0" smtClean="0"/>
              <a:t>Strategies:</a:t>
            </a:r>
            <a:endParaRPr lang="en-US" dirty="0" smtClean="0"/>
          </a:p>
          <a:p>
            <a:pPr lvl="1"/>
            <a:r>
              <a:rPr lang="en-US" dirty="0" smtClean="0"/>
              <a:t>Administrative </a:t>
            </a:r>
            <a:r>
              <a:rPr lang="en-US" dirty="0"/>
              <a:t>and </a:t>
            </a:r>
            <a:r>
              <a:rPr lang="en-US" dirty="0" smtClean="0"/>
              <a:t>instructor</a:t>
            </a:r>
            <a:endParaRPr lang="en-US" dirty="0" smtClean="0"/>
          </a:p>
          <a:p>
            <a:pPr lvl="1"/>
            <a:r>
              <a:rPr lang="en-US" dirty="0" smtClean="0"/>
              <a:t>Social interaction</a:t>
            </a:r>
            <a:endParaRPr lang="en-US" dirty="0"/>
          </a:p>
          <a:p>
            <a:pPr lvl="1"/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barriers to online learning: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Lack </a:t>
            </a:r>
            <a:r>
              <a:rPr lang="en-US" sz="2800" dirty="0"/>
              <a:t>of social </a:t>
            </a:r>
            <a:r>
              <a:rPr lang="en-US" sz="2800" dirty="0" smtClean="0"/>
              <a:t>interaction</a:t>
            </a:r>
          </a:p>
          <a:p>
            <a:endParaRPr lang="en-US" sz="2800" dirty="0" smtClean="0"/>
          </a:p>
          <a:p>
            <a:r>
              <a:rPr lang="en-US" sz="2800" dirty="0" smtClean="0"/>
              <a:t>Administrative </a:t>
            </a:r>
            <a:r>
              <a:rPr lang="en-US" sz="2800" dirty="0"/>
              <a:t>/ instructor </a:t>
            </a:r>
            <a:r>
              <a:rPr lang="en-US" sz="2800" dirty="0" smtClean="0"/>
              <a:t>issues</a:t>
            </a:r>
          </a:p>
          <a:p>
            <a:endParaRPr lang="en-US" sz="2800" dirty="0" smtClean="0"/>
          </a:p>
          <a:p>
            <a:r>
              <a:rPr lang="en-US" sz="2800" dirty="0" smtClean="0"/>
              <a:t>Time </a:t>
            </a:r>
            <a:r>
              <a:rPr lang="en-US" sz="2800" dirty="0"/>
              <a:t>and support for </a:t>
            </a:r>
            <a:r>
              <a:rPr lang="en-US" sz="2800" dirty="0" smtClean="0"/>
              <a:t>studies</a:t>
            </a:r>
          </a:p>
          <a:p>
            <a:endParaRPr lang="en-US" sz="2800" dirty="0" smtClean="0"/>
          </a:p>
          <a:p>
            <a:r>
              <a:rPr lang="en-US" sz="2800" dirty="0" smtClean="0"/>
              <a:t>Learner motivation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72914"/>
            <a:ext cx="906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Muilenburg L, Berge Z. Student barriers to online learning: A factor analytic study. Distance Education. 2005;26.</a:t>
            </a:r>
          </a:p>
        </p:txBody>
      </p:sp>
    </p:spTree>
    <p:extLst>
      <p:ext uri="{BB962C8B-B14F-4D97-AF65-F5344CB8AC3E}">
        <p14:creationId xmlns:p14="http://schemas.microsoft.com/office/powerpoint/2010/main" val="7644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Administrative and </a:t>
            </a:r>
            <a:r>
              <a:rPr lang="en-US" sz="4000" dirty="0" smtClean="0"/>
              <a:t>Instructor Strategies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95400"/>
            <a:ext cx="7620000" cy="4800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400" dirty="0" smtClean="0"/>
              <a:t>Ensure </a:t>
            </a:r>
            <a:r>
              <a:rPr lang="en-US" sz="2400" dirty="0"/>
              <a:t>instructors have adequate computer </a:t>
            </a:r>
            <a:r>
              <a:rPr lang="en-US" sz="2400" dirty="0" smtClean="0"/>
              <a:t>skills</a:t>
            </a:r>
          </a:p>
          <a:p>
            <a:endParaRPr lang="en-US" sz="2400" dirty="0" smtClean="0"/>
          </a:p>
          <a:p>
            <a:r>
              <a:rPr lang="en-US" sz="2400" dirty="0" smtClean="0"/>
              <a:t>May </a:t>
            </a:r>
            <a:r>
              <a:rPr lang="en-US" sz="2400" dirty="0"/>
              <a:t>need training </a:t>
            </a:r>
            <a:r>
              <a:rPr lang="en-US" sz="2400" dirty="0" smtClean="0"/>
              <a:t>in how </a:t>
            </a:r>
            <a:r>
              <a:rPr lang="en-US" sz="2400" dirty="0"/>
              <a:t>to apply </a:t>
            </a:r>
            <a:r>
              <a:rPr lang="en-US" sz="2400" dirty="0" smtClean="0"/>
              <a:t>technology to </a:t>
            </a:r>
            <a:r>
              <a:rPr lang="en-US" sz="2400" dirty="0"/>
              <a:t>their teaching by changing the way they typically </a:t>
            </a:r>
            <a:r>
              <a:rPr lang="en-US" sz="2400" dirty="0" smtClean="0"/>
              <a:t>deliver </a:t>
            </a:r>
            <a:r>
              <a:rPr lang="en-US" sz="2400" dirty="0" smtClean="0"/>
              <a:t>material</a:t>
            </a:r>
          </a:p>
          <a:p>
            <a:endParaRPr lang="en-US" sz="2400" dirty="0" smtClean="0"/>
          </a:p>
          <a:p>
            <a:r>
              <a:rPr lang="en-US" sz="2400" dirty="0" smtClean="0"/>
              <a:t>Training </a:t>
            </a:r>
            <a:r>
              <a:rPr lang="en-US" sz="2400" dirty="0"/>
              <a:t>that focuses on how to select the appropriate delivery mechanism for each aspect of the lesson </a:t>
            </a:r>
            <a:endParaRPr lang="en-US" sz="24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" y="6472914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Yang </a:t>
            </a:r>
            <a:r>
              <a:rPr lang="en-US" sz="1200" dirty="0"/>
              <a:t>Y, </a:t>
            </a:r>
            <a:r>
              <a:rPr lang="en-US" sz="1200" dirty="0" err="1"/>
              <a:t>Cornelious</a:t>
            </a:r>
            <a:r>
              <a:rPr lang="en-US" sz="1200" dirty="0"/>
              <a:t> L. Preparing Instructors for Quality Online Instruction. Online Journal of Distance Learning Administration. 2005;8.</a:t>
            </a:r>
          </a:p>
        </p:txBody>
      </p:sp>
    </p:spTree>
    <p:extLst>
      <p:ext uri="{BB962C8B-B14F-4D97-AF65-F5344CB8AC3E}">
        <p14:creationId xmlns:p14="http://schemas.microsoft.com/office/powerpoint/2010/main" val="5665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LauraWill\Pictures\2006 &amp; newer\2010\2010 Summer\Flying H\Elizabeth_Hawkey_Photo_08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-6824"/>
            <a:ext cx="4376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uraWill\Pictures\2006 &amp; newer\2012 Summer\132_1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20768"/>
          <a:stretch/>
        </p:blipFill>
        <p:spPr bwMode="auto">
          <a:xfrm>
            <a:off x="3624846" y="37531"/>
            <a:ext cx="5518017" cy="39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uraWill\Pictures\2006 &amp; newer\2012 Fall\2012-11-04 21.04.06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13833"/>
          <a:stretch/>
        </p:blipFill>
        <p:spPr bwMode="auto">
          <a:xfrm>
            <a:off x="4114800" y="3345975"/>
            <a:ext cx="5029200" cy="34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Administrative and Instructor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/>
              <a:t>Improving grading </a:t>
            </a:r>
            <a:r>
              <a:rPr lang="en-US" sz="2400" dirty="0" smtClean="0"/>
              <a:t>techniques: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Although </a:t>
            </a:r>
            <a:r>
              <a:rPr lang="en-US" sz="2400" dirty="0"/>
              <a:t>students have reported being dissatisfied with grading in online classes, it’s not clear why they were dissatisfied or what can be done to </a:t>
            </a:r>
            <a:r>
              <a:rPr lang="en-US" sz="2400" dirty="0" smtClean="0"/>
              <a:t>improve</a:t>
            </a:r>
          </a:p>
          <a:p>
            <a:endParaRPr lang="en-US" sz="2400" dirty="0"/>
          </a:p>
          <a:p>
            <a:r>
              <a:rPr lang="en-US" sz="2400" dirty="0"/>
              <a:t>Grading is very similar in online classes and traditional </a:t>
            </a:r>
            <a:r>
              <a:rPr lang="en-US" sz="2400" dirty="0" smtClean="0"/>
              <a:t>classes</a:t>
            </a:r>
          </a:p>
          <a:p>
            <a:endParaRPr lang="en-US" sz="2400" dirty="0"/>
          </a:p>
          <a:p>
            <a:r>
              <a:rPr lang="en-US" sz="2400" dirty="0"/>
              <a:t>Additional training for instructors may also be helpful to ensure they understand the technology used in online grading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" y="6472914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Yang </a:t>
            </a:r>
            <a:r>
              <a:rPr lang="en-US" sz="1200" dirty="0"/>
              <a:t>Y, </a:t>
            </a:r>
            <a:r>
              <a:rPr lang="en-US" sz="1200" dirty="0" err="1"/>
              <a:t>Cornelious</a:t>
            </a:r>
            <a:r>
              <a:rPr lang="en-US" sz="1200" dirty="0"/>
              <a:t> L. Preparing Instructors for Quality Online Instruction. Online Journal of Distance Learning Administration. 2005;8.</a:t>
            </a:r>
          </a:p>
        </p:txBody>
      </p:sp>
    </p:spTree>
    <p:extLst>
      <p:ext uri="{BB962C8B-B14F-4D97-AF65-F5344CB8AC3E}">
        <p14:creationId xmlns:p14="http://schemas.microsoft.com/office/powerpoint/2010/main" val="40191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Interaction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Increase </a:t>
            </a:r>
            <a:r>
              <a:rPr lang="en-US" sz="2400" dirty="0"/>
              <a:t>exchanges with other students and with </a:t>
            </a:r>
            <a:r>
              <a:rPr lang="en-US" sz="2400" dirty="0" smtClean="0"/>
              <a:t>faculty</a:t>
            </a:r>
          </a:p>
          <a:p>
            <a:pPr lvl="1"/>
            <a:r>
              <a:rPr lang="en-US" sz="2400" dirty="0" smtClean="0"/>
              <a:t>Improving </a:t>
            </a:r>
            <a:r>
              <a:rPr lang="en-US" sz="2400" dirty="0"/>
              <a:t>discussion questions </a:t>
            </a:r>
            <a:endParaRPr lang="en-US" sz="2400" dirty="0" smtClean="0"/>
          </a:p>
          <a:p>
            <a:pPr lvl="1"/>
            <a:r>
              <a:rPr lang="en-US" sz="2400" dirty="0" smtClean="0"/>
              <a:t>Using </a:t>
            </a:r>
            <a:r>
              <a:rPr lang="en-US" sz="2400" dirty="0" smtClean="0"/>
              <a:t>bulletin </a:t>
            </a:r>
            <a:r>
              <a:rPr lang="en-US" sz="2400" dirty="0"/>
              <a:t>boards, listserves, and video conferences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Benefits: These </a:t>
            </a:r>
            <a:r>
              <a:rPr lang="en-US" sz="2400" dirty="0"/>
              <a:t>technologies </a:t>
            </a:r>
            <a:r>
              <a:rPr lang="en-US" sz="2400" dirty="0" smtClean="0"/>
              <a:t>encourage </a:t>
            </a:r>
            <a:r>
              <a:rPr lang="en-US" sz="2400" dirty="0"/>
              <a:t>students to think critically, solve problems, and collaborate with </a:t>
            </a:r>
            <a:r>
              <a:rPr lang="en-US" sz="2400" dirty="0" smtClean="0"/>
              <a:t>others</a:t>
            </a:r>
          </a:p>
          <a:p>
            <a:pPr lvl="1"/>
            <a:r>
              <a:rPr lang="en-US" sz="2400" dirty="0" smtClean="0"/>
              <a:t>These </a:t>
            </a:r>
            <a:r>
              <a:rPr lang="en-US" sz="2400" dirty="0"/>
              <a:t>skills may not develop as well during traditional in-person </a:t>
            </a:r>
            <a:r>
              <a:rPr lang="en-US" sz="2400" dirty="0" smtClean="0"/>
              <a:t>discussion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" y="6472914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Yang </a:t>
            </a:r>
            <a:r>
              <a:rPr lang="en-US" sz="1200" dirty="0"/>
              <a:t>Y, </a:t>
            </a:r>
            <a:r>
              <a:rPr lang="en-US" sz="1200" dirty="0" err="1"/>
              <a:t>Cornelious</a:t>
            </a:r>
            <a:r>
              <a:rPr lang="en-US" sz="1200" dirty="0"/>
              <a:t> L. Preparing Instructors for Quality Online Instruction. Online Journal of Distance Learning Administration. 2005;8.</a:t>
            </a:r>
          </a:p>
        </p:txBody>
      </p:sp>
    </p:spTree>
    <p:extLst>
      <p:ext uri="{BB962C8B-B14F-4D97-AF65-F5344CB8AC3E}">
        <p14:creationId xmlns:p14="http://schemas.microsoft.com/office/powerpoint/2010/main" val="29603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Interaction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ausation </a:t>
            </a:r>
            <a:r>
              <a:rPr lang="en-US" sz="2400" dirty="0"/>
              <a:t>through different student traits has not been </a:t>
            </a:r>
            <a:r>
              <a:rPr lang="en-US" sz="2400" dirty="0" smtClean="0"/>
              <a:t>established</a:t>
            </a:r>
          </a:p>
          <a:p>
            <a:endParaRPr lang="en-US" sz="2400" dirty="0" smtClean="0"/>
          </a:p>
          <a:p>
            <a:r>
              <a:rPr lang="en-US" sz="2400" dirty="0"/>
              <a:t>Several traits </a:t>
            </a:r>
            <a:r>
              <a:rPr lang="en-US" sz="2400" dirty="0" smtClean="0"/>
              <a:t>are </a:t>
            </a:r>
            <a:r>
              <a:rPr lang="en-US" sz="2400" dirty="0"/>
              <a:t>related to social </a:t>
            </a:r>
            <a:r>
              <a:rPr lang="en-US" sz="2400" dirty="0" smtClean="0"/>
              <a:t>interactions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Not </a:t>
            </a:r>
            <a:r>
              <a:rPr lang="en-US" sz="2400" dirty="0"/>
              <a:t>clear if </a:t>
            </a:r>
            <a:r>
              <a:rPr lang="en-US" sz="2400" dirty="0" smtClean="0"/>
              <a:t>traits </a:t>
            </a:r>
            <a:r>
              <a:rPr lang="en-US" sz="2400" dirty="0"/>
              <a:t>cause the </a:t>
            </a:r>
            <a:r>
              <a:rPr lang="en-US" sz="2400" dirty="0" smtClean="0"/>
              <a:t>barrier, </a:t>
            </a:r>
            <a:r>
              <a:rPr lang="en-US" sz="2400" dirty="0"/>
              <a:t>or the barrier is simply more common in students with those </a:t>
            </a:r>
            <a:r>
              <a:rPr lang="en-US" sz="2400" dirty="0" smtClean="0"/>
              <a:t>traits</a:t>
            </a:r>
          </a:p>
          <a:p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/>
              <a:t>caution when </a:t>
            </a:r>
            <a:r>
              <a:rPr lang="en-US" sz="2400" dirty="0" smtClean="0"/>
              <a:t>stating that </a:t>
            </a:r>
            <a:r>
              <a:rPr lang="en-US" sz="2400" dirty="0"/>
              <a:t>increasing social interactions </a:t>
            </a:r>
            <a:r>
              <a:rPr lang="en-US" sz="2400" dirty="0" smtClean="0"/>
              <a:t>would </a:t>
            </a:r>
            <a:r>
              <a:rPr lang="en-US" sz="2400" dirty="0"/>
              <a:t>improve online </a:t>
            </a:r>
            <a:r>
              <a:rPr lang="en-US" sz="2400" dirty="0" smtClean="0"/>
              <a:t>learning</a:t>
            </a:r>
          </a:p>
          <a:p>
            <a:pPr lvl="1"/>
            <a:r>
              <a:rPr lang="en-US" dirty="0" smtClean="0"/>
              <a:t>Can also address </a:t>
            </a:r>
            <a:r>
              <a:rPr lang="en-US" dirty="0"/>
              <a:t>student </a:t>
            </a:r>
            <a:r>
              <a:rPr lang="en-US" dirty="0" smtClean="0"/>
              <a:t>traits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051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Muilenburg L, Berge Z. Student barriers to online learning: A factor analytic study. Distance Education. 2005;26.</a:t>
            </a:r>
          </a:p>
        </p:txBody>
      </p:sp>
    </p:spTree>
    <p:extLst>
      <p:ext uri="{BB962C8B-B14F-4D97-AF65-F5344CB8AC3E}">
        <p14:creationId xmlns:p14="http://schemas.microsoft.com/office/powerpoint/2010/main" val="5882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Some traits can be altered</a:t>
            </a:r>
            <a:r>
              <a:rPr lang="en-US" sz="2400" dirty="0" smtClean="0"/>
              <a:t>: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Address </a:t>
            </a:r>
            <a:r>
              <a:rPr lang="en-US" sz="2400" b="1" dirty="0"/>
              <a:t>ability</a:t>
            </a:r>
            <a:r>
              <a:rPr lang="en-US" sz="2400" dirty="0"/>
              <a:t> and </a:t>
            </a:r>
            <a:r>
              <a:rPr lang="en-US" sz="2400" b="1" dirty="0"/>
              <a:t>confidence</a:t>
            </a:r>
            <a:r>
              <a:rPr lang="en-US" sz="2400" dirty="0"/>
              <a:t> in online </a:t>
            </a:r>
            <a:r>
              <a:rPr lang="en-US" sz="2400" dirty="0" smtClean="0"/>
              <a:t>learning</a:t>
            </a:r>
          </a:p>
          <a:p>
            <a:endParaRPr lang="en-US" sz="2400" dirty="0"/>
          </a:p>
          <a:p>
            <a:r>
              <a:rPr lang="en-US" sz="2400" dirty="0" smtClean="0"/>
              <a:t>Set </a:t>
            </a:r>
            <a:r>
              <a:rPr lang="en-US" sz="2400" dirty="0"/>
              <a:t>small goals in the beginning of the course </a:t>
            </a:r>
          </a:p>
          <a:p>
            <a:pPr lvl="1"/>
            <a:r>
              <a:rPr lang="en-US" sz="2400" dirty="0" smtClean="0"/>
              <a:t>Build </a:t>
            </a:r>
            <a:r>
              <a:rPr lang="en-US" sz="2400" dirty="0"/>
              <a:t>self-efficacy as students achieve </a:t>
            </a:r>
            <a:r>
              <a:rPr lang="en-US" sz="2400" dirty="0" smtClean="0"/>
              <a:t>goals</a:t>
            </a:r>
          </a:p>
          <a:p>
            <a:pPr lvl="1"/>
            <a:r>
              <a:rPr lang="en-US" sz="2400" dirty="0" smtClean="0"/>
              <a:t>They become more </a:t>
            </a:r>
            <a:r>
              <a:rPr lang="en-US" sz="2400" dirty="0"/>
              <a:t>confident in their ability to learn online as the course </a:t>
            </a:r>
            <a:r>
              <a:rPr lang="en-US" sz="2400" dirty="0" smtClean="0"/>
              <a:t>progresses</a:t>
            </a:r>
          </a:p>
          <a:p>
            <a:pPr lvl="1"/>
            <a:r>
              <a:rPr lang="en-US" sz="2400" dirty="0" smtClean="0"/>
              <a:t>Build </a:t>
            </a:r>
            <a:r>
              <a:rPr lang="en-US" sz="2400" dirty="0"/>
              <a:t>online learning ability by exposing students to the </a:t>
            </a:r>
            <a:r>
              <a:rPr lang="en-US" sz="2400" dirty="0" smtClean="0"/>
              <a:t>new technologies used in the </a:t>
            </a:r>
            <a:r>
              <a:rPr lang="en-US" sz="2400" dirty="0" smtClean="0"/>
              <a:t>course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Having sufficient time and support for studies </a:t>
            </a:r>
            <a:r>
              <a:rPr lang="en-US" dirty="0" smtClean="0"/>
              <a:t>leads </a:t>
            </a:r>
            <a:r>
              <a:rPr lang="en-US" dirty="0"/>
              <a:t>to </a:t>
            </a:r>
            <a:r>
              <a:rPr lang="en-US" dirty="0" smtClean="0"/>
              <a:t>success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clear expectations before a student enrolls for an online course or degree </a:t>
            </a:r>
            <a:endParaRPr lang="en-US" dirty="0" smtClean="0"/>
          </a:p>
          <a:p>
            <a:pPr lvl="1"/>
            <a:r>
              <a:rPr lang="en-US" dirty="0" smtClean="0"/>
              <a:t>Help </a:t>
            </a:r>
            <a:r>
              <a:rPr lang="en-US" dirty="0"/>
              <a:t>students understand the time commitment involved </a:t>
            </a:r>
            <a:endParaRPr lang="en-US" dirty="0" smtClean="0"/>
          </a:p>
          <a:p>
            <a:pPr lvl="1"/>
            <a:r>
              <a:rPr lang="en-US" dirty="0" smtClean="0"/>
              <a:t>Ensure </a:t>
            </a:r>
            <a:r>
              <a:rPr lang="en-US" dirty="0"/>
              <a:t>they have enough time to undertake the course or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difficult because students work at different </a:t>
            </a:r>
            <a:r>
              <a:rPr lang="en-US" dirty="0" smtClean="0"/>
              <a:t>rates</a:t>
            </a:r>
          </a:p>
          <a:p>
            <a:pPr lvl="2"/>
            <a:r>
              <a:rPr lang="en-US" dirty="0" smtClean="0"/>
              <a:t>Provide a </a:t>
            </a:r>
            <a:r>
              <a:rPr lang="en-US" dirty="0"/>
              <a:t>range of time required by various students 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can then communicate to their </a:t>
            </a:r>
            <a:r>
              <a:rPr lang="en-US" dirty="0" smtClean="0"/>
              <a:t>families: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time they expect to devote to online studies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 smtClean="0"/>
              <a:t>ask </a:t>
            </a:r>
            <a:r>
              <a:rPr lang="en-US" dirty="0"/>
              <a:t>for the support they </a:t>
            </a:r>
            <a:r>
              <a:rPr lang="en-US" dirty="0" smtClean="0"/>
              <a:t>need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&amp; Instructor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</a:t>
            </a:r>
            <a:r>
              <a:rPr lang="en-US" sz="2400" dirty="0"/>
              <a:t>play a role in helping students to become more motivated to learn in online classes.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Motivation influenced by:</a:t>
            </a:r>
          </a:p>
          <a:p>
            <a:pPr lvl="1"/>
            <a:r>
              <a:rPr lang="en-US" sz="2400" b="1" dirty="0"/>
              <a:t>Self-reference</a:t>
            </a:r>
            <a:r>
              <a:rPr lang="en-US" sz="2400" dirty="0"/>
              <a:t>: ability to relate information to one’s self in order to remember it </a:t>
            </a:r>
            <a:r>
              <a:rPr lang="en-US" sz="2400" dirty="0" smtClean="0"/>
              <a:t>better</a:t>
            </a:r>
            <a:endParaRPr lang="en-US" sz="2400" dirty="0" smtClean="0"/>
          </a:p>
          <a:p>
            <a:pPr lvl="1"/>
            <a:r>
              <a:rPr lang="en-US" sz="2400" b="1" dirty="0"/>
              <a:t>Control</a:t>
            </a:r>
            <a:r>
              <a:rPr lang="en-US" sz="2400" dirty="0"/>
              <a:t>: believing you have the ability to determine your </a:t>
            </a:r>
            <a:r>
              <a:rPr lang="en-US" sz="2400" dirty="0" smtClean="0"/>
              <a:t>behavior</a:t>
            </a:r>
            <a:endParaRPr lang="en-US" sz="2400" dirty="0" smtClean="0"/>
          </a:p>
          <a:p>
            <a:pPr lvl="1"/>
            <a:r>
              <a:rPr lang="en-US" sz="2400" b="1" dirty="0" smtClean="0"/>
              <a:t>A</a:t>
            </a:r>
            <a:r>
              <a:rPr lang="en-US" sz="2400" b="1" dirty="0"/>
              <a:t>utonomy: </a:t>
            </a:r>
            <a:r>
              <a:rPr lang="en-US" sz="2400" dirty="0"/>
              <a:t>ability to make your own decisions</a:t>
            </a:r>
            <a:endParaRPr lang="en-US" sz="2400" dirty="0" smtClean="0"/>
          </a:p>
          <a:p>
            <a:pPr lvl="1"/>
            <a:r>
              <a:rPr lang="en-US" sz="2400" b="1" dirty="0"/>
              <a:t>P</a:t>
            </a:r>
            <a:r>
              <a:rPr lang="en-US" sz="2400" b="1" dirty="0" smtClean="0"/>
              <a:t>ersonal goals: </a:t>
            </a:r>
            <a:r>
              <a:rPr lang="en-US" sz="2400" dirty="0" smtClean="0"/>
              <a:t>aims or desired results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9271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Yang </a:t>
            </a:r>
            <a:r>
              <a:rPr lang="en-US" sz="1200" dirty="0"/>
              <a:t>Y, </a:t>
            </a:r>
            <a:r>
              <a:rPr lang="en-US" sz="1200" dirty="0" err="1"/>
              <a:t>Cornelious</a:t>
            </a:r>
            <a:r>
              <a:rPr lang="en-US" sz="1200" dirty="0"/>
              <a:t> L. Preparing Instructors for Quality Online Instruction. Online Journal of Distance Learning Administration. 2005;8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</a:p>
          <a:p>
            <a:r>
              <a:rPr lang="en-US" sz="1200" dirty="0" smtClean="0"/>
              <a:t>Self </a:t>
            </a:r>
            <a:r>
              <a:rPr lang="en-US" sz="1200" dirty="0"/>
              <a:t>Reference. [cited 2014 December 7]; Available from: http://opl.apa.org/Experiments/About/AboutSelfReference.aspx</a:t>
            </a:r>
          </a:p>
        </p:txBody>
      </p:sp>
    </p:spTree>
    <p:extLst>
      <p:ext uri="{BB962C8B-B14F-4D97-AF65-F5344CB8AC3E}">
        <p14:creationId xmlns:p14="http://schemas.microsoft.com/office/powerpoint/2010/main" val="9851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/>
          <a:lstStyle/>
          <a:p>
            <a:r>
              <a:rPr lang="en-US" dirty="0"/>
              <a:t>Students may need to take on a different role than they would in traditional </a:t>
            </a:r>
            <a:r>
              <a:rPr lang="en-US" dirty="0" smtClean="0"/>
              <a:t>learning: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6639538"/>
              </p:ext>
            </p:extLst>
          </p:nvPr>
        </p:nvGraphicFramePr>
        <p:xfrm>
          <a:off x="990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6400800"/>
            <a:ext cx="8443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Instructors can help students to become active </a:t>
            </a:r>
            <a:r>
              <a:rPr lang="en-US" dirty="0" smtClean="0"/>
              <a:t>learners:</a:t>
            </a:r>
          </a:p>
          <a:p>
            <a:r>
              <a:rPr lang="en-US" dirty="0" smtClean="0"/>
              <a:t>Encouraging </a:t>
            </a:r>
            <a:r>
              <a:rPr lang="en-US" dirty="0"/>
              <a:t>them to consider whether they are ready for online learning </a:t>
            </a:r>
            <a:endParaRPr lang="en-US" dirty="0" smtClean="0"/>
          </a:p>
          <a:p>
            <a:r>
              <a:rPr lang="en-US" dirty="0" smtClean="0"/>
              <a:t>Assess </a:t>
            </a:r>
            <a:r>
              <a:rPr lang="en-US" dirty="0"/>
              <a:t>their personal learning style and </a:t>
            </a:r>
            <a:r>
              <a:rPr lang="en-US" dirty="0" smtClean="0"/>
              <a:t>skills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8443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Yang Y, </a:t>
            </a:r>
            <a:r>
              <a:rPr lang="en-US" sz="1200" dirty="0" err="1"/>
              <a:t>Cornelious</a:t>
            </a:r>
            <a:r>
              <a:rPr lang="en-US" sz="1200" dirty="0"/>
              <a:t> L. Preparing Instructors for Quality Online Instruction. Online Journal of Distance Learning Administration. 2005;8.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6" y="2819400"/>
            <a:ext cx="6005512" cy="315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Additional topics: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o</a:t>
            </a:r>
            <a:r>
              <a:rPr lang="en-US" dirty="0" smtClean="0"/>
              <a:t>nline learning strategic</a:t>
            </a:r>
            <a:r>
              <a:rPr lang="en-US" dirty="0"/>
              <a:t>? </a:t>
            </a:r>
          </a:p>
          <a:p>
            <a:endParaRPr lang="en-US" dirty="0" smtClean="0"/>
          </a:p>
          <a:p>
            <a:r>
              <a:rPr lang="en-US" dirty="0"/>
              <a:t>What is the future of online learning?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6534150"/>
            <a:ext cx="8297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12500" r="31712" b="4427"/>
          <a:stretch/>
        </p:blipFill>
        <p:spPr bwMode="auto">
          <a:xfrm>
            <a:off x="4343400" y="2265093"/>
            <a:ext cx="4057650" cy="42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8" y="533400"/>
            <a:ext cx="7620000" cy="1143000"/>
          </a:xfrm>
        </p:spPr>
        <p:txBody>
          <a:bodyPr/>
          <a:lstStyle/>
          <a:p>
            <a:r>
              <a:rPr lang="en-US" dirty="0" smtClean="0"/>
              <a:t>Online Learning Survey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Comprehensive </a:t>
            </a:r>
            <a:r>
              <a:rPr lang="en-US" sz="2400" dirty="0"/>
              <a:t>sample of active, degree-granting institutions of higher education in the United States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267693"/>
              </p:ext>
            </p:extLst>
          </p:nvPr>
        </p:nvGraphicFramePr>
        <p:xfrm>
          <a:off x="457200" y="1981200"/>
          <a:ext cx="7427998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 rot="8236418">
            <a:off x="4281780" y="3580765"/>
            <a:ext cx="685800" cy="6096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50" y="6476958"/>
            <a:ext cx="8290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Allen </a:t>
            </a:r>
            <a:r>
              <a:rPr lang="en-US" sz="1200" dirty="0"/>
              <a:t>IE, Seaman J. Grade Change: Tracking Online Education in the United States. </a:t>
            </a:r>
            <a:r>
              <a:rPr lang="en-US" sz="1200" dirty="0" smtClean="0"/>
              <a:t>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LauraWill\Pictures\2006 &amp; newer\2010\2010 Summer\Flying H\Elizabeth_Hawkey_Photo_08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-6824"/>
            <a:ext cx="4376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LauraWill\Pictures\2006 &amp; newer\2012 Summer\132_1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20768"/>
          <a:stretch/>
        </p:blipFill>
        <p:spPr bwMode="auto">
          <a:xfrm>
            <a:off x="3624846" y="37531"/>
            <a:ext cx="5518017" cy="39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uraWill\Pictures\2006 &amp; newer\2012 Fall\2012-11-04 21.04.06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13833"/>
          <a:stretch/>
        </p:blipFill>
        <p:spPr bwMode="auto">
          <a:xfrm>
            <a:off x="4114800" y="3345975"/>
            <a:ext cx="5029200" cy="34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auraWill\Pictures\2006 &amp; newer\2014 Fall\20140920_162432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b="34461"/>
          <a:stretch/>
        </p:blipFill>
        <p:spPr bwMode="auto">
          <a:xfrm>
            <a:off x="1137" y="3048000"/>
            <a:ext cx="3857625" cy="36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Online Learning Strategic? </a:t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t="25431" r="29164" b="45580"/>
          <a:stretch/>
        </p:blipFill>
        <p:spPr bwMode="auto">
          <a:xfrm>
            <a:off x="304799" y="2667000"/>
            <a:ext cx="7803453" cy="302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8297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7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future of online learning?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0" t="31802" r="28806" b="39209"/>
          <a:stretch/>
        </p:blipFill>
        <p:spPr bwMode="auto">
          <a:xfrm>
            <a:off x="152400" y="2590800"/>
            <a:ext cx="8051225" cy="302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6569881"/>
            <a:ext cx="8297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dirty="0"/>
              <a:t>What is the future of online learning?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5" t="38492" r="30597" b="25510"/>
          <a:stretch/>
        </p:blipFill>
        <p:spPr bwMode="auto">
          <a:xfrm>
            <a:off x="661492" y="2057400"/>
            <a:ext cx="6882307" cy="40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" y="6534150"/>
            <a:ext cx="8297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Many </a:t>
            </a:r>
            <a:r>
              <a:rPr lang="en-US" dirty="0"/>
              <a:t>benefits to online </a:t>
            </a:r>
            <a:r>
              <a:rPr lang="en-US" dirty="0" smtClean="0"/>
              <a:t>learning:</a:t>
            </a:r>
          </a:p>
          <a:p>
            <a:r>
              <a:rPr lang="en-US" dirty="0" smtClean="0"/>
              <a:t>Convenient </a:t>
            </a:r>
          </a:p>
          <a:p>
            <a:r>
              <a:rPr lang="en-US" dirty="0" smtClean="0"/>
              <a:t>A</a:t>
            </a:r>
            <a:r>
              <a:rPr lang="en-US" dirty="0" smtClean="0"/>
              <a:t>vailable </a:t>
            </a:r>
            <a:r>
              <a:rPr lang="en-US" dirty="0"/>
              <a:t>to a large number of </a:t>
            </a:r>
            <a:r>
              <a:rPr lang="en-US" dirty="0" smtClean="0"/>
              <a:t>students, many </a:t>
            </a:r>
            <a:r>
              <a:rPr lang="en-US" dirty="0"/>
              <a:t>of </a:t>
            </a:r>
            <a:r>
              <a:rPr lang="en-US" dirty="0" smtClean="0"/>
              <a:t>whom would </a:t>
            </a:r>
            <a:r>
              <a:rPr lang="en-US" dirty="0"/>
              <a:t>not be able to pursue higher education in a traditional classroom </a:t>
            </a:r>
            <a:r>
              <a:rPr lang="en-US" dirty="0" smtClean="0"/>
              <a:t>format</a:t>
            </a:r>
          </a:p>
          <a:p>
            <a:r>
              <a:rPr lang="en-US" dirty="0" smtClean="0"/>
              <a:t>Lower-cost </a:t>
            </a:r>
            <a:r>
              <a:rPr lang="en-US" dirty="0"/>
              <a:t>method of providing education for </a:t>
            </a:r>
            <a:r>
              <a:rPr lang="en-US" dirty="0" smtClean="0"/>
              <a:t>universities</a:t>
            </a:r>
          </a:p>
          <a:p>
            <a:pPr lvl="1"/>
            <a:r>
              <a:rPr lang="en-US" dirty="0" smtClean="0"/>
              <a:t>Important, </a:t>
            </a:r>
            <a:r>
              <a:rPr lang="en-US" dirty="0"/>
              <a:t>considering the rising costs of higher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Prejudice </a:t>
            </a:r>
            <a:r>
              <a:rPr lang="en-US" dirty="0"/>
              <a:t>and discrimination are reduced in the online </a:t>
            </a:r>
            <a:r>
              <a:rPr lang="en-US" dirty="0" smtClean="0"/>
              <a:t>environment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7994"/>
            <a:ext cx="8443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learning has been shown to be just as effective as traditional, in-person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Does have challenges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dropout rates 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ower </a:t>
            </a:r>
            <a:r>
              <a:rPr lang="en-US" dirty="0"/>
              <a:t>student motivation </a:t>
            </a:r>
            <a:endParaRPr lang="en-US" dirty="0" smtClean="0"/>
          </a:p>
          <a:p>
            <a:pPr lvl="1"/>
            <a:r>
              <a:rPr lang="en-US" dirty="0" smtClean="0"/>
              <a:t>Lower student </a:t>
            </a:r>
            <a:r>
              <a:rPr lang="en-US" dirty="0" smtClean="0"/>
              <a:t>satisfaction</a:t>
            </a:r>
          </a:p>
          <a:p>
            <a:r>
              <a:rPr lang="en-US" dirty="0" smtClean="0"/>
              <a:t>Address </a:t>
            </a:r>
            <a:r>
              <a:rPr lang="en-US" dirty="0"/>
              <a:t>these challenges </a:t>
            </a:r>
            <a:r>
              <a:rPr lang="en-US" dirty="0" smtClean="0"/>
              <a:t>through:</a:t>
            </a:r>
          </a:p>
          <a:p>
            <a:pPr lvl="1"/>
            <a:r>
              <a:rPr lang="en-US" dirty="0" smtClean="0"/>
              <a:t>Administrative </a:t>
            </a:r>
            <a:r>
              <a:rPr lang="en-US" dirty="0"/>
              <a:t>and instructor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interaction </a:t>
            </a:r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tudent strategies</a:t>
            </a:r>
          </a:p>
          <a:p>
            <a:r>
              <a:rPr lang="en-US" dirty="0" smtClean="0"/>
              <a:t>Promote </a:t>
            </a:r>
            <a:r>
              <a:rPr lang="en-US" dirty="0"/>
              <a:t>student success in online learning and ensure that many students can </a:t>
            </a:r>
            <a:r>
              <a:rPr lang="en-US" dirty="0" smtClean="0"/>
              <a:t>learn online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76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 dirty="0"/>
              <a:t>1.Mayadas F, Bourne J, </a:t>
            </a:r>
            <a:r>
              <a:rPr lang="en-US" sz="4400" dirty="0" err="1"/>
              <a:t>Bacsich</a:t>
            </a:r>
            <a:r>
              <a:rPr lang="en-US" sz="4400" dirty="0"/>
              <a:t> P. Online Education Today. Science. 2009;323:85-9.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2.Allen IE, Seaman J. Grade Change: Tracking Online Education in the United States. 2014.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3. Online Higher Education Market Update 2012/13: Confronting Market Maturity and New Competition. 2012.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4</a:t>
            </a:r>
            <a:r>
              <a:rPr lang="en-US" sz="4400" dirty="0"/>
              <a:t>. </a:t>
            </a:r>
            <a:r>
              <a:rPr lang="en-US" sz="4400" dirty="0" err="1"/>
              <a:t>Aslanian</a:t>
            </a:r>
            <a:r>
              <a:rPr lang="en-US" sz="4400" dirty="0"/>
              <a:t> C, </a:t>
            </a:r>
            <a:r>
              <a:rPr lang="en-US" sz="4400" dirty="0" err="1"/>
              <a:t>Clinefelter</a:t>
            </a:r>
            <a:r>
              <a:rPr lang="en-US" sz="4400" dirty="0"/>
              <a:t> D. Online College Students 2013: Comprehensive Data on Demands and Preferences Louisville, KY; 2013.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5. </a:t>
            </a:r>
            <a:r>
              <a:rPr lang="en-US" sz="4400" dirty="0" err="1"/>
              <a:t>Ya</a:t>
            </a:r>
            <a:r>
              <a:rPr lang="en-US" sz="4400" dirty="0"/>
              <a:t> Ni A. Comparing the Effectiveness of Classroom and Online Learning: Teaching Research Methods Journal of Public Affairs Education.19:16.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6. Summers J, </a:t>
            </a:r>
            <a:r>
              <a:rPr lang="en-US" sz="4400" dirty="0" err="1"/>
              <a:t>Waigandt</a:t>
            </a:r>
            <a:r>
              <a:rPr lang="en-US" sz="4400" dirty="0"/>
              <a:t> A, Whittaker T. A Comparison of Student Achievement and Satisfaction in an Online Versus a Traditional Face-to-Face Statistics Class. Innovative Higher Education. 2005;29:233-50.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7. Nichols J, Shaffer B, </a:t>
            </a:r>
            <a:r>
              <a:rPr lang="en-US" sz="4400" dirty="0" err="1"/>
              <a:t>Shockey</a:t>
            </a:r>
            <a:r>
              <a:rPr lang="en-US" sz="4400" dirty="0"/>
              <a:t> K. Changing the Face of Instruction: Is Online or In-class More Effective? College &amp; Research Libraries. 2003;64:378-88.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8. Silver S, Nickel L. Are online tutorials effective? A comparison of online and classroom library instruction methods. Research Strategies. 2005;20:389-95.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9. Muilenburg L, Berge Z. Student barriers to online learning: A factor analytic study. Distance Education. 2005;26.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10. Rovai A, Jordan H. Blended Learning and Sense of Community: A comparative analysis with traditional and fully online graduate courses  International Review of Research in Open and Distance Learning. 2004;5:1-13.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11. Diaz D. Online Drop Rates Revisited. The Technology Source. 2002.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12. Yang Y, </a:t>
            </a:r>
            <a:r>
              <a:rPr lang="en-US" sz="4400" dirty="0" err="1"/>
              <a:t>Cornelious</a:t>
            </a:r>
            <a:r>
              <a:rPr lang="en-US" sz="4400" dirty="0"/>
              <a:t> L. Preparing Instructors for Quality Online Instruction. Online Journal of Distance Learning Administration. 2005;8.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>
              <a:buNone/>
            </a:pPr>
            <a:r>
              <a:rPr lang="en-US" sz="4400" dirty="0"/>
              <a:t>13. Self Reference. [cited 2014 December 7]; Available from: http://opl.apa.org/Experiments/About/AboutSelfReference.aspx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76200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Online learning discussion</a:t>
            </a:r>
          </a:p>
          <a:p>
            <a:r>
              <a:rPr lang="en-US" sz="2400" dirty="0" smtClean="0"/>
              <a:t>Introduction &amp; definitions</a:t>
            </a:r>
          </a:p>
          <a:p>
            <a:r>
              <a:rPr lang="en-US" sz="2400" dirty="0" smtClean="0"/>
              <a:t>Why is online learning important?</a:t>
            </a:r>
          </a:p>
          <a:p>
            <a:r>
              <a:rPr lang="en-US" sz="2400" dirty="0"/>
              <a:t>Are online classes or in-person more effective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What factors influence success in online learning? </a:t>
            </a:r>
            <a:endParaRPr lang="en-US" sz="2400" dirty="0" smtClean="0"/>
          </a:p>
          <a:p>
            <a:r>
              <a:rPr lang="en-US" sz="2400" dirty="0"/>
              <a:t>How can student success in online learning be promoted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Online Learning Survey</a:t>
            </a:r>
          </a:p>
          <a:p>
            <a:r>
              <a:rPr lang="en-US" sz="2400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with a partner…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Have you taken an online class for credit?</a:t>
            </a:r>
          </a:p>
          <a:p>
            <a:endParaRPr lang="en-US" dirty="0" smtClean="0"/>
          </a:p>
          <a:p>
            <a:r>
              <a:rPr lang="en-US" dirty="0" smtClean="0"/>
              <a:t>If no, why not?</a:t>
            </a:r>
          </a:p>
          <a:p>
            <a:endParaRPr lang="en-US" dirty="0" smtClean="0"/>
          </a:p>
          <a:p>
            <a:r>
              <a:rPr lang="en-US" dirty="0" smtClean="0"/>
              <a:t>If yes, did you complete the class?</a:t>
            </a:r>
          </a:p>
          <a:p>
            <a:endParaRPr lang="en-US" dirty="0" smtClean="0"/>
          </a:p>
          <a:p>
            <a:r>
              <a:rPr lang="en-US" dirty="0" smtClean="0"/>
              <a:t>How did you do in the class compared to how well you do in traditional classes?</a:t>
            </a:r>
          </a:p>
          <a:p>
            <a:endParaRPr lang="en-US" dirty="0" smtClean="0"/>
          </a:p>
          <a:p>
            <a:r>
              <a:rPr lang="en-US" dirty="0" smtClean="0"/>
              <a:t>Were you satisfied with the class?</a:t>
            </a:r>
          </a:p>
          <a:p>
            <a:endParaRPr lang="en-US" dirty="0" smtClean="0"/>
          </a:p>
          <a:p>
            <a:r>
              <a:rPr lang="en-US" dirty="0" smtClean="0"/>
              <a:t>Did you feel motivated to complete the class? If yes, what motivated you?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 the past decade, more and more students are choosing to take classes and even complete entire degrees </a:t>
            </a:r>
            <a:r>
              <a:rPr lang="en-US" sz="2800" dirty="0" smtClean="0"/>
              <a:t>online</a:t>
            </a:r>
          </a:p>
          <a:p>
            <a:r>
              <a:rPr lang="en-US" sz="2800" dirty="0" smtClean="0"/>
              <a:t>Percent of students </a:t>
            </a:r>
            <a:r>
              <a:rPr lang="en-US" sz="2800" dirty="0"/>
              <a:t>at postsecondary institutions enrolled in at least one online </a:t>
            </a:r>
            <a:r>
              <a:rPr lang="en-US" sz="2800" dirty="0" smtClean="0"/>
              <a:t>class:</a:t>
            </a: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529" y="6488668"/>
            <a:ext cx="8725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Allen IE, Seaman J. Grade Change: Tracking Online Education in the United States. 2014.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0289570"/>
              </p:ext>
            </p:extLst>
          </p:nvPr>
        </p:nvGraphicFramePr>
        <p:xfrm>
          <a:off x="914400" y="26484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0864" y="5257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2002		2012		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71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15237" r="27552" b="32200"/>
          <a:stretch/>
        </p:blipFill>
        <p:spPr bwMode="auto">
          <a:xfrm>
            <a:off x="228600" y="762000"/>
            <a:ext cx="7967870" cy="52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2691</TotalTime>
  <Words>2973</Words>
  <Application>Microsoft Office PowerPoint</Application>
  <PresentationFormat>On-screen Show (4:3)</PresentationFormat>
  <Paragraphs>471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Adjacency</vt:lpstr>
      <vt:lpstr>Promoting Student Success in Online Learning </vt:lpstr>
      <vt:lpstr>PowerPoint Presentation</vt:lpstr>
      <vt:lpstr>PowerPoint Presentation</vt:lpstr>
      <vt:lpstr>PowerPoint Presentation</vt:lpstr>
      <vt:lpstr>PowerPoint Presentation</vt:lpstr>
      <vt:lpstr>Overview</vt:lpstr>
      <vt:lpstr>Talk with a partner…</vt:lpstr>
      <vt:lpstr>Introduction</vt:lpstr>
      <vt:lpstr>PowerPoint Presentation</vt:lpstr>
      <vt:lpstr>Definitions</vt:lpstr>
      <vt:lpstr>Why is online learning important?</vt:lpstr>
      <vt:lpstr>Average student enrolled in an online program</vt:lpstr>
      <vt:lpstr>Average student enrolled in an online program</vt:lpstr>
      <vt:lpstr>Why is online learning important?</vt:lpstr>
      <vt:lpstr>Why is online learning important?</vt:lpstr>
      <vt:lpstr>So…</vt:lpstr>
      <vt:lpstr>Are online classes or in-person more effective?</vt:lpstr>
      <vt:lpstr>Are online classes or in-person more effective?</vt:lpstr>
      <vt:lpstr>Are online classes or in-person more effective?</vt:lpstr>
      <vt:lpstr>Are online classes or in-person more effective?</vt:lpstr>
      <vt:lpstr>Are online classes or in-person more effective?</vt:lpstr>
      <vt:lpstr>Are online classes or in-person more effective?</vt:lpstr>
      <vt:lpstr>Are Learning Outcomes in Online Comparable to Face-to-Face?   Personal perceptions of academic officers: </vt:lpstr>
      <vt:lpstr>What factors influence success in online learning? </vt:lpstr>
      <vt:lpstr> Satisfaction with online classes </vt:lpstr>
      <vt:lpstr>Satisfaction with online classes</vt:lpstr>
      <vt:lpstr>Satisfaction with online classes</vt:lpstr>
      <vt:lpstr>Satisfaction with online classes</vt:lpstr>
      <vt:lpstr>Student Traits</vt:lpstr>
      <vt:lpstr>Lack of social interaction </vt:lpstr>
      <vt:lpstr>Lack of social interaction</vt:lpstr>
      <vt:lpstr>PowerPoint Presentation</vt:lpstr>
      <vt:lpstr>Higher Dropout Rates</vt:lpstr>
      <vt:lpstr>Higher Dropout Rates</vt:lpstr>
      <vt:lpstr>PowerPoint Presentation</vt:lpstr>
      <vt:lpstr>Is Retention of Students Harder in Online Courses?  Personal perceptions of academic officers:</vt:lpstr>
      <vt:lpstr> How can student success in online learning be promoted? </vt:lpstr>
      <vt:lpstr>Major barriers to online learning:</vt:lpstr>
      <vt:lpstr>Administrative and Instructor Strategies </vt:lpstr>
      <vt:lpstr>Administrative and Instructor Strategies</vt:lpstr>
      <vt:lpstr>Social Interaction Strategies </vt:lpstr>
      <vt:lpstr>Social Interaction Strategies</vt:lpstr>
      <vt:lpstr>Student Strategies </vt:lpstr>
      <vt:lpstr>Student Strategies</vt:lpstr>
      <vt:lpstr>Student &amp; Instructor Strategy</vt:lpstr>
      <vt:lpstr>PowerPoint Presentation</vt:lpstr>
      <vt:lpstr>PowerPoint Presentation</vt:lpstr>
      <vt:lpstr>Online Learning Survey</vt:lpstr>
      <vt:lpstr>Online Learning Survey  Comprehensive sample of active, degree-granting institutions of higher education in the United States</vt:lpstr>
      <vt:lpstr>Is Online Learning Strategic?  </vt:lpstr>
      <vt:lpstr>What is the future of online learning?</vt:lpstr>
      <vt:lpstr>What is the future of online learning?  </vt:lpstr>
      <vt:lpstr>Conclusion</vt:lpstr>
      <vt:lpstr>Conclusion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Student Success in Online Learning </dc:title>
  <dc:creator>LauraWill</dc:creator>
  <cp:lastModifiedBy>LauraWill</cp:lastModifiedBy>
  <cp:revision>48</cp:revision>
  <dcterms:created xsi:type="dcterms:W3CDTF">2006-08-16T00:00:00Z</dcterms:created>
  <dcterms:modified xsi:type="dcterms:W3CDTF">2015-02-15T21:22:44Z</dcterms:modified>
</cp:coreProperties>
</file>