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5" r:id="rId1"/>
  </p:sldMasterIdLst>
  <p:sldIdLst>
    <p:sldId id="256" r:id="rId2"/>
    <p:sldId id="277" r:id="rId3"/>
    <p:sldId id="257" r:id="rId4"/>
    <p:sldId id="310" r:id="rId5"/>
    <p:sldId id="259" r:id="rId6"/>
    <p:sldId id="261" r:id="rId7"/>
    <p:sldId id="276" r:id="rId8"/>
    <p:sldId id="258" r:id="rId9"/>
    <p:sldId id="260" r:id="rId10"/>
    <p:sldId id="309" r:id="rId11"/>
    <p:sldId id="263" r:id="rId12"/>
    <p:sldId id="265" r:id="rId13"/>
    <p:sldId id="279" r:id="rId14"/>
    <p:sldId id="322" r:id="rId15"/>
    <p:sldId id="275" r:id="rId16"/>
    <p:sldId id="286" r:id="rId17"/>
    <p:sldId id="270" r:id="rId18"/>
    <p:sldId id="272" r:id="rId19"/>
    <p:sldId id="291" r:id="rId20"/>
    <p:sldId id="298" r:id="rId21"/>
    <p:sldId id="278" r:id="rId22"/>
    <p:sldId id="285" r:id="rId23"/>
    <p:sldId id="314" r:id="rId24"/>
    <p:sldId id="308" r:id="rId25"/>
    <p:sldId id="262" r:id="rId26"/>
    <p:sldId id="264" r:id="rId27"/>
    <p:sldId id="287" r:id="rId28"/>
    <p:sldId id="288" r:id="rId29"/>
    <p:sldId id="289" r:id="rId30"/>
    <p:sldId id="266" r:id="rId31"/>
    <p:sldId id="268" r:id="rId32"/>
    <p:sldId id="267" r:id="rId33"/>
    <p:sldId id="290" r:id="rId34"/>
    <p:sldId id="280" r:id="rId35"/>
    <p:sldId id="282" r:id="rId36"/>
    <p:sldId id="292" r:id="rId37"/>
    <p:sldId id="295" r:id="rId38"/>
    <p:sldId id="281" r:id="rId39"/>
    <p:sldId id="293" r:id="rId40"/>
    <p:sldId id="283" r:id="rId41"/>
    <p:sldId id="284" r:id="rId42"/>
    <p:sldId id="294" r:id="rId43"/>
    <p:sldId id="296" r:id="rId44"/>
    <p:sldId id="300" r:id="rId45"/>
    <p:sldId id="301" r:id="rId46"/>
    <p:sldId id="297" r:id="rId47"/>
    <p:sldId id="299" r:id="rId48"/>
    <p:sldId id="302" r:id="rId49"/>
    <p:sldId id="327" r:id="rId50"/>
    <p:sldId id="324" r:id="rId51"/>
    <p:sldId id="329" r:id="rId52"/>
    <p:sldId id="323" r:id="rId53"/>
    <p:sldId id="311" r:id="rId54"/>
    <p:sldId id="312" r:id="rId55"/>
    <p:sldId id="313" r:id="rId56"/>
    <p:sldId id="328" r:id="rId57"/>
    <p:sldId id="305" r:id="rId58"/>
    <p:sldId id="325" r:id="rId59"/>
    <p:sldId id="315" r:id="rId60"/>
    <p:sldId id="316" r:id="rId61"/>
    <p:sldId id="330" r:id="rId62"/>
    <p:sldId id="319" r:id="rId63"/>
    <p:sldId id="320" r:id="rId64"/>
    <p:sldId id="331" r:id="rId65"/>
    <p:sldId id="317" r:id="rId66"/>
    <p:sldId id="318" r:id="rId67"/>
    <p:sldId id="333" r:id="rId68"/>
    <p:sldId id="274" r:id="rId69"/>
    <p:sldId id="334" r:id="rId70"/>
    <p:sldId id="303" r:id="rId71"/>
    <p:sldId id="304" r:id="rId72"/>
    <p:sldId id="321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17D540-1F5F-4D23-95C4-C39C588743EB}" type="doc">
      <dgm:prSet loTypeId="urn:microsoft.com/office/officeart/2005/8/layout/cycle7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D0D36E-F287-4749-8A03-E68948D87070}">
      <dgm:prSet phldrT="[Text]"/>
      <dgm:spPr/>
      <dgm:t>
        <a:bodyPr/>
        <a:lstStyle/>
        <a:p>
          <a:r>
            <a:rPr lang="en-US" dirty="0" smtClean="0"/>
            <a:t>Concepts</a:t>
          </a:r>
          <a:endParaRPr lang="en-US" dirty="0"/>
        </a:p>
      </dgm:t>
    </dgm:pt>
    <dgm:pt modelId="{9F0EE6BF-C1D3-4CF5-B9CA-19B3FFCFCD43}" type="parTrans" cxnId="{11AABB59-A8A3-45EF-8696-A57A604127B0}">
      <dgm:prSet/>
      <dgm:spPr/>
      <dgm:t>
        <a:bodyPr/>
        <a:lstStyle/>
        <a:p>
          <a:endParaRPr lang="en-US"/>
        </a:p>
      </dgm:t>
    </dgm:pt>
    <dgm:pt modelId="{8086E2F1-881E-434F-B360-10053DE310EB}" type="sibTrans" cxnId="{11AABB59-A8A3-45EF-8696-A57A604127B0}">
      <dgm:prSet/>
      <dgm:spPr/>
      <dgm:t>
        <a:bodyPr/>
        <a:lstStyle/>
        <a:p>
          <a:endParaRPr lang="en-US"/>
        </a:p>
      </dgm:t>
    </dgm:pt>
    <dgm:pt modelId="{D08095A9-8A45-49C4-AE83-ED6B748E1316}">
      <dgm:prSet phldrT="[Text]"/>
      <dgm:spPr/>
      <dgm:t>
        <a:bodyPr/>
        <a:lstStyle/>
        <a:p>
          <a:r>
            <a:rPr lang="en-US" dirty="0" smtClean="0"/>
            <a:t>Assessment</a:t>
          </a:r>
          <a:endParaRPr lang="en-US" dirty="0"/>
        </a:p>
      </dgm:t>
    </dgm:pt>
    <dgm:pt modelId="{38A6F1DA-B9F8-42E6-9875-954AF59CBCCA}" type="parTrans" cxnId="{754225AA-2924-4B2E-B82E-89D80F3AF935}">
      <dgm:prSet/>
      <dgm:spPr/>
      <dgm:t>
        <a:bodyPr/>
        <a:lstStyle/>
        <a:p>
          <a:endParaRPr lang="en-US"/>
        </a:p>
      </dgm:t>
    </dgm:pt>
    <dgm:pt modelId="{EF285ABD-2170-435D-AA56-15E6D007CE53}" type="sibTrans" cxnId="{754225AA-2924-4B2E-B82E-89D80F3AF935}">
      <dgm:prSet/>
      <dgm:spPr/>
      <dgm:t>
        <a:bodyPr/>
        <a:lstStyle/>
        <a:p>
          <a:endParaRPr lang="en-US"/>
        </a:p>
      </dgm:t>
    </dgm:pt>
    <dgm:pt modelId="{B4A9885E-819C-4D7C-BE96-928FFF473D0A}">
      <dgm:prSet phldrT="[Text]"/>
      <dgm:spPr/>
      <dgm:t>
        <a:bodyPr/>
        <a:lstStyle/>
        <a:p>
          <a:r>
            <a:rPr lang="en-US" dirty="0" smtClean="0"/>
            <a:t>Knowledge</a:t>
          </a:r>
          <a:endParaRPr lang="en-US" dirty="0"/>
        </a:p>
      </dgm:t>
    </dgm:pt>
    <dgm:pt modelId="{3F3236AA-35AE-4DE8-B763-2F147B6967ED}" type="parTrans" cxnId="{973FC3F3-091E-4E75-8EE4-379AE1487C35}">
      <dgm:prSet/>
      <dgm:spPr/>
      <dgm:t>
        <a:bodyPr/>
        <a:lstStyle/>
        <a:p>
          <a:endParaRPr lang="en-US"/>
        </a:p>
      </dgm:t>
    </dgm:pt>
    <dgm:pt modelId="{82EEE68E-D2D1-4B57-A05E-074CE4763C40}" type="sibTrans" cxnId="{973FC3F3-091E-4E75-8EE4-379AE1487C35}">
      <dgm:prSet/>
      <dgm:spPr/>
      <dgm:t>
        <a:bodyPr/>
        <a:lstStyle/>
        <a:p>
          <a:endParaRPr lang="en-US"/>
        </a:p>
      </dgm:t>
    </dgm:pt>
    <dgm:pt modelId="{FB4B4BBB-28C0-452C-A767-3D628B18A241}">
      <dgm:prSet phldrT="[Text]"/>
      <dgm:spPr/>
      <dgm:t>
        <a:bodyPr/>
        <a:lstStyle/>
        <a:p>
          <a:r>
            <a:rPr lang="en-US" dirty="0" smtClean="0"/>
            <a:t>Skills</a:t>
          </a:r>
          <a:endParaRPr lang="en-US" dirty="0"/>
        </a:p>
      </dgm:t>
    </dgm:pt>
    <dgm:pt modelId="{A592FBD5-A845-48C9-8005-D8715D1E6829}" type="parTrans" cxnId="{E85789F1-3986-483B-A3F2-934DADDD7478}">
      <dgm:prSet/>
      <dgm:spPr/>
      <dgm:t>
        <a:bodyPr/>
        <a:lstStyle/>
        <a:p>
          <a:endParaRPr lang="en-US"/>
        </a:p>
      </dgm:t>
    </dgm:pt>
    <dgm:pt modelId="{86DE7816-E878-488F-AE10-6647B2669600}" type="sibTrans" cxnId="{E85789F1-3986-483B-A3F2-934DADDD7478}">
      <dgm:prSet/>
      <dgm:spPr/>
      <dgm:t>
        <a:bodyPr/>
        <a:lstStyle/>
        <a:p>
          <a:endParaRPr lang="en-US"/>
        </a:p>
      </dgm:t>
    </dgm:pt>
    <dgm:pt modelId="{89E11A33-57F9-450D-8D57-60FA15F6E275}">
      <dgm:prSet phldrT="[Text]"/>
      <dgm:spPr/>
      <dgm:t>
        <a:bodyPr/>
        <a:lstStyle/>
        <a:p>
          <a:r>
            <a:rPr lang="en-US" dirty="0" smtClean="0"/>
            <a:t>Problem</a:t>
          </a:r>
          <a:endParaRPr lang="en-US" dirty="0"/>
        </a:p>
      </dgm:t>
    </dgm:pt>
    <dgm:pt modelId="{71CE6E4F-CCAE-4256-BD9B-D88EA2AC7144}" type="parTrans" cxnId="{D1B96B63-255E-4E69-B232-224A7DEC78E6}">
      <dgm:prSet/>
      <dgm:spPr/>
      <dgm:t>
        <a:bodyPr/>
        <a:lstStyle/>
        <a:p>
          <a:endParaRPr lang="en-US"/>
        </a:p>
      </dgm:t>
    </dgm:pt>
    <dgm:pt modelId="{08DEA894-73C1-4F77-BF5A-8FF56D53FD37}" type="sibTrans" cxnId="{D1B96B63-255E-4E69-B232-224A7DEC78E6}">
      <dgm:prSet/>
      <dgm:spPr/>
      <dgm:t>
        <a:bodyPr/>
        <a:lstStyle/>
        <a:p>
          <a:endParaRPr lang="en-US"/>
        </a:p>
      </dgm:t>
    </dgm:pt>
    <dgm:pt modelId="{7272F0A9-8653-4D33-9E7A-C65BD15B5F63}">
      <dgm:prSet phldrT="[Text]"/>
      <dgm:spPr/>
      <dgm:t>
        <a:bodyPr/>
        <a:lstStyle/>
        <a:p>
          <a:r>
            <a:rPr lang="en-US" dirty="0" smtClean="0"/>
            <a:t>Feedback</a:t>
          </a:r>
          <a:endParaRPr lang="en-US" dirty="0"/>
        </a:p>
      </dgm:t>
    </dgm:pt>
    <dgm:pt modelId="{F0246C65-C57F-4B98-B6C8-3164909A4B55}" type="parTrans" cxnId="{1A4E722C-7AD3-4DA4-A939-504596932774}">
      <dgm:prSet/>
      <dgm:spPr/>
      <dgm:t>
        <a:bodyPr/>
        <a:lstStyle/>
        <a:p>
          <a:endParaRPr lang="en-US"/>
        </a:p>
      </dgm:t>
    </dgm:pt>
    <dgm:pt modelId="{24DB6977-0D6C-41C4-A3A8-C7B370D928CB}" type="sibTrans" cxnId="{1A4E722C-7AD3-4DA4-A939-504596932774}">
      <dgm:prSet/>
      <dgm:spPr/>
      <dgm:t>
        <a:bodyPr/>
        <a:lstStyle/>
        <a:p>
          <a:endParaRPr lang="en-US"/>
        </a:p>
      </dgm:t>
    </dgm:pt>
    <dgm:pt modelId="{DC52895C-AFEB-41DA-9866-B90484292316}">
      <dgm:prSet phldrT="[Text]"/>
      <dgm:spPr/>
      <dgm:t>
        <a:bodyPr/>
        <a:lstStyle/>
        <a:p>
          <a:r>
            <a:rPr lang="en-US" dirty="0" smtClean="0"/>
            <a:t>Score</a:t>
          </a:r>
          <a:endParaRPr lang="en-US" dirty="0"/>
        </a:p>
      </dgm:t>
    </dgm:pt>
    <dgm:pt modelId="{2DD253F2-6ADD-42D4-8236-F0E5F1F36E77}" type="parTrans" cxnId="{8567F336-3813-48D2-9848-EF889A9CD305}">
      <dgm:prSet/>
      <dgm:spPr/>
      <dgm:t>
        <a:bodyPr/>
        <a:lstStyle/>
        <a:p>
          <a:endParaRPr lang="en-US"/>
        </a:p>
      </dgm:t>
    </dgm:pt>
    <dgm:pt modelId="{CF1B8BC4-D4F8-4E5A-89E7-75E11CCD110D}" type="sibTrans" cxnId="{8567F336-3813-48D2-9848-EF889A9CD305}">
      <dgm:prSet/>
      <dgm:spPr/>
      <dgm:t>
        <a:bodyPr/>
        <a:lstStyle/>
        <a:p>
          <a:endParaRPr lang="en-US"/>
        </a:p>
      </dgm:t>
    </dgm:pt>
    <dgm:pt modelId="{27BE3DC8-2FED-4FA5-85DD-0834B17F7FC0}">
      <dgm:prSet phldrT="[Text]"/>
      <dgm:spPr/>
      <dgm:t>
        <a:bodyPr/>
        <a:lstStyle/>
        <a:p>
          <a:r>
            <a:rPr lang="en-US" dirty="0" smtClean="0"/>
            <a:t>Tool</a:t>
          </a:r>
          <a:endParaRPr lang="en-US" dirty="0"/>
        </a:p>
      </dgm:t>
    </dgm:pt>
    <dgm:pt modelId="{2B5E989C-876E-49CE-89E9-565A3A482486}" type="parTrans" cxnId="{B50FE333-D715-434A-B041-C24BEFD133AE}">
      <dgm:prSet/>
      <dgm:spPr/>
      <dgm:t>
        <a:bodyPr/>
        <a:lstStyle/>
        <a:p>
          <a:endParaRPr lang="en-US"/>
        </a:p>
      </dgm:t>
    </dgm:pt>
    <dgm:pt modelId="{DA0CF7FC-5167-41B8-B544-35A2DA1CE8C1}" type="sibTrans" cxnId="{B50FE333-D715-434A-B041-C24BEFD133AE}">
      <dgm:prSet/>
      <dgm:spPr/>
      <dgm:t>
        <a:bodyPr/>
        <a:lstStyle/>
        <a:p>
          <a:endParaRPr lang="en-US"/>
        </a:p>
      </dgm:t>
    </dgm:pt>
    <dgm:pt modelId="{A21CCE20-FCA5-453D-B24A-9070C48395B2}">
      <dgm:prSet phldrT="[Text]"/>
      <dgm:spPr/>
      <dgm:t>
        <a:bodyPr/>
        <a:lstStyle/>
        <a:p>
          <a:r>
            <a:rPr lang="en-US" smtClean="0"/>
            <a:t>Submission</a:t>
          </a:r>
          <a:endParaRPr lang="en-US" dirty="0"/>
        </a:p>
      </dgm:t>
    </dgm:pt>
    <dgm:pt modelId="{38B1796F-CE1B-4284-B333-C7E39499655A}" type="parTrans" cxnId="{298C809D-4B40-463D-BD62-0CBD13EB5CE9}">
      <dgm:prSet/>
      <dgm:spPr/>
      <dgm:t>
        <a:bodyPr/>
        <a:lstStyle/>
        <a:p>
          <a:endParaRPr lang="en-US"/>
        </a:p>
      </dgm:t>
    </dgm:pt>
    <dgm:pt modelId="{F11778B7-E691-4D11-85DA-488049C2D414}" type="sibTrans" cxnId="{298C809D-4B40-463D-BD62-0CBD13EB5CE9}">
      <dgm:prSet/>
      <dgm:spPr/>
      <dgm:t>
        <a:bodyPr/>
        <a:lstStyle/>
        <a:p>
          <a:endParaRPr lang="en-US"/>
        </a:p>
      </dgm:t>
    </dgm:pt>
    <dgm:pt modelId="{369D20FE-031F-4A2E-A8D8-B73E417D699C}" type="pres">
      <dgm:prSet presAssocID="{2C17D540-1F5F-4D23-95C4-C39C588743EB}" presName="Name0" presStyleCnt="0">
        <dgm:presLayoutVars>
          <dgm:dir/>
          <dgm:resizeHandles val="exact"/>
        </dgm:presLayoutVars>
      </dgm:prSet>
      <dgm:spPr/>
    </dgm:pt>
    <dgm:pt modelId="{F7640342-B497-43DE-862D-EB4F8320562B}" type="pres">
      <dgm:prSet presAssocID="{6ED0D36E-F287-4749-8A03-E68948D8707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D0DB4-FD79-4792-BC39-A74041AC03F6}" type="pres">
      <dgm:prSet presAssocID="{8086E2F1-881E-434F-B360-10053DE310EB}" presName="sibTrans" presStyleLbl="sibTrans2D1" presStyleIdx="0" presStyleCnt="3"/>
      <dgm:spPr/>
    </dgm:pt>
    <dgm:pt modelId="{DA53E8F1-C7D9-4C61-B8BF-A6FEE9213D1E}" type="pres">
      <dgm:prSet presAssocID="{8086E2F1-881E-434F-B360-10053DE310EB}" presName="connectorText" presStyleLbl="sibTrans2D1" presStyleIdx="0" presStyleCnt="3"/>
      <dgm:spPr/>
    </dgm:pt>
    <dgm:pt modelId="{55E46F38-10C1-4913-8C4F-2CC8F019D276}" type="pres">
      <dgm:prSet presAssocID="{A21CCE20-FCA5-453D-B24A-9070C48395B2}" presName="node" presStyleLbl="node1" presStyleIdx="1" presStyleCnt="3">
        <dgm:presLayoutVars>
          <dgm:bulletEnabled val="1"/>
        </dgm:presLayoutVars>
      </dgm:prSet>
      <dgm:spPr/>
    </dgm:pt>
    <dgm:pt modelId="{69E0816A-AD6A-429F-8490-4F312133CC2A}" type="pres">
      <dgm:prSet presAssocID="{F11778B7-E691-4D11-85DA-488049C2D414}" presName="sibTrans" presStyleLbl="sibTrans2D1" presStyleIdx="1" presStyleCnt="3"/>
      <dgm:spPr/>
    </dgm:pt>
    <dgm:pt modelId="{885FBC95-0C61-4988-BEB3-26F10E85A7AC}" type="pres">
      <dgm:prSet presAssocID="{F11778B7-E691-4D11-85DA-488049C2D414}" presName="connectorText" presStyleLbl="sibTrans2D1" presStyleIdx="1" presStyleCnt="3"/>
      <dgm:spPr/>
    </dgm:pt>
    <dgm:pt modelId="{2D3010EE-3CC3-46F5-9E47-7E5A0D858F56}" type="pres">
      <dgm:prSet presAssocID="{D08095A9-8A45-49C4-AE83-ED6B748E131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6DB56-7717-465B-8537-4B5EEF6A4E95}" type="pres">
      <dgm:prSet presAssocID="{EF285ABD-2170-435D-AA56-15E6D007CE53}" presName="sibTrans" presStyleLbl="sibTrans2D1" presStyleIdx="2" presStyleCnt="3"/>
      <dgm:spPr/>
    </dgm:pt>
    <dgm:pt modelId="{D36E5642-9C1C-4E5D-9FCC-086B7986E276}" type="pres">
      <dgm:prSet presAssocID="{EF285ABD-2170-435D-AA56-15E6D007CE53}" presName="connectorText" presStyleLbl="sibTrans2D1" presStyleIdx="2" presStyleCnt="3"/>
      <dgm:spPr/>
    </dgm:pt>
  </dgm:ptLst>
  <dgm:cxnLst>
    <dgm:cxn modelId="{0C651981-BD34-4BC5-BBDA-487D753AEDCD}" type="presOf" srcId="{6ED0D36E-F287-4749-8A03-E68948D87070}" destId="{F7640342-B497-43DE-862D-EB4F8320562B}" srcOrd="0" destOrd="0" presId="urn:microsoft.com/office/officeart/2005/8/layout/cycle7"/>
    <dgm:cxn modelId="{CC1E139E-E7ED-4439-9EC8-4CBA7FC33B8B}" type="presOf" srcId="{89E11A33-57F9-450D-8D57-60FA15F6E275}" destId="{55E46F38-10C1-4913-8C4F-2CC8F019D276}" srcOrd="0" destOrd="1" presId="urn:microsoft.com/office/officeart/2005/8/layout/cycle7"/>
    <dgm:cxn modelId="{E5473723-E02D-4739-9CF9-B5573C595734}" type="presOf" srcId="{FB4B4BBB-28C0-452C-A767-3D628B18A241}" destId="{F7640342-B497-43DE-862D-EB4F8320562B}" srcOrd="0" destOrd="2" presId="urn:microsoft.com/office/officeart/2005/8/layout/cycle7"/>
    <dgm:cxn modelId="{B50FE333-D715-434A-B041-C24BEFD133AE}" srcId="{A21CCE20-FCA5-453D-B24A-9070C48395B2}" destId="{27BE3DC8-2FED-4FA5-85DD-0834B17F7FC0}" srcOrd="1" destOrd="0" parTransId="{2B5E989C-876E-49CE-89E9-565A3A482486}" sibTransId="{DA0CF7FC-5167-41B8-B544-35A2DA1CE8C1}"/>
    <dgm:cxn modelId="{0585AAFA-2AE5-4DA5-AC5F-C247BA4D6CEF}" type="presOf" srcId="{EF285ABD-2170-435D-AA56-15E6D007CE53}" destId="{6D76DB56-7717-465B-8537-4B5EEF6A4E95}" srcOrd="0" destOrd="0" presId="urn:microsoft.com/office/officeart/2005/8/layout/cycle7"/>
    <dgm:cxn modelId="{C71777A8-9ED8-49BD-A150-49F71FE85B7A}" type="presOf" srcId="{7272F0A9-8653-4D33-9E7A-C65BD15B5F63}" destId="{2D3010EE-3CC3-46F5-9E47-7E5A0D858F56}" srcOrd="0" destOrd="1" presId="urn:microsoft.com/office/officeart/2005/8/layout/cycle7"/>
    <dgm:cxn modelId="{754225AA-2924-4B2E-B82E-89D80F3AF935}" srcId="{2C17D540-1F5F-4D23-95C4-C39C588743EB}" destId="{D08095A9-8A45-49C4-AE83-ED6B748E1316}" srcOrd="2" destOrd="0" parTransId="{38A6F1DA-B9F8-42E6-9875-954AF59CBCCA}" sibTransId="{EF285ABD-2170-435D-AA56-15E6D007CE53}"/>
    <dgm:cxn modelId="{1BFB6AD0-A503-424E-9E62-561B0E57F16E}" type="presOf" srcId="{8086E2F1-881E-434F-B360-10053DE310EB}" destId="{DA53E8F1-C7D9-4C61-B8BF-A6FEE9213D1E}" srcOrd="1" destOrd="0" presId="urn:microsoft.com/office/officeart/2005/8/layout/cycle7"/>
    <dgm:cxn modelId="{1A4E722C-7AD3-4DA4-A939-504596932774}" srcId="{D08095A9-8A45-49C4-AE83-ED6B748E1316}" destId="{7272F0A9-8653-4D33-9E7A-C65BD15B5F63}" srcOrd="0" destOrd="0" parTransId="{F0246C65-C57F-4B98-B6C8-3164909A4B55}" sibTransId="{24DB6977-0D6C-41C4-A3A8-C7B370D928CB}"/>
    <dgm:cxn modelId="{1C53DD73-8839-42FA-B5DB-1F6A971FF31F}" type="presOf" srcId="{EF285ABD-2170-435D-AA56-15E6D007CE53}" destId="{D36E5642-9C1C-4E5D-9FCC-086B7986E276}" srcOrd="1" destOrd="0" presId="urn:microsoft.com/office/officeart/2005/8/layout/cycle7"/>
    <dgm:cxn modelId="{F2B24311-9768-4A04-AC62-814385939B07}" type="presOf" srcId="{F11778B7-E691-4D11-85DA-488049C2D414}" destId="{69E0816A-AD6A-429F-8490-4F312133CC2A}" srcOrd="0" destOrd="0" presId="urn:microsoft.com/office/officeart/2005/8/layout/cycle7"/>
    <dgm:cxn modelId="{8DC95400-65DB-4C63-9EA5-C36DBA0C6995}" type="presOf" srcId="{D08095A9-8A45-49C4-AE83-ED6B748E1316}" destId="{2D3010EE-3CC3-46F5-9E47-7E5A0D858F56}" srcOrd="0" destOrd="0" presId="urn:microsoft.com/office/officeart/2005/8/layout/cycle7"/>
    <dgm:cxn modelId="{8567F336-3813-48D2-9848-EF889A9CD305}" srcId="{D08095A9-8A45-49C4-AE83-ED6B748E1316}" destId="{DC52895C-AFEB-41DA-9866-B90484292316}" srcOrd="1" destOrd="0" parTransId="{2DD253F2-6ADD-42D4-8236-F0E5F1F36E77}" sibTransId="{CF1B8BC4-D4F8-4E5A-89E7-75E11CCD110D}"/>
    <dgm:cxn modelId="{E85789F1-3986-483B-A3F2-934DADDD7478}" srcId="{6ED0D36E-F287-4749-8A03-E68948D87070}" destId="{FB4B4BBB-28C0-452C-A767-3D628B18A241}" srcOrd="1" destOrd="0" parTransId="{A592FBD5-A845-48C9-8005-D8715D1E6829}" sibTransId="{86DE7816-E878-488F-AE10-6647B2669600}"/>
    <dgm:cxn modelId="{803C692C-F85C-4EF2-AD4B-CBCD8CC4D516}" type="presOf" srcId="{A21CCE20-FCA5-453D-B24A-9070C48395B2}" destId="{55E46F38-10C1-4913-8C4F-2CC8F019D276}" srcOrd="0" destOrd="0" presId="urn:microsoft.com/office/officeart/2005/8/layout/cycle7"/>
    <dgm:cxn modelId="{D1B96B63-255E-4E69-B232-224A7DEC78E6}" srcId="{A21CCE20-FCA5-453D-B24A-9070C48395B2}" destId="{89E11A33-57F9-450D-8D57-60FA15F6E275}" srcOrd="0" destOrd="0" parTransId="{71CE6E4F-CCAE-4256-BD9B-D88EA2AC7144}" sibTransId="{08DEA894-73C1-4F77-BF5A-8FF56D53FD37}"/>
    <dgm:cxn modelId="{1042E130-6EEE-4113-83B5-E2237D62BE3B}" type="presOf" srcId="{DC52895C-AFEB-41DA-9866-B90484292316}" destId="{2D3010EE-3CC3-46F5-9E47-7E5A0D858F56}" srcOrd="0" destOrd="2" presId="urn:microsoft.com/office/officeart/2005/8/layout/cycle7"/>
    <dgm:cxn modelId="{973FC3F3-091E-4E75-8EE4-379AE1487C35}" srcId="{6ED0D36E-F287-4749-8A03-E68948D87070}" destId="{B4A9885E-819C-4D7C-BE96-928FFF473D0A}" srcOrd="0" destOrd="0" parTransId="{3F3236AA-35AE-4DE8-B763-2F147B6967ED}" sibTransId="{82EEE68E-D2D1-4B57-A05E-074CE4763C40}"/>
    <dgm:cxn modelId="{82CEF639-4CEC-43B7-81F9-B94B1833A7BB}" type="presOf" srcId="{8086E2F1-881E-434F-B360-10053DE310EB}" destId="{CC1D0DB4-FD79-4792-BC39-A74041AC03F6}" srcOrd="0" destOrd="0" presId="urn:microsoft.com/office/officeart/2005/8/layout/cycle7"/>
    <dgm:cxn modelId="{7AEBFFFF-0E85-4E0A-80BA-282A02B21AFF}" type="presOf" srcId="{27BE3DC8-2FED-4FA5-85DD-0834B17F7FC0}" destId="{55E46F38-10C1-4913-8C4F-2CC8F019D276}" srcOrd="0" destOrd="2" presId="urn:microsoft.com/office/officeart/2005/8/layout/cycle7"/>
    <dgm:cxn modelId="{11AABB59-A8A3-45EF-8696-A57A604127B0}" srcId="{2C17D540-1F5F-4D23-95C4-C39C588743EB}" destId="{6ED0D36E-F287-4749-8A03-E68948D87070}" srcOrd="0" destOrd="0" parTransId="{9F0EE6BF-C1D3-4CF5-B9CA-19B3FFCFCD43}" sibTransId="{8086E2F1-881E-434F-B360-10053DE310EB}"/>
    <dgm:cxn modelId="{B90DAAB1-86AC-4200-99FF-98FD1E16C4A0}" type="presOf" srcId="{F11778B7-E691-4D11-85DA-488049C2D414}" destId="{885FBC95-0C61-4988-BEB3-26F10E85A7AC}" srcOrd="1" destOrd="0" presId="urn:microsoft.com/office/officeart/2005/8/layout/cycle7"/>
    <dgm:cxn modelId="{DCA678EF-1E66-4449-8034-874B0D78AC7E}" type="presOf" srcId="{B4A9885E-819C-4D7C-BE96-928FFF473D0A}" destId="{F7640342-B497-43DE-862D-EB4F8320562B}" srcOrd="0" destOrd="1" presId="urn:microsoft.com/office/officeart/2005/8/layout/cycle7"/>
    <dgm:cxn modelId="{298C809D-4B40-463D-BD62-0CBD13EB5CE9}" srcId="{2C17D540-1F5F-4D23-95C4-C39C588743EB}" destId="{A21CCE20-FCA5-453D-B24A-9070C48395B2}" srcOrd="1" destOrd="0" parTransId="{38B1796F-CE1B-4284-B333-C7E39499655A}" sibTransId="{F11778B7-E691-4D11-85DA-488049C2D414}"/>
    <dgm:cxn modelId="{48070D92-F194-4402-944A-9680C3878C01}" type="presOf" srcId="{2C17D540-1F5F-4D23-95C4-C39C588743EB}" destId="{369D20FE-031F-4A2E-A8D8-B73E417D699C}" srcOrd="0" destOrd="0" presId="urn:microsoft.com/office/officeart/2005/8/layout/cycle7"/>
    <dgm:cxn modelId="{A8B70D96-8126-4AA9-9571-C187DF3B8F4E}" type="presParOf" srcId="{369D20FE-031F-4A2E-A8D8-B73E417D699C}" destId="{F7640342-B497-43DE-862D-EB4F8320562B}" srcOrd="0" destOrd="0" presId="urn:microsoft.com/office/officeart/2005/8/layout/cycle7"/>
    <dgm:cxn modelId="{F48B0A7A-9992-4DB6-86DA-6C61B05F5C0C}" type="presParOf" srcId="{369D20FE-031F-4A2E-A8D8-B73E417D699C}" destId="{CC1D0DB4-FD79-4792-BC39-A74041AC03F6}" srcOrd="1" destOrd="0" presId="urn:microsoft.com/office/officeart/2005/8/layout/cycle7"/>
    <dgm:cxn modelId="{2862E076-9A46-4869-B40C-FC17B99C1F60}" type="presParOf" srcId="{CC1D0DB4-FD79-4792-BC39-A74041AC03F6}" destId="{DA53E8F1-C7D9-4C61-B8BF-A6FEE9213D1E}" srcOrd="0" destOrd="0" presId="urn:microsoft.com/office/officeart/2005/8/layout/cycle7"/>
    <dgm:cxn modelId="{59AADBF9-BFA9-4908-B79E-FDEC7AE7FA32}" type="presParOf" srcId="{369D20FE-031F-4A2E-A8D8-B73E417D699C}" destId="{55E46F38-10C1-4913-8C4F-2CC8F019D276}" srcOrd="2" destOrd="0" presId="urn:microsoft.com/office/officeart/2005/8/layout/cycle7"/>
    <dgm:cxn modelId="{0E7641B4-80FF-4A4C-BE55-8558038A42CA}" type="presParOf" srcId="{369D20FE-031F-4A2E-A8D8-B73E417D699C}" destId="{69E0816A-AD6A-429F-8490-4F312133CC2A}" srcOrd="3" destOrd="0" presId="urn:microsoft.com/office/officeart/2005/8/layout/cycle7"/>
    <dgm:cxn modelId="{3B09416E-4865-40FB-9E65-920D7F9E09EF}" type="presParOf" srcId="{69E0816A-AD6A-429F-8490-4F312133CC2A}" destId="{885FBC95-0C61-4988-BEB3-26F10E85A7AC}" srcOrd="0" destOrd="0" presId="urn:microsoft.com/office/officeart/2005/8/layout/cycle7"/>
    <dgm:cxn modelId="{F4AB8C28-9B85-4B8A-A9C0-383B4FE85B75}" type="presParOf" srcId="{369D20FE-031F-4A2E-A8D8-B73E417D699C}" destId="{2D3010EE-3CC3-46F5-9E47-7E5A0D858F56}" srcOrd="4" destOrd="0" presId="urn:microsoft.com/office/officeart/2005/8/layout/cycle7"/>
    <dgm:cxn modelId="{F1FE91DA-1815-47C3-AC65-7F91464777A8}" type="presParOf" srcId="{369D20FE-031F-4A2E-A8D8-B73E417D699C}" destId="{6D76DB56-7717-465B-8537-4B5EEF6A4E95}" srcOrd="5" destOrd="0" presId="urn:microsoft.com/office/officeart/2005/8/layout/cycle7"/>
    <dgm:cxn modelId="{6A78464D-4626-43A0-9531-DD37F95C45E6}" type="presParOf" srcId="{6D76DB56-7717-465B-8537-4B5EEF6A4E95}" destId="{D36E5642-9C1C-4E5D-9FCC-086B7986E27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40342-B497-43DE-862D-EB4F8320562B}">
      <dsp:nvSpPr>
        <dsp:cNvPr id="0" name=""/>
        <dsp:cNvSpPr/>
      </dsp:nvSpPr>
      <dsp:spPr>
        <a:xfrm>
          <a:off x="1463353" y="89904"/>
          <a:ext cx="1770704" cy="8853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Concepts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Knowledge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Skills</a:t>
          </a:r>
          <a:endParaRPr lang="en-US" sz="1300" kern="1200" dirty="0"/>
        </a:p>
      </dsp:txBody>
      <dsp:txXfrm>
        <a:off x="1489284" y="115835"/>
        <a:ext cx="1718842" cy="833490"/>
      </dsp:txXfrm>
    </dsp:sp>
    <dsp:sp modelId="{CC1D0DB4-FD79-4792-BC39-A74041AC03F6}">
      <dsp:nvSpPr>
        <dsp:cNvPr id="0" name=""/>
        <dsp:cNvSpPr/>
      </dsp:nvSpPr>
      <dsp:spPr>
        <a:xfrm rot="3600000">
          <a:off x="2618137" y="1644494"/>
          <a:ext cx="923969" cy="30987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711099" y="1706469"/>
        <a:ext cx="738045" cy="185923"/>
      </dsp:txXfrm>
    </dsp:sp>
    <dsp:sp modelId="{55E46F38-10C1-4913-8C4F-2CC8F019D276}">
      <dsp:nvSpPr>
        <dsp:cNvPr id="0" name=""/>
        <dsp:cNvSpPr/>
      </dsp:nvSpPr>
      <dsp:spPr>
        <a:xfrm>
          <a:off x="2926187" y="2623606"/>
          <a:ext cx="1770704" cy="8853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498670"/>
                <a:satOff val="-20763"/>
                <a:lumOff val="-6471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4">
                <a:hueOff val="4498670"/>
                <a:satOff val="-20763"/>
                <a:lumOff val="-6471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Submission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Problem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Tool</a:t>
          </a:r>
          <a:endParaRPr lang="en-US" sz="1300" kern="1200" dirty="0"/>
        </a:p>
      </dsp:txBody>
      <dsp:txXfrm>
        <a:off x="2952118" y="2649537"/>
        <a:ext cx="1718842" cy="833490"/>
      </dsp:txXfrm>
    </dsp:sp>
    <dsp:sp modelId="{69E0816A-AD6A-429F-8490-4F312133CC2A}">
      <dsp:nvSpPr>
        <dsp:cNvPr id="0" name=""/>
        <dsp:cNvSpPr/>
      </dsp:nvSpPr>
      <dsp:spPr>
        <a:xfrm rot="10800000">
          <a:off x="1886721" y="2911345"/>
          <a:ext cx="923969" cy="30987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4498670"/>
                <a:satOff val="-20763"/>
                <a:lumOff val="-6471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4">
                <a:hueOff val="4498670"/>
                <a:satOff val="-20763"/>
                <a:lumOff val="-6471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1979683" y="2973320"/>
        <a:ext cx="738045" cy="185923"/>
      </dsp:txXfrm>
    </dsp:sp>
    <dsp:sp modelId="{2D3010EE-3CC3-46F5-9E47-7E5A0D858F56}">
      <dsp:nvSpPr>
        <dsp:cNvPr id="0" name=""/>
        <dsp:cNvSpPr/>
      </dsp:nvSpPr>
      <dsp:spPr>
        <a:xfrm>
          <a:off x="520" y="2623606"/>
          <a:ext cx="1770704" cy="8853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997340"/>
                <a:satOff val="-41525"/>
                <a:lumOff val="-12942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4">
                <a:hueOff val="8997340"/>
                <a:satOff val="-41525"/>
                <a:lumOff val="-12942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Assessment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Feedback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Score</a:t>
          </a:r>
          <a:endParaRPr lang="en-US" sz="1300" kern="1200" dirty="0"/>
        </a:p>
      </dsp:txBody>
      <dsp:txXfrm>
        <a:off x="26451" y="2649537"/>
        <a:ext cx="1718842" cy="833490"/>
      </dsp:txXfrm>
    </dsp:sp>
    <dsp:sp modelId="{6D76DB56-7717-465B-8537-4B5EEF6A4E95}">
      <dsp:nvSpPr>
        <dsp:cNvPr id="0" name=""/>
        <dsp:cNvSpPr/>
      </dsp:nvSpPr>
      <dsp:spPr>
        <a:xfrm rot="18000000">
          <a:off x="1155304" y="1644494"/>
          <a:ext cx="923969" cy="30987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8997340"/>
                <a:satOff val="-41525"/>
                <a:lumOff val="-12942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4">
                <a:hueOff val="8997340"/>
                <a:satOff val="-41525"/>
                <a:lumOff val="-12942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248266" y="1706469"/>
        <a:ext cx="738045" cy="185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7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1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42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8344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58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17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15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16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2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6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9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4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6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7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5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20B87-F8CC-420B-83F4-268850BCF05D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D40CD-42A9-4EDC-8F43-30DC095D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87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  <p:sldLayoutId id="2147484327" r:id="rId12"/>
    <p:sldLayoutId id="2147484328" r:id="rId13"/>
    <p:sldLayoutId id="2147484329" r:id="rId14"/>
    <p:sldLayoutId id="2147484330" r:id="rId15"/>
    <p:sldLayoutId id="2147484331" r:id="rId16"/>
    <p:sldLayoutId id="214748433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tmp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Online Learning Software:</a:t>
            </a:r>
            <a:br>
              <a:rPr lang="en-US" sz="4400" dirty="0" smtClean="0"/>
            </a:br>
            <a:r>
              <a:rPr lang="en-US" sz="4400" dirty="0" smtClean="0"/>
              <a:t>Terminology and Concepts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Austin Cory Bart</a:t>
            </a:r>
          </a:p>
          <a:p>
            <a:r>
              <a:rPr lang="en-US" dirty="0" smtClean="0"/>
              <a:t>CS 6604 – Online Education Systems</a:t>
            </a:r>
          </a:p>
          <a:p>
            <a:r>
              <a:rPr lang="en-US" dirty="0" smtClean="0"/>
              <a:t>1/22/2015 at 2PM in Randolph 110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6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Metaphor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0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learning experience </a:t>
            </a:r>
            <a:r>
              <a:rPr lang="en-US" dirty="0" smtClean="0"/>
              <a:t>that (usually):</a:t>
            </a:r>
          </a:p>
          <a:p>
            <a:pPr lvl="1"/>
            <a:r>
              <a:rPr lang="en-US" dirty="0" smtClean="0"/>
              <a:t>Lasts </a:t>
            </a:r>
            <a:r>
              <a:rPr lang="en-US" dirty="0"/>
              <a:t>a </a:t>
            </a:r>
            <a:r>
              <a:rPr lang="en-US" dirty="0" smtClean="0"/>
              <a:t>semester</a:t>
            </a:r>
          </a:p>
          <a:p>
            <a:pPr lvl="1"/>
            <a:r>
              <a:rPr lang="en-US" dirty="0" smtClean="0"/>
              <a:t>Situated </a:t>
            </a:r>
            <a:r>
              <a:rPr lang="en-US" dirty="0"/>
              <a:t>in a physical </a:t>
            </a:r>
            <a:r>
              <a:rPr lang="en-US" dirty="0" smtClean="0"/>
              <a:t>site</a:t>
            </a:r>
          </a:p>
          <a:p>
            <a:pPr lvl="1"/>
            <a:r>
              <a:rPr lang="en-US" dirty="0" smtClean="0"/>
              <a:t>Led </a:t>
            </a:r>
            <a:r>
              <a:rPr lang="en-US" dirty="0"/>
              <a:t>by an in-person </a:t>
            </a:r>
            <a:r>
              <a:rPr lang="en-US" dirty="0" smtClean="0"/>
              <a:t>instructor(s)</a:t>
            </a:r>
          </a:p>
          <a:p>
            <a:pPr lvl="1"/>
            <a:r>
              <a:rPr lang="en-US" dirty="0" smtClean="0"/>
              <a:t>Has a set of students</a:t>
            </a:r>
          </a:p>
          <a:p>
            <a:pPr lvl="1"/>
            <a:r>
              <a:rPr lang="en-US" dirty="0" smtClean="0"/>
              <a:t>Supplemented </a:t>
            </a:r>
            <a:r>
              <a:rPr lang="en-US" dirty="0"/>
              <a:t>by other </a:t>
            </a:r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Meant </a:t>
            </a:r>
            <a:r>
              <a:rPr lang="en-US" dirty="0"/>
              <a:t>to teach a particular slice of a discipline's </a:t>
            </a:r>
            <a:r>
              <a:rPr lang="en-US" dirty="0" smtClean="0"/>
              <a:t>knowledge</a:t>
            </a:r>
          </a:p>
          <a:p>
            <a:pPr lvl="1"/>
            <a:r>
              <a:rPr lang="en-US" dirty="0" smtClean="0"/>
              <a:t>Ends </a:t>
            </a:r>
            <a:r>
              <a:rPr lang="en-US" dirty="0"/>
              <a:t>in some kind of summative </a:t>
            </a:r>
            <a:r>
              <a:rPr lang="en-US" dirty="0" smtClean="0"/>
              <a:t>grade…</a:t>
            </a:r>
          </a:p>
          <a:p>
            <a:pPr lvl="1"/>
            <a:r>
              <a:rPr lang="en-US" dirty="0" smtClean="0"/>
              <a:t>… That provides credit, certification, etc.</a:t>
            </a:r>
          </a:p>
        </p:txBody>
      </p:sp>
    </p:spTree>
    <p:extLst>
      <p:ext uri="{BB962C8B-B14F-4D97-AF65-F5344CB8AC3E}">
        <p14:creationId xmlns:p14="http://schemas.microsoft.com/office/powerpoint/2010/main" val="19725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Course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online learning </a:t>
            </a:r>
            <a:r>
              <a:rPr lang="en-US" dirty="0"/>
              <a:t>experience </a:t>
            </a:r>
            <a:r>
              <a:rPr lang="en-US" dirty="0" smtClean="0"/>
              <a:t>that (usually):</a:t>
            </a:r>
          </a:p>
          <a:p>
            <a:pPr lvl="1"/>
            <a:r>
              <a:rPr lang="en-US" dirty="0" smtClean="0"/>
              <a:t>Lasts </a:t>
            </a:r>
            <a:r>
              <a:rPr lang="en-US" dirty="0"/>
              <a:t>a </a:t>
            </a:r>
            <a:r>
              <a:rPr lang="en-US" dirty="0" smtClean="0"/>
              <a:t>semester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Situated </a:t>
            </a:r>
            <a:r>
              <a:rPr lang="en-US" b="1" dirty="0">
                <a:solidFill>
                  <a:schemeClr val="bg1"/>
                </a:solidFill>
              </a:rPr>
              <a:t>in a physical </a:t>
            </a:r>
            <a:r>
              <a:rPr lang="en-US" b="1" dirty="0" smtClean="0">
                <a:solidFill>
                  <a:schemeClr val="bg1"/>
                </a:solidFill>
              </a:rPr>
              <a:t>site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Led </a:t>
            </a:r>
            <a:r>
              <a:rPr lang="en-US" b="1" dirty="0">
                <a:solidFill>
                  <a:schemeClr val="bg1"/>
                </a:solidFill>
              </a:rPr>
              <a:t>by an in-person </a:t>
            </a:r>
            <a:r>
              <a:rPr lang="en-US" b="1" dirty="0" smtClean="0">
                <a:solidFill>
                  <a:schemeClr val="bg1"/>
                </a:solidFill>
              </a:rPr>
              <a:t>instructor(s)</a:t>
            </a:r>
          </a:p>
          <a:p>
            <a:pPr lvl="1"/>
            <a:r>
              <a:rPr lang="en-US" dirty="0" smtClean="0"/>
              <a:t>Has a set of students</a:t>
            </a:r>
          </a:p>
          <a:p>
            <a:pPr lvl="1"/>
            <a:r>
              <a:rPr lang="en-US" dirty="0" smtClean="0"/>
              <a:t>Supplemented </a:t>
            </a:r>
            <a:r>
              <a:rPr lang="en-US" dirty="0"/>
              <a:t>by other </a:t>
            </a:r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Meant </a:t>
            </a:r>
            <a:r>
              <a:rPr lang="en-US" dirty="0"/>
              <a:t>to teach a particular slice of a discipline's </a:t>
            </a:r>
            <a:r>
              <a:rPr lang="en-US" dirty="0" smtClean="0"/>
              <a:t>knowledge</a:t>
            </a:r>
          </a:p>
          <a:p>
            <a:pPr lvl="1"/>
            <a:r>
              <a:rPr lang="en-US" dirty="0" smtClean="0"/>
              <a:t>Ends </a:t>
            </a:r>
            <a:r>
              <a:rPr lang="en-US" dirty="0"/>
              <a:t>in some kind of summative </a:t>
            </a:r>
            <a:r>
              <a:rPr lang="en-US" dirty="0" smtClean="0"/>
              <a:t>grade…</a:t>
            </a:r>
          </a:p>
          <a:p>
            <a:pPr lvl="1"/>
            <a:r>
              <a:rPr lang="en-US" dirty="0" smtClean="0"/>
              <a:t>… That provides credit, certification, etc.</a:t>
            </a:r>
          </a:p>
        </p:txBody>
      </p:sp>
    </p:spTree>
    <p:extLst>
      <p:ext uri="{BB962C8B-B14F-4D97-AF65-F5344CB8AC3E}">
        <p14:creationId xmlns:p14="http://schemas.microsoft.com/office/powerpoint/2010/main" val="247491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Course: Courseware vs. 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Learning/Course Management Software (LMS/CMS)</a:t>
            </a:r>
          </a:p>
          <a:p>
            <a:pPr lvl="1"/>
            <a:r>
              <a:rPr lang="en-US" dirty="0" smtClean="0"/>
              <a:t>“Administration” of resources</a:t>
            </a:r>
          </a:p>
          <a:p>
            <a:pPr lvl="1"/>
            <a:r>
              <a:rPr lang="en-US" dirty="0" smtClean="0"/>
              <a:t>Scholar/Sakai, Moodle</a:t>
            </a:r>
          </a:p>
          <a:p>
            <a:r>
              <a:rPr lang="en-US" dirty="0" err="1" smtClean="0"/>
              <a:t>CourseWare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“Kit” of material</a:t>
            </a:r>
          </a:p>
          <a:p>
            <a:pPr lvl="1"/>
            <a:r>
              <a:rPr lang="en-US" dirty="0" smtClean="0"/>
              <a:t>Examples: </a:t>
            </a:r>
            <a:r>
              <a:rPr lang="en-US" dirty="0" err="1" smtClean="0"/>
              <a:t>OpenEdX</a:t>
            </a:r>
            <a:r>
              <a:rPr lang="en-US" dirty="0" smtClean="0"/>
              <a:t>, </a:t>
            </a:r>
            <a:r>
              <a:rPr lang="en-US" dirty="0" err="1" smtClean="0"/>
              <a:t>Coursera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27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Course: MOOC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Massive</a:t>
            </a:r>
          </a:p>
          <a:p>
            <a:pPr lvl="1"/>
            <a:r>
              <a:rPr lang="en-US" dirty="0" smtClean="0"/>
              <a:t>Way bigger than most conventional courses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Open</a:t>
            </a:r>
          </a:p>
          <a:p>
            <a:pPr lvl="1"/>
            <a:r>
              <a:rPr lang="en-US" dirty="0" smtClean="0"/>
              <a:t>Ideally, anyone should be able to take it</a:t>
            </a:r>
          </a:p>
          <a:p>
            <a:pPr lvl="1"/>
            <a:r>
              <a:rPr lang="en-US" dirty="0" smtClean="0"/>
              <a:t>In practice: many have paywalls, require user registration</a:t>
            </a:r>
          </a:p>
          <a:p>
            <a:r>
              <a:rPr lang="en-US" dirty="0" smtClean="0"/>
              <a:t>Online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Course: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Students</a:t>
            </a:r>
          </a:p>
          <a:p>
            <a:r>
              <a:rPr lang="en-US" dirty="0"/>
              <a:t>[Senior, Guest] </a:t>
            </a:r>
            <a:r>
              <a:rPr lang="en-US" dirty="0" smtClean="0"/>
              <a:t>Instructor</a:t>
            </a:r>
            <a:endParaRPr lang="en-US" dirty="0"/>
          </a:p>
          <a:p>
            <a:r>
              <a:rPr lang="en-US" dirty="0" smtClean="0"/>
              <a:t>Teaching/Lab Assistants</a:t>
            </a:r>
            <a:endParaRPr lang="en-US" dirty="0"/>
          </a:p>
          <a:p>
            <a:r>
              <a:rPr lang="en-US" dirty="0" smtClean="0"/>
              <a:t>Content </a:t>
            </a:r>
            <a:r>
              <a:rPr lang="en-US" dirty="0"/>
              <a:t>Creator/Contributor</a:t>
            </a:r>
          </a:p>
          <a:p>
            <a:r>
              <a:rPr lang="en-US" dirty="0" smtClean="0"/>
              <a:t>Observer/Researcher/Guest</a:t>
            </a:r>
            <a:endParaRPr lang="en-US" dirty="0"/>
          </a:p>
          <a:p>
            <a:r>
              <a:rPr lang="en-US" dirty="0" smtClean="0"/>
              <a:t>Administrator</a:t>
            </a:r>
            <a:endParaRPr lang="en-US" dirty="0"/>
          </a:p>
          <a:p>
            <a:r>
              <a:rPr lang="en-US" dirty="0" smtClean="0"/>
              <a:t>Staff/Maintenance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Different</a:t>
            </a:r>
          </a:p>
          <a:p>
            <a:pPr lvl="1"/>
            <a:r>
              <a:rPr lang="en-US" dirty="0" smtClean="0"/>
              <a:t>Privileges</a:t>
            </a:r>
          </a:p>
          <a:p>
            <a:pPr lvl="2"/>
            <a:r>
              <a:rPr lang="en-US" dirty="0" smtClean="0"/>
              <a:t>Students grade professors</a:t>
            </a:r>
          </a:p>
          <a:p>
            <a:pPr lvl="2"/>
            <a:r>
              <a:rPr lang="en-US" dirty="0" smtClean="0"/>
              <a:t>Guests can’t view certain materials</a:t>
            </a:r>
          </a:p>
          <a:p>
            <a:pPr lvl="1"/>
            <a:r>
              <a:rPr lang="en-US" dirty="0" smtClean="0"/>
              <a:t>Tasks</a:t>
            </a:r>
          </a:p>
          <a:p>
            <a:pPr lvl="2"/>
            <a:r>
              <a:rPr lang="en-US" dirty="0" smtClean="0"/>
              <a:t>Students want to view material for certain times</a:t>
            </a:r>
          </a:p>
          <a:p>
            <a:pPr lvl="1"/>
            <a:r>
              <a:rPr lang="en-US" dirty="0" smtClean="0"/>
              <a:t>Requirements</a:t>
            </a:r>
          </a:p>
          <a:p>
            <a:r>
              <a:rPr lang="en-US" dirty="0" smtClean="0"/>
              <a:t>Not necessarily discrete!</a:t>
            </a:r>
          </a:p>
          <a:p>
            <a:r>
              <a:rPr lang="en-US" dirty="0" smtClean="0"/>
              <a:t>Membership can fluctuate</a:t>
            </a:r>
          </a:p>
        </p:txBody>
      </p:sp>
    </p:spTree>
    <p:extLst>
      <p:ext uri="{BB962C8B-B14F-4D97-AF65-F5344CB8AC3E}">
        <p14:creationId xmlns:p14="http://schemas.microsoft.com/office/powerpoint/2010/main" val="181697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Course: Header information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Description</a:t>
            </a:r>
          </a:p>
          <a:p>
            <a:r>
              <a:rPr lang="en-US" dirty="0" smtClean="0"/>
              <a:t>Learning Objectives</a:t>
            </a:r>
          </a:p>
          <a:p>
            <a:r>
              <a:rPr lang="en-US" dirty="0" smtClean="0"/>
              <a:t>Course Policies</a:t>
            </a:r>
          </a:p>
          <a:p>
            <a:r>
              <a:rPr lang="en-US" dirty="0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44844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Course: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Collection of problems</a:t>
            </a:r>
          </a:p>
          <a:p>
            <a:pPr lvl="1"/>
            <a:r>
              <a:rPr lang="en-US" dirty="0" smtClean="0"/>
              <a:t>Physical, Virtual artifacts</a:t>
            </a:r>
          </a:p>
          <a:p>
            <a:r>
              <a:rPr lang="en-US" dirty="0" smtClean="0"/>
              <a:t>Timing</a:t>
            </a:r>
          </a:p>
          <a:p>
            <a:pPr lvl="1"/>
            <a:r>
              <a:rPr lang="en-US" dirty="0" smtClean="0"/>
              <a:t>Has a start time (can students submit early? Is it visible early?)</a:t>
            </a:r>
          </a:p>
          <a:p>
            <a:pPr lvl="1"/>
            <a:r>
              <a:rPr lang="en-US" dirty="0" smtClean="0"/>
              <a:t>Has deadlines (hard, soft, might affect scores)</a:t>
            </a:r>
          </a:p>
          <a:p>
            <a:r>
              <a:rPr lang="en-US" dirty="0" smtClean="0"/>
              <a:t>Assessments</a:t>
            </a:r>
          </a:p>
          <a:p>
            <a:pPr lvl="1"/>
            <a:r>
              <a:rPr lang="en-US" dirty="0"/>
              <a:t>Formative or </a:t>
            </a:r>
            <a:r>
              <a:rPr lang="en-US" dirty="0" smtClean="0"/>
              <a:t>summative </a:t>
            </a:r>
          </a:p>
          <a:p>
            <a:pPr lvl="1"/>
            <a:r>
              <a:rPr lang="en-US" dirty="0" smtClean="0"/>
              <a:t>Often has feedback</a:t>
            </a:r>
          </a:p>
          <a:p>
            <a:pPr lvl="1"/>
            <a:r>
              <a:rPr lang="en-US" dirty="0" smtClean="0"/>
              <a:t>Sometimes allows revisions</a:t>
            </a:r>
          </a:p>
          <a:p>
            <a:pPr lvl="1"/>
            <a:r>
              <a:rPr lang="en-US" dirty="0" smtClean="0"/>
              <a:t>Mastery (keep </a:t>
            </a:r>
            <a:r>
              <a:rPr lang="en-US" dirty="0" smtClean="0"/>
              <a:t>trying until you get achieve a certain level of </a:t>
            </a:r>
            <a:r>
              <a:rPr lang="en-US" dirty="0" smtClean="0"/>
              <a:t>proficiency) vs. Conventional</a:t>
            </a:r>
            <a:endParaRPr lang="en-US" dirty="0" smtClean="0"/>
          </a:p>
          <a:p>
            <a:r>
              <a:rPr lang="en-US" dirty="0" smtClean="0"/>
              <a:t>Points</a:t>
            </a:r>
          </a:p>
          <a:p>
            <a:pPr lvl="1"/>
            <a:r>
              <a:rPr lang="en-US" dirty="0" smtClean="0"/>
              <a:t>Worth some number of points</a:t>
            </a:r>
          </a:p>
          <a:p>
            <a:pPr lvl="1"/>
            <a:r>
              <a:rPr lang="en-US" dirty="0" smtClean="0"/>
              <a:t>Internally has some distribution of points</a:t>
            </a:r>
          </a:p>
        </p:txBody>
      </p:sp>
    </p:spTree>
    <p:extLst>
      <p:ext uri="{BB962C8B-B14F-4D97-AF65-F5344CB8AC3E}">
        <p14:creationId xmlns:p14="http://schemas.microsoft.com/office/powerpoint/2010/main" val="56383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Course: Boolean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Attended class/lecture</a:t>
            </a:r>
          </a:p>
          <a:p>
            <a:r>
              <a:rPr lang="en-US" dirty="0" smtClean="0"/>
              <a:t>Reviewed a video</a:t>
            </a:r>
          </a:p>
          <a:p>
            <a:r>
              <a:rPr lang="en-US" dirty="0" smtClean="0"/>
              <a:t>Read a chapter in the 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20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Course: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distribution of points among assignments</a:t>
            </a:r>
          </a:p>
          <a:p>
            <a:r>
              <a:rPr lang="en-US" dirty="0" smtClean="0"/>
              <a:t>Students have a summative score</a:t>
            </a:r>
          </a:p>
          <a:p>
            <a:pPr lvl="1"/>
            <a:r>
              <a:rPr lang="en-US" dirty="0" smtClean="0"/>
              <a:t>Final grade: A, B, C, D, F, W, I, etc.</a:t>
            </a:r>
          </a:p>
          <a:p>
            <a:pPr lvl="1"/>
            <a:r>
              <a:rPr lang="en-US" dirty="0" smtClean="0"/>
              <a:t>Pass/Fail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48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recurring terms and concepts</a:t>
            </a:r>
          </a:p>
          <a:p>
            <a:endParaRPr lang="en-US" dirty="0" smtClean="0"/>
          </a:p>
          <a:p>
            <a:r>
              <a:rPr lang="en-US" dirty="0" smtClean="0"/>
              <a:t>Create a “glossary” that we can all refer to</a:t>
            </a:r>
          </a:p>
          <a:p>
            <a:pPr lvl="1"/>
            <a:r>
              <a:rPr lang="en-US" b="1" u="sng" dirty="0" smtClean="0"/>
              <a:t>tinyurl.com/</a:t>
            </a:r>
            <a:r>
              <a:rPr lang="en-US" sz="2400" b="1" u="sng" dirty="0" smtClean="0"/>
              <a:t>cs-6604-glossary</a:t>
            </a:r>
          </a:p>
          <a:p>
            <a:endParaRPr lang="en-US" dirty="0" smtClean="0"/>
          </a:p>
          <a:p>
            <a:r>
              <a:rPr lang="en-US" dirty="0" smtClean="0"/>
              <a:t>Please engage and discuss with the content represented here. If you think I’ve glossed something over or didn’t capture the full picture, we need to figure it out!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0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Course: Shared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Paired work</a:t>
            </a:r>
          </a:p>
          <a:p>
            <a:pPr lvl="1"/>
            <a:r>
              <a:rPr lang="en-US" dirty="0" smtClean="0"/>
              <a:t>Two students work closely together</a:t>
            </a:r>
          </a:p>
          <a:p>
            <a:pPr lvl="1"/>
            <a:r>
              <a:rPr lang="en-US" dirty="0" smtClean="0"/>
              <a:t>XP – Paired Programming</a:t>
            </a:r>
          </a:p>
          <a:p>
            <a:r>
              <a:rPr lang="en-US" dirty="0" smtClean="0"/>
              <a:t>Teams</a:t>
            </a:r>
          </a:p>
          <a:p>
            <a:pPr lvl="1"/>
            <a:r>
              <a:rPr lang="en-US" dirty="0" smtClean="0"/>
              <a:t>Groups of students working together</a:t>
            </a:r>
          </a:p>
          <a:p>
            <a:pPr lvl="1"/>
            <a:r>
              <a:rPr lang="en-US" dirty="0" smtClean="0"/>
              <a:t>Receive same or similar grades</a:t>
            </a:r>
          </a:p>
          <a:p>
            <a:pPr lvl="1"/>
            <a:r>
              <a:rPr lang="en-US" dirty="0" smtClean="0"/>
              <a:t>Students grade each other</a:t>
            </a:r>
          </a:p>
          <a:p>
            <a:r>
              <a:rPr lang="en-US" dirty="0" smtClean="0"/>
              <a:t>Cohorts</a:t>
            </a:r>
          </a:p>
          <a:p>
            <a:pPr lvl="1"/>
            <a:r>
              <a:rPr lang="en-US" dirty="0" smtClean="0"/>
              <a:t>Looser grouping – no shared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53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Course: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content available to the student</a:t>
            </a:r>
          </a:p>
          <a:p>
            <a:pPr lvl="1"/>
            <a:r>
              <a:rPr lang="en-US" dirty="0" smtClean="0"/>
              <a:t>PowerPoint slides</a:t>
            </a:r>
          </a:p>
          <a:p>
            <a:pPr lvl="1"/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Readings, articles</a:t>
            </a:r>
          </a:p>
          <a:p>
            <a:pPr lvl="1"/>
            <a:r>
              <a:rPr lang="en-US" dirty="0" smtClean="0"/>
              <a:t>Videos</a:t>
            </a:r>
          </a:p>
          <a:p>
            <a:pPr lvl="1"/>
            <a:r>
              <a:rPr lang="en-US" dirty="0" smtClean="0"/>
              <a:t>Websites</a:t>
            </a:r>
          </a:p>
          <a:p>
            <a:r>
              <a:rPr lang="en-US" dirty="0" smtClean="0"/>
              <a:t>Meant to support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6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Course: Versioning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Courses evolve over time</a:t>
            </a:r>
          </a:p>
          <a:p>
            <a:pPr lvl="1"/>
            <a:r>
              <a:rPr lang="en-US" dirty="0" smtClean="0"/>
              <a:t>Changes structure, administration, material</a:t>
            </a:r>
          </a:p>
          <a:p>
            <a:pPr lvl="1"/>
            <a:r>
              <a:rPr lang="en-US" dirty="0" smtClean="0"/>
              <a:t>Material used in one semester might need to be modified, removed</a:t>
            </a:r>
          </a:p>
          <a:p>
            <a:pPr lvl="1"/>
            <a:r>
              <a:rPr lang="en-US" dirty="0" smtClean="0"/>
              <a:t>New learning objectives</a:t>
            </a:r>
          </a:p>
          <a:p>
            <a:r>
              <a:rPr lang="en-US" dirty="0" smtClean="0"/>
              <a:t>Department expectations evolve over time</a:t>
            </a:r>
          </a:p>
          <a:p>
            <a:r>
              <a:rPr lang="en-US" dirty="0"/>
              <a:t>Courses may have multiple, slightly different </a:t>
            </a:r>
            <a:r>
              <a:rPr lang="en-US" dirty="0" smtClean="0"/>
              <a:t>sections</a:t>
            </a:r>
          </a:p>
          <a:p>
            <a:pPr lvl="1"/>
            <a:r>
              <a:rPr lang="en-US" dirty="0" smtClean="0"/>
              <a:t>Especially for educational research (the hunt for the mythical “control”)</a:t>
            </a:r>
          </a:p>
          <a:p>
            <a:r>
              <a:rPr lang="en-US" dirty="0"/>
              <a:t>Different instructors teach </a:t>
            </a:r>
            <a:r>
              <a:rPr lang="en-US" dirty="0" smtClean="0"/>
              <a:t>the same course </a:t>
            </a:r>
            <a:r>
              <a:rPr lang="en-US" dirty="0"/>
              <a:t>differently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9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Course: Learning </a:t>
            </a:r>
            <a:r>
              <a:rPr lang="en-US" dirty="0"/>
              <a:t>Tools </a:t>
            </a:r>
            <a:r>
              <a:rPr lang="en-US" dirty="0" smtClean="0"/>
              <a:t>Interoperability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Export materials between multiple CMS</a:t>
            </a:r>
          </a:p>
          <a:p>
            <a:endParaRPr lang="en-US" dirty="0" smtClean="0"/>
          </a:p>
          <a:p>
            <a:r>
              <a:rPr lang="en-US" dirty="0" smtClean="0"/>
              <a:t>LTI Standards</a:t>
            </a:r>
          </a:p>
          <a:p>
            <a:endParaRPr lang="en-US" dirty="0"/>
          </a:p>
          <a:p>
            <a:r>
              <a:rPr lang="en-US" dirty="0" smtClean="0"/>
              <a:t>Seductive, but all very questionable</a:t>
            </a:r>
            <a:endParaRPr lang="en-US" dirty="0"/>
          </a:p>
        </p:txBody>
      </p:sp>
      <p:pic>
        <p:nvPicPr>
          <p:cNvPr id="7170" name="Picture 2" descr="http://i.vimeocdn.com/video/232488196_6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2373511"/>
            <a:ext cx="4700588" cy="3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94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Metaphor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Authoritative source of </a:t>
            </a:r>
            <a:r>
              <a:rPr lang="en-US" dirty="0" smtClean="0"/>
              <a:t>knowledge</a:t>
            </a:r>
          </a:p>
          <a:p>
            <a:r>
              <a:rPr lang="en-US" dirty="0" smtClean="0"/>
              <a:t>The only state in a book is the reader’s current position</a:t>
            </a:r>
          </a:p>
          <a:p>
            <a:r>
              <a:rPr lang="en-US" dirty="0" smtClean="0"/>
              <a:t>Physical object that can be freely distributed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2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Authoritative source of knowledge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State is reader’s current location, completion of interactive content, and observation of static content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Physical object that can be freely </a:t>
            </a:r>
            <a:r>
              <a:rPr lang="en-US" dirty="0" smtClean="0"/>
              <a:t>distributed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Dynamic</a:t>
            </a:r>
          </a:p>
        </p:txBody>
      </p:sp>
    </p:spTree>
    <p:extLst>
      <p:ext uri="{BB962C8B-B14F-4D97-AF65-F5344CB8AC3E}">
        <p14:creationId xmlns:p14="http://schemas.microsoft.com/office/powerpoint/2010/main" val="32240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Book: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Prose </a:t>
            </a:r>
            <a:r>
              <a:rPr lang="en-US" dirty="0"/>
              <a:t>organized into a hierarchy of</a:t>
            </a:r>
          </a:p>
          <a:p>
            <a:pPr lvl="1"/>
            <a:r>
              <a:rPr lang="en-US" dirty="0" smtClean="0"/>
              <a:t>Volumes</a:t>
            </a:r>
            <a:endParaRPr lang="en-US" dirty="0"/>
          </a:p>
          <a:p>
            <a:pPr lvl="1"/>
            <a:r>
              <a:rPr lang="en-US" dirty="0" smtClean="0"/>
              <a:t>Parts</a:t>
            </a:r>
            <a:endParaRPr lang="en-US" dirty="0"/>
          </a:p>
          <a:p>
            <a:pPr lvl="1"/>
            <a:r>
              <a:rPr lang="en-US" dirty="0" smtClean="0"/>
              <a:t>Units/Modules</a:t>
            </a:r>
            <a:endParaRPr lang="en-US" dirty="0"/>
          </a:p>
          <a:p>
            <a:pPr lvl="1"/>
            <a:r>
              <a:rPr lang="en-US" dirty="0" smtClean="0"/>
              <a:t>Chapters </a:t>
            </a:r>
            <a:r>
              <a:rPr lang="en-US" dirty="0"/>
              <a:t>and Sections</a:t>
            </a:r>
          </a:p>
          <a:p>
            <a:pPr lvl="1"/>
            <a:r>
              <a:rPr lang="en-US" dirty="0" smtClean="0"/>
              <a:t>Paragraphs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Book: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content</a:t>
            </a:r>
          </a:p>
          <a:p>
            <a:pPr lvl="1"/>
            <a:r>
              <a:rPr lang="en-US" dirty="0" smtClean="0"/>
              <a:t>Text</a:t>
            </a:r>
            <a:r>
              <a:rPr lang="en-US" dirty="0"/>
              <a:t>, </a:t>
            </a:r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Audio, TTS</a:t>
            </a:r>
          </a:p>
          <a:p>
            <a:pPr lvl="1"/>
            <a:r>
              <a:rPr lang="en-US" dirty="0" smtClean="0"/>
              <a:t>Videos, Slideshows, Visualizations</a:t>
            </a:r>
          </a:p>
          <a:p>
            <a:r>
              <a:rPr lang="en-US" dirty="0" smtClean="0"/>
              <a:t>Interactive content [Problems, </a:t>
            </a:r>
            <a:r>
              <a:rPr lang="en-US" dirty="0" err="1" smtClean="0"/>
              <a:t>Interactives</a:t>
            </a:r>
            <a:r>
              <a:rPr lang="en-US" dirty="0" smtClean="0"/>
              <a:t>, Exercises]</a:t>
            </a:r>
          </a:p>
          <a:p>
            <a:pPr lvl="1"/>
            <a:r>
              <a:rPr lang="en-US" dirty="0" smtClean="0"/>
              <a:t>Multiple Choice</a:t>
            </a:r>
          </a:p>
          <a:p>
            <a:pPr lvl="1"/>
            <a:r>
              <a:rPr lang="en-US" dirty="0" smtClean="0"/>
              <a:t>Paragraph Response</a:t>
            </a:r>
          </a:p>
          <a:p>
            <a:pPr lvl="1"/>
            <a:r>
              <a:rPr lang="en-US" dirty="0" smtClean="0"/>
              <a:t>Programming</a:t>
            </a:r>
            <a:endParaRPr lang="en-US" dirty="0"/>
          </a:p>
          <a:p>
            <a:pPr lvl="1"/>
            <a:r>
              <a:rPr lang="en-US" dirty="0" smtClean="0"/>
              <a:t>Interactive Visualizations</a:t>
            </a:r>
          </a:p>
        </p:txBody>
      </p:sp>
    </p:spTree>
    <p:extLst>
      <p:ext uri="{BB962C8B-B14F-4D97-AF65-F5344CB8AC3E}">
        <p14:creationId xmlns:p14="http://schemas.microsoft.com/office/powerpoint/2010/main" val="34911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Book: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Books can be accessed in many different patterns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Linear </a:t>
            </a:r>
            <a:r>
              <a:rPr lang="en-US" dirty="0" smtClean="0"/>
              <a:t>scan</a:t>
            </a:r>
          </a:p>
          <a:p>
            <a:pPr lvl="2"/>
            <a:r>
              <a:rPr lang="en-US" dirty="0" smtClean="0"/>
              <a:t>Chapter </a:t>
            </a:r>
            <a:r>
              <a:rPr lang="en-US" dirty="0"/>
              <a:t>1, Chapter 2, Chapter 3, 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Non-linear branching</a:t>
            </a:r>
          </a:p>
          <a:p>
            <a:pPr lvl="2"/>
            <a:r>
              <a:rPr lang="en-US" dirty="0" smtClean="0"/>
              <a:t>Not many examples in the wild</a:t>
            </a:r>
          </a:p>
          <a:p>
            <a:pPr lvl="1"/>
            <a:r>
              <a:rPr lang="en-US" dirty="0" smtClean="0"/>
              <a:t>Skipping </a:t>
            </a:r>
            <a:r>
              <a:rPr lang="en-US" dirty="0"/>
              <a:t>around, </a:t>
            </a:r>
            <a:r>
              <a:rPr lang="en-US" dirty="0" smtClean="0"/>
              <a:t>returning</a:t>
            </a:r>
          </a:p>
          <a:p>
            <a:pPr lvl="2"/>
            <a:r>
              <a:rPr lang="en-US" dirty="0" smtClean="0"/>
              <a:t>Some </a:t>
            </a:r>
            <a:r>
              <a:rPr lang="en-US" dirty="0"/>
              <a:t>content should reference earlier content, some isn't crucial to understand the first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Search/Reference</a:t>
            </a:r>
          </a:p>
          <a:p>
            <a:pPr lvl="2"/>
            <a:r>
              <a:rPr lang="en-US" dirty="0" smtClean="0"/>
              <a:t>Some </a:t>
            </a:r>
            <a:r>
              <a:rPr lang="en-US" dirty="0"/>
              <a:t>content is only needed </a:t>
            </a:r>
            <a:r>
              <a:rPr lang="en-US" dirty="0" smtClean="0"/>
              <a:t>on-demand</a:t>
            </a:r>
          </a:p>
          <a:p>
            <a:pPr lvl="1"/>
            <a:r>
              <a:rPr lang="en-US" dirty="0" smtClean="0"/>
              <a:t>Not at all</a:t>
            </a:r>
          </a:p>
        </p:txBody>
      </p:sp>
    </p:spTree>
    <p:extLst>
      <p:ext uri="{BB962C8B-B14F-4D97-AF65-F5344CB8AC3E}">
        <p14:creationId xmlns:p14="http://schemas.microsoft.com/office/powerpoint/2010/main" val="4910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Idea of </a:t>
            </a:r>
            <a:r>
              <a:rPr lang="en-US" dirty="0" smtClean="0"/>
              <a:t>Virtual Learning Environments</a:t>
            </a:r>
          </a:p>
          <a:p>
            <a:r>
              <a:rPr lang="en-US" dirty="0"/>
              <a:t>The competing </a:t>
            </a:r>
            <a:r>
              <a:rPr lang="en-US" dirty="0" smtClean="0"/>
              <a:t>metaphors</a:t>
            </a:r>
          </a:p>
          <a:p>
            <a:pPr lvl="1"/>
            <a:r>
              <a:rPr lang="en-US" dirty="0" smtClean="0"/>
              <a:t>Course</a:t>
            </a:r>
          </a:p>
          <a:p>
            <a:pPr lvl="1"/>
            <a:r>
              <a:rPr lang="en-US" dirty="0" smtClean="0"/>
              <a:t>Book</a:t>
            </a:r>
          </a:p>
          <a:p>
            <a:pPr lvl="1"/>
            <a:r>
              <a:rPr lang="en-US" dirty="0" smtClean="0"/>
              <a:t>Tutorial System</a:t>
            </a:r>
          </a:p>
          <a:p>
            <a:pPr lvl="1"/>
            <a:r>
              <a:rPr lang="en-US" dirty="0" smtClean="0"/>
              <a:t>Tool</a:t>
            </a:r>
          </a:p>
          <a:p>
            <a:pPr lvl="1"/>
            <a:r>
              <a:rPr lang="en-US" dirty="0" smtClean="0"/>
              <a:t>Forum</a:t>
            </a:r>
          </a:p>
          <a:p>
            <a:pPr lvl="1"/>
            <a:r>
              <a:rPr lang="en-US" dirty="0" smtClean="0"/>
              <a:t>Other </a:t>
            </a:r>
            <a:r>
              <a:rPr lang="en-US" dirty="0"/>
              <a:t>key </a:t>
            </a:r>
            <a:r>
              <a:rPr lang="en-US" dirty="0" smtClean="0"/>
              <a:t>concepts</a:t>
            </a:r>
          </a:p>
          <a:p>
            <a:r>
              <a:rPr lang="en-US" dirty="0"/>
              <a:t>How do big platforms </a:t>
            </a:r>
            <a:r>
              <a:rPr lang="en-US" dirty="0" smtClean="0"/>
              <a:t>[not] use these concepts</a:t>
            </a:r>
            <a:r>
              <a:rPr lang="en-US" dirty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688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Book: Reconfiguration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case: “I want to use chapters 4, 7, and 9. Plus new content tailored to my course.”</a:t>
            </a:r>
          </a:p>
          <a:p>
            <a:r>
              <a:rPr lang="en-US" dirty="0" smtClean="0"/>
              <a:t>Modular design of material for reconfiguration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err="1" smtClean="0"/>
              <a:t>OpenDSA</a:t>
            </a:r>
            <a:r>
              <a:rPr lang="en-US" dirty="0" smtClean="0"/>
              <a:t>, </a:t>
            </a:r>
            <a:r>
              <a:rPr lang="en-US" dirty="0" err="1" smtClean="0"/>
              <a:t>Runestone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Hyperlinking to non-existent sections</a:t>
            </a:r>
          </a:p>
          <a:p>
            <a:pPr lvl="1"/>
            <a:r>
              <a:rPr lang="en-US" dirty="0" smtClean="0"/>
              <a:t>Complications</a:t>
            </a:r>
          </a:p>
          <a:p>
            <a:pPr lvl="1"/>
            <a:endParaRPr lang="en-US" dirty="0"/>
          </a:p>
          <a:p>
            <a:r>
              <a:rPr lang="en-US" dirty="0" err="1" smtClean="0"/>
              <a:t>Runestone</a:t>
            </a:r>
            <a:r>
              <a:rPr lang="en-US" dirty="0" smtClean="0"/>
              <a:t>: “Not many people take advantage of this feature”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9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Book: Content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be able to contribute new material</a:t>
            </a:r>
            <a:endParaRPr lang="en-US" dirty="0"/>
          </a:p>
          <a:p>
            <a:pPr lvl="1"/>
            <a:r>
              <a:rPr lang="en-US" dirty="0" err="1" smtClean="0"/>
              <a:t>OpenEdX</a:t>
            </a:r>
            <a:r>
              <a:rPr lang="en-US" dirty="0" smtClean="0"/>
              <a:t>: Studio</a:t>
            </a:r>
          </a:p>
          <a:p>
            <a:pPr lvl="1"/>
            <a:r>
              <a:rPr lang="en-US" dirty="0" err="1" smtClean="0"/>
              <a:t>Runestone</a:t>
            </a:r>
            <a:r>
              <a:rPr lang="en-US" dirty="0" smtClean="0"/>
              <a:t>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7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Book: Versioning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Texts evolve over time</a:t>
            </a:r>
          </a:p>
          <a:p>
            <a:r>
              <a:rPr lang="en-US" dirty="0" smtClean="0"/>
              <a:t>New content added, content removed, content changed</a:t>
            </a:r>
          </a:p>
          <a:p>
            <a:r>
              <a:rPr lang="en-US" dirty="0" smtClean="0"/>
              <a:t>Sometimes even during a course</a:t>
            </a:r>
          </a:p>
          <a:p>
            <a:r>
              <a:rPr lang="en-US" dirty="0" smtClean="0"/>
              <a:t>Forking/Branching/Merging</a:t>
            </a:r>
          </a:p>
          <a:p>
            <a:endParaRPr lang="en-US" dirty="0"/>
          </a:p>
          <a:p>
            <a:r>
              <a:rPr lang="en-US" dirty="0" smtClean="0"/>
              <a:t>Wiki:</a:t>
            </a:r>
          </a:p>
          <a:p>
            <a:pPr lvl="1"/>
            <a:r>
              <a:rPr lang="en-US" dirty="0" smtClean="0"/>
              <a:t>Pages linked</a:t>
            </a:r>
          </a:p>
          <a:p>
            <a:pPr lvl="1"/>
            <a:r>
              <a:rPr lang="en-US" dirty="0" smtClean="0"/>
              <a:t>Idea of revisions (timescale)</a:t>
            </a:r>
          </a:p>
        </p:txBody>
      </p:sp>
    </p:spTree>
    <p:extLst>
      <p:ext uri="{BB962C8B-B14F-4D97-AF65-F5344CB8AC3E}">
        <p14:creationId xmlns:p14="http://schemas.microsoft.com/office/powerpoint/2010/main" val="3569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Book: Other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Bookmarking</a:t>
            </a:r>
          </a:p>
          <a:p>
            <a:r>
              <a:rPr lang="en-US" dirty="0" smtClean="0"/>
              <a:t>Notes</a:t>
            </a:r>
          </a:p>
          <a:p>
            <a:r>
              <a:rPr lang="en-US" dirty="0" smtClean="0"/>
              <a:t>Concept maps</a:t>
            </a:r>
          </a:p>
          <a:p>
            <a:r>
              <a:rPr lang="en-US" dirty="0" smtClean="0"/>
              <a:t>Glossaries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4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Guided completion of problems</a:t>
            </a:r>
          </a:p>
          <a:p>
            <a:r>
              <a:rPr lang="en-US" dirty="0" smtClean="0"/>
              <a:t>Real-time feedback</a:t>
            </a:r>
          </a:p>
          <a:p>
            <a:r>
              <a:rPr lang="en-US" dirty="0" smtClean="0"/>
              <a:t>Usually completely automated</a:t>
            </a:r>
          </a:p>
          <a:p>
            <a:r>
              <a:rPr lang="en-US" dirty="0" smtClean="0"/>
              <a:t>Mastery model</a:t>
            </a:r>
          </a:p>
        </p:txBody>
      </p:sp>
    </p:spTree>
    <p:extLst>
      <p:ext uri="{BB962C8B-B14F-4D97-AF65-F5344CB8AC3E}">
        <p14:creationId xmlns:p14="http://schemas.microsoft.com/office/powerpoint/2010/main" val="6328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</a:t>
            </a:r>
            <a:r>
              <a:rPr lang="en-US" dirty="0" smtClean="0"/>
              <a:t>System: Apprenticeship</a:t>
            </a:r>
            <a:br>
              <a:rPr lang="en-US" dirty="0" smtClean="0"/>
            </a:br>
            <a:r>
              <a:rPr lang="en-US" sz="2400" dirty="0" smtClean="0"/>
              <a:t>Possible physical analogue to Tutorial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Expert teaches novice</a:t>
            </a:r>
          </a:p>
          <a:p>
            <a:r>
              <a:rPr lang="en-US" dirty="0" smtClean="0"/>
              <a:t>Learn by observation, participation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2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System: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similar ideas to a Course and a Book</a:t>
            </a:r>
          </a:p>
          <a:p>
            <a:pPr lvl="1"/>
            <a:r>
              <a:rPr lang="en-US" dirty="0" smtClean="0"/>
              <a:t>Students are tracked and given feedback</a:t>
            </a:r>
          </a:p>
          <a:p>
            <a:pPr lvl="1"/>
            <a:r>
              <a:rPr lang="en-US" dirty="0" smtClean="0"/>
              <a:t>Authoritative Knowledge delivered Just-In-Time</a:t>
            </a:r>
          </a:p>
          <a:p>
            <a:endParaRPr lang="en-US" dirty="0"/>
          </a:p>
          <a:p>
            <a:r>
              <a:rPr lang="en-US" dirty="0" smtClean="0"/>
              <a:t>Some key differences</a:t>
            </a:r>
          </a:p>
          <a:p>
            <a:pPr lvl="1"/>
            <a:r>
              <a:rPr lang="en-US" dirty="0" smtClean="0"/>
              <a:t>Not designed around a calendar</a:t>
            </a:r>
          </a:p>
          <a:p>
            <a:pPr lvl="1"/>
            <a:r>
              <a:rPr lang="en-US" dirty="0" smtClean="0"/>
              <a:t>Fully interactive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ot meant to be browsed</a:t>
            </a:r>
          </a:p>
          <a:p>
            <a:pPr lvl="1"/>
            <a:r>
              <a:rPr lang="en-US" dirty="0" smtClean="0"/>
              <a:t>Typically an immersive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74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System: Progression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a sense of </a:t>
            </a:r>
            <a:r>
              <a:rPr lang="en-US" dirty="0" smtClean="0"/>
              <a:t>progression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exercises depend on prior </a:t>
            </a:r>
            <a:r>
              <a:rPr lang="en-US" dirty="0" smtClean="0"/>
              <a:t>exercises</a:t>
            </a:r>
          </a:p>
          <a:p>
            <a:r>
              <a:rPr lang="en-US" dirty="0"/>
              <a:t>Students might want to do some more than once</a:t>
            </a:r>
          </a:p>
        </p:txBody>
      </p:sp>
    </p:spTree>
    <p:extLst>
      <p:ext uri="{BB962C8B-B14F-4D97-AF65-F5344CB8AC3E}">
        <p14:creationId xmlns:p14="http://schemas.microsoft.com/office/powerpoint/2010/main" val="35224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Professional tools used to solve tasks</a:t>
            </a:r>
          </a:p>
          <a:p>
            <a:pPr lvl="1"/>
            <a:r>
              <a:rPr lang="en-US" dirty="0" smtClean="0"/>
              <a:t>Authentic, situated learning</a:t>
            </a:r>
          </a:p>
          <a:p>
            <a:pPr lvl="1"/>
            <a:endParaRPr lang="en-US" dirty="0"/>
          </a:p>
          <a:p>
            <a:r>
              <a:rPr lang="en-US" dirty="0" smtClean="0"/>
              <a:t>Important motivational and cognitive goals</a:t>
            </a:r>
          </a:p>
        </p:txBody>
      </p:sp>
    </p:spTree>
    <p:extLst>
      <p:ext uri="{BB962C8B-B14F-4D97-AF65-F5344CB8AC3E}">
        <p14:creationId xmlns:p14="http://schemas.microsoft.com/office/powerpoint/2010/main" val="275804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Tools: Computer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Programming </a:t>
            </a:r>
            <a:r>
              <a:rPr lang="en-US" dirty="0" smtClean="0"/>
              <a:t>Environments:</a:t>
            </a:r>
          </a:p>
          <a:p>
            <a:pPr lvl="1"/>
            <a:r>
              <a:rPr lang="en-US" dirty="0" smtClean="0"/>
              <a:t>Eclipse</a:t>
            </a:r>
          </a:p>
          <a:p>
            <a:pPr lvl="1"/>
            <a:r>
              <a:rPr lang="en-US" dirty="0" err="1" smtClean="0"/>
              <a:t>PyCharm</a:t>
            </a:r>
            <a:endParaRPr lang="en-US" dirty="0"/>
          </a:p>
          <a:p>
            <a:endParaRPr lang="en-US" dirty="0"/>
          </a:p>
          <a:p>
            <a:r>
              <a:rPr lang="en-US" dirty="0"/>
              <a:t>Educational Programming Environments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Dr</a:t>
            </a:r>
            <a:r>
              <a:rPr lang="en-US" dirty="0"/>
              <a:t>. </a:t>
            </a:r>
            <a:r>
              <a:rPr lang="en-US" dirty="0" smtClean="0"/>
              <a:t>Racket</a:t>
            </a:r>
          </a:p>
          <a:p>
            <a:pPr lvl="1"/>
            <a:r>
              <a:rPr lang="en-US" dirty="0" err="1" smtClean="0"/>
              <a:t>GreenFoot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Other:</a:t>
            </a:r>
          </a:p>
          <a:p>
            <a:pPr lvl="1"/>
            <a:r>
              <a:rPr lang="en-US" dirty="0" err="1" smtClean="0"/>
              <a:t>Git</a:t>
            </a:r>
            <a:endParaRPr lang="en-US" dirty="0" smtClean="0"/>
          </a:p>
          <a:p>
            <a:pPr lvl="1"/>
            <a:r>
              <a:rPr lang="en-US" dirty="0" smtClean="0"/>
              <a:t>Console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Environments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Tools: Other Disciplines</a:t>
            </a:r>
            <a:endParaRPr lang="en-US" dirty="0"/>
          </a:p>
        </p:txBody>
      </p:sp>
      <p:pic>
        <p:nvPicPr>
          <p:cNvPr id="2050" name="Picture 2" descr="http://img.informer.com/screenshots/1348/1348302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2555813"/>
            <a:ext cx="5241684" cy="3035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ipsquirrel.com/wp-content/uploads/2013/05/photoshop_3d_light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60" y="2529207"/>
            <a:ext cx="5523027" cy="3089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32634" y="5591805"/>
            <a:ext cx="1337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PCDART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173457" y="5591806"/>
            <a:ext cx="1666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PhotoShop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577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425" y="2794716"/>
            <a:ext cx="7919047" cy="2949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Tools: Physical</a:t>
            </a:r>
            <a:endParaRPr lang="en-US" dirty="0"/>
          </a:p>
        </p:txBody>
      </p:sp>
      <p:pic>
        <p:nvPicPr>
          <p:cNvPr id="3074" name="Picture 2" descr="http://www.beaumont.edu/Global/Surgery/SLC_semin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03" y="3045212"/>
            <a:ext cx="3619500" cy="2409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dia.arkansasonline.com/img/photos/2010/05/16/SAU_dairy4_t598.JPG?b7052f07a6139e7088ebc43100469802b2560d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061" y="3045212"/>
            <a:ext cx="3602690" cy="2409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lgdb.org/sites/default/files/node_images/5755/77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4"/>
          <a:stretch/>
        </p:blipFill>
        <p:spPr bwMode="auto">
          <a:xfrm>
            <a:off x="4417453" y="3064434"/>
            <a:ext cx="3334169" cy="2409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4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Tools: Tie-in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WebCat</a:t>
            </a:r>
            <a:r>
              <a:rPr lang="en-US" dirty="0" smtClean="0"/>
              <a:t> integration to Eclipse</a:t>
            </a:r>
          </a:p>
          <a:p>
            <a:endParaRPr lang="en-US" dirty="0"/>
          </a:p>
          <a:p>
            <a:r>
              <a:rPr lang="en-US" dirty="0" err="1" smtClean="0"/>
              <a:t>PyCharm</a:t>
            </a:r>
            <a:r>
              <a:rPr lang="en-US" dirty="0" smtClean="0"/>
              <a:t> has “classes”</a:t>
            </a:r>
          </a:p>
          <a:p>
            <a:endParaRPr lang="en-US" dirty="0" smtClean="0"/>
          </a:p>
          <a:p>
            <a:r>
              <a:rPr lang="en-US" dirty="0" err="1" smtClean="0"/>
              <a:t>Pythy</a:t>
            </a:r>
            <a:r>
              <a:rPr lang="en-US" dirty="0" smtClean="0"/>
              <a:t> can store things in the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43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modern learning theories account for the social nature of humans</a:t>
            </a:r>
          </a:p>
          <a:p>
            <a:pPr lvl="1"/>
            <a:r>
              <a:rPr lang="en-US" dirty="0" smtClean="0"/>
              <a:t>Socio-cognitive</a:t>
            </a:r>
          </a:p>
          <a:p>
            <a:pPr lvl="1"/>
            <a:r>
              <a:rPr lang="en-US" dirty="0" smtClean="0"/>
              <a:t>Distributed cognition</a:t>
            </a:r>
          </a:p>
          <a:p>
            <a:pPr lvl="1"/>
            <a:r>
              <a:rPr lang="en-US" dirty="0" smtClean="0"/>
              <a:t>Situated Learning Theory</a:t>
            </a:r>
          </a:p>
          <a:p>
            <a:pPr lvl="1"/>
            <a:endParaRPr lang="en-US" dirty="0"/>
          </a:p>
          <a:p>
            <a:r>
              <a:rPr lang="en-US" dirty="0" smtClean="0"/>
              <a:t>We often want students to work together</a:t>
            </a:r>
          </a:p>
        </p:txBody>
      </p:sp>
    </p:spTree>
    <p:extLst>
      <p:ext uri="{BB962C8B-B14F-4D97-AF65-F5344CB8AC3E}">
        <p14:creationId xmlns:p14="http://schemas.microsoft.com/office/powerpoint/2010/main" val="26651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Forum: Threaded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create topics</a:t>
            </a:r>
          </a:p>
          <a:p>
            <a:pPr lvl="1"/>
            <a:r>
              <a:rPr lang="en-US" dirty="0" smtClean="0"/>
              <a:t>Posts on a topic</a:t>
            </a:r>
          </a:p>
          <a:p>
            <a:pPr lvl="1"/>
            <a:r>
              <a:rPr lang="en-US" dirty="0" smtClean="0"/>
              <a:t>Sometimes posts can be direct responses to other posts</a:t>
            </a:r>
          </a:p>
          <a:p>
            <a:pPr lvl="1"/>
            <a:endParaRPr lang="en-US" dirty="0"/>
          </a:p>
          <a:p>
            <a:r>
              <a:rPr lang="en-US" dirty="0" smtClean="0"/>
              <a:t>Instructor/TA role often required to guide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2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Forum: Piazza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Mash-up of Threaded Forum + Wiki</a:t>
            </a:r>
          </a:p>
          <a:p>
            <a:pPr lvl="1"/>
            <a:r>
              <a:rPr lang="en-US" dirty="0" smtClean="0"/>
              <a:t>Students collaborate, but also work towards a single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Forum: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Existing platforms that students already use:</a:t>
            </a:r>
          </a:p>
          <a:p>
            <a:pPr lvl="1"/>
            <a:r>
              <a:rPr lang="en-US" dirty="0" smtClean="0"/>
              <a:t>Twitter</a:t>
            </a:r>
          </a:p>
          <a:p>
            <a:pPr lvl="1"/>
            <a:r>
              <a:rPr lang="en-US" dirty="0" smtClean="0"/>
              <a:t>Facebook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/>
          </a:p>
          <a:p>
            <a:r>
              <a:rPr lang="en-US" dirty="0" smtClean="0"/>
              <a:t>Can be great for engaging outside of typical course concerns</a:t>
            </a:r>
            <a:endParaRPr lang="en-US" dirty="0"/>
          </a:p>
          <a:p>
            <a:pPr lvl="1"/>
            <a:r>
              <a:rPr lang="en-US" dirty="0" smtClean="0"/>
              <a:t>Introduces complications for privacy</a:t>
            </a:r>
          </a:p>
          <a:p>
            <a:pPr lvl="1"/>
            <a:endParaRPr lang="en-US" dirty="0"/>
          </a:p>
          <a:p>
            <a:r>
              <a:rPr lang="en-US" dirty="0" smtClean="0"/>
              <a:t>Often works organically among students</a:t>
            </a:r>
          </a:p>
          <a:p>
            <a:pPr lvl="1"/>
            <a:r>
              <a:rPr lang="en-US" dirty="0" smtClean="0"/>
              <a:t>VT has a number of </a:t>
            </a:r>
            <a:r>
              <a:rPr lang="en-US" dirty="0" err="1" smtClean="0"/>
              <a:t>facebook</a:t>
            </a:r>
            <a:r>
              <a:rPr lang="en-US" dirty="0" smtClean="0"/>
              <a:t> groups for studying/working on course work</a:t>
            </a:r>
          </a:p>
        </p:txBody>
      </p:sp>
    </p:spTree>
    <p:extLst>
      <p:ext uri="{BB962C8B-B14F-4D97-AF65-F5344CB8AC3E}">
        <p14:creationId xmlns:p14="http://schemas.microsoft.com/office/powerpoint/2010/main" val="326800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Forum: Chat/Messaging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Many forms</a:t>
            </a:r>
          </a:p>
          <a:p>
            <a:pPr lvl="1"/>
            <a:r>
              <a:rPr lang="en-US" dirty="0" smtClean="0"/>
              <a:t>One-on-one</a:t>
            </a:r>
          </a:p>
          <a:p>
            <a:pPr lvl="1"/>
            <a:r>
              <a:rPr lang="en-US" dirty="0" smtClean="0"/>
              <a:t>Class</a:t>
            </a:r>
          </a:p>
          <a:p>
            <a:pPr lvl="1"/>
            <a:endParaRPr lang="en-US" dirty="0"/>
          </a:p>
          <a:p>
            <a:r>
              <a:rPr lang="en-US" dirty="0" smtClean="0"/>
              <a:t>Temporality</a:t>
            </a:r>
          </a:p>
          <a:p>
            <a:pPr lvl="1"/>
            <a:r>
              <a:rPr lang="en-US" dirty="0" smtClean="0"/>
              <a:t>On-going, persistent</a:t>
            </a:r>
          </a:p>
          <a:p>
            <a:pPr lvl="1"/>
            <a:r>
              <a:rPr lang="en-US" dirty="0" smtClean="0"/>
              <a:t>One-off conversations</a:t>
            </a:r>
          </a:p>
          <a:p>
            <a:pPr lvl="1"/>
            <a:r>
              <a:rPr lang="en-US" dirty="0" smtClean="0"/>
              <a:t>Real-time</a:t>
            </a:r>
          </a:p>
          <a:p>
            <a:endParaRPr lang="en-US" dirty="0" smtClean="0"/>
          </a:p>
          <a:p>
            <a:r>
              <a:rPr lang="en-US" dirty="0" smtClean="0"/>
              <a:t>Privacy</a:t>
            </a:r>
          </a:p>
          <a:p>
            <a:pPr lvl="1"/>
            <a:r>
              <a:rPr lang="en-US" dirty="0" smtClean="0"/>
              <a:t>Visible to class</a:t>
            </a:r>
          </a:p>
          <a:p>
            <a:pPr lvl="1"/>
            <a:r>
              <a:rPr lang="en-US" dirty="0" smtClean="0"/>
              <a:t>Visible to professor</a:t>
            </a:r>
          </a:p>
          <a:p>
            <a:pPr lvl="1"/>
            <a:r>
              <a:rPr lang="en-US" dirty="0" smtClean="0"/>
              <a:t>Anonymous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Instantiations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a coherent model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17417201"/>
              </p:ext>
            </p:extLst>
          </p:nvPr>
        </p:nvGraphicFramePr>
        <p:xfrm>
          <a:off x="681038" y="2336800"/>
          <a:ext cx="4697412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5594122" y="2336873"/>
            <a:ext cx="5378677" cy="35993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Organization and </a:t>
            </a:r>
            <a:r>
              <a:rPr lang="en-US" dirty="0" err="1" smtClean="0"/>
              <a:t>Adjecency</a:t>
            </a:r>
            <a:endParaRPr lang="en-US" dirty="0" smtClean="0"/>
          </a:p>
          <a:p>
            <a:pPr lvl="1"/>
            <a:r>
              <a:rPr lang="en-US" dirty="0" smtClean="0"/>
              <a:t>Development, Presentation</a:t>
            </a:r>
          </a:p>
          <a:p>
            <a:r>
              <a:rPr lang="en-US" dirty="0" smtClean="0"/>
              <a:t>Over Time</a:t>
            </a:r>
          </a:p>
          <a:p>
            <a:pPr lvl="1"/>
            <a:r>
              <a:rPr lang="en-US" dirty="0" smtClean="0"/>
              <a:t>Versioning, Forking, Merging</a:t>
            </a:r>
          </a:p>
          <a:p>
            <a:r>
              <a:rPr lang="en-US" dirty="0" smtClean="0"/>
              <a:t>Access and Roles</a:t>
            </a:r>
          </a:p>
          <a:p>
            <a:r>
              <a:rPr lang="en-US" dirty="0" smtClean="0"/>
              <a:t>External Technology Integration</a:t>
            </a:r>
          </a:p>
          <a:p>
            <a:r>
              <a:rPr lang="en-US" dirty="0" smtClean="0"/>
              <a:t>Components vs. Package</a:t>
            </a:r>
          </a:p>
          <a:p>
            <a:r>
              <a:rPr lang="en-US" dirty="0" smtClean="0"/>
              <a:t>External Concerns</a:t>
            </a:r>
          </a:p>
          <a:p>
            <a:pPr lvl="1"/>
            <a:r>
              <a:rPr lang="en-US" dirty="0" smtClean="0"/>
              <a:t>Deadlines, Syllabus, etc.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21229" y="2074933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Instructor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44579" y="5846037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Learner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53723" y="5846037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03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edudemic.com/wp-content/uploads/2013/08/learning-environ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2336873"/>
            <a:ext cx="3130965" cy="224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roductfind.interiordesign.net/media/photos/14/14476-think-smart-learning-environment-solutions-u908011c3925534d634346621870823735_edu_media_center_10_twt_cly_web_10jp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10"/>
          <a:stretch/>
        </p:blipFill>
        <p:spPr bwMode="auto">
          <a:xfrm>
            <a:off x="7132247" y="2336873"/>
            <a:ext cx="4595927" cy="255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72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Regular, Static Site: Course</a:t>
            </a:r>
            <a:endParaRPr lang="en-US" dirty="0"/>
          </a:p>
        </p:txBody>
      </p:sp>
      <p:pic>
        <p:nvPicPr>
          <p:cNvPr id="4" name="Content Placeholder 3" descr="CS6604 Reinventing CS Education through the eTextbook: Homepage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496" y="2336800"/>
            <a:ext cx="6684984" cy="3598863"/>
          </a:xfrm>
        </p:spPr>
      </p:pic>
    </p:spTree>
    <p:extLst>
      <p:ext uri="{BB962C8B-B14F-4D97-AF65-F5344CB8AC3E}">
        <p14:creationId xmlns:p14="http://schemas.microsoft.com/office/powerpoint/2010/main" val="350707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Sakai, Scholar, Moodle, Canvas</a:t>
            </a:r>
          </a:p>
          <a:p>
            <a:endParaRPr lang="en-US" dirty="0"/>
          </a:p>
          <a:p>
            <a:r>
              <a:rPr lang="en-US" dirty="0" smtClean="0"/>
              <a:t>Organization of resources</a:t>
            </a:r>
          </a:p>
          <a:p>
            <a:r>
              <a:rPr lang="en-US" dirty="0" smtClean="0"/>
              <a:t>Assessment is mostly freeform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465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en-US" dirty="0" smtClean="0"/>
              <a:t>Classroom: Course</a:t>
            </a:r>
            <a:endParaRPr lang="en-US" dirty="0"/>
          </a:p>
        </p:txBody>
      </p:sp>
      <p:pic>
        <p:nvPicPr>
          <p:cNvPr id="1026" name="Picture 2" descr="http://cnet2.cbsistatic.com/hub/i/r/2014/08/13/4bcc0a4f-6e13-48bf-a00c-5ac834cfe9cc/resize/770x578/65059eaa2b0a2059b179f84559f9819e/google-classroom-assignment-creation-narrow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976" y="2220890"/>
            <a:ext cx="6712266" cy="448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2789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Sakai/Scholar: Course (CMS)</a:t>
            </a:r>
            <a:endParaRPr lang="en-US" dirty="0"/>
          </a:p>
        </p:txBody>
      </p:sp>
      <p:pic>
        <p:nvPicPr>
          <p:cNvPr id="4098" name="Picture 2" descr="http://presentations.cita.illinois.edu/2011-03-csun-lms/images/sakai/sakai_assignment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003" y="2336800"/>
            <a:ext cx="6503969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08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Moodle: Course (CMS)</a:t>
            </a:r>
            <a:endParaRPr lang="en-US" dirty="0"/>
          </a:p>
        </p:txBody>
      </p:sp>
      <p:pic>
        <p:nvPicPr>
          <p:cNvPr id="5122" name="Picture 2" descr="http://screenshots.en.sftcdn.net/en/scrn/77000/77117/bitnami-moodle-stack-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96" y="2233769"/>
            <a:ext cx="6110310" cy="410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6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Canvas: Course (CMS)</a:t>
            </a:r>
            <a:endParaRPr lang="en-US" dirty="0"/>
          </a:p>
        </p:txBody>
      </p:sp>
      <p:pic>
        <p:nvPicPr>
          <p:cNvPr id="6146" name="Picture 2" descr="http://www.tcnjsignal.net/media/2012/09/Canvas2-pic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74" y="2336800"/>
            <a:ext cx="7089427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61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CourseWare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OpenEdX</a:t>
            </a:r>
            <a:r>
              <a:rPr lang="en-US" dirty="0" smtClean="0"/>
              <a:t>, </a:t>
            </a:r>
            <a:r>
              <a:rPr lang="en-US" dirty="0" err="1" smtClean="0"/>
              <a:t>Coursera</a:t>
            </a:r>
            <a:r>
              <a:rPr lang="en-US" dirty="0" smtClean="0"/>
              <a:t>, </a:t>
            </a:r>
            <a:r>
              <a:rPr lang="en-US" dirty="0" err="1" smtClean="0"/>
              <a:t>Udacity</a:t>
            </a:r>
            <a:r>
              <a:rPr lang="en-US" dirty="0" smtClean="0"/>
              <a:t>, Khan Academy</a:t>
            </a:r>
          </a:p>
          <a:p>
            <a:endParaRPr lang="en-US" dirty="0"/>
          </a:p>
          <a:p>
            <a:r>
              <a:rPr lang="en-US" dirty="0" smtClean="0"/>
              <a:t>Series of videos/text in a sequence</a:t>
            </a:r>
          </a:p>
          <a:p>
            <a:r>
              <a:rPr lang="en-US" dirty="0" smtClean="0"/>
              <a:t>Assessments/problems after a video</a:t>
            </a:r>
          </a:p>
          <a:p>
            <a:r>
              <a:rPr lang="en-US" dirty="0" smtClean="0"/>
              <a:t>Sometimes a forum attached</a:t>
            </a:r>
          </a:p>
          <a:p>
            <a:r>
              <a:rPr lang="en-US" dirty="0" smtClean="0"/>
              <a:t>Large focus on scaling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6468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Coursera</a:t>
            </a:r>
            <a:r>
              <a:rPr lang="en-US" dirty="0" smtClean="0"/>
              <a:t>: Course</a:t>
            </a:r>
            <a:endParaRPr lang="en-US" dirty="0"/>
          </a:p>
        </p:txBody>
      </p:sp>
      <p:pic>
        <p:nvPicPr>
          <p:cNvPr id="8194" name="Picture 2" descr="http://www.technologyimprov.com/wp-content/uploads/2013/04/04-Coursera-Course-Lectures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832" y="2336800"/>
            <a:ext cx="6836312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3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11thand12th.files.wordpress.com/2012/09/coursera-screens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670"/>
            <a:ext cx="12192000" cy="495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4496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Udacity</a:t>
            </a:r>
            <a:r>
              <a:rPr lang="en-US" dirty="0" smtClean="0"/>
              <a:t>: Course</a:t>
            </a:r>
            <a:endParaRPr lang="en-US" dirty="0"/>
          </a:p>
        </p:txBody>
      </p:sp>
      <p:pic>
        <p:nvPicPr>
          <p:cNvPr id="9218" name="Picture 2" descr="https://steveblank.files.wordpress.com/2012/09/udacit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784" y="2336800"/>
            <a:ext cx="5552407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32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Formality of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Formal: School, College, Workplace</a:t>
            </a:r>
          </a:p>
          <a:p>
            <a:r>
              <a:rPr lang="en-US" dirty="0" err="1" smtClean="0"/>
              <a:t>Nonformal</a:t>
            </a:r>
            <a:r>
              <a:rPr lang="en-US" dirty="0" smtClean="0"/>
              <a:t>: Afterschool program</a:t>
            </a:r>
          </a:p>
          <a:p>
            <a:r>
              <a:rPr lang="en-US" dirty="0" smtClean="0"/>
              <a:t>Informal: Your desk at home</a:t>
            </a:r>
          </a:p>
        </p:txBody>
      </p:sp>
    </p:spTree>
    <p:extLst>
      <p:ext uri="{BB962C8B-B14F-4D97-AF65-F5344CB8AC3E}">
        <p14:creationId xmlns:p14="http://schemas.microsoft.com/office/powerpoint/2010/main" val="38656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Khan Academy: Course + Tutorial System</a:t>
            </a:r>
            <a:endParaRPr lang="en-US" dirty="0"/>
          </a:p>
        </p:txBody>
      </p:sp>
      <p:pic>
        <p:nvPicPr>
          <p:cNvPr id="10242" name="Picture 2" descr="https://janethurn.files.wordpress.com/2011/04/screenhunter_01-apr-03-21-17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97" y="2336800"/>
            <a:ext cx="6833981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7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CodeCademy</a:t>
            </a:r>
            <a:r>
              <a:rPr lang="en-US" dirty="0" smtClean="0"/>
              <a:t>, </a:t>
            </a:r>
            <a:r>
              <a:rPr lang="en-US" dirty="0" err="1" smtClean="0"/>
              <a:t>Gidget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Self-guided, self-paced</a:t>
            </a:r>
          </a:p>
          <a:p>
            <a:r>
              <a:rPr lang="en-US" dirty="0" smtClean="0"/>
              <a:t>Automatically assessed</a:t>
            </a:r>
          </a:p>
          <a:p>
            <a:r>
              <a:rPr lang="en-US" dirty="0" smtClean="0"/>
              <a:t>Probably just </a:t>
            </a:r>
            <a:r>
              <a:rPr lang="en-US" dirty="0" err="1" smtClean="0"/>
              <a:t>CourseWare</a:t>
            </a:r>
            <a:r>
              <a:rPr lang="en-US" dirty="0" smtClean="0"/>
              <a:t>, and not a meaningful distinction</a:t>
            </a:r>
          </a:p>
        </p:txBody>
      </p:sp>
    </p:spTree>
    <p:extLst>
      <p:ext uri="{BB962C8B-B14F-4D97-AF65-F5344CB8AC3E}">
        <p14:creationId xmlns:p14="http://schemas.microsoft.com/office/powerpoint/2010/main" val="13200799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CodeCademy</a:t>
            </a:r>
            <a:r>
              <a:rPr lang="en-US" dirty="0" smtClean="0"/>
              <a:t>: Tutorial System</a:t>
            </a:r>
            <a:endParaRPr lang="en-US" dirty="0"/>
          </a:p>
        </p:txBody>
      </p:sp>
      <p:pic>
        <p:nvPicPr>
          <p:cNvPr id="12290" name="Picture 2" descr="http://blogparsecom.c.presscdn.com/wp-content/uploads/2013/01/codecademy-parse-1024x56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21" y="2336800"/>
            <a:ext cx="6499533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0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Gidget</a:t>
            </a:r>
            <a:r>
              <a:rPr lang="en-US" dirty="0" smtClean="0"/>
              <a:t>: Tutorial System</a:t>
            </a:r>
            <a:endParaRPr lang="en-US" dirty="0"/>
          </a:p>
        </p:txBody>
      </p:sp>
      <p:pic>
        <p:nvPicPr>
          <p:cNvPr id="13314" name="Picture 2" descr="https://irwinhkwan.files.wordpress.com/2013/04/gidgetscreensho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642" y="2403248"/>
            <a:ext cx="7553939" cy="361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8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Runestone</a:t>
            </a:r>
            <a:r>
              <a:rPr lang="en-US" dirty="0" smtClean="0"/>
              <a:t>, </a:t>
            </a:r>
            <a:r>
              <a:rPr lang="en-US" dirty="0" err="1" smtClean="0"/>
              <a:t>OpenDSA</a:t>
            </a:r>
            <a:r>
              <a:rPr lang="en-US" dirty="0" smtClean="0"/>
              <a:t>, </a:t>
            </a:r>
            <a:r>
              <a:rPr lang="en-US" dirty="0" err="1" smtClean="0"/>
              <a:t>Zyante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Strong focus on Concepts</a:t>
            </a:r>
          </a:p>
          <a:p>
            <a:r>
              <a:rPr lang="en-US" dirty="0" smtClean="0"/>
              <a:t>Not a linear representation, but web of knowledge</a:t>
            </a:r>
          </a:p>
          <a:p>
            <a:r>
              <a:rPr lang="en-US" dirty="0" smtClean="0"/>
              <a:t>Assessment is tied more firmly to a singular concept</a:t>
            </a:r>
          </a:p>
        </p:txBody>
      </p:sp>
    </p:spTree>
    <p:extLst>
      <p:ext uri="{BB962C8B-B14F-4D97-AF65-F5344CB8AC3E}">
        <p14:creationId xmlns:p14="http://schemas.microsoft.com/office/powerpoint/2010/main" val="37373365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Runestone</a:t>
            </a:r>
            <a:r>
              <a:rPr lang="en-US" dirty="0" smtClean="0"/>
              <a:t>: Book</a:t>
            </a:r>
            <a:endParaRPr lang="en-US" dirty="0"/>
          </a:p>
        </p:txBody>
      </p:sp>
      <p:pic>
        <p:nvPicPr>
          <p:cNvPr id="4" name="Content Placeholder 3" descr="Executing Python in this Book — How to Think like a Computer Scientist: Interactive Edition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496" y="2336800"/>
            <a:ext cx="6684984" cy="3598863"/>
          </a:xfrm>
        </p:spPr>
      </p:pic>
    </p:spTree>
    <p:extLst>
      <p:ext uri="{BB962C8B-B14F-4D97-AF65-F5344CB8AC3E}">
        <p14:creationId xmlns:p14="http://schemas.microsoft.com/office/powerpoint/2010/main" val="36391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OpenDSA</a:t>
            </a:r>
            <a:r>
              <a:rPr lang="en-US" dirty="0" smtClean="0"/>
              <a:t>: Book</a:t>
            </a:r>
            <a:endParaRPr lang="en-US" dirty="0"/>
          </a:p>
        </p:txBody>
      </p:sp>
      <p:pic>
        <p:nvPicPr>
          <p:cNvPr id="11266" name="Picture 2" descr="http://algoviz.org/sites/default/files/images/4/SStutor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43"/>
          <a:stretch/>
        </p:blipFill>
        <p:spPr bwMode="auto">
          <a:xfrm>
            <a:off x="3190540" y="2053464"/>
            <a:ext cx="6146643" cy="462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03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Zyante</a:t>
            </a:r>
            <a:r>
              <a:rPr lang="en-US" dirty="0" smtClean="0"/>
              <a:t>: Book</a:t>
            </a:r>
            <a:endParaRPr lang="en-US" dirty="0"/>
          </a:p>
        </p:txBody>
      </p:sp>
      <p:pic>
        <p:nvPicPr>
          <p:cNvPr id="3074" name="Picture 2" descr="https://zybooks.zyante.com/img/interactive-tool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059" y="2336800"/>
            <a:ext cx="3579170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zybooks.zyante.com/img/Automated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3119722"/>
            <a:ext cx="4697412" cy="203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0203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Rhinestone: Book + Course</a:t>
            </a:r>
            <a:endParaRPr lang="en-US" dirty="0"/>
          </a:p>
        </p:txBody>
      </p:sp>
      <p:pic>
        <p:nvPicPr>
          <p:cNvPr id="5" name="Content Placeholder 4" descr="Welcome — Computational Thinking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4" r="20204"/>
          <a:stretch/>
        </p:blipFill>
        <p:spPr>
          <a:xfrm>
            <a:off x="309093" y="2156496"/>
            <a:ext cx="4237149" cy="3809247"/>
          </a:xfrm>
        </p:spPr>
      </p:pic>
      <p:pic>
        <p:nvPicPr>
          <p:cNvPr id="6" name="Picture 5" descr="Welcome — Computational Thinking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0" t="10019" r="31574" b="3500"/>
          <a:stretch/>
        </p:blipFill>
        <p:spPr>
          <a:xfrm>
            <a:off x="4732200" y="2156496"/>
            <a:ext cx="3081793" cy="3809247"/>
          </a:xfrm>
          <a:prstGeom prst="rect">
            <a:avLst/>
          </a:prstGeom>
        </p:spPr>
      </p:pic>
      <p:pic>
        <p:nvPicPr>
          <p:cNvPr id="7" name="Picture 6" descr="Day 1 - Classwork — Computational Thinking - Google Chro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6" t="20714" r="28697" b="18850"/>
          <a:stretch/>
        </p:blipFill>
        <p:spPr>
          <a:xfrm>
            <a:off x="7999951" y="2839075"/>
            <a:ext cx="3822855" cy="251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Piazza, Wiki</a:t>
            </a:r>
          </a:p>
          <a:p>
            <a:endParaRPr lang="en-US" dirty="0"/>
          </a:p>
          <a:p>
            <a:r>
              <a:rPr lang="en-US" dirty="0" smtClean="0"/>
              <a:t>Collaboration</a:t>
            </a:r>
          </a:p>
          <a:p>
            <a:r>
              <a:rPr lang="en-US" dirty="0" smtClean="0"/>
              <a:t>Concepts may be weakly present initially</a:t>
            </a:r>
          </a:p>
          <a:p>
            <a:r>
              <a:rPr lang="en-US" dirty="0" smtClean="0"/>
              <a:t>Assessment is usually weak</a:t>
            </a:r>
          </a:p>
          <a:p>
            <a:r>
              <a:rPr lang="en-US" dirty="0" smtClean="0"/>
              <a:t>Externalization of knowledge is key – has to be negotiated</a:t>
            </a:r>
          </a:p>
        </p:txBody>
      </p:sp>
    </p:spTree>
    <p:extLst>
      <p:ext uri="{BB962C8B-B14F-4D97-AF65-F5344CB8AC3E}">
        <p14:creationId xmlns:p14="http://schemas.microsoft.com/office/powerpoint/2010/main" val="747304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Knowledge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4811930" y="3811984"/>
            <a:ext cx="2395470" cy="1068947"/>
            <a:chOff x="4919730" y="3618963"/>
            <a:chExt cx="2395470" cy="1068947"/>
          </a:xfrm>
        </p:grpSpPr>
        <p:sp>
          <p:nvSpPr>
            <p:cNvPr id="4" name="Rectangle 3"/>
            <p:cNvSpPr/>
            <p:nvPr/>
          </p:nvSpPr>
          <p:spPr>
            <a:xfrm>
              <a:off x="4919730" y="3618963"/>
              <a:ext cx="2395470" cy="106894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Student</a:t>
              </a:r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163356" y="4153436"/>
              <a:ext cx="1908219" cy="36275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Prior Knowledge</a:t>
              </a:r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8369418" y="2744063"/>
            <a:ext cx="214071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Textbook/Readings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21850" y="5459940"/>
            <a:ext cx="198656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Teacher's Lecture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00452" y="2748911"/>
            <a:ext cx="170751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Class/lab work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42806" y="2380781"/>
            <a:ext cx="127951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930148" y="5967577"/>
            <a:ext cx="102502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69418" y="5460342"/>
            <a:ext cx="2148537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Teaching Assistants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905049" y="5967577"/>
            <a:ext cx="1513941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Peers/Forum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6487" y="4032988"/>
            <a:ext cx="3025187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Teacher one-on-one time</a:t>
            </a:r>
          </a:p>
          <a:p>
            <a:pPr algn="ctr"/>
            <a:r>
              <a:rPr lang="en-US" dirty="0" smtClean="0"/>
              <a:t>(e.g., Office Hours, emails)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037825" y="2392502"/>
            <a:ext cx="102784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369418" y="4161791"/>
            <a:ext cx="3064429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External Knowledge Experts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765183" y="2898058"/>
            <a:ext cx="364776" cy="73501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790214" y="2858086"/>
            <a:ext cx="347121" cy="77701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356287" y="3206044"/>
            <a:ext cx="839616" cy="53026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7397370" y="4687910"/>
            <a:ext cx="798533" cy="67183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412320" y="5059839"/>
            <a:ext cx="598798" cy="71087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055556" y="5048576"/>
            <a:ext cx="419589" cy="69800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699065" y="4855862"/>
            <a:ext cx="1066118" cy="54171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863487" y="4343977"/>
            <a:ext cx="798533" cy="378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699065" y="3256189"/>
            <a:ext cx="962955" cy="48011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7397370" y="4322514"/>
            <a:ext cx="798533" cy="378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547481" y="2374731"/>
            <a:ext cx="73770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Exam</a:t>
            </a:r>
            <a:endParaRPr lang="en-US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5898964" y="2882642"/>
            <a:ext cx="17368" cy="79076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770798" y="5949626"/>
            <a:ext cx="64152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Quiz</a:t>
            </a:r>
            <a:endParaRPr lang="en-US" dirty="0"/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6005322" y="5058152"/>
            <a:ext cx="4343" cy="75655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00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0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one better than the other? In what contexts?</a:t>
            </a:r>
          </a:p>
          <a:p>
            <a:endParaRPr lang="en-US" dirty="0"/>
          </a:p>
          <a:p>
            <a:r>
              <a:rPr lang="en-US" dirty="0" smtClean="0"/>
              <a:t>Can we combine all/most of them?</a:t>
            </a:r>
          </a:p>
          <a:p>
            <a:endParaRPr lang="en-US" dirty="0"/>
          </a:p>
          <a:p>
            <a:r>
              <a:rPr lang="en-US" dirty="0" smtClean="0"/>
              <a:t>What on earth would the synthesis of all these things be called?</a:t>
            </a:r>
          </a:p>
        </p:txBody>
      </p:sp>
    </p:spTree>
    <p:extLst>
      <p:ext uri="{BB962C8B-B14F-4D97-AF65-F5344CB8AC3E}">
        <p14:creationId xmlns:p14="http://schemas.microsoft.com/office/powerpoint/2010/main" val="230765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Learning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"An electronic educational technology (also called e-learning) education system based on the Web that models conventional in-person education by providing equivalent virtual access to </a:t>
            </a:r>
            <a:r>
              <a:rPr lang="en-US" b="1" dirty="0"/>
              <a:t>classes, class content, tests, homework, grades, assessments, and other external resources such as academic or museum website links</a:t>
            </a:r>
            <a:r>
              <a:rPr lang="en-US" dirty="0"/>
              <a:t>. It is also a </a:t>
            </a:r>
            <a:r>
              <a:rPr lang="en-US" b="1" dirty="0"/>
              <a:t>social space where students and teacher can interact through threaded discussions or chat</a:t>
            </a:r>
            <a:r>
              <a:rPr lang="en-US" dirty="0"/>
              <a:t>." - Wikipedia </a:t>
            </a:r>
            <a:r>
              <a:rPr lang="en-US" dirty="0" smtClean="0"/>
              <a:t>article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Also known as: </a:t>
            </a:r>
            <a:r>
              <a:rPr lang="en-US" dirty="0"/>
              <a:t>Learning Platform</a:t>
            </a:r>
          </a:p>
        </p:txBody>
      </p:sp>
    </p:spTree>
    <p:extLst>
      <p:ext uri="{BB962C8B-B14F-4D97-AF65-F5344CB8AC3E}">
        <p14:creationId xmlns:p14="http://schemas.microsoft.com/office/powerpoint/2010/main" val="38271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Competing Metaphors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</a:t>
            </a:r>
          </a:p>
          <a:p>
            <a:pPr lvl="1"/>
            <a:r>
              <a:rPr lang="en-US" dirty="0" err="1" smtClean="0"/>
              <a:t>OpenDSA</a:t>
            </a:r>
            <a:r>
              <a:rPr lang="en-US" dirty="0" smtClean="0"/>
              <a:t>, </a:t>
            </a:r>
            <a:r>
              <a:rPr lang="en-US" dirty="0" err="1" smtClean="0"/>
              <a:t>Runestone</a:t>
            </a:r>
            <a:endParaRPr lang="en-US" dirty="0" smtClean="0"/>
          </a:p>
          <a:p>
            <a:r>
              <a:rPr lang="en-US" dirty="0" smtClean="0"/>
              <a:t>Course</a:t>
            </a:r>
          </a:p>
          <a:p>
            <a:pPr lvl="1"/>
            <a:r>
              <a:rPr lang="en-US" dirty="0" smtClean="0"/>
              <a:t>Scholar/Sakai, Moodle</a:t>
            </a:r>
          </a:p>
          <a:p>
            <a:r>
              <a:rPr lang="en-US" dirty="0"/>
              <a:t>Tutorial </a:t>
            </a:r>
            <a:r>
              <a:rPr lang="en-US" dirty="0" smtClean="0"/>
              <a:t>System</a:t>
            </a:r>
          </a:p>
          <a:p>
            <a:pPr lvl="1"/>
            <a:r>
              <a:rPr lang="en-US" dirty="0" err="1" smtClean="0"/>
              <a:t>CodeCademy</a:t>
            </a:r>
            <a:r>
              <a:rPr lang="en-US" dirty="0" smtClean="0"/>
              <a:t>, </a:t>
            </a:r>
            <a:r>
              <a:rPr lang="en-US" dirty="0" err="1" smtClean="0"/>
              <a:t>Gidget</a:t>
            </a:r>
            <a:endParaRPr lang="en-US" dirty="0" smtClean="0"/>
          </a:p>
          <a:p>
            <a:r>
              <a:rPr lang="en-US" dirty="0" smtClean="0"/>
              <a:t>Tool</a:t>
            </a:r>
          </a:p>
          <a:p>
            <a:pPr lvl="1"/>
            <a:r>
              <a:rPr lang="en-US" dirty="0" smtClean="0"/>
              <a:t>Eclipse, </a:t>
            </a:r>
            <a:r>
              <a:rPr lang="en-US" dirty="0" err="1" smtClean="0"/>
              <a:t>Greenfoot</a:t>
            </a:r>
            <a:r>
              <a:rPr lang="en-US" dirty="0" smtClean="0"/>
              <a:t>, Word</a:t>
            </a:r>
          </a:p>
        </p:txBody>
      </p:sp>
    </p:spTree>
    <p:extLst>
      <p:ext uri="{BB962C8B-B14F-4D97-AF65-F5344CB8AC3E}">
        <p14:creationId xmlns:p14="http://schemas.microsoft.com/office/powerpoint/2010/main" val="267257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12564</TotalTime>
  <Words>1596</Words>
  <Application>Microsoft Office PowerPoint</Application>
  <PresentationFormat>Widescreen</PresentationFormat>
  <Paragraphs>402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5" baseType="lpstr">
      <vt:lpstr>Arial</vt:lpstr>
      <vt:lpstr>Trebuchet MS</vt:lpstr>
      <vt:lpstr>Berlin</vt:lpstr>
      <vt:lpstr>Online Learning Software: Terminology and Concepts</vt:lpstr>
      <vt:lpstr>Goals</vt:lpstr>
      <vt:lpstr>Outline</vt:lpstr>
      <vt:lpstr>Learning Environments</vt:lpstr>
      <vt:lpstr>Learning Environments</vt:lpstr>
      <vt:lpstr>Formality of the Environment</vt:lpstr>
      <vt:lpstr>Sources of Knowledge</vt:lpstr>
      <vt:lpstr>Virtual Learning Environment</vt:lpstr>
      <vt:lpstr>Competing Metaphors</vt:lpstr>
      <vt:lpstr>Course Metaphor</vt:lpstr>
      <vt:lpstr>Conventional Course</vt:lpstr>
      <vt:lpstr>Virtual Course</vt:lpstr>
      <vt:lpstr>Course: Courseware vs. LMS</vt:lpstr>
      <vt:lpstr>Course: MOOC</vt:lpstr>
      <vt:lpstr>Course: Roles</vt:lpstr>
      <vt:lpstr>Course: Header information</vt:lpstr>
      <vt:lpstr>Course: Assignments</vt:lpstr>
      <vt:lpstr>Course: Boolean work</vt:lpstr>
      <vt:lpstr>Course: Assessment</vt:lpstr>
      <vt:lpstr>Course: Shared Assessment</vt:lpstr>
      <vt:lpstr>Course: Resources</vt:lpstr>
      <vt:lpstr>Course: Versioning</vt:lpstr>
      <vt:lpstr>Course: Learning Tools Interoperability</vt:lpstr>
      <vt:lpstr>Book Metaphor</vt:lpstr>
      <vt:lpstr>Conventional Book</vt:lpstr>
      <vt:lpstr>Virtual Book</vt:lpstr>
      <vt:lpstr>Book: Organization</vt:lpstr>
      <vt:lpstr>Book: Content</vt:lpstr>
      <vt:lpstr>Book: Patterns</vt:lpstr>
      <vt:lpstr>Book: Reconfiguration</vt:lpstr>
      <vt:lpstr>Book: Content Creation</vt:lpstr>
      <vt:lpstr>Book: Versioning</vt:lpstr>
      <vt:lpstr>Book: Other features</vt:lpstr>
      <vt:lpstr>Tutorial Systems</vt:lpstr>
      <vt:lpstr>Tutorial System: Apprenticeship Possible physical analogue to Tutorial System</vt:lpstr>
      <vt:lpstr>Tutorial System: Differences</vt:lpstr>
      <vt:lpstr>Tutorial System: Progression</vt:lpstr>
      <vt:lpstr>Tools</vt:lpstr>
      <vt:lpstr>Tools: Computer Science</vt:lpstr>
      <vt:lpstr>Tools: Other Disciplines</vt:lpstr>
      <vt:lpstr>Tools: Physical</vt:lpstr>
      <vt:lpstr>Tools: Tie-in</vt:lpstr>
      <vt:lpstr>Forums</vt:lpstr>
      <vt:lpstr>Forum: Threaded Discussion</vt:lpstr>
      <vt:lpstr>Forum: Piazza</vt:lpstr>
      <vt:lpstr>Forum: Social Media</vt:lpstr>
      <vt:lpstr>Forum: Chat/Messaging</vt:lpstr>
      <vt:lpstr>Instantiations</vt:lpstr>
      <vt:lpstr>Towards a coherent model</vt:lpstr>
      <vt:lpstr>Regular, Static Site: Course</vt:lpstr>
      <vt:lpstr>LMS</vt:lpstr>
      <vt:lpstr>Google Classroom: Course</vt:lpstr>
      <vt:lpstr>Sakai/Scholar: Course (CMS)</vt:lpstr>
      <vt:lpstr>Moodle: Course (CMS)</vt:lpstr>
      <vt:lpstr>Canvas: Course (CMS)</vt:lpstr>
      <vt:lpstr>CourseWare</vt:lpstr>
      <vt:lpstr>Coursera: Course</vt:lpstr>
      <vt:lpstr>PowerPoint Presentation</vt:lpstr>
      <vt:lpstr>Udacity: Course</vt:lpstr>
      <vt:lpstr>Khan Academy: Course + Tutorial System</vt:lpstr>
      <vt:lpstr>Tutorial System</vt:lpstr>
      <vt:lpstr>CodeCademy: Tutorial System</vt:lpstr>
      <vt:lpstr>Gidget: Tutorial System</vt:lpstr>
      <vt:lpstr>Book</vt:lpstr>
      <vt:lpstr>Runestone: Book</vt:lpstr>
      <vt:lpstr>OpenDSA: Book</vt:lpstr>
      <vt:lpstr>Zyante: Book</vt:lpstr>
      <vt:lpstr>Rhinestone: Book + Course</vt:lpstr>
      <vt:lpstr>Forum</vt:lpstr>
      <vt:lpstr>Discussion Questions</vt:lpstr>
      <vt:lpstr>Metaphors</vt:lpstr>
      <vt:lpstr>Thanks!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Learning Software: Terminology and Concepts</dc:title>
  <dc:creator>Austin Bart</dc:creator>
  <cp:lastModifiedBy>Austin Bart</cp:lastModifiedBy>
  <cp:revision>95</cp:revision>
  <dcterms:created xsi:type="dcterms:W3CDTF">2015-01-19T23:27:46Z</dcterms:created>
  <dcterms:modified xsi:type="dcterms:W3CDTF">2015-01-29T03:54:06Z</dcterms:modified>
</cp:coreProperties>
</file>