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35"/>
  </p:notesMasterIdLst>
  <p:handoutMasterIdLst>
    <p:handoutMasterId r:id="rId36"/>
  </p:handoutMasterIdLst>
  <p:sldIdLst>
    <p:sldId id="256" r:id="rId2"/>
    <p:sldId id="257" r:id="rId3"/>
    <p:sldId id="291" r:id="rId4"/>
    <p:sldId id="262" r:id="rId5"/>
    <p:sldId id="264" r:id="rId6"/>
    <p:sldId id="265" r:id="rId7"/>
    <p:sldId id="266" r:id="rId8"/>
    <p:sldId id="268" r:id="rId9"/>
    <p:sldId id="267" r:id="rId10"/>
    <p:sldId id="269" r:id="rId11"/>
    <p:sldId id="270" r:id="rId12"/>
    <p:sldId id="273" r:id="rId13"/>
    <p:sldId id="271" r:id="rId14"/>
    <p:sldId id="272" r:id="rId15"/>
    <p:sldId id="261" r:id="rId16"/>
    <p:sldId id="274" r:id="rId17"/>
    <p:sldId id="275" r:id="rId18"/>
    <p:sldId id="276" r:id="rId19"/>
    <p:sldId id="281" r:id="rId20"/>
    <p:sldId id="285" r:id="rId21"/>
    <p:sldId id="278" r:id="rId22"/>
    <p:sldId id="282" r:id="rId23"/>
    <p:sldId id="283" r:id="rId24"/>
    <p:sldId id="284" r:id="rId25"/>
    <p:sldId id="286" r:id="rId26"/>
    <p:sldId id="287" r:id="rId27"/>
    <p:sldId id="279" r:id="rId28"/>
    <p:sldId id="280" r:id="rId29"/>
    <p:sldId id="288" r:id="rId30"/>
    <p:sldId id="277" r:id="rId31"/>
    <p:sldId id="289" r:id="rId32"/>
    <p:sldId id="290" r:id="rId33"/>
    <p:sldId id="26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21" autoAdjust="0"/>
  </p:normalViewPr>
  <p:slideViewPr>
    <p:cSldViewPr snapToGrid="0" snapToObjects="1">
      <p:cViewPr varScale="1">
        <p:scale>
          <a:sx n="73" d="100"/>
          <a:sy n="73" d="100"/>
        </p:scale>
        <p:origin x="-2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2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first problem set</c:v>
                </c:pt>
              </c:strCache>
            </c:strRef>
          </c:tx>
          <c:invertIfNegative val="0"/>
          <c:dLbls>
            <c:showLegendKey val="0"/>
            <c:showVal val="1"/>
            <c:showCatName val="0"/>
            <c:showSerName val="0"/>
            <c:showPercent val="0"/>
            <c:showBubbleSize val="0"/>
            <c:showLeaderLines val="0"/>
          </c:dLbls>
          <c:cat>
            <c:strRef>
              <c:f>Sheet1!$A$2</c:f>
              <c:strCache>
                <c:ptCount val="1"/>
                <c:pt idx="0">
                  <c:v>154,763 Students</c:v>
                </c:pt>
              </c:strCache>
            </c:strRef>
          </c:cat>
          <c:val>
            <c:numRef>
              <c:f>Sheet1!$B$2</c:f>
              <c:numCache>
                <c:formatCode>General</c:formatCode>
                <c:ptCount val="1"/>
                <c:pt idx="0">
                  <c:v>23349.0</c:v>
                </c:pt>
              </c:numCache>
            </c:numRef>
          </c:val>
        </c:ser>
        <c:ser>
          <c:idx val="1"/>
          <c:order val="1"/>
          <c:tx>
            <c:strRef>
              <c:f>Sheet1!$C$1</c:f>
              <c:strCache>
                <c:ptCount val="1"/>
                <c:pt idx="0">
                  <c:v>mid term</c:v>
                </c:pt>
              </c:strCache>
            </c:strRef>
          </c:tx>
          <c:invertIfNegative val="0"/>
          <c:dLbls>
            <c:showLegendKey val="0"/>
            <c:showVal val="1"/>
            <c:showCatName val="0"/>
            <c:showSerName val="0"/>
            <c:showPercent val="0"/>
            <c:showBubbleSize val="0"/>
            <c:showLeaderLines val="0"/>
          </c:dLbls>
          <c:cat>
            <c:strRef>
              <c:f>Sheet1!$A$2</c:f>
              <c:strCache>
                <c:ptCount val="1"/>
                <c:pt idx="0">
                  <c:v>154,763 Students</c:v>
                </c:pt>
              </c:strCache>
            </c:strRef>
          </c:cat>
          <c:val>
            <c:numRef>
              <c:f>Sheet1!$C$2</c:f>
              <c:numCache>
                <c:formatCode>General</c:formatCode>
                <c:ptCount val="1"/>
                <c:pt idx="0">
                  <c:v>10547.0</c:v>
                </c:pt>
              </c:numCache>
            </c:numRef>
          </c:val>
        </c:ser>
        <c:ser>
          <c:idx val="2"/>
          <c:order val="2"/>
          <c:tx>
            <c:strRef>
              <c:f>Sheet1!$D$1</c:f>
              <c:strCache>
                <c:ptCount val="1"/>
                <c:pt idx="0">
                  <c:v>passed mid term</c:v>
                </c:pt>
              </c:strCache>
            </c:strRef>
          </c:tx>
          <c:invertIfNegative val="0"/>
          <c:dLbls>
            <c:showLegendKey val="0"/>
            <c:showVal val="1"/>
            <c:showCatName val="0"/>
            <c:showSerName val="0"/>
            <c:showPercent val="0"/>
            <c:showBubbleSize val="0"/>
            <c:showLeaderLines val="0"/>
          </c:dLbls>
          <c:cat>
            <c:strRef>
              <c:f>Sheet1!$A$2</c:f>
              <c:strCache>
                <c:ptCount val="1"/>
                <c:pt idx="0">
                  <c:v>154,763 Students</c:v>
                </c:pt>
              </c:strCache>
            </c:strRef>
          </c:cat>
          <c:val>
            <c:numRef>
              <c:f>Sheet1!$D$2</c:f>
              <c:numCache>
                <c:formatCode>General</c:formatCode>
                <c:ptCount val="1"/>
                <c:pt idx="0">
                  <c:v>9318.0</c:v>
                </c:pt>
              </c:numCache>
            </c:numRef>
          </c:val>
        </c:ser>
        <c:ser>
          <c:idx val="3"/>
          <c:order val="3"/>
          <c:tx>
            <c:strRef>
              <c:f>Sheet1!$E$1</c:f>
              <c:strCache>
                <c:ptCount val="1"/>
                <c:pt idx="0">
                  <c:v>took the final</c:v>
                </c:pt>
              </c:strCache>
            </c:strRef>
          </c:tx>
          <c:invertIfNegative val="0"/>
          <c:dLbls>
            <c:showLegendKey val="0"/>
            <c:showVal val="1"/>
            <c:showCatName val="0"/>
            <c:showSerName val="0"/>
            <c:showPercent val="0"/>
            <c:showBubbleSize val="0"/>
            <c:showLeaderLines val="0"/>
          </c:dLbls>
          <c:cat>
            <c:strRef>
              <c:f>Sheet1!$A$2</c:f>
              <c:strCache>
                <c:ptCount val="1"/>
                <c:pt idx="0">
                  <c:v>154,763 Students</c:v>
                </c:pt>
              </c:strCache>
            </c:strRef>
          </c:cat>
          <c:val>
            <c:numRef>
              <c:f>Sheet1!$E$2</c:f>
              <c:numCache>
                <c:formatCode>General</c:formatCode>
                <c:ptCount val="1"/>
                <c:pt idx="0">
                  <c:v>8240.0</c:v>
                </c:pt>
              </c:numCache>
            </c:numRef>
          </c:val>
        </c:ser>
        <c:ser>
          <c:idx val="4"/>
          <c:order val="4"/>
          <c:tx>
            <c:strRef>
              <c:f>Sheet1!$F$1</c:f>
              <c:strCache>
                <c:ptCount val="1"/>
                <c:pt idx="0">
                  <c:v>earned a certificate</c:v>
                </c:pt>
              </c:strCache>
            </c:strRef>
          </c:tx>
          <c:invertIfNegative val="0"/>
          <c:dLbls>
            <c:showLegendKey val="0"/>
            <c:showVal val="1"/>
            <c:showCatName val="0"/>
            <c:showSerName val="0"/>
            <c:showPercent val="0"/>
            <c:showBubbleSize val="0"/>
            <c:showLeaderLines val="0"/>
          </c:dLbls>
          <c:cat>
            <c:strRef>
              <c:f>Sheet1!$A$2</c:f>
              <c:strCache>
                <c:ptCount val="1"/>
                <c:pt idx="0">
                  <c:v>154,763 Students</c:v>
                </c:pt>
              </c:strCache>
            </c:strRef>
          </c:cat>
          <c:val>
            <c:numRef>
              <c:f>Sheet1!$F$2</c:f>
              <c:numCache>
                <c:formatCode>General</c:formatCode>
                <c:ptCount val="1"/>
                <c:pt idx="0">
                  <c:v>7157.0</c:v>
                </c:pt>
              </c:numCache>
            </c:numRef>
          </c:val>
        </c:ser>
        <c:dLbls>
          <c:showLegendKey val="0"/>
          <c:showVal val="0"/>
          <c:showCatName val="0"/>
          <c:showSerName val="0"/>
          <c:showPercent val="0"/>
          <c:showBubbleSize val="0"/>
        </c:dLbls>
        <c:gapWidth val="150"/>
        <c:overlap val="100"/>
        <c:axId val="2071033688"/>
        <c:axId val="2065336296"/>
      </c:barChart>
      <c:catAx>
        <c:axId val="2071033688"/>
        <c:scaling>
          <c:orientation val="minMax"/>
        </c:scaling>
        <c:delete val="0"/>
        <c:axPos val="b"/>
        <c:majorTickMark val="out"/>
        <c:minorTickMark val="none"/>
        <c:tickLblPos val="nextTo"/>
        <c:crossAx val="2065336296"/>
        <c:crosses val="autoZero"/>
        <c:auto val="1"/>
        <c:lblAlgn val="ctr"/>
        <c:lblOffset val="100"/>
        <c:noMultiLvlLbl val="0"/>
      </c:catAx>
      <c:valAx>
        <c:axId val="2065336296"/>
        <c:scaling>
          <c:orientation val="minMax"/>
        </c:scaling>
        <c:delete val="0"/>
        <c:axPos val="l"/>
        <c:majorGridlines/>
        <c:numFmt formatCode="General" sourceLinked="1"/>
        <c:majorTickMark val="out"/>
        <c:minorTickMark val="none"/>
        <c:tickLblPos val="nextTo"/>
        <c:crossAx val="20710336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b</c:v>
                </c:pt>
              </c:strCache>
            </c:strRef>
          </c:tx>
          <c:dLbls>
            <c:txPr>
              <a:bodyPr/>
              <a:lstStyle/>
              <a:p>
                <a:pPr>
                  <a:defRPr sz="1500"/>
                </a:pPr>
                <a:endParaRPr lang="en-US"/>
              </a:p>
            </c:txPr>
            <c:showLegendKey val="0"/>
            <c:showVal val="0"/>
            <c:showCatName val="1"/>
            <c:showSerName val="0"/>
            <c:showPercent val="1"/>
            <c:showBubbleSize val="0"/>
            <c:showLeaderLines val="1"/>
          </c:dLbls>
          <c:cat>
            <c:strRef>
              <c:f>Sheet1!$A$2:$A$7</c:f>
              <c:strCache>
                <c:ptCount val="6"/>
                <c:pt idx="0">
                  <c:v>US</c:v>
                </c:pt>
                <c:pt idx="1">
                  <c:v>India</c:v>
                </c:pt>
                <c:pt idx="2">
                  <c:v>United Kingdom</c:v>
                </c:pt>
                <c:pt idx="3">
                  <c:v>Colombia</c:v>
                </c:pt>
                <c:pt idx="4">
                  <c:v>Spain</c:v>
                </c:pt>
                <c:pt idx="5">
                  <c:v>China</c:v>
                </c:pt>
              </c:strCache>
            </c:strRef>
          </c:cat>
          <c:val>
            <c:numRef>
              <c:f>Sheet1!$B$2:$B$7</c:f>
              <c:numCache>
                <c:formatCode>#,##0</c:formatCode>
                <c:ptCount val="6"/>
                <c:pt idx="0">
                  <c:v>26333.0</c:v>
                </c:pt>
                <c:pt idx="1">
                  <c:v>13044.0</c:v>
                </c:pt>
                <c:pt idx="2">
                  <c:v>8430.0</c:v>
                </c:pt>
                <c:pt idx="3">
                  <c:v>5900.0</c:v>
                </c:pt>
                <c:pt idx="4">
                  <c:v>3684.0</c:v>
                </c:pt>
                <c:pt idx="5">
                  <c:v>622.0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a:pPr>
            <a:r>
              <a:rPr lang="en-US" sz="1500" dirty="0"/>
              <a:t>Language</a:t>
            </a:r>
          </a:p>
        </c:rich>
      </c:tx>
      <c:layout/>
      <c:overlay val="0"/>
    </c:title>
    <c:autoTitleDeleted val="0"/>
    <c:plotArea>
      <c:layout/>
      <c:pieChart>
        <c:varyColors val="1"/>
        <c:ser>
          <c:idx val="0"/>
          <c:order val="0"/>
          <c:tx>
            <c:strRef>
              <c:f>Sheet1!$B$1</c:f>
              <c:strCache>
                <c:ptCount val="1"/>
                <c:pt idx="0">
                  <c:v>Language</c:v>
                </c:pt>
              </c:strCache>
            </c:strRef>
          </c:tx>
          <c:dLbls>
            <c:txPr>
              <a:bodyPr/>
              <a:lstStyle/>
              <a:p>
                <a:pPr>
                  <a:defRPr sz="1000"/>
                </a:pPr>
                <a:endParaRPr lang="en-US"/>
              </a:p>
            </c:txPr>
            <c:showLegendKey val="0"/>
            <c:showVal val="0"/>
            <c:showCatName val="1"/>
            <c:showSerName val="0"/>
            <c:showPercent val="1"/>
            <c:showBubbleSize val="0"/>
            <c:showLeaderLines val="1"/>
          </c:dLbls>
          <c:cat>
            <c:strRef>
              <c:f>Sheet1!$A$2:$A$4</c:f>
              <c:strCache>
                <c:ptCount val="3"/>
                <c:pt idx="0">
                  <c:v>English</c:v>
                </c:pt>
                <c:pt idx="1">
                  <c:v>Spanish</c:v>
                </c:pt>
                <c:pt idx="2">
                  <c:v>Oher</c:v>
                </c:pt>
              </c:strCache>
            </c:strRef>
          </c:cat>
          <c:val>
            <c:numRef>
              <c:f>Sheet1!$B$2:$B$4</c:f>
              <c:numCache>
                <c:formatCode>General</c:formatCode>
                <c:ptCount val="3"/>
                <c:pt idx="0">
                  <c:v>67.0</c:v>
                </c:pt>
                <c:pt idx="1">
                  <c:v>16.0</c:v>
                </c:pt>
                <c:pt idx="2">
                  <c:v>17.0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37AB6B-92A9-2F45-8388-7865BC874C4E}" type="datetimeFigureOut">
              <a:rPr lang="en-US" smtClean="0"/>
              <a:t>2/18/15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BE7182-CE38-AC4B-AF72-FE7972223691}" type="slidenum">
              <a:rPr lang="en-US" smtClean="0"/>
              <a:t>‹#›</a:t>
            </a:fld>
            <a:endParaRPr lang="en-US"/>
          </a:p>
        </p:txBody>
      </p:sp>
    </p:spTree>
    <p:extLst>
      <p:ext uri="{BB962C8B-B14F-4D97-AF65-F5344CB8AC3E}">
        <p14:creationId xmlns:p14="http://schemas.microsoft.com/office/powerpoint/2010/main" val="1243046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8E56A-DC42-6043-BCAF-E5A042DE4472}" type="datetimeFigureOut">
              <a:rPr lang="en-US" smtClean="0"/>
              <a:t>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B0A9F-9BFF-E34A-8A58-5FF82820FCFB}" type="slidenum">
              <a:rPr lang="en-US" smtClean="0"/>
              <a:t>‹#›</a:t>
            </a:fld>
            <a:endParaRPr lang="en-US"/>
          </a:p>
        </p:txBody>
      </p:sp>
    </p:spTree>
    <p:extLst>
      <p:ext uri="{BB962C8B-B14F-4D97-AF65-F5344CB8AC3E}">
        <p14:creationId xmlns:p14="http://schemas.microsoft.com/office/powerpoint/2010/main" val="26048315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1</a:t>
            </a:fld>
            <a:endParaRPr lang="en-US"/>
          </a:p>
        </p:txBody>
      </p:sp>
    </p:spTree>
    <p:extLst>
      <p:ext uri="{BB962C8B-B14F-4D97-AF65-F5344CB8AC3E}">
        <p14:creationId xmlns:p14="http://schemas.microsoft.com/office/powerpoint/2010/main" val="413284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of the discussion forum was very popular considering that posting on the forum was neither for credit nor part of the main “course sequence” of prescribed activities. It should be stressed that over 90% of the activity on the discussion forum resulted from students who simply viewed preexisting discussion threads, without posting questions, answers, or comments.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11</a:t>
            </a:fld>
            <a:endParaRPr lang="en-US"/>
          </a:p>
        </p:txBody>
      </p:sp>
    </p:spTree>
    <p:extLst>
      <p:ext uri="{BB962C8B-B14F-4D97-AF65-F5344CB8AC3E}">
        <p14:creationId xmlns:p14="http://schemas.microsoft.com/office/powerpoint/2010/main" val="372284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B0A9F-9BFF-E34A-8A58-5FF82820FCFB}" type="slidenum">
              <a:rPr lang="en-US" smtClean="0"/>
              <a:t>12</a:t>
            </a:fld>
            <a:endParaRPr lang="en-US"/>
          </a:p>
        </p:txBody>
      </p:sp>
    </p:spTree>
    <p:extLst>
      <p:ext uri="{BB962C8B-B14F-4D97-AF65-F5344CB8AC3E}">
        <p14:creationId xmlns:p14="http://schemas.microsoft.com/office/powerpoint/2010/main" val="239928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who were not native English speakers formed Facebook groups to help each other with the course, and we noted a small number of posts on the discussion forum in languages other than English. </a:t>
            </a:r>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13</a:t>
            </a:fld>
            <a:endParaRPr lang="en-US"/>
          </a:p>
        </p:txBody>
      </p:sp>
    </p:spTree>
    <p:extLst>
      <p:ext uri="{BB962C8B-B14F-4D97-AF65-F5344CB8AC3E}">
        <p14:creationId xmlns:p14="http://schemas.microsoft.com/office/powerpoint/2010/main" val="257847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the 7,161 students who completed the survey, the largest group by far, 6,381 respondents, were certificate earners. However, over 800 of the respondents had not earned a certificate, so we assume some students were continuing to follow the course even if they were not doing the assignments or taking the exams. </a:t>
            </a:r>
            <a:endParaRPr lang="en-US" dirty="0" smtClean="0"/>
          </a:p>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14</a:t>
            </a:fld>
            <a:endParaRPr lang="en-US"/>
          </a:p>
        </p:txBody>
      </p:sp>
    </p:spTree>
    <p:extLst>
      <p:ext uri="{BB962C8B-B14F-4D97-AF65-F5344CB8AC3E}">
        <p14:creationId xmlns:p14="http://schemas.microsoft.com/office/powerpoint/2010/main" val="92167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B0A9F-9BFF-E34A-8A58-5FF82820FCFB}" type="slidenum">
              <a:rPr lang="en-US" smtClean="0"/>
              <a:t>15</a:t>
            </a:fld>
            <a:endParaRPr lang="en-US"/>
          </a:p>
        </p:txBody>
      </p:sp>
    </p:spTree>
    <p:extLst>
      <p:ext uri="{BB962C8B-B14F-4D97-AF65-F5344CB8AC3E}">
        <p14:creationId xmlns:p14="http://schemas.microsoft.com/office/powerpoint/2010/main" val="78863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Students were told at the onset of the course that they needed to know basic calculus and linear algebra, as well as have some familiarity with differential equations</a:t>
            </a:r>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16</a:t>
            </a:fld>
            <a:endParaRPr lang="en-US"/>
          </a:p>
        </p:txBody>
      </p:sp>
    </p:spTree>
    <p:extLst>
      <p:ext uri="{BB962C8B-B14F-4D97-AF65-F5344CB8AC3E}">
        <p14:creationId xmlns:p14="http://schemas.microsoft.com/office/powerpoint/2010/main" val="9929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students utilized the forum to describe how they were struggling with the material, while others offered comments that were tangential to the actual topics of the course. </a:t>
            </a:r>
            <a:endParaRPr lang="en-US" dirty="0" smtClean="0"/>
          </a:p>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17</a:t>
            </a:fld>
            <a:endParaRPr lang="en-US"/>
          </a:p>
        </p:txBody>
      </p:sp>
    </p:spTree>
    <p:extLst>
      <p:ext uri="{BB962C8B-B14F-4D97-AF65-F5344CB8AC3E}">
        <p14:creationId xmlns:p14="http://schemas.microsoft.com/office/powerpoint/2010/main" val="42175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Human Development Index (HDI)– a composite measure of life expectancy, education, and income indices. The distribution in the GS- and HS-level courses is very similar, with over two-thirds of active learners from very high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HDI countries. The distribution in the UG-level course is less skewed between very high, high, and medium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HDI countries, though low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HDI countries account for a similarly low 3% of learners. </a:t>
            </a:r>
            <a:endParaRPr lang="en-US" dirty="0" smtClean="0"/>
          </a:p>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19</a:t>
            </a:fld>
            <a:endParaRPr lang="en-US"/>
          </a:p>
        </p:txBody>
      </p:sp>
    </p:spTree>
    <p:extLst>
      <p:ext uri="{BB962C8B-B14F-4D97-AF65-F5344CB8AC3E}">
        <p14:creationId xmlns:p14="http://schemas.microsoft.com/office/powerpoint/2010/main" val="4202820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21</a:t>
            </a:fld>
            <a:endParaRPr lang="en-US"/>
          </a:p>
        </p:txBody>
      </p:sp>
    </p:spTree>
    <p:extLst>
      <p:ext uri="{BB962C8B-B14F-4D97-AF65-F5344CB8AC3E}">
        <p14:creationId xmlns:p14="http://schemas.microsoft.com/office/powerpoint/2010/main" val="208601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Prototypical engagement trajectories</a:t>
            </a:r>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22</a:t>
            </a:fld>
            <a:endParaRPr lang="en-US"/>
          </a:p>
        </p:txBody>
      </p:sp>
    </p:spTree>
    <p:extLst>
      <p:ext uri="{BB962C8B-B14F-4D97-AF65-F5344CB8AC3E}">
        <p14:creationId xmlns:p14="http://schemas.microsoft.com/office/powerpoint/2010/main" val="65546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B0A9F-9BFF-E34A-8A58-5FF82820FCFB}" type="slidenum">
              <a:rPr lang="en-US" smtClean="0"/>
              <a:t>2</a:t>
            </a:fld>
            <a:endParaRPr lang="en-US"/>
          </a:p>
        </p:txBody>
      </p:sp>
    </p:spTree>
    <p:extLst>
      <p:ext uri="{BB962C8B-B14F-4D97-AF65-F5344CB8AC3E}">
        <p14:creationId xmlns:p14="http://schemas.microsoft.com/office/powerpoint/2010/main" val="2267349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Prototypical engagement trajectories</a:t>
            </a:r>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23</a:t>
            </a:fld>
            <a:endParaRPr lang="en-US"/>
          </a:p>
        </p:txBody>
      </p:sp>
    </p:spTree>
    <p:extLst>
      <p:ext uri="{BB962C8B-B14F-4D97-AF65-F5344CB8AC3E}">
        <p14:creationId xmlns:p14="http://schemas.microsoft.com/office/powerpoint/2010/main" val="161305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Prototypical engagement trajectories</a:t>
            </a:r>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24</a:t>
            </a:fld>
            <a:endParaRPr lang="en-US"/>
          </a:p>
        </p:txBody>
      </p:sp>
    </p:spTree>
    <p:extLst>
      <p:ext uri="{BB962C8B-B14F-4D97-AF65-F5344CB8AC3E}">
        <p14:creationId xmlns:p14="http://schemas.microsoft.com/office/powerpoint/2010/main" val="161305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Consistent pattern in all three courses is an average Streaming Index (SI) above 0.5 for each engagement trajectory, which indicates that streaming is the dominant form of access to video lectures.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HS-level course, the SI is consistently higher than the other courses across all engagement patterns: streaming accounts for around 88% of video consumption, compared 70% in the UG-level and 63% in GS-level courses.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Completing learners in the UG-level course tend to watch lectures offline less than Disengaging learners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27</a:t>
            </a:fld>
            <a:endParaRPr lang="en-US"/>
          </a:p>
        </p:txBody>
      </p:sp>
    </p:spTree>
    <p:extLst>
      <p:ext uri="{BB962C8B-B14F-4D97-AF65-F5344CB8AC3E}">
        <p14:creationId xmlns:p14="http://schemas.microsoft.com/office/powerpoint/2010/main" val="1376645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opportunity to design features to actively support these engagement trajectories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evidence from cognitive psychology suggests that testing not only assess learning but facilitates it </a:t>
            </a:r>
            <a:endParaRPr lang="en-US" dirty="0" smtClean="0"/>
          </a:p>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28</a:t>
            </a:fld>
            <a:endParaRPr lang="en-US"/>
          </a:p>
        </p:txBody>
      </p:sp>
    </p:spTree>
    <p:extLst>
      <p:ext uri="{BB962C8B-B14F-4D97-AF65-F5344CB8AC3E}">
        <p14:creationId xmlns:p14="http://schemas.microsoft.com/office/powerpoint/2010/main" val="3966026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Response options are frequently presented in random order, as presentation order can influence the respondent’s choice (order effect).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response option Table 1, “General interest in topic”, is more general than the other options and should always be placed first; if possible, the remaining items should be presented in random order to address order effects.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31</a:t>
            </a:fld>
            <a:endParaRPr lang="en-US"/>
          </a:p>
        </p:txBody>
      </p:sp>
    </p:spTree>
    <p:extLst>
      <p:ext uri="{BB962C8B-B14F-4D97-AF65-F5344CB8AC3E}">
        <p14:creationId xmlns:p14="http://schemas.microsoft.com/office/powerpoint/2010/main" val="3594721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B0A9F-9BFF-E34A-8A58-5FF82820FCFB}" type="slidenum">
              <a:rPr lang="en-US" smtClean="0"/>
              <a:t>33</a:t>
            </a:fld>
            <a:endParaRPr lang="en-US"/>
          </a:p>
        </p:txBody>
      </p:sp>
    </p:spTree>
    <p:extLst>
      <p:ext uri="{BB962C8B-B14F-4D97-AF65-F5344CB8AC3E}">
        <p14:creationId xmlns:p14="http://schemas.microsoft.com/office/powerpoint/2010/main" val="67340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Over the past few years millions</a:t>
            </a:r>
            <a:r>
              <a:rPr lang="en-US" baseline="0" dirty="0" smtClean="0"/>
              <a:t> of people across the world have enrolled in hundreds of MOOCs across many platforms.</a:t>
            </a:r>
          </a:p>
          <a:p>
            <a:r>
              <a:rPr lang="en-US" dirty="0" smtClean="0"/>
              <a:t>Globally distributed population</a:t>
            </a:r>
          </a:p>
          <a:p>
            <a:r>
              <a:rPr lang="en-US" dirty="0" smtClean="0"/>
              <a:t>Great diversity of learner background</a:t>
            </a:r>
          </a:p>
        </p:txBody>
      </p:sp>
      <p:sp>
        <p:nvSpPr>
          <p:cNvPr id="4" name="Slide Number Placeholder 3"/>
          <p:cNvSpPr>
            <a:spLocks noGrp="1"/>
          </p:cNvSpPr>
          <p:nvPr>
            <p:ph type="sldNum" sz="quarter" idx="10"/>
          </p:nvPr>
        </p:nvSpPr>
        <p:spPr/>
        <p:txBody>
          <a:bodyPr/>
          <a:lstStyle/>
          <a:p>
            <a:fld id="{440B0A9F-9BFF-E34A-8A58-5FF82820FCFB}" type="slidenum">
              <a:rPr lang="en-US" smtClean="0"/>
              <a:t>4</a:t>
            </a:fld>
            <a:endParaRPr lang="en-US"/>
          </a:p>
        </p:txBody>
      </p:sp>
    </p:spTree>
    <p:extLst>
      <p:ext uri="{BB962C8B-B14F-4D97-AF65-F5344CB8AC3E}">
        <p14:creationId xmlns:p14="http://schemas.microsoft.com/office/powerpoint/2010/main" val="228420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5</a:t>
            </a:fld>
            <a:endParaRPr lang="en-US"/>
          </a:p>
        </p:txBody>
      </p:sp>
    </p:spTree>
    <p:extLst>
      <p:ext uri="{BB962C8B-B14F-4D97-AF65-F5344CB8AC3E}">
        <p14:creationId xmlns:p14="http://schemas.microsoft.com/office/powerpoint/2010/main" val="26707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6</a:t>
            </a:fld>
            <a:endParaRPr lang="en-US"/>
          </a:p>
        </p:txBody>
      </p:sp>
    </p:spTree>
    <p:extLst>
      <p:ext uri="{BB962C8B-B14F-4D97-AF65-F5344CB8AC3E}">
        <p14:creationId xmlns:p14="http://schemas.microsoft.com/office/powerpoint/2010/main" val="133743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Participation</a:t>
            </a:r>
            <a:r>
              <a:rPr lang="en-US" baseline="0" dirty="0" smtClean="0"/>
              <a:t> rates tend to decline steadily as the course progress</a:t>
            </a:r>
          </a:p>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7</a:t>
            </a:fld>
            <a:endParaRPr lang="en-US"/>
          </a:p>
        </p:txBody>
      </p:sp>
    </p:spTree>
    <p:extLst>
      <p:ext uri="{BB962C8B-B14F-4D97-AF65-F5344CB8AC3E}">
        <p14:creationId xmlns:p14="http://schemas.microsoft.com/office/powerpoint/2010/main" val="293587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B0A9F-9BFF-E34A-8A58-5FF82820FCFB}" type="slidenum">
              <a:rPr lang="en-US" smtClean="0"/>
              <a:t>8</a:t>
            </a:fld>
            <a:endParaRPr lang="en-US"/>
          </a:p>
        </p:txBody>
      </p:sp>
    </p:spTree>
    <p:extLst>
      <p:ext uri="{BB962C8B-B14F-4D97-AF65-F5344CB8AC3E}">
        <p14:creationId xmlns:p14="http://schemas.microsoft.com/office/powerpoint/2010/main" val="213723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B0A9F-9BFF-E34A-8A58-5FF82820FCFB}" type="slidenum">
              <a:rPr lang="en-US" smtClean="0"/>
              <a:t>9</a:t>
            </a:fld>
            <a:endParaRPr lang="en-US"/>
          </a:p>
        </p:txBody>
      </p:sp>
    </p:spTree>
    <p:extLst>
      <p:ext uri="{BB962C8B-B14F-4D97-AF65-F5344CB8AC3E}">
        <p14:creationId xmlns:p14="http://schemas.microsoft.com/office/powerpoint/2010/main" val="285303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0A9F-9BFF-E34A-8A58-5FF82820FCFB}" type="slidenum">
              <a:rPr lang="en-US" smtClean="0"/>
              <a:t>10</a:t>
            </a:fld>
            <a:endParaRPr lang="en-US"/>
          </a:p>
        </p:txBody>
      </p:sp>
    </p:spTree>
    <p:extLst>
      <p:ext uri="{BB962C8B-B14F-4D97-AF65-F5344CB8AC3E}">
        <p14:creationId xmlns:p14="http://schemas.microsoft.com/office/powerpoint/2010/main" val="30608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593975"/>
          </a:xfrm>
        </p:spPr>
        <p:txBody>
          <a:bodyPr anchor="b"/>
          <a:lstStyle>
            <a:lvl1pPr>
              <a:defRPr sz="6600">
                <a:ln>
                  <a:noFill/>
                </a:ln>
                <a:solidFill>
                  <a:schemeClr val="tx2"/>
                </a:solidFill>
              </a:defRPr>
            </a:lvl1pPr>
          </a:lstStyle>
          <a:p>
            <a:r>
              <a:rPr lang="es-ES_tradnl"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4" name="Date Placeholder 3"/>
          <p:cNvSpPr>
            <a:spLocks noGrp="1"/>
          </p:cNvSpPr>
          <p:nvPr>
            <p:ph type="dt" sz="half" idx="10"/>
          </p:nvPr>
        </p:nvSpPr>
        <p:spPr/>
        <p:txBody>
          <a:bodyPr/>
          <a:lstStyle/>
          <a:p>
            <a:fld id="{89DE4552-C104-5B4A-8CB2-5565D78F9B4D}"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DE82-AEB4-9F46-8910-E24C676775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89DE4552-C104-5B4A-8CB2-5565D78F9B4D}"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DE82-AEB4-9F46-8910-E24C676775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s-ES_tradnl"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89DE4552-C104-5B4A-8CB2-5565D78F9B4D}"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DE82-AEB4-9F46-8910-E24C676775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89DE4552-C104-5B4A-8CB2-5565D78F9B4D}"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DE82-AEB4-9F46-8910-E24C676775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1"/>
            <a:ext cx="7659687" cy="1168400"/>
          </a:xfrm>
        </p:spPr>
        <p:txBody>
          <a:bodyPr anchor="t"/>
          <a:lstStyle>
            <a:lvl1pPr algn="l">
              <a:defRPr sz="3600" b="0" cap="all"/>
            </a:lvl1pPr>
          </a:lstStyle>
          <a:p>
            <a:r>
              <a:rPr lang="es-ES_tradnl" smtClean="0"/>
              <a:t>Click to edit Master title style</a:t>
            </a:r>
            <a:endParaRPr lang="en-US" dirty="0"/>
          </a:p>
        </p:txBody>
      </p:sp>
      <p:sp>
        <p:nvSpPr>
          <p:cNvPr id="3" name="Text Placeholder 2"/>
          <p:cNvSpPr>
            <a:spLocks noGrp="1"/>
          </p:cNvSpPr>
          <p:nvPr>
            <p:ph type="body" idx="1"/>
          </p:nvPr>
        </p:nvSpPr>
        <p:spPr>
          <a:xfrm>
            <a:off x="722314" y="385286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89DE4552-C104-5B4A-8CB2-5565D78F9B4D}"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BDE82-AEB4-9F46-8910-E24C676775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Date Placeholder 4"/>
          <p:cNvSpPr>
            <a:spLocks noGrp="1"/>
          </p:cNvSpPr>
          <p:nvPr>
            <p:ph type="dt" sz="half" idx="10"/>
          </p:nvPr>
        </p:nvSpPr>
        <p:spPr/>
        <p:txBody>
          <a:bodyPr/>
          <a:lstStyle/>
          <a:p>
            <a:fld id="{89DE4552-C104-5B4A-8CB2-5565D78F9B4D}"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BDE82-AEB4-9F46-8910-E24C676775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89DE4552-C104-5B4A-8CB2-5565D78F9B4D}" type="datetimeFigureOut">
              <a:rPr lang="en-US" smtClean="0"/>
              <a:t>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BDE82-AEB4-9F46-8910-E24C676775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89DE4552-C104-5B4A-8CB2-5565D78F9B4D}" type="datetimeFigureOut">
              <a:rPr lang="en-US" smtClean="0"/>
              <a:t>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BDE82-AEB4-9F46-8910-E24C676775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E4552-C104-5B4A-8CB2-5565D78F9B4D}" type="datetimeFigureOut">
              <a:rPr lang="en-US" smtClean="0"/>
              <a:t>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BDE82-AEB4-9F46-8910-E24C676775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_tradnl" smtClean="0"/>
              <a:t>Click to edit Master title style</a:t>
            </a:r>
            <a:endParaRPr lang="en-US" dirty="0"/>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89DE4552-C104-5B4A-8CB2-5565D78F9B4D}"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BDE82-AEB4-9F46-8910-E24C676775C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_tradnl"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8" name="Date Placeholder 7"/>
          <p:cNvSpPr>
            <a:spLocks noGrp="1"/>
          </p:cNvSpPr>
          <p:nvPr>
            <p:ph type="dt" sz="half" idx="10"/>
          </p:nvPr>
        </p:nvSpPr>
        <p:spPr/>
        <p:txBody>
          <a:bodyPr/>
          <a:lstStyle/>
          <a:p>
            <a:fld id="{89DE4552-C104-5B4A-8CB2-5565D78F9B4D}" type="datetimeFigureOut">
              <a:rPr lang="en-US" smtClean="0"/>
              <a:t>2/17/15</a:t>
            </a:fld>
            <a:endParaRPr lang="en-US"/>
          </a:p>
        </p:txBody>
      </p:sp>
      <p:sp>
        <p:nvSpPr>
          <p:cNvPr id="9" name="Slide Number Placeholder 8"/>
          <p:cNvSpPr>
            <a:spLocks noGrp="1"/>
          </p:cNvSpPr>
          <p:nvPr>
            <p:ph type="sldNum" sz="quarter" idx="11"/>
          </p:nvPr>
        </p:nvSpPr>
        <p:spPr/>
        <p:txBody>
          <a:bodyPr/>
          <a:lstStyle/>
          <a:p>
            <a:fld id="{04FBDE82-AEB4-9F46-8910-E24C676775C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_tradnl"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4FBDE82-AEB4-9F46-8910-E24C676775CD}" type="slidenum">
              <a:rPr lang="en-US" smtClean="0"/>
              <a:t>‹#›</a:t>
            </a:fld>
            <a:endParaRPr lang="en-US"/>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9DE4552-C104-5B4A-8CB2-5565D78F9B4D}" type="datetimeFigureOut">
              <a:rPr lang="en-US" smtClean="0"/>
              <a:t>2/17/15</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Pedagogy: Motivation and related issues in online settings</a:t>
            </a:r>
            <a:endParaRPr lang="en-US" sz="2800" dirty="0"/>
          </a:p>
        </p:txBody>
      </p:sp>
      <p:sp>
        <p:nvSpPr>
          <p:cNvPr id="3" name="Subtitle 2"/>
          <p:cNvSpPr>
            <a:spLocks noGrp="1"/>
          </p:cNvSpPr>
          <p:nvPr>
            <p:ph type="subTitle" idx="1"/>
          </p:nvPr>
        </p:nvSpPr>
        <p:spPr/>
        <p:txBody>
          <a:bodyPr>
            <a:normAutofit lnSpcReduction="10000"/>
          </a:bodyPr>
          <a:lstStyle/>
          <a:p>
            <a:r>
              <a:rPr lang="en-US" dirty="0" smtClean="0"/>
              <a:t>Vanessa Cedeno</a:t>
            </a:r>
          </a:p>
          <a:p>
            <a:r>
              <a:rPr lang="en-US" dirty="0" smtClean="0"/>
              <a:t>CS6604 – Online Education System</a:t>
            </a:r>
          </a:p>
          <a:p>
            <a:r>
              <a:rPr lang="en-US" dirty="0" smtClean="0"/>
              <a:t>02/19/</a:t>
            </a:r>
            <a:r>
              <a:rPr lang="en-US" dirty="0" smtClean="0"/>
              <a:t>15</a:t>
            </a:r>
            <a:endParaRPr lang="en-US" dirty="0"/>
          </a:p>
        </p:txBody>
      </p:sp>
    </p:spTree>
    <p:extLst>
      <p:ext uri="{BB962C8B-B14F-4D97-AF65-F5344CB8AC3E}">
        <p14:creationId xmlns:p14="http://schemas.microsoft.com/office/powerpoint/2010/main" val="34151011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8"/>
            <a:ext cx="7620000" cy="1143000"/>
          </a:xfrm>
        </p:spPr>
        <p:txBody>
          <a:bodyPr/>
          <a:lstStyle/>
          <a:p>
            <a:r>
              <a:rPr lang="en-US" dirty="0" smtClean="0"/>
              <a:t>Time and </a:t>
            </a:r>
            <a:r>
              <a:rPr lang="en-US" dirty="0"/>
              <a:t>a</a:t>
            </a:r>
            <a:r>
              <a:rPr lang="en-US" dirty="0" smtClean="0"/>
              <a:t>ttention allocation</a:t>
            </a:r>
            <a:endParaRPr lang="en-US" dirty="0"/>
          </a:p>
        </p:txBody>
      </p:sp>
      <p:pic>
        <p:nvPicPr>
          <p:cNvPr id="5" name="Picture 4" descr="Screen Shot 2015-02-15 at 6.58.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195" y="1056882"/>
            <a:ext cx="5993568" cy="2721850"/>
          </a:xfrm>
          <a:prstGeom prst="rect">
            <a:avLst/>
          </a:prstGeom>
        </p:spPr>
      </p:pic>
      <p:pic>
        <p:nvPicPr>
          <p:cNvPr id="6" name="Picture 5" descr="Screen Shot 2015-02-15 at 6.58.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561" y="3942942"/>
            <a:ext cx="3044995" cy="2664370"/>
          </a:xfrm>
          <a:prstGeom prst="rect">
            <a:avLst/>
          </a:prstGeom>
        </p:spPr>
      </p:pic>
    </p:spTree>
    <p:extLst>
      <p:ext uri="{BB962C8B-B14F-4D97-AF65-F5344CB8AC3E}">
        <p14:creationId xmlns:p14="http://schemas.microsoft.com/office/powerpoint/2010/main" val="42457794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Students </a:t>
            </a:r>
            <a:r>
              <a:rPr lang="en-US" sz="4800" dirty="0"/>
              <a:t>use of resources </a:t>
            </a:r>
            <a:endParaRPr lang="en-US" dirty="0"/>
          </a:p>
        </p:txBody>
      </p:sp>
      <p:pic>
        <p:nvPicPr>
          <p:cNvPr id="4" name="Picture 3" descr="Screen Shot 2015-02-16 at 9.42.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31" y="1700416"/>
            <a:ext cx="6294648" cy="4596385"/>
          </a:xfrm>
          <a:prstGeom prst="rect">
            <a:avLst/>
          </a:prstGeom>
        </p:spPr>
      </p:pic>
    </p:spTree>
    <p:extLst>
      <p:ext uri="{BB962C8B-B14F-4D97-AF65-F5344CB8AC3E}">
        <p14:creationId xmlns:p14="http://schemas.microsoft.com/office/powerpoint/2010/main" val="42457794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89"/>
            <a:ext cx="7620000" cy="1143000"/>
          </a:xfrm>
        </p:spPr>
        <p:txBody>
          <a:bodyPr/>
          <a:lstStyle/>
          <a:p>
            <a:r>
              <a:rPr lang="en-US" dirty="0" smtClean="0"/>
              <a:t>Student strategy </a:t>
            </a:r>
            <a:endParaRPr lang="en-US" dirty="0"/>
          </a:p>
        </p:txBody>
      </p:sp>
      <p:sp>
        <p:nvSpPr>
          <p:cNvPr id="5" name="Rectangle 4"/>
          <p:cNvSpPr/>
          <p:nvPr/>
        </p:nvSpPr>
        <p:spPr>
          <a:xfrm>
            <a:off x="457200" y="987411"/>
            <a:ext cx="7620000" cy="2308324"/>
          </a:xfrm>
          <a:prstGeom prst="rect">
            <a:avLst/>
          </a:prstGeom>
        </p:spPr>
        <p:txBody>
          <a:bodyPr wrap="square">
            <a:spAutoFit/>
          </a:bodyPr>
          <a:lstStyle/>
          <a:p>
            <a:pPr marL="571500" indent="-571500">
              <a:buFont typeface="Arial"/>
              <a:buChar char="•"/>
            </a:pPr>
            <a:r>
              <a:rPr lang="en-US" sz="3600" baseline="30000" dirty="0"/>
              <a:t>Discussions </a:t>
            </a:r>
            <a:r>
              <a:rPr lang="en-US" sz="3600" baseline="30000" dirty="0" smtClean="0"/>
              <a:t>most </a:t>
            </a:r>
            <a:r>
              <a:rPr lang="en-US" sz="3600" baseline="30000" dirty="0"/>
              <a:t>frequently used resource while doing homework </a:t>
            </a:r>
            <a:r>
              <a:rPr lang="en-US" sz="3600" baseline="30000" dirty="0" smtClean="0"/>
              <a:t>problems</a:t>
            </a:r>
          </a:p>
          <a:p>
            <a:pPr marL="571500" indent="-571500">
              <a:buFont typeface="Arial"/>
              <a:buChar char="•"/>
            </a:pPr>
            <a:r>
              <a:rPr lang="en-US" sz="3600" baseline="30000" dirty="0"/>
              <a:t>L</a:t>
            </a:r>
            <a:r>
              <a:rPr lang="en-US" sz="3600" baseline="30000" dirty="0" smtClean="0"/>
              <a:t>ecture </a:t>
            </a:r>
            <a:r>
              <a:rPr lang="en-US" sz="3600" baseline="30000" dirty="0"/>
              <a:t>videos consumed the most time</a:t>
            </a:r>
            <a:r>
              <a:rPr lang="en-US" sz="3600" baseline="30000" dirty="0" smtClean="0"/>
              <a:t>.</a:t>
            </a:r>
          </a:p>
          <a:p>
            <a:pPr marL="571500" indent="-571500">
              <a:buFont typeface="Arial"/>
              <a:buChar char="•"/>
            </a:pPr>
            <a:r>
              <a:rPr lang="en-US" sz="3600" baseline="30000" dirty="0" smtClean="0"/>
              <a:t>During </a:t>
            </a:r>
            <a:r>
              <a:rPr lang="en-US" sz="3600" baseline="30000" dirty="0"/>
              <a:t>exams, old homework problems were most often referred to, and most time was spent with the </a:t>
            </a:r>
            <a:r>
              <a:rPr lang="en-US" sz="3600" baseline="30000" dirty="0" smtClean="0"/>
              <a:t>book.</a:t>
            </a:r>
          </a:p>
        </p:txBody>
      </p:sp>
      <p:pic>
        <p:nvPicPr>
          <p:cNvPr id="6" name="Picture 5" descr="Screen Shot 2015-02-16 at 9.54.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38991"/>
            <a:ext cx="7607624" cy="3332193"/>
          </a:xfrm>
          <a:prstGeom prst="rect">
            <a:avLst/>
          </a:prstGeom>
        </p:spPr>
      </p:pic>
    </p:spTree>
    <p:extLst>
      <p:ext uri="{BB962C8B-B14F-4D97-AF65-F5344CB8AC3E}">
        <p14:creationId xmlns:p14="http://schemas.microsoft.com/office/powerpoint/2010/main" val="42191965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6" y="274638"/>
            <a:ext cx="8398856" cy="1143000"/>
          </a:xfrm>
        </p:spPr>
        <p:txBody>
          <a:bodyPr/>
          <a:lstStyle/>
          <a:p>
            <a:r>
              <a:rPr lang="en-US" sz="4800" dirty="0"/>
              <a:t>Who were the 6.002x students? </a:t>
            </a:r>
            <a:br>
              <a:rPr lang="en-US" sz="4800" dirty="0"/>
            </a:br>
            <a:endParaRPr lang="en-US" dirty="0"/>
          </a:p>
        </p:txBody>
      </p:sp>
      <p:pic>
        <p:nvPicPr>
          <p:cNvPr id="4" name="Picture 3" descr="Screen Shot 2015-02-16 at 9.58.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64" y="853094"/>
            <a:ext cx="7555432" cy="3871689"/>
          </a:xfrm>
          <a:prstGeom prst="rect">
            <a:avLst/>
          </a:prstGeom>
        </p:spPr>
      </p:pic>
      <p:sp>
        <p:nvSpPr>
          <p:cNvPr id="5" name="TextBox 4"/>
          <p:cNvSpPr txBox="1"/>
          <p:nvPr/>
        </p:nvSpPr>
        <p:spPr>
          <a:xfrm>
            <a:off x="1" y="3986119"/>
            <a:ext cx="1987047" cy="1477328"/>
          </a:xfrm>
          <a:prstGeom prst="rect">
            <a:avLst/>
          </a:prstGeom>
          <a:noFill/>
        </p:spPr>
        <p:txBody>
          <a:bodyPr wrap="square" rtlCol="0">
            <a:spAutoFit/>
          </a:bodyPr>
          <a:lstStyle/>
          <a:p>
            <a:pPr marL="285750" indent="-285750">
              <a:buFont typeface="Arial"/>
              <a:buChar char="•"/>
            </a:pPr>
            <a:r>
              <a:rPr lang="en-US" dirty="0" err="1"/>
              <a:t>G</a:t>
            </a:r>
            <a:r>
              <a:rPr lang="en-US" dirty="0" err="1" smtClean="0"/>
              <a:t>eolocation</a:t>
            </a:r>
            <a:r>
              <a:rPr lang="en-US" dirty="0" smtClean="0"/>
              <a:t> </a:t>
            </a:r>
            <a:r>
              <a:rPr lang="en-US" dirty="0"/>
              <a:t>database to identify login locations </a:t>
            </a:r>
          </a:p>
          <a:p>
            <a:endParaRPr lang="en-US" dirty="0"/>
          </a:p>
        </p:txBody>
      </p:sp>
      <p:graphicFrame>
        <p:nvGraphicFramePr>
          <p:cNvPr id="6" name="Chart 5"/>
          <p:cNvGraphicFramePr/>
          <p:nvPr>
            <p:extLst>
              <p:ext uri="{D42A27DB-BD31-4B8C-83A1-F6EECF244321}">
                <p14:modId xmlns:p14="http://schemas.microsoft.com/office/powerpoint/2010/main" val="676142535"/>
              </p:ext>
            </p:extLst>
          </p:nvPr>
        </p:nvGraphicFramePr>
        <p:xfrm>
          <a:off x="1214302" y="4185102"/>
          <a:ext cx="6063565" cy="29347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2120069346"/>
              </p:ext>
            </p:extLst>
          </p:nvPr>
        </p:nvGraphicFramePr>
        <p:xfrm>
          <a:off x="5556032" y="4438140"/>
          <a:ext cx="2944277" cy="2681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5779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distribution</a:t>
            </a:r>
            <a:endParaRPr lang="en-US" dirty="0"/>
          </a:p>
        </p:txBody>
      </p:sp>
      <p:pic>
        <p:nvPicPr>
          <p:cNvPr id="4" name="Picture 3" descr="Screen Shot 2015-02-16 at 10.33.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80" y="1284064"/>
            <a:ext cx="6273800" cy="4445000"/>
          </a:xfrm>
          <a:prstGeom prst="rect">
            <a:avLst/>
          </a:prstGeom>
        </p:spPr>
      </p:pic>
      <p:sp>
        <p:nvSpPr>
          <p:cNvPr id="5" name="Rectangle 4"/>
          <p:cNvSpPr/>
          <p:nvPr/>
        </p:nvSpPr>
        <p:spPr>
          <a:xfrm>
            <a:off x="5365719" y="1459145"/>
            <a:ext cx="2874524" cy="1384995"/>
          </a:xfrm>
          <a:prstGeom prst="rect">
            <a:avLst/>
          </a:prstGeom>
        </p:spPr>
        <p:txBody>
          <a:bodyPr wrap="square">
            <a:spAutoFit/>
          </a:bodyPr>
          <a:lstStyle/>
          <a:p>
            <a:pPr marL="285750" indent="-285750">
              <a:buFont typeface="Arial"/>
              <a:buChar char="•"/>
            </a:pPr>
            <a:r>
              <a:rPr lang="en-US" baseline="30000" dirty="0"/>
              <a:t>88% </a:t>
            </a:r>
            <a:r>
              <a:rPr lang="en-US" baseline="30000" dirty="0" smtClean="0"/>
              <a:t>male</a:t>
            </a:r>
          </a:p>
          <a:p>
            <a:pPr marL="285750" indent="-285750">
              <a:buFont typeface="Arial"/>
              <a:buChar char="•"/>
            </a:pPr>
            <a:r>
              <a:rPr lang="en-US" baseline="30000" dirty="0" smtClean="0"/>
              <a:t>37</a:t>
            </a:r>
            <a:r>
              <a:rPr lang="en-US" baseline="30000" dirty="0"/>
              <a:t>% had a bachelor’s </a:t>
            </a:r>
            <a:r>
              <a:rPr lang="en-US" baseline="30000" dirty="0" smtClean="0"/>
              <a:t>degree</a:t>
            </a:r>
            <a:endParaRPr lang="en-US" baseline="30000" dirty="0"/>
          </a:p>
          <a:p>
            <a:pPr marL="285750" indent="-285750">
              <a:buFont typeface="Arial"/>
              <a:buChar char="•"/>
            </a:pPr>
            <a:r>
              <a:rPr lang="en-US" baseline="30000" dirty="0" smtClean="0"/>
              <a:t>28</a:t>
            </a:r>
            <a:r>
              <a:rPr lang="en-US" baseline="30000" dirty="0"/>
              <a:t>% had a master’s or professional </a:t>
            </a:r>
            <a:r>
              <a:rPr lang="en-US" baseline="30000" dirty="0" smtClean="0"/>
              <a:t>degree</a:t>
            </a:r>
            <a:endParaRPr lang="en-US" baseline="30000" dirty="0"/>
          </a:p>
          <a:p>
            <a:pPr marL="285750" indent="-285750">
              <a:buFont typeface="Arial"/>
              <a:buChar char="•"/>
            </a:pPr>
            <a:r>
              <a:rPr lang="en-US" baseline="30000" dirty="0" smtClean="0"/>
              <a:t>27</a:t>
            </a:r>
            <a:r>
              <a:rPr lang="en-US" baseline="30000" dirty="0"/>
              <a:t>% were high school </a:t>
            </a:r>
            <a:r>
              <a:rPr lang="en-US" baseline="30000" dirty="0" smtClean="0"/>
              <a:t>graduates </a:t>
            </a:r>
          </a:p>
          <a:p>
            <a:pPr marL="285750" indent="-285750">
              <a:buFont typeface="Arial"/>
              <a:buChar char="•"/>
            </a:pPr>
            <a:r>
              <a:rPr lang="en-US" baseline="30000" dirty="0" smtClean="0"/>
              <a:t>Three</a:t>
            </a:r>
            <a:r>
              <a:rPr lang="en-US" baseline="30000" dirty="0"/>
              <a:t>-quarters </a:t>
            </a:r>
            <a:r>
              <a:rPr lang="en-US" baseline="30000" dirty="0" smtClean="0"/>
              <a:t>had </a:t>
            </a:r>
            <a:r>
              <a:rPr lang="en-US" baseline="30000" dirty="0"/>
              <a:t>studied vector calculus or differential equations.</a:t>
            </a:r>
            <a:endParaRPr lang="en-US" dirty="0"/>
          </a:p>
        </p:txBody>
      </p:sp>
    </p:spTree>
    <p:extLst>
      <p:ext uri="{BB962C8B-B14F-4D97-AF65-F5344CB8AC3E}">
        <p14:creationId xmlns:p14="http://schemas.microsoft.com/office/powerpoint/2010/main" val="4245779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enrolling </a:t>
            </a:r>
          </a:p>
        </p:txBody>
      </p:sp>
      <p:pic>
        <p:nvPicPr>
          <p:cNvPr id="4" name="Picture 3" descr="Screen Shot 2015-02-16 at 10.3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569" y="1417638"/>
            <a:ext cx="4956681" cy="4300230"/>
          </a:xfrm>
          <a:prstGeom prst="rect">
            <a:avLst/>
          </a:prstGeom>
        </p:spPr>
      </p:pic>
    </p:spTree>
    <p:extLst>
      <p:ext uri="{BB962C8B-B14F-4D97-AF65-F5344CB8AC3E}">
        <p14:creationId xmlns:p14="http://schemas.microsoft.com/office/powerpoint/2010/main" val="26244274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14" y="346788"/>
            <a:ext cx="7970649" cy="1143000"/>
          </a:xfrm>
        </p:spPr>
        <p:txBody>
          <a:bodyPr/>
          <a:lstStyle/>
          <a:p>
            <a:r>
              <a:rPr lang="en-US" sz="2800" b="1" dirty="0"/>
              <a:t>What Contributed to Student “Success”? </a:t>
            </a:r>
            <a:r>
              <a:rPr lang="en-US" sz="2800" b="1" dirty="0" smtClean="0"/>
              <a:t/>
            </a:r>
            <a:br>
              <a:rPr lang="en-US" sz="2800" b="1" dirty="0" smtClean="0"/>
            </a:br>
            <a:r>
              <a:rPr lang="en-US" sz="2800" b="1" dirty="0" smtClean="0"/>
              <a:t>Predictive </a:t>
            </a:r>
            <a:r>
              <a:rPr lang="en-US" sz="2800" b="1" dirty="0"/>
              <a:t>Modeling as the Next Step in the Analysis </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r>
              <a:rPr lang="en-US" dirty="0" smtClean="0"/>
              <a:t>No </a:t>
            </a:r>
            <a:r>
              <a:rPr lang="en-US" dirty="0"/>
              <a:t>correlations between motivation for enrollment and success in the course </a:t>
            </a:r>
            <a:endParaRPr lang="en-US" dirty="0" smtClean="0"/>
          </a:p>
          <a:p>
            <a:r>
              <a:rPr lang="en-US" dirty="0"/>
              <a:t>N</a:t>
            </a:r>
            <a:r>
              <a:rPr lang="en-US" dirty="0" smtClean="0"/>
              <a:t>o </a:t>
            </a:r>
            <a:r>
              <a:rPr lang="en-US" dirty="0"/>
              <a:t>relationship between age and achievement or between gender and </a:t>
            </a:r>
            <a:r>
              <a:rPr lang="en-US" dirty="0" smtClean="0"/>
              <a:t>achievement</a:t>
            </a:r>
          </a:p>
          <a:p>
            <a:r>
              <a:rPr lang="en-US" dirty="0"/>
              <a:t>M</a:t>
            </a:r>
            <a:r>
              <a:rPr lang="en-US" dirty="0" smtClean="0"/>
              <a:t>arginal </a:t>
            </a:r>
            <a:r>
              <a:rPr lang="en-US" dirty="0"/>
              <a:t>relationship between highest degree earned and </a:t>
            </a:r>
            <a:r>
              <a:rPr lang="en-US" dirty="0" smtClean="0"/>
              <a:t>achievement</a:t>
            </a:r>
          </a:p>
          <a:p>
            <a:r>
              <a:rPr lang="en-US" dirty="0" smtClean="0"/>
              <a:t>There </a:t>
            </a:r>
            <a:r>
              <a:rPr lang="en-US" dirty="0"/>
              <a:t>is a correlation between students’ previous course experience in mathematics and </a:t>
            </a:r>
            <a:r>
              <a:rPr lang="en-US" dirty="0" smtClean="0"/>
              <a:t>achievement</a:t>
            </a:r>
            <a:endParaRPr lang="en-US" dirty="0"/>
          </a:p>
          <a:p>
            <a:r>
              <a:rPr lang="en-US" dirty="0"/>
              <a:t>A</a:t>
            </a:r>
            <a:r>
              <a:rPr lang="en-US" dirty="0" smtClean="0"/>
              <a:t> </a:t>
            </a:r>
            <a:r>
              <a:rPr lang="en-US" dirty="0"/>
              <a:t>student who worked offline with someone else in the class or someone who had expertise in the subject would have a predicted score almost three points higher than someone working by him or </a:t>
            </a:r>
            <a:r>
              <a:rPr lang="en-US" dirty="0" smtClean="0"/>
              <a:t>herself </a:t>
            </a:r>
            <a:endParaRPr lang="en-US" dirty="0"/>
          </a:p>
          <a:p>
            <a:endParaRPr lang="en-US" dirty="0"/>
          </a:p>
          <a:p>
            <a:endParaRPr lang="en-US" dirty="0"/>
          </a:p>
        </p:txBody>
      </p:sp>
    </p:spTree>
    <p:extLst>
      <p:ext uri="{BB962C8B-B14F-4D97-AF65-F5344CB8AC3E}">
        <p14:creationId xmlns:p14="http://schemas.microsoft.com/office/powerpoint/2010/main" val="28816330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46"/>
            <a:ext cx="7620000" cy="1143000"/>
          </a:xfrm>
        </p:spPr>
        <p:txBody>
          <a:bodyPr>
            <a:normAutofit/>
          </a:bodyPr>
          <a:lstStyle/>
          <a:p>
            <a:r>
              <a:rPr lang="en-US" dirty="0"/>
              <a:t>D</a:t>
            </a:r>
            <a:r>
              <a:rPr lang="en-US" dirty="0" smtClean="0"/>
              <a:t>iscussion </a:t>
            </a:r>
            <a:r>
              <a:rPr lang="en-US" dirty="0"/>
              <a:t>forum </a:t>
            </a:r>
          </a:p>
        </p:txBody>
      </p:sp>
      <p:pic>
        <p:nvPicPr>
          <p:cNvPr id="4" name="Picture 3" descr="Screen Shot 2015-02-16 at 10.44.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561" y="1157894"/>
            <a:ext cx="6059531" cy="3699388"/>
          </a:xfrm>
          <a:prstGeom prst="rect">
            <a:avLst/>
          </a:prstGeom>
        </p:spPr>
      </p:pic>
      <p:sp>
        <p:nvSpPr>
          <p:cNvPr id="5" name="TextBox 4"/>
          <p:cNvSpPr txBox="1"/>
          <p:nvPr/>
        </p:nvSpPr>
        <p:spPr>
          <a:xfrm>
            <a:off x="288627" y="4933480"/>
            <a:ext cx="5545108" cy="1754327"/>
          </a:xfrm>
          <a:prstGeom prst="rect">
            <a:avLst/>
          </a:prstGeom>
          <a:noFill/>
        </p:spPr>
        <p:txBody>
          <a:bodyPr wrap="none" rtlCol="0">
            <a:spAutoFit/>
          </a:bodyPr>
          <a:lstStyle/>
          <a:p>
            <a:pPr marL="285750" indent="-285750">
              <a:buFont typeface="Arial"/>
              <a:buChar char="•"/>
            </a:pPr>
            <a:r>
              <a:rPr lang="en-US" dirty="0"/>
              <a:t>3% of all students participated in the discussion </a:t>
            </a:r>
            <a:r>
              <a:rPr lang="en-US" dirty="0" smtClean="0"/>
              <a:t>forum</a:t>
            </a:r>
          </a:p>
          <a:p>
            <a:r>
              <a:rPr lang="en-US" dirty="0" smtClean="0"/>
              <a:t> </a:t>
            </a:r>
            <a:endParaRPr lang="en-US" dirty="0"/>
          </a:p>
          <a:p>
            <a:pPr marL="285750" indent="-285750">
              <a:buFont typeface="Arial"/>
              <a:buChar char="•"/>
            </a:pPr>
            <a:r>
              <a:rPr lang="en-US" dirty="0"/>
              <a:t>C</a:t>
            </a:r>
            <a:r>
              <a:rPr lang="en-US" dirty="0" smtClean="0"/>
              <a:t>ertificate earners: 52</a:t>
            </a:r>
            <a:r>
              <a:rPr lang="en-US" dirty="0"/>
              <a:t>% </a:t>
            </a:r>
            <a:r>
              <a:rPr lang="en-US" dirty="0" smtClean="0"/>
              <a:t>were </a:t>
            </a:r>
            <a:r>
              <a:rPr lang="en-US" dirty="0"/>
              <a:t>active on the </a:t>
            </a:r>
            <a:r>
              <a:rPr lang="en-US" dirty="0" smtClean="0"/>
              <a:t>forum</a:t>
            </a:r>
          </a:p>
          <a:p>
            <a:pPr marL="285750" indent="-285750">
              <a:buFont typeface="Arial"/>
              <a:buChar char="•"/>
            </a:pPr>
            <a:r>
              <a:rPr lang="en-US" dirty="0"/>
              <a:t>27.7% asked a </a:t>
            </a:r>
            <a:r>
              <a:rPr lang="en-US" dirty="0" smtClean="0"/>
              <a:t>question</a:t>
            </a:r>
            <a:endParaRPr lang="en-US" dirty="0"/>
          </a:p>
          <a:p>
            <a:pPr marL="285750" indent="-285750">
              <a:buFont typeface="Arial"/>
              <a:buChar char="•"/>
            </a:pPr>
            <a:r>
              <a:rPr lang="en-US" dirty="0" smtClean="0"/>
              <a:t>40.6</a:t>
            </a:r>
            <a:r>
              <a:rPr lang="en-US" dirty="0"/>
              <a:t>% answered a </a:t>
            </a:r>
            <a:r>
              <a:rPr lang="en-US" dirty="0" smtClean="0"/>
              <a:t>question</a:t>
            </a:r>
            <a:endParaRPr lang="en-US" dirty="0"/>
          </a:p>
          <a:p>
            <a:pPr marL="285750" indent="-285750">
              <a:buFont typeface="Arial"/>
              <a:buChar char="•"/>
            </a:pPr>
            <a:r>
              <a:rPr lang="en-US" dirty="0" smtClean="0"/>
              <a:t>36</a:t>
            </a:r>
            <a:r>
              <a:rPr lang="en-US" dirty="0"/>
              <a:t>% made a </a:t>
            </a:r>
            <a:r>
              <a:rPr lang="en-US" dirty="0" smtClean="0"/>
              <a:t>comment</a:t>
            </a:r>
            <a:endParaRPr lang="en-US" dirty="0"/>
          </a:p>
        </p:txBody>
      </p:sp>
      <p:sp>
        <p:nvSpPr>
          <p:cNvPr id="6" name="Rectangle 5"/>
          <p:cNvSpPr/>
          <p:nvPr/>
        </p:nvSpPr>
        <p:spPr>
          <a:xfrm>
            <a:off x="3547735" y="2159188"/>
            <a:ext cx="4572000" cy="461665"/>
          </a:xfrm>
          <a:prstGeom prst="rect">
            <a:avLst/>
          </a:prstGeom>
        </p:spPr>
        <p:txBody>
          <a:bodyPr>
            <a:spAutoFit/>
          </a:bodyPr>
          <a:lstStyle/>
          <a:p>
            <a:r>
              <a:rPr lang="en-US" b="1" baseline="30000" dirty="0" smtClean="0"/>
              <a:t>Is the number </a:t>
            </a:r>
            <a:r>
              <a:rPr lang="en-US" b="1" baseline="30000" dirty="0"/>
              <a:t>of </a:t>
            </a:r>
            <a:r>
              <a:rPr lang="en-US" b="1" baseline="30000" dirty="0" smtClean="0"/>
              <a:t>comments </a:t>
            </a:r>
            <a:r>
              <a:rPr lang="en-US" b="1" baseline="30000" dirty="0"/>
              <a:t>posted </a:t>
            </a:r>
            <a:r>
              <a:rPr lang="en-US" b="1" baseline="30000" dirty="0" smtClean="0"/>
              <a:t>predictive </a:t>
            </a:r>
            <a:r>
              <a:rPr lang="en-US" b="1" baseline="30000" dirty="0"/>
              <a:t>of that individual’s level of achievement or </a:t>
            </a:r>
            <a:r>
              <a:rPr lang="en-US" b="1" baseline="30000" dirty="0" smtClean="0"/>
              <a:t>persistence?</a:t>
            </a:r>
            <a:endParaRPr lang="en-US" b="1" dirty="0"/>
          </a:p>
        </p:txBody>
      </p:sp>
    </p:spTree>
    <p:extLst>
      <p:ext uri="{BB962C8B-B14F-4D97-AF65-F5344CB8AC3E}">
        <p14:creationId xmlns:p14="http://schemas.microsoft.com/office/powerpoint/2010/main" val="4174761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Research</a:t>
            </a:r>
            <a:endParaRPr lang="en-US" dirty="0"/>
          </a:p>
        </p:txBody>
      </p:sp>
      <p:sp>
        <p:nvSpPr>
          <p:cNvPr id="3" name="Content Placeholder 2"/>
          <p:cNvSpPr>
            <a:spLocks noGrp="1"/>
          </p:cNvSpPr>
          <p:nvPr>
            <p:ph idx="1"/>
          </p:nvPr>
        </p:nvSpPr>
        <p:spPr/>
        <p:txBody>
          <a:bodyPr>
            <a:normAutofit/>
          </a:bodyPr>
          <a:lstStyle/>
          <a:p>
            <a:r>
              <a:rPr lang="en-US" dirty="0"/>
              <a:t>H</a:t>
            </a:r>
            <a:r>
              <a:rPr lang="en-US" dirty="0" smtClean="0"/>
              <a:t>ow </a:t>
            </a:r>
            <a:r>
              <a:rPr lang="en-US" dirty="0"/>
              <a:t>different representations of complex concepts and phenomena (textual, graphical, mathematical) can best be used to help students </a:t>
            </a:r>
            <a:r>
              <a:rPr lang="en-US"/>
              <a:t>master </a:t>
            </a:r>
            <a:r>
              <a:rPr lang="en-US" smtClean="0"/>
              <a:t>them? </a:t>
            </a:r>
            <a:endParaRPr lang="en-US" dirty="0" smtClean="0"/>
          </a:p>
          <a:p>
            <a:r>
              <a:rPr lang="en-US" dirty="0"/>
              <a:t>How can we help students learn more per unit time? </a:t>
            </a:r>
            <a:endParaRPr lang="en-US" dirty="0" smtClean="0"/>
          </a:p>
          <a:p>
            <a:r>
              <a:rPr lang="en-US" dirty="0" smtClean="0"/>
              <a:t>What </a:t>
            </a:r>
            <a:r>
              <a:rPr lang="en-US" dirty="0"/>
              <a:t>are students’ goals when they enroll in a MOOC? </a:t>
            </a:r>
            <a:endParaRPr lang="en-US" dirty="0" smtClean="0"/>
          </a:p>
          <a:p>
            <a:r>
              <a:rPr lang="en-US" dirty="0" smtClean="0"/>
              <a:t>How </a:t>
            </a:r>
            <a:r>
              <a:rPr lang="en-US" dirty="0"/>
              <a:t>do those goals relate to the interaction with various modes of instruction or course components? </a:t>
            </a:r>
            <a:endParaRPr lang="en-US" dirty="0" smtClean="0"/>
          </a:p>
          <a:p>
            <a:r>
              <a:rPr lang="en-US" dirty="0" smtClean="0"/>
              <a:t>What </a:t>
            </a:r>
            <a:r>
              <a:rPr lang="en-US" dirty="0"/>
              <a:t>facilitates or impedes their motivation to learn during a course? </a:t>
            </a:r>
            <a:endParaRPr lang="en-US" dirty="0" smtClean="0"/>
          </a:p>
          <a:p>
            <a:r>
              <a:rPr lang="en-US" dirty="0" smtClean="0"/>
              <a:t>How </a:t>
            </a:r>
            <a:r>
              <a:rPr lang="en-US" dirty="0"/>
              <a:t>can course content and its delivery support students’ self-efficacy for learning</a:t>
            </a:r>
            <a:r>
              <a:rPr lang="en-US" dirty="0" smtClean="0"/>
              <a:t>?</a:t>
            </a:r>
          </a:p>
        </p:txBody>
      </p:sp>
    </p:spTree>
    <p:extLst>
      <p:ext uri="{BB962C8B-B14F-4D97-AF65-F5344CB8AC3E}">
        <p14:creationId xmlns:p14="http://schemas.microsoft.com/office/powerpoint/2010/main" val="31967111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Deconstructing disengagement</a:t>
            </a:r>
            <a:endParaRPr lang="en-US" dirty="0"/>
          </a:p>
        </p:txBody>
      </p:sp>
      <p:pic>
        <p:nvPicPr>
          <p:cNvPr id="4" name="Picture 3" descr="Screen Shot 2015-02-16 at 4.54.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 y="1655485"/>
            <a:ext cx="8313399" cy="2767290"/>
          </a:xfrm>
          <a:prstGeom prst="rect">
            <a:avLst/>
          </a:prstGeom>
        </p:spPr>
      </p:pic>
      <p:sp>
        <p:nvSpPr>
          <p:cNvPr id="5" name="TextBox 4"/>
          <p:cNvSpPr txBox="1"/>
          <p:nvPr/>
        </p:nvSpPr>
        <p:spPr>
          <a:xfrm>
            <a:off x="88195" y="4472217"/>
            <a:ext cx="4071056" cy="2585323"/>
          </a:xfrm>
          <a:prstGeom prst="rect">
            <a:avLst/>
          </a:prstGeom>
          <a:noFill/>
        </p:spPr>
        <p:txBody>
          <a:bodyPr wrap="square" rtlCol="0">
            <a:spAutoFit/>
          </a:bodyPr>
          <a:lstStyle/>
          <a:p>
            <a:pPr marL="285750" indent="-285750">
              <a:buFont typeface="Arial"/>
              <a:buChar char="•"/>
            </a:pPr>
            <a:r>
              <a:rPr lang="en-US" dirty="0"/>
              <a:t>A</a:t>
            </a:r>
            <a:r>
              <a:rPr lang="en-US" dirty="0" smtClean="0"/>
              <a:t>nalysis </a:t>
            </a:r>
            <a:r>
              <a:rPr lang="en-US" dirty="0"/>
              <a:t>of learner </a:t>
            </a:r>
            <a:r>
              <a:rPr lang="en-US" dirty="0" smtClean="0"/>
              <a:t>trajectories</a:t>
            </a:r>
            <a:r>
              <a:rPr lang="en-US" dirty="0"/>
              <a:t> </a:t>
            </a:r>
            <a:r>
              <a:rPr lang="en-US" dirty="0" smtClean="0"/>
              <a:t>with 3 CS courses</a:t>
            </a:r>
          </a:p>
          <a:p>
            <a:pPr marL="742950" lvl="1" indent="-285750">
              <a:buFont typeface="Arial"/>
              <a:buChar char="•"/>
            </a:pPr>
            <a:r>
              <a:rPr lang="en-US" dirty="0" smtClean="0"/>
              <a:t>Computer </a:t>
            </a:r>
            <a:r>
              <a:rPr lang="en-US" dirty="0"/>
              <a:t>Science </a:t>
            </a:r>
            <a:r>
              <a:rPr lang="en-US" dirty="0" smtClean="0"/>
              <a:t>101 (high </a:t>
            </a:r>
            <a:r>
              <a:rPr lang="en-US" dirty="0"/>
              <a:t>school level </a:t>
            </a:r>
            <a:r>
              <a:rPr lang="en-US" dirty="0" smtClean="0"/>
              <a:t>content)</a:t>
            </a:r>
          </a:p>
          <a:p>
            <a:pPr marL="742950" lvl="1" indent="-285750">
              <a:buFont typeface="Arial"/>
              <a:buChar char="•"/>
            </a:pPr>
            <a:r>
              <a:rPr lang="en-US" dirty="0" smtClean="0"/>
              <a:t>Algorithms</a:t>
            </a:r>
            <a:r>
              <a:rPr lang="en-US" dirty="0"/>
              <a:t>: Design and </a:t>
            </a:r>
            <a:r>
              <a:rPr lang="en-US" dirty="0" smtClean="0"/>
              <a:t>Analysis (undergraduate </a:t>
            </a:r>
            <a:r>
              <a:rPr lang="en-US" dirty="0"/>
              <a:t>level </a:t>
            </a:r>
            <a:r>
              <a:rPr lang="en-US" dirty="0" smtClean="0"/>
              <a:t>content)</a:t>
            </a:r>
          </a:p>
          <a:p>
            <a:pPr marL="742950" lvl="1" indent="-285750">
              <a:buFont typeface="Arial"/>
              <a:buChar char="•"/>
            </a:pPr>
            <a:r>
              <a:rPr lang="en-US" dirty="0" smtClean="0"/>
              <a:t>Probabilistic </a:t>
            </a:r>
            <a:r>
              <a:rPr lang="en-US" dirty="0"/>
              <a:t>Graphical </a:t>
            </a:r>
            <a:r>
              <a:rPr lang="en-US" dirty="0" smtClean="0"/>
              <a:t>Models (graduate </a:t>
            </a:r>
            <a:r>
              <a:rPr lang="en-US" dirty="0"/>
              <a:t>level </a:t>
            </a:r>
            <a:r>
              <a:rPr lang="en-US" dirty="0" smtClean="0"/>
              <a:t>course)</a:t>
            </a:r>
            <a:endParaRPr lang="en-US" dirty="0"/>
          </a:p>
          <a:p>
            <a:endParaRPr lang="en-US" dirty="0"/>
          </a:p>
        </p:txBody>
      </p:sp>
      <p:pic>
        <p:nvPicPr>
          <p:cNvPr id="3" name="Picture 2" descr="Screen Shot 2015-02-16 at 5.04.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301" y="4533900"/>
            <a:ext cx="4152900" cy="2324100"/>
          </a:xfrm>
          <a:prstGeom prst="rect">
            <a:avLst/>
          </a:prstGeom>
        </p:spPr>
      </p:pic>
      <p:sp>
        <p:nvSpPr>
          <p:cNvPr id="6" name="TextBox 5"/>
          <p:cNvSpPr txBox="1"/>
          <p:nvPr/>
        </p:nvSpPr>
        <p:spPr>
          <a:xfrm>
            <a:off x="168013" y="1326377"/>
            <a:ext cx="7917552" cy="276999"/>
          </a:xfrm>
          <a:prstGeom prst="rect">
            <a:avLst/>
          </a:prstGeom>
          <a:noFill/>
        </p:spPr>
        <p:txBody>
          <a:bodyPr wrap="none" rtlCol="0">
            <a:spAutoFit/>
          </a:bodyPr>
          <a:lstStyle/>
          <a:p>
            <a:r>
              <a:rPr lang="en-US" baseline="30000" dirty="0"/>
              <a:t>A</a:t>
            </a:r>
            <a:r>
              <a:rPr lang="en-US" baseline="30000" dirty="0" smtClean="0"/>
              <a:t>llow </a:t>
            </a:r>
            <a:r>
              <a:rPr lang="en-US" baseline="30000" dirty="0"/>
              <a:t>MOOC designers to target interventions or develop adaptive course features for </a:t>
            </a:r>
            <a:r>
              <a:rPr lang="en-US" baseline="30000" dirty="0" smtClean="0"/>
              <a:t>partic</a:t>
            </a:r>
            <a:r>
              <a:rPr lang="en-US" baseline="30000" dirty="0"/>
              <a:t>u</a:t>
            </a:r>
            <a:r>
              <a:rPr lang="en-US" baseline="30000" dirty="0" smtClean="0"/>
              <a:t>lar </a:t>
            </a:r>
            <a:r>
              <a:rPr lang="en-US" baseline="30000" dirty="0"/>
              <a:t>subpopulations of learners</a:t>
            </a:r>
            <a:endParaRPr lang="en-US" dirty="0"/>
          </a:p>
        </p:txBody>
      </p:sp>
    </p:spTree>
    <p:extLst>
      <p:ext uri="{BB962C8B-B14F-4D97-AF65-F5344CB8AC3E}">
        <p14:creationId xmlns:p14="http://schemas.microsoft.com/office/powerpoint/2010/main" val="1708098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MOOC: Massive Open Online Course </a:t>
            </a:r>
            <a:endParaRPr lang="en-US" dirty="0" smtClean="0"/>
          </a:p>
          <a:p>
            <a:r>
              <a:rPr lang="en-US" dirty="0" smtClean="0"/>
              <a:t>MIT </a:t>
            </a:r>
            <a:r>
              <a:rPr lang="en-US" dirty="0"/>
              <a:t>Research into </a:t>
            </a:r>
            <a:r>
              <a:rPr lang="en-US" dirty="0" err="1"/>
              <a:t>edX’s</a:t>
            </a:r>
            <a:r>
              <a:rPr lang="en-US" dirty="0"/>
              <a:t> First MOOC </a:t>
            </a:r>
            <a:endParaRPr lang="en-US" dirty="0" smtClean="0"/>
          </a:p>
          <a:p>
            <a:r>
              <a:rPr lang="en-US" dirty="0"/>
              <a:t>Stanford </a:t>
            </a:r>
            <a:r>
              <a:rPr lang="en-US" dirty="0" smtClean="0"/>
              <a:t>Research: </a:t>
            </a:r>
            <a:r>
              <a:rPr lang="en-US" dirty="0"/>
              <a:t>Deconstructing </a:t>
            </a:r>
            <a:r>
              <a:rPr lang="en-US" dirty="0" smtClean="0"/>
              <a:t>disengagement</a:t>
            </a:r>
          </a:p>
          <a:p>
            <a:r>
              <a:rPr lang="en-US" dirty="0"/>
              <a:t>“Why did you enroll in this course?” </a:t>
            </a:r>
            <a:r>
              <a:rPr lang="en-US" dirty="0" smtClean="0"/>
              <a:t>Survey</a:t>
            </a:r>
            <a:endParaRPr lang="en-US" dirty="0"/>
          </a:p>
        </p:txBody>
      </p:sp>
    </p:spTree>
    <p:extLst>
      <p:ext uri="{BB962C8B-B14F-4D97-AF65-F5344CB8AC3E}">
        <p14:creationId xmlns:p14="http://schemas.microsoft.com/office/powerpoint/2010/main" val="20594098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159751" cy="1143000"/>
          </a:xfrm>
        </p:spPr>
        <p:txBody>
          <a:bodyPr>
            <a:normAutofit fontScale="90000"/>
          </a:bodyPr>
          <a:lstStyle/>
          <a:p>
            <a:r>
              <a:rPr lang="en-US" dirty="0"/>
              <a:t>Prototypical engagement trajectories</a:t>
            </a:r>
          </a:p>
        </p:txBody>
      </p:sp>
      <p:sp>
        <p:nvSpPr>
          <p:cNvPr id="3" name="Content Placeholder 2"/>
          <p:cNvSpPr>
            <a:spLocks noGrp="1"/>
          </p:cNvSpPr>
          <p:nvPr>
            <p:ph idx="1"/>
          </p:nvPr>
        </p:nvSpPr>
        <p:spPr>
          <a:xfrm>
            <a:off x="457200" y="1584325"/>
            <a:ext cx="7620000" cy="4800600"/>
          </a:xfrm>
        </p:spPr>
        <p:txBody>
          <a:bodyPr/>
          <a:lstStyle/>
          <a:p>
            <a:r>
              <a:rPr lang="en-US" dirty="0" smtClean="0"/>
              <a:t>Completing</a:t>
            </a:r>
          </a:p>
          <a:p>
            <a:r>
              <a:rPr lang="en-US" dirty="0" smtClean="0"/>
              <a:t>Auditing</a:t>
            </a:r>
          </a:p>
          <a:p>
            <a:r>
              <a:rPr lang="en-US" dirty="0" smtClean="0"/>
              <a:t>Disengaging</a:t>
            </a:r>
          </a:p>
          <a:p>
            <a:r>
              <a:rPr lang="en-US" dirty="0" smtClean="0"/>
              <a:t>Sampling</a:t>
            </a:r>
          </a:p>
          <a:p>
            <a:endParaRPr lang="en-US" dirty="0" smtClean="0"/>
          </a:p>
          <a:p>
            <a:endParaRPr lang="en-US" dirty="0" smtClean="0"/>
          </a:p>
          <a:p>
            <a:endParaRPr lang="en-US" dirty="0"/>
          </a:p>
        </p:txBody>
      </p:sp>
    </p:spTree>
    <p:extLst>
      <p:ext uri="{BB962C8B-B14F-4D97-AF65-F5344CB8AC3E}">
        <p14:creationId xmlns:p14="http://schemas.microsoft.com/office/powerpoint/2010/main" val="14587443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2" y="274638"/>
            <a:ext cx="8207375" cy="1143000"/>
          </a:xfrm>
        </p:spPr>
        <p:txBody>
          <a:bodyPr>
            <a:normAutofit/>
          </a:bodyPr>
          <a:lstStyle/>
          <a:p>
            <a:r>
              <a:rPr lang="en-US" dirty="0" smtClean="0"/>
              <a:t>Completing</a:t>
            </a:r>
            <a:endParaRPr lang="en-US" dirty="0"/>
          </a:p>
        </p:txBody>
      </p:sp>
      <p:sp>
        <p:nvSpPr>
          <p:cNvPr id="3" name="Content Placeholder 2"/>
          <p:cNvSpPr>
            <a:spLocks noGrp="1"/>
          </p:cNvSpPr>
          <p:nvPr>
            <p:ph idx="1"/>
          </p:nvPr>
        </p:nvSpPr>
        <p:spPr/>
        <p:txBody>
          <a:bodyPr>
            <a:normAutofit/>
          </a:bodyPr>
          <a:lstStyle/>
          <a:p>
            <a:r>
              <a:rPr lang="en-US" dirty="0" smtClean="0"/>
              <a:t>Learners </a:t>
            </a:r>
            <a:r>
              <a:rPr lang="en-US" dirty="0"/>
              <a:t>who completed the majority of the assessments offered in the class. </a:t>
            </a:r>
            <a:endParaRPr lang="en-US" dirty="0" smtClean="0"/>
          </a:p>
          <a:p>
            <a:r>
              <a:rPr lang="en-US" dirty="0" smtClean="0"/>
              <a:t>Participants </a:t>
            </a:r>
            <a:r>
              <a:rPr lang="en-US" dirty="0"/>
              <a:t>varied in how well they performed on the </a:t>
            </a:r>
            <a:r>
              <a:rPr lang="en-US" dirty="0" smtClean="0"/>
              <a:t>assessment</a:t>
            </a:r>
            <a:r>
              <a:rPr lang="en-US" dirty="0"/>
              <a:t>, they all at least attempted the assignments. </a:t>
            </a:r>
            <a:endParaRPr lang="en-US" dirty="0" smtClean="0"/>
          </a:p>
          <a:p>
            <a:r>
              <a:rPr lang="en-US" dirty="0" smtClean="0"/>
              <a:t>This </a:t>
            </a:r>
            <a:r>
              <a:rPr lang="en-US" dirty="0"/>
              <a:t>engagement pattern is most similar to a student in a traditional class. </a:t>
            </a:r>
          </a:p>
        </p:txBody>
      </p:sp>
    </p:spTree>
    <p:extLst>
      <p:ext uri="{BB962C8B-B14F-4D97-AF65-F5344CB8AC3E}">
        <p14:creationId xmlns:p14="http://schemas.microsoft.com/office/powerpoint/2010/main" val="31967111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1" y="274638"/>
            <a:ext cx="8239124" cy="1143000"/>
          </a:xfrm>
        </p:spPr>
        <p:txBody>
          <a:bodyPr>
            <a:normAutofit/>
          </a:bodyPr>
          <a:lstStyle/>
          <a:p>
            <a:r>
              <a:rPr lang="en-US" dirty="0" smtClean="0"/>
              <a:t>Auditing</a:t>
            </a:r>
            <a:endParaRPr lang="en-US" dirty="0"/>
          </a:p>
        </p:txBody>
      </p:sp>
      <p:sp>
        <p:nvSpPr>
          <p:cNvPr id="3" name="Content Placeholder 2"/>
          <p:cNvSpPr>
            <a:spLocks noGrp="1"/>
          </p:cNvSpPr>
          <p:nvPr>
            <p:ph idx="1"/>
          </p:nvPr>
        </p:nvSpPr>
        <p:spPr/>
        <p:txBody>
          <a:bodyPr/>
          <a:lstStyle/>
          <a:p>
            <a:r>
              <a:rPr lang="en-US" dirty="0"/>
              <a:t>L</a:t>
            </a:r>
            <a:r>
              <a:rPr lang="en-US" dirty="0" smtClean="0"/>
              <a:t>earners </a:t>
            </a:r>
            <a:r>
              <a:rPr lang="en-US" dirty="0"/>
              <a:t>who did assessments infrequently if at all and engaged instead by watching video </a:t>
            </a:r>
            <a:r>
              <a:rPr lang="en-US" dirty="0" smtClean="0"/>
              <a:t>lectures.</a:t>
            </a:r>
          </a:p>
          <a:p>
            <a:r>
              <a:rPr lang="en-US" dirty="0" smtClean="0"/>
              <a:t>Students </a:t>
            </a:r>
            <a:r>
              <a:rPr lang="en-US" dirty="0"/>
              <a:t>in this cluster followed the course for the </a:t>
            </a:r>
            <a:r>
              <a:rPr lang="en-US" dirty="0" smtClean="0"/>
              <a:t>majority </a:t>
            </a:r>
            <a:r>
              <a:rPr lang="en-US" dirty="0"/>
              <a:t>of its duration. </a:t>
            </a:r>
            <a:endParaRPr lang="en-US" dirty="0" smtClean="0"/>
          </a:p>
          <a:p>
            <a:r>
              <a:rPr lang="en-US" dirty="0" smtClean="0"/>
              <a:t>No </a:t>
            </a:r>
            <a:r>
              <a:rPr lang="en-US" dirty="0"/>
              <a:t>students in this cluster obtained course credit. </a:t>
            </a:r>
          </a:p>
          <a:p>
            <a:endParaRPr lang="en-US" dirty="0"/>
          </a:p>
        </p:txBody>
      </p:sp>
    </p:spTree>
    <p:extLst>
      <p:ext uri="{BB962C8B-B14F-4D97-AF65-F5344CB8AC3E}">
        <p14:creationId xmlns:p14="http://schemas.microsoft.com/office/powerpoint/2010/main" val="26981994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1" y="274638"/>
            <a:ext cx="8191500" cy="1143000"/>
          </a:xfrm>
        </p:spPr>
        <p:txBody>
          <a:bodyPr>
            <a:normAutofit/>
          </a:bodyPr>
          <a:lstStyle/>
          <a:p>
            <a:r>
              <a:rPr lang="en-US" dirty="0" smtClean="0"/>
              <a:t>Disengaging</a:t>
            </a:r>
            <a:endParaRPr lang="en-US" dirty="0"/>
          </a:p>
        </p:txBody>
      </p:sp>
      <p:sp>
        <p:nvSpPr>
          <p:cNvPr id="3" name="Content Placeholder 2"/>
          <p:cNvSpPr>
            <a:spLocks noGrp="1"/>
          </p:cNvSpPr>
          <p:nvPr>
            <p:ph idx="1"/>
          </p:nvPr>
        </p:nvSpPr>
        <p:spPr/>
        <p:txBody>
          <a:bodyPr/>
          <a:lstStyle/>
          <a:p>
            <a:r>
              <a:rPr lang="en-US" dirty="0"/>
              <a:t>L</a:t>
            </a:r>
            <a:r>
              <a:rPr lang="en-US" dirty="0" smtClean="0"/>
              <a:t>earners </a:t>
            </a:r>
            <a:r>
              <a:rPr lang="en-US" dirty="0"/>
              <a:t>who did assessments at the </a:t>
            </a:r>
            <a:r>
              <a:rPr lang="en-US" dirty="0" smtClean="0"/>
              <a:t>beginning </a:t>
            </a:r>
            <a:r>
              <a:rPr lang="en-US" dirty="0"/>
              <a:t>of the course but then have a marked decrease in </a:t>
            </a:r>
            <a:r>
              <a:rPr lang="en-US" dirty="0" smtClean="0"/>
              <a:t>engagement, disappears </a:t>
            </a:r>
            <a:r>
              <a:rPr lang="en-US" dirty="0"/>
              <a:t>from the course entirely or sparsely watches video </a:t>
            </a:r>
            <a:r>
              <a:rPr lang="en-US" dirty="0" smtClean="0"/>
              <a:t>lectures.</a:t>
            </a:r>
          </a:p>
          <a:p>
            <a:r>
              <a:rPr lang="en-US" dirty="0" smtClean="0"/>
              <a:t>The </a:t>
            </a:r>
            <a:r>
              <a:rPr lang="en-US" dirty="0"/>
              <a:t>moments at which the learners disengage differ, but it is generally in the first third of the class. </a:t>
            </a:r>
          </a:p>
          <a:p>
            <a:endParaRPr lang="en-US" dirty="0"/>
          </a:p>
        </p:txBody>
      </p:sp>
    </p:spTree>
    <p:extLst>
      <p:ext uri="{BB962C8B-B14F-4D97-AF65-F5344CB8AC3E}">
        <p14:creationId xmlns:p14="http://schemas.microsoft.com/office/powerpoint/2010/main" val="26981994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7" y="274638"/>
            <a:ext cx="8223249" cy="1143000"/>
          </a:xfrm>
        </p:spPr>
        <p:txBody>
          <a:bodyPr>
            <a:normAutofit/>
          </a:bodyPr>
          <a:lstStyle/>
          <a:p>
            <a:r>
              <a:rPr lang="en-US" dirty="0" smtClean="0"/>
              <a:t>Sampling</a:t>
            </a:r>
            <a:endParaRPr lang="en-US" dirty="0"/>
          </a:p>
        </p:txBody>
      </p:sp>
      <p:sp>
        <p:nvSpPr>
          <p:cNvPr id="3" name="Content Placeholder 2"/>
          <p:cNvSpPr>
            <a:spLocks noGrp="1"/>
          </p:cNvSpPr>
          <p:nvPr>
            <p:ph idx="1"/>
          </p:nvPr>
        </p:nvSpPr>
        <p:spPr/>
        <p:txBody>
          <a:bodyPr/>
          <a:lstStyle/>
          <a:p>
            <a:r>
              <a:rPr lang="en-US" dirty="0"/>
              <a:t>L</a:t>
            </a:r>
            <a:r>
              <a:rPr lang="en-US" dirty="0" smtClean="0"/>
              <a:t>earners </a:t>
            </a:r>
            <a:r>
              <a:rPr lang="en-US" dirty="0"/>
              <a:t>who watched video lectures for only one or two assessment periods </a:t>
            </a:r>
            <a:endParaRPr lang="en-US" dirty="0" smtClean="0"/>
          </a:p>
          <a:p>
            <a:r>
              <a:rPr lang="en-US" dirty="0"/>
              <a:t>G</a:t>
            </a:r>
            <a:r>
              <a:rPr lang="en-US" dirty="0" smtClean="0"/>
              <a:t>enerally </a:t>
            </a:r>
            <a:r>
              <a:rPr lang="en-US" dirty="0"/>
              <a:t>learners in this category watch just a single </a:t>
            </a:r>
            <a:r>
              <a:rPr lang="en-US" dirty="0" smtClean="0"/>
              <a:t>video.</a:t>
            </a:r>
          </a:p>
          <a:p>
            <a:r>
              <a:rPr lang="en-US" dirty="0" smtClean="0"/>
              <a:t>Though </a:t>
            </a:r>
            <a:r>
              <a:rPr lang="en-US" dirty="0"/>
              <a:t>many </a:t>
            </a:r>
            <a:r>
              <a:rPr lang="en-US" dirty="0" smtClean="0"/>
              <a:t>learners </a:t>
            </a:r>
            <a:r>
              <a:rPr lang="en-US" dirty="0"/>
              <a:t>“sample” at the beginning of the course, there are many others that briefly explore the material when the class is already fully under way. </a:t>
            </a:r>
          </a:p>
          <a:p>
            <a:endParaRPr lang="en-US" dirty="0"/>
          </a:p>
        </p:txBody>
      </p:sp>
    </p:spTree>
    <p:extLst>
      <p:ext uri="{BB962C8B-B14F-4D97-AF65-F5344CB8AC3E}">
        <p14:creationId xmlns:p14="http://schemas.microsoft.com/office/powerpoint/2010/main" val="34701127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6" name="TextBox 5"/>
          <p:cNvSpPr txBox="1"/>
          <p:nvPr/>
        </p:nvSpPr>
        <p:spPr>
          <a:xfrm>
            <a:off x="365126" y="1449388"/>
            <a:ext cx="6378669" cy="1477328"/>
          </a:xfrm>
          <a:prstGeom prst="rect">
            <a:avLst/>
          </a:prstGeom>
          <a:noFill/>
        </p:spPr>
        <p:txBody>
          <a:bodyPr wrap="none" rtlCol="0">
            <a:spAutoFit/>
          </a:bodyPr>
          <a:lstStyle/>
          <a:p>
            <a:pPr marL="285750" indent="-285750">
              <a:buFont typeface="Arial"/>
              <a:buChar char="•"/>
            </a:pPr>
            <a:r>
              <a:rPr lang="en-US" dirty="0" smtClean="0"/>
              <a:t>Survey Demographics</a:t>
            </a:r>
          </a:p>
          <a:p>
            <a:pPr marL="742950" lvl="1" indent="-285750">
              <a:buFont typeface="Arial"/>
              <a:buChar char="•"/>
            </a:pPr>
            <a:r>
              <a:rPr lang="en-US" dirty="0" smtClean="0"/>
              <a:t>all </a:t>
            </a:r>
            <a:r>
              <a:rPr lang="en-US" dirty="0"/>
              <a:t>three courses enrolled more male than </a:t>
            </a:r>
            <a:r>
              <a:rPr lang="en-US" dirty="0" smtClean="0"/>
              <a:t>female learners</a:t>
            </a:r>
          </a:p>
          <a:p>
            <a:pPr marL="742950" lvl="1" indent="-285750">
              <a:buFont typeface="Arial"/>
              <a:buChar char="•"/>
            </a:pPr>
            <a:r>
              <a:rPr lang="en-US" dirty="0" smtClean="0"/>
              <a:t>gender </a:t>
            </a:r>
            <a:r>
              <a:rPr lang="en-US" dirty="0"/>
              <a:t>is not associated with engagement </a:t>
            </a:r>
            <a:r>
              <a:rPr lang="en-US" dirty="0" smtClean="0"/>
              <a:t>trajectories </a:t>
            </a:r>
            <a:endParaRPr lang="en-US" dirty="0"/>
          </a:p>
          <a:p>
            <a:endParaRPr lang="en-US" dirty="0"/>
          </a:p>
          <a:p>
            <a:endParaRPr lang="en-US" dirty="0"/>
          </a:p>
        </p:txBody>
      </p:sp>
      <p:pic>
        <p:nvPicPr>
          <p:cNvPr id="4" name="Picture 3" descr="Screen Shot 2015-02-16 at 5.37.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1" y="4006217"/>
            <a:ext cx="4203700" cy="1841500"/>
          </a:xfrm>
          <a:prstGeom prst="rect">
            <a:avLst/>
          </a:prstGeom>
        </p:spPr>
      </p:pic>
      <p:sp>
        <p:nvSpPr>
          <p:cNvPr id="7" name="TextBox 6"/>
          <p:cNvSpPr txBox="1"/>
          <p:nvPr/>
        </p:nvSpPr>
        <p:spPr>
          <a:xfrm>
            <a:off x="365125" y="2649539"/>
            <a:ext cx="7461251" cy="1754327"/>
          </a:xfrm>
          <a:prstGeom prst="rect">
            <a:avLst/>
          </a:prstGeom>
          <a:noFill/>
        </p:spPr>
        <p:txBody>
          <a:bodyPr wrap="square" rtlCol="0">
            <a:spAutoFit/>
          </a:bodyPr>
          <a:lstStyle/>
          <a:p>
            <a:pPr marL="285750" indent="-285750">
              <a:buFont typeface="Arial"/>
              <a:buChar char="•"/>
            </a:pPr>
            <a:r>
              <a:rPr lang="en-US" dirty="0"/>
              <a:t>Geographical Location </a:t>
            </a:r>
            <a:endParaRPr lang="en-US" dirty="0" smtClean="0"/>
          </a:p>
          <a:p>
            <a:pPr marL="742950" lvl="1" indent="-285750">
              <a:buFont typeface="Arial"/>
              <a:buChar char="•"/>
            </a:pPr>
            <a:r>
              <a:rPr lang="en-US" dirty="0" smtClean="0"/>
              <a:t>As </a:t>
            </a:r>
            <a:r>
              <a:rPr lang="en-US" dirty="0"/>
              <a:t>HDI increases, the proportion of </a:t>
            </a:r>
            <a:r>
              <a:rPr lang="en-US" dirty="0" smtClean="0"/>
              <a:t>Completing </a:t>
            </a:r>
            <a:r>
              <a:rPr lang="en-US" dirty="0"/>
              <a:t>and Disengaging learners increases, while the </a:t>
            </a:r>
            <a:r>
              <a:rPr lang="en-US" dirty="0" smtClean="0"/>
              <a:t>proportion </a:t>
            </a:r>
            <a:r>
              <a:rPr lang="en-US" dirty="0"/>
              <a:t>of Sampling learners decreases. </a:t>
            </a:r>
          </a:p>
          <a:p>
            <a:endParaRPr lang="en-US" dirty="0"/>
          </a:p>
          <a:p>
            <a:endParaRPr lang="en-US" dirty="0"/>
          </a:p>
        </p:txBody>
      </p:sp>
    </p:spTree>
    <p:extLst>
      <p:ext uri="{BB962C8B-B14F-4D97-AF65-F5344CB8AC3E}">
        <p14:creationId xmlns:p14="http://schemas.microsoft.com/office/powerpoint/2010/main" val="733247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6" name="TextBox 5"/>
          <p:cNvSpPr txBox="1"/>
          <p:nvPr/>
        </p:nvSpPr>
        <p:spPr>
          <a:xfrm>
            <a:off x="365125" y="1449389"/>
            <a:ext cx="6968574" cy="2585323"/>
          </a:xfrm>
          <a:prstGeom prst="rect">
            <a:avLst/>
          </a:prstGeom>
          <a:noFill/>
        </p:spPr>
        <p:txBody>
          <a:bodyPr wrap="none" rtlCol="0">
            <a:spAutoFit/>
          </a:bodyPr>
          <a:lstStyle/>
          <a:p>
            <a:pPr marL="285750" indent="-285750">
              <a:buFont typeface="Arial"/>
              <a:buChar char="•"/>
            </a:pPr>
            <a:r>
              <a:rPr lang="en-US" dirty="0" smtClean="0"/>
              <a:t>Intentions</a:t>
            </a:r>
            <a:endParaRPr lang="en-US" dirty="0"/>
          </a:p>
          <a:p>
            <a:pPr marL="742950" lvl="1" indent="-285750">
              <a:buFont typeface="Arial"/>
              <a:buChar char="•"/>
            </a:pPr>
            <a:r>
              <a:rPr lang="en-US" dirty="0" smtClean="0"/>
              <a:t>They </a:t>
            </a:r>
            <a:r>
              <a:rPr lang="en-US" dirty="0"/>
              <a:t>find it fun and </a:t>
            </a:r>
            <a:r>
              <a:rPr lang="en-US" dirty="0" smtClean="0"/>
              <a:t>challenging</a:t>
            </a:r>
          </a:p>
          <a:p>
            <a:pPr marL="742950" lvl="1" indent="-285750">
              <a:buFont typeface="Arial"/>
              <a:buChar char="•"/>
            </a:pPr>
            <a:r>
              <a:rPr lang="en-US" dirty="0"/>
              <a:t>T</a:t>
            </a:r>
            <a:r>
              <a:rPr lang="en-US" dirty="0" smtClean="0"/>
              <a:t>hey </a:t>
            </a:r>
            <a:r>
              <a:rPr lang="en-US" dirty="0"/>
              <a:t>are interested in the </a:t>
            </a:r>
            <a:r>
              <a:rPr lang="en-US" dirty="0" smtClean="0"/>
              <a:t>topic</a:t>
            </a:r>
          </a:p>
          <a:p>
            <a:pPr marL="742950" lvl="1" indent="-285750">
              <a:buFont typeface="Arial"/>
              <a:buChar char="•"/>
            </a:pPr>
            <a:r>
              <a:rPr lang="en-US" dirty="0"/>
              <a:t>E</a:t>
            </a:r>
            <a:r>
              <a:rPr lang="en-US" dirty="0" smtClean="0"/>
              <a:t>nrolling </a:t>
            </a:r>
            <a:r>
              <a:rPr lang="en-US" dirty="0"/>
              <a:t>to enhance their resume </a:t>
            </a:r>
            <a:r>
              <a:rPr lang="en-US" dirty="0" smtClean="0"/>
              <a:t>(high </a:t>
            </a:r>
            <a:r>
              <a:rPr lang="en-US" dirty="0"/>
              <a:t>for Completing </a:t>
            </a:r>
            <a:r>
              <a:rPr lang="en-US" dirty="0" smtClean="0"/>
              <a:t>learners)</a:t>
            </a:r>
          </a:p>
          <a:p>
            <a:pPr marL="1200150" lvl="2" indent="-285750">
              <a:buFont typeface="Arial"/>
              <a:buChar char="•"/>
            </a:pPr>
            <a:r>
              <a:rPr lang="en-US" dirty="0" smtClean="0"/>
              <a:t>15</a:t>
            </a:r>
            <a:r>
              <a:rPr lang="en-US" dirty="0"/>
              <a:t>% in the </a:t>
            </a:r>
            <a:r>
              <a:rPr lang="en-US" dirty="0" smtClean="0"/>
              <a:t>HS</a:t>
            </a:r>
            <a:endParaRPr lang="en-US" dirty="0"/>
          </a:p>
          <a:p>
            <a:pPr marL="1200150" lvl="2" indent="-285750">
              <a:buFont typeface="Arial"/>
              <a:buChar char="•"/>
            </a:pPr>
            <a:r>
              <a:rPr lang="en-US" dirty="0" smtClean="0"/>
              <a:t>33</a:t>
            </a:r>
            <a:r>
              <a:rPr lang="en-US" dirty="0"/>
              <a:t>% in the </a:t>
            </a:r>
            <a:r>
              <a:rPr lang="en-US" dirty="0" smtClean="0"/>
              <a:t>UG</a:t>
            </a:r>
          </a:p>
          <a:p>
            <a:pPr marL="1200150" lvl="2" indent="-285750">
              <a:buFont typeface="Arial"/>
              <a:buChar char="•"/>
            </a:pPr>
            <a:r>
              <a:rPr lang="en-US" dirty="0" smtClean="0"/>
              <a:t>20</a:t>
            </a:r>
            <a:r>
              <a:rPr lang="en-US" dirty="0"/>
              <a:t>% in GS-level </a:t>
            </a:r>
            <a:r>
              <a:rPr lang="en-US" dirty="0" smtClean="0"/>
              <a:t>course  </a:t>
            </a:r>
            <a:endParaRPr lang="en-US" dirty="0"/>
          </a:p>
          <a:p>
            <a:endParaRPr lang="en-US" dirty="0"/>
          </a:p>
          <a:p>
            <a:endParaRPr lang="en-US" dirty="0"/>
          </a:p>
        </p:txBody>
      </p:sp>
    </p:spTree>
    <p:extLst>
      <p:ext uri="{BB962C8B-B14F-4D97-AF65-F5344CB8AC3E}">
        <p14:creationId xmlns:p14="http://schemas.microsoft.com/office/powerpoint/2010/main" val="3450181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pic>
        <p:nvPicPr>
          <p:cNvPr id="7" name="Picture 6" descr="Screen Shot 2015-02-16 at 5.36.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1508125"/>
            <a:ext cx="8369300" cy="3619500"/>
          </a:xfrm>
          <a:prstGeom prst="rect">
            <a:avLst/>
          </a:prstGeom>
        </p:spPr>
      </p:pic>
    </p:spTree>
    <p:extLst>
      <p:ext uri="{BB962C8B-B14F-4D97-AF65-F5344CB8AC3E}">
        <p14:creationId xmlns:p14="http://schemas.microsoft.com/office/powerpoint/2010/main" val="31967111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a:t>
            </a:r>
            <a:endParaRPr lang="en-US" dirty="0"/>
          </a:p>
        </p:txBody>
      </p:sp>
      <p:sp>
        <p:nvSpPr>
          <p:cNvPr id="3" name="Content Placeholder 2"/>
          <p:cNvSpPr>
            <a:spLocks noGrp="1"/>
          </p:cNvSpPr>
          <p:nvPr>
            <p:ph idx="1"/>
          </p:nvPr>
        </p:nvSpPr>
        <p:spPr>
          <a:xfrm>
            <a:off x="457200" y="1600200"/>
            <a:ext cx="7620000" cy="4972050"/>
          </a:xfrm>
        </p:spPr>
        <p:txBody>
          <a:bodyPr>
            <a:normAutofit fontScale="85000" lnSpcReduction="10000"/>
          </a:bodyPr>
          <a:lstStyle/>
          <a:p>
            <a:r>
              <a:rPr lang="en-US" dirty="0"/>
              <a:t>Extension of Analytics Methodology </a:t>
            </a:r>
          </a:p>
          <a:p>
            <a:pPr lvl="1"/>
            <a:r>
              <a:rPr lang="en-US" dirty="0" smtClean="0"/>
              <a:t>See </a:t>
            </a:r>
            <a:r>
              <a:rPr lang="en-US" dirty="0"/>
              <a:t>what details in learning patterns can be expressed through a </a:t>
            </a:r>
            <a:r>
              <a:rPr lang="en-US" dirty="0" smtClean="0"/>
              <a:t>finer</a:t>
            </a:r>
            <a:r>
              <a:rPr lang="en-US" dirty="0"/>
              <a:t> </a:t>
            </a:r>
            <a:r>
              <a:rPr lang="en-US" dirty="0" smtClean="0"/>
              <a:t>grained </a:t>
            </a:r>
            <a:r>
              <a:rPr lang="en-US" dirty="0"/>
              <a:t>time slices and the incorporation of more user information. </a:t>
            </a:r>
            <a:endParaRPr lang="en-US" dirty="0" smtClean="0"/>
          </a:p>
          <a:p>
            <a:pPr lvl="1"/>
            <a:r>
              <a:rPr lang="en-US" dirty="0"/>
              <a:t>A finer view of time could allow </a:t>
            </a:r>
            <a:r>
              <a:rPr lang="en-US" dirty="0" smtClean="0"/>
              <a:t>the understanding </a:t>
            </a:r>
            <a:r>
              <a:rPr lang="en-US" dirty="0"/>
              <a:t>of students to delve into the details of user work sessions. </a:t>
            </a:r>
            <a:endParaRPr lang="en-US" dirty="0" smtClean="0"/>
          </a:p>
          <a:p>
            <a:pPr lvl="1"/>
            <a:r>
              <a:rPr lang="en-US" dirty="0" smtClean="0"/>
              <a:t>Incorporate </a:t>
            </a:r>
            <a:r>
              <a:rPr lang="en-US" dirty="0"/>
              <a:t>an understanding of the high level ways in which students engage. </a:t>
            </a:r>
          </a:p>
          <a:p>
            <a:pPr lvl="1"/>
            <a:endParaRPr lang="en-US" dirty="0"/>
          </a:p>
          <a:p>
            <a:r>
              <a:rPr lang="en-US" dirty="0"/>
              <a:t>Interpretation of Results </a:t>
            </a:r>
            <a:endParaRPr lang="en-US" dirty="0" smtClean="0"/>
          </a:p>
          <a:p>
            <a:pPr lvl="1"/>
            <a:r>
              <a:rPr lang="en-US" dirty="0" smtClean="0"/>
              <a:t>Auditing </a:t>
            </a:r>
            <a:r>
              <a:rPr lang="en-US" dirty="0"/>
              <a:t>learners </a:t>
            </a:r>
            <a:r>
              <a:rPr lang="en-US" dirty="0" smtClean="0"/>
              <a:t>report similar </a:t>
            </a:r>
            <a:r>
              <a:rPr lang="en-US" dirty="0"/>
              <a:t>high levels of overall experience to Completing learners in two of three courses. </a:t>
            </a:r>
            <a:endParaRPr lang="en-US" dirty="0" smtClean="0"/>
          </a:p>
          <a:p>
            <a:pPr lvl="1"/>
            <a:r>
              <a:rPr lang="en-US" dirty="0" smtClean="0"/>
              <a:t>Completing </a:t>
            </a:r>
            <a:r>
              <a:rPr lang="en-US" dirty="0"/>
              <a:t>learners exhibit the highest level of activity on the </a:t>
            </a:r>
            <a:r>
              <a:rPr lang="en-US" dirty="0" smtClean="0"/>
              <a:t>forum</a:t>
            </a:r>
            <a:r>
              <a:rPr lang="en-US" dirty="0"/>
              <a:t>,</a:t>
            </a:r>
            <a:r>
              <a:rPr lang="en-US" dirty="0" smtClean="0"/>
              <a:t> </a:t>
            </a:r>
            <a:r>
              <a:rPr lang="en-US" dirty="0"/>
              <a:t>much higher than that of </a:t>
            </a:r>
            <a:r>
              <a:rPr lang="en-US" dirty="0" smtClean="0"/>
              <a:t>Disengaging </a:t>
            </a:r>
            <a:r>
              <a:rPr lang="en-US" dirty="0"/>
              <a:t>learners, who are initially </a:t>
            </a:r>
            <a:r>
              <a:rPr lang="en-US" dirty="0" smtClean="0"/>
              <a:t>assessment oriented </a:t>
            </a:r>
            <a:r>
              <a:rPr lang="en-US" dirty="0"/>
              <a:t>and then disengage from the course. </a:t>
            </a:r>
            <a:endParaRPr lang="en-US" dirty="0" smtClean="0"/>
          </a:p>
          <a:p>
            <a:pPr lvl="1"/>
            <a:r>
              <a:rPr lang="en-US" dirty="0" smtClean="0"/>
              <a:t>Most </a:t>
            </a:r>
            <a:r>
              <a:rPr lang="en-US" dirty="0"/>
              <a:t>prominent </a:t>
            </a:r>
            <a:r>
              <a:rPr lang="en-US" dirty="0" smtClean="0"/>
              <a:t>reasons </a:t>
            </a:r>
            <a:r>
              <a:rPr lang="en-US" dirty="0"/>
              <a:t>for </a:t>
            </a:r>
            <a:r>
              <a:rPr lang="en-US" dirty="0" smtClean="0"/>
              <a:t>disengaging </a:t>
            </a:r>
            <a:r>
              <a:rPr lang="en-US" dirty="0"/>
              <a:t>were: </a:t>
            </a:r>
            <a:endParaRPr lang="en-US" dirty="0" smtClean="0"/>
          </a:p>
          <a:p>
            <a:pPr lvl="2"/>
            <a:r>
              <a:rPr lang="en-US" dirty="0" smtClean="0"/>
              <a:t>personal </a:t>
            </a:r>
            <a:r>
              <a:rPr lang="en-US" dirty="0"/>
              <a:t>commitment(s</a:t>
            </a:r>
            <a:r>
              <a:rPr lang="en-US" dirty="0" smtClean="0"/>
              <a:t>)</a:t>
            </a:r>
            <a:endParaRPr lang="en-US" dirty="0"/>
          </a:p>
          <a:p>
            <a:pPr lvl="2"/>
            <a:r>
              <a:rPr lang="en-US" dirty="0" smtClean="0"/>
              <a:t>work conflict</a:t>
            </a:r>
            <a:endParaRPr lang="en-US" dirty="0"/>
          </a:p>
          <a:p>
            <a:pPr lvl="2"/>
            <a:r>
              <a:rPr lang="en-US" dirty="0" smtClean="0"/>
              <a:t>course workload</a:t>
            </a:r>
            <a:endParaRPr lang="en-US" dirty="0"/>
          </a:p>
          <a:p>
            <a:pPr lvl="1"/>
            <a:endParaRPr lang="en-US" dirty="0"/>
          </a:p>
        </p:txBody>
      </p:sp>
    </p:spTree>
    <p:extLst>
      <p:ext uri="{BB962C8B-B14F-4D97-AF65-F5344CB8AC3E}">
        <p14:creationId xmlns:p14="http://schemas.microsoft.com/office/powerpoint/2010/main" val="31967111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7" y="247651"/>
            <a:ext cx="8445500" cy="1143000"/>
          </a:xfrm>
        </p:spPr>
        <p:txBody>
          <a:bodyPr/>
          <a:lstStyle/>
          <a:p>
            <a:r>
              <a:rPr lang="en-US" sz="3600" dirty="0"/>
              <a:t>D</a:t>
            </a:r>
            <a:r>
              <a:rPr lang="en-US" sz="3600" dirty="0" smtClean="0"/>
              <a:t>evelopment </a:t>
            </a:r>
            <a:r>
              <a:rPr lang="en-US" sz="3600" dirty="0"/>
              <a:t>of simple “cognitive tools”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I</a:t>
            </a:r>
            <a:r>
              <a:rPr lang="en-US" dirty="0" smtClean="0"/>
              <a:t>ntegrated </a:t>
            </a:r>
            <a:r>
              <a:rPr lang="en-US" dirty="0"/>
              <a:t>note-taking or concept-mapping system that would allow learners to actively interpret the course </a:t>
            </a:r>
            <a:r>
              <a:rPr lang="en-US" dirty="0" smtClean="0"/>
              <a:t>content</a:t>
            </a:r>
          </a:p>
          <a:p>
            <a:r>
              <a:rPr lang="en-US" dirty="0"/>
              <a:t>T</a:t>
            </a:r>
            <a:r>
              <a:rPr lang="en-US" dirty="0" smtClean="0"/>
              <a:t>ask </a:t>
            </a:r>
            <a:r>
              <a:rPr lang="en-US" dirty="0"/>
              <a:t>lists and calendar features for staying </a:t>
            </a:r>
            <a:r>
              <a:rPr lang="en-US" dirty="0" smtClean="0"/>
              <a:t>organized</a:t>
            </a:r>
            <a:endParaRPr lang="en-US" dirty="0"/>
          </a:p>
          <a:p>
            <a:r>
              <a:rPr lang="en-US" dirty="0"/>
              <a:t>A</a:t>
            </a:r>
            <a:r>
              <a:rPr lang="en-US" dirty="0" smtClean="0"/>
              <a:t>ddressing </a:t>
            </a:r>
            <a:r>
              <a:rPr lang="en-US" dirty="0"/>
              <a:t>learners’ prior knowledge in the field </a:t>
            </a:r>
          </a:p>
          <a:p>
            <a:endParaRPr lang="en-US" dirty="0"/>
          </a:p>
        </p:txBody>
      </p:sp>
    </p:spTree>
    <p:extLst>
      <p:ext uri="{BB962C8B-B14F-4D97-AF65-F5344CB8AC3E}">
        <p14:creationId xmlns:p14="http://schemas.microsoft.com/office/powerpoint/2010/main" val="26702111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MOOC’s</a:t>
            </a:r>
            <a:endParaRPr lang="en-US" dirty="0"/>
          </a:p>
        </p:txBody>
      </p:sp>
      <p:sp>
        <p:nvSpPr>
          <p:cNvPr id="3" name="Content Placeholder 2"/>
          <p:cNvSpPr>
            <a:spLocks noGrp="1"/>
          </p:cNvSpPr>
          <p:nvPr>
            <p:ph idx="1"/>
          </p:nvPr>
        </p:nvSpPr>
        <p:spPr>
          <a:xfrm>
            <a:off x="62337" y="1565265"/>
            <a:ext cx="2442749" cy="1914247"/>
          </a:xfrm>
        </p:spPr>
        <p:txBody>
          <a:bodyPr/>
          <a:lstStyle/>
          <a:p>
            <a:r>
              <a:rPr lang="en-US" dirty="0" smtClean="0"/>
              <a:t>MIT Open Courseware</a:t>
            </a:r>
          </a:p>
          <a:p>
            <a:r>
              <a:rPr lang="en-US" dirty="0" err="1" smtClean="0"/>
              <a:t>Coursera</a:t>
            </a:r>
            <a:endParaRPr lang="en-US" dirty="0" smtClean="0"/>
          </a:p>
        </p:txBody>
      </p:sp>
      <p:pic>
        <p:nvPicPr>
          <p:cNvPr id="4" name="Picture 3" descr="Screen Shot 2015-02-18 at 8.1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352" y="1142400"/>
            <a:ext cx="5161848" cy="2540972"/>
          </a:xfrm>
          <a:prstGeom prst="rect">
            <a:avLst/>
          </a:prstGeom>
        </p:spPr>
      </p:pic>
      <p:pic>
        <p:nvPicPr>
          <p:cNvPr id="5" name="Picture 4" descr="Screen Shot 2015-02-18 at 8.18.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352" y="3892112"/>
            <a:ext cx="4572670" cy="2757176"/>
          </a:xfrm>
          <a:prstGeom prst="rect">
            <a:avLst/>
          </a:prstGeom>
        </p:spPr>
      </p:pic>
    </p:spTree>
    <p:extLst>
      <p:ext uri="{BB962C8B-B14F-4D97-AF65-F5344CB8AC3E}">
        <p14:creationId xmlns:p14="http://schemas.microsoft.com/office/powerpoint/2010/main" val="21307004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7620000" cy="1143000"/>
          </a:xfrm>
        </p:spPr>
        <p:txBody>
          <a:bodyPr>
            <a:normAutofit fontScale="90000"/>
          </a:bodyPr>
          <a:lstStyle/>
          <a:p>
            <a:r>
              <a:rPr lang="en-US" dirty="0"/>
              <a:t>Why did you enroll in this course?</a:t>
            </a:r>
          </a:p>
        </p:txBody>
      </p:sp>
      <p:sp>
        <p:nvSpPr>
          <p:cNvPr id="3" name="Content Placeholder 2"/>
          <p:cNvSpPr>
            <a:spLocks noGrp="1"/>
          </p:cNvSpPr>
          <p:nvPr>
            <p:ph idx="1"/>
          </p:nvPr>
        </p:nvSpPr>
        <p:spPr>
          <a:xfrm>
            <a:off x="457200" y="5334001"/>
            <a:ext cx="7620000" cy="1016000"/>
          </a:xfrm>
        </p:spPr>
        <p:txBody>
          <a:bodyPr>
            <a:normAutofit fontScale="92500" lnSpcReduction="10000"/>
          </a:bodyPr>
          <a:lstStyle/>
          <a:p>
            <a:r>
              <a:rPr lang="en-US" dirty="0" smtClean="0"/>
              <a:t>Standardized </a:t>
            </a:r>
            <a:r>
              <a:rPr lang="en-US" dirty="0"/>
              <a:t>survey item for measuring learners’ reasons to enroll </a:t>
            </a:r>
            <a:endParaRPr lang="en-US" dirty="0" smtClean="0"/>
          </a:p>
          <a:p>
            <a:pPr lvl="1"/>
            <a:r>
              <a:rPr lang="en-US" dirty="0"/>
              <a:t>M</a:t>
            </a:r>
            <a:r>
              <a:rPr lang="en-US" dirty="0" smtClean="0"/>
              <a:t>inimize </a:t>
            </a:r>
            <a:r>
              <a:rPr lang="en-US" dirty="0"/>
              <a:t>response biases by adhering to best practices from survey design research </a:t>
            </a:r>
          </a:p>
        </p:txBody>
      </p:sp>
      <p:sp>
        <p:nvSpPr>
          <p:cNvPr id="4" name="Content Placeholder 2"/>
          <p:cNvSpPr txBox="1">
            <a:spLocks/>
          </p:cNvSpPr>
          <p:nvPr/>
        </p:nvSpPr>
        <p:spPr>
          <a:xfrm>
            <a:off x="142968" y="1140393"/>
            <a:ext cx="8686800" cy="62639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b="1" dirty="0" smtClean="0"/>
              <a:t>Mistake: </a:t>
            </a:r>
            <a:r>
              <a:rPr lang="en-US" dirty="0" smtClean="0"/>
              <a:t>Assume students varying goals and behavior should converge.</a:t>
            </a:r>
          </a:p>
        </p:txBody>
      </p:sp>
      <p:pic>
        <p:nvPicPr>
          <p:cNvPr id="5" name="Picture 4" descr="Screen Shot 2015-02-09 at 1.11.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23" y="1766782"/>
            <a:ext cx="7034399" cy="2762684"/>
          </a:xfrm>
          <a:prstGeom prst="rect">
            <a:avLst/>
          </a:prstGeom>
        </p:spPr>
      </p:pic>
      <p:sp>
        <p:nvSpPr>
          <p:cNvPr id="6" name="Rectangle 5"/>
          <p:cNvSpPr/>
          <p:nvPr/>
        </p:nvSpPr>
        <p:spPr>
          <a:xfrm>
            <a:off x="457202" y="4563478"/>
            <a:ext cx="7855951" cy="646331"/>
          </a:xfrm>
          <a:prstGeom prst="rect">
            <a:avLst/>
          </a:prstGeom>
        </p:spPr>
        <p:txBody>
          <a:bodyPr wrap="square">
            <a:spAutoFit/>
          </a:bodyPr>
          <a:lstStyle/>
          <a:p>
            <a:r>
              <a:rPr lang="en-US" dirty="0" smtClean="0">
                <a:solidFill>
                  <a:schemeClr val="tx1">
                    <a:lumMod val="65000"/>
                    <a:lumOff val="35000"/>
                  </a:schemeClr>
                </a:solidFill>
              </a:rPr>
              <a:t>“Learners’ goal orientation and attitudes towards the value of achieving their goals are intimately tied to their engagement with learning experiences.”</a:t>
            </a:r>
            <a:endParaRPr lang="en-US" dirty="0">
              <a:solidFill>
                <a:schemeClr val="tx1">
                  <a:lumMod val="65000"/>
                  <a:lumOff val="35000"/>
                </a:schemeClr>
              </a:solidFill>
            </a:endParaRPr>
          </a:p>
        </p:txBody>
      </p:sp>
      <p:sp>
        <p:nvSpPr>
          <p:cNvPr id="7" name="TextBox 6"/>
          <p:cNvSpPr txBox="1"/>
          <p:nvPr/>
        </p:nvSpPr>
        <p:spPr>
          <a:xfrm>
            <a:off x="148377" y="6325559"/>
            <a:ext cx="8260025" cy="523220"/>
          </a:xfrm>
          <a:prstGeom prst="rect">
            <a:avLst/>
          </a:prstGeom>
          <a:noFill/>
        </p:spPr>
        <p:txBody>
          <a:bodyPr wrap="square" rtlCol="0">
            <a:spAutoFit/>
          </a:bodyPr>
          <a:lstStyle/>
          <a:p>
            <a:r>
              <a:rPr lang="en-US" sz="1400" dirty="0" err="1" smtClean="0"/>
              <a:t>Meeyajae</a:t>
            </a:r>
            <a:r>
              <a:rPr lang="en-US" sz="1400" dirty="0" smtClean="0"/>
              <a:t>. Mini 1D: Types of students. Retrieved February 13, 2014, from </a:t>
            </a:r>
            <a:r>
              <a:rPr lang="en-US" sz="1400" dirty="0"/>
              <a:t>http://</a:t>
            </a:r>
            <a:r>
              <a:rPr lang="en-US" sz="1400" dirty="0" err="1"/>
              <a:t>www.polyvore.com</a:t>
            </a:r>
            <a:r>
              <a:rPr lang="en-US" sz="1400" dirty="0"/>
              <a:t>/mini_1d_types_students/</a:t>
            </a:r>
            <a:r>
              <a:rPr lang="en-US" sz="1400" dirty="0" err="1"/>
              <a:t>set?id</a:t>
            </a:r>
            <a:r>
              <a:rPr lang="en-US" sz="1400" dirty="0"/>
              <a:t>=51167229</a:t>
            </a:r>
          </a:p>
        </p:txBody>
      </p:sp>
    </p:spTree>
    <p:extLst>
      <p:ext uri="{BB962C8B-B14F-4D97-AF65-F5344CB8AC3E}">
        <p14:creationId xmlns:p14="http://schemas.microsoft.com/office/powerpoint/2010/main" val="3196711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3"/>
            <a:ext cx="7620000" cy="1143000"/>
          </a:xfrm>
        </p:spPr>
        <p:txBody>
          <a:bodyPr/>
          <a:lstStyle/>
          <a:p>
            <a:r>
              <a:rPr lang="en-US" dirty="0" smtClean="0"/>
              <a:t>“Why Enroll” Survey Item</a:t>
            </a:r>
            <a:endParaRPr lang="en-US" dirty="0"/>
          </a:p>
        </p:txBody>
      </p:sp>
      <p:pic>
        <p:nvPicPr>
          <p:cNvPr id="4" name="Picture 3" descr="Screen Shot 2015-02-16 at 7.09.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951" y="1052514"/>
            <a:ext cx="5816600" cy="3797300"/>
          </a:xfrm>
          <a:prstGeom prst="rect">
            <a:avLst/>
          </a:prstGeom>
        </p:spPr>
      </p:pic>
      <p:sp>
        <p:nvSpPr>
          <p:cNvPr id="6" name="TextBox 5"/>
          <p:cNvSpPr txBox="1"/>
          <p:nvPr/>
        </p:nvSpPr>
        <p:spPr>
          <a:xfrm>
            <a:off x="428627" y="4849813"/>
            <a:ext cx="7778748" cy="1754327"/>
          </a:xfrm>
          <a:prstGeom prst="rect">
            <a:avLst/>
          </a:prstGeom>
          <a:noFill/>
        </p:spPr>
        <p:txBody>
          <a:bodyPr wrap="square" rtlCol="0">
            <a:spAutoFit/>
          </a:bodyPr>
          <a:lstStyle/>
          <a:p>
            <a:pPr marL="285750" indent="-285750">
              <a:buFont typeface="Arial"/>
              <a:buChar char="•"/>
            </a:pPr>
            <a:r>
              <a:rPr lang="en-US" dirty="0" smtClean="0"/>
              <a:t>Survey has been </a:t>
            </a:r>
            <a:r>
              <a:rPr lang="en-US" dirty="0"/>
              <a:t>included in all Stanford MOOC surveys since September 2013 </a:t>
            </a:r>
            <a:r>
              <a:rPr lang="en-US" dirty="0" smtClean="0"/>
              <a:t>and </a:t>
            </a:r>
            <a:r>
              <a:rPr lang="en-US" dirty="0"/>
              <a:t>will remain in the survey template for future courses. </a:t>
            </a:r>
            <a:endParaRPr lang="en-US" dirty="0" smtClean="0"/>
          </a:p>
          <a:p>
            <a:pPr marL="285750" indent="-285750">
              <a:buFont typeface="Arial"/>
              <a:buChar char="•"/>
            </a:pPr>
            <a:r>
              <a:rPr lang="en-US" dirty="0" smtClean="0"/>
              <a:t>They encourage </a:t>
            </a:r>
            <a:r>
              <a:rPr lang="en-US" dirty="0"/>
              <a:t>other </a:t>
            </a:r>
            <a:r>
              <a:rPr lang="en-US" dirty="0" smtClean="0"/>
              <a:t>institutions </a:t>
            </a:r>
            <a:r>
              <a:rPr lang="en-US" dirty="0"/>
              <a:t>to adopt this item to facilitate comparative research and unified metrics</a:t>
            </a:r>
            <a:r>
              <a:rPr lang="en-US" dirty="0" smtClean="0"/>
              <a:t>.</a:t>
            </a:r>
          </a:p>
          <a:p>
            <a:pPr marL="285750" indent="-285750">
              <a:buFont typeface="Arial"/>
              <a:buChar char="•"/>
            </a:pPr>
            <a:r>
              <a:rPr lang="en-US" dirty="0"/>
              <a:t>C</a:t>
            </a:r>
            <a:r>
              <a:rPr lang="en-US" dirty="0" smtClean="0"/>
              <a:t>urrently </a:t>
            </a:r>
            <a:r>
              <a:rPr lang="en-US" dirty="0"/>
              <a:t>investigating the associations </a:t>
            </a:r>
            <a:r>
              <a:rPr lang="en-US" dirty="0" smtClean="0"/>
              <a:t>between </a:t>
            </a:r>
            <a:r>
              <a:rPr lang="en-US" dirty="0"/>
              <a:t>engagement patterns and learners’ </a:t>
            </a:r>
            <a:r>
              <a:rPr lang="en-US" dirty="0" smtClean="0"/>
              <a:t>goals</a:t>
            </a:r>
            <a:endParaRPr lang="en-US" dirty="0"/>
          </a:p>
        </p:txBody>
      </p:sp>
    </p:spTree>
    <p:extLst>
      <p:ext uri="{BB962C8B-B14F-4D97-AF65-F5344CB8AC3E}">
        <p14:creationId xmlns:p14="http://schemas.microsoft.com/office/powerpoint/2010/main" val="4103475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Correlations </a:t>
            </a:r>
            <a:r>
              <a:rPr lang="en-US" dirty="0"/>
              <a:t>between motivations for enrollment and certain course success </a:t>
            </a:r>
            <a:r>
              <a:rPr lang="en-US" dirty="0" smtClean="0"/>
              <a:t>metrics?</a:t>
            </a:r>
            <a:endParaRPr lang="en-US" dirty="0"/>
          </a:p>
          <a:p>
            <a:r>
              <a:rPr lang="en-US" dirty="0"/>
              <a:t>Understanding motivations for enrolling in MOOCs is key for personalizing and scaling the online learning experience </a:t>
            </a:r>
          </a:p>
          <a:p>
            <a:endParaRPr lang="en-US" dirty="0"/>
          </a:p>
        </p:txBody>
      </p:sp>
      <p:sp>
        <p:nvSpPr>
          <p:cNvPr id="4" name="TextBox 3"/>
          <p:cNvSpPr txBox="1"/>
          <p:nvPr/>
        </p:nvSpPr>
        <p:spPr>
          <a:xfrm>
            <a:off x="-931333" y="361244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24718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a:t>Emily Schneider and René F. </a:t>
            </a:r>
            <a:r>
              <a:rPr lang="en-US" dirty="0" err="1"/>
              <a:t>Kizilcec</a:t>
            </a:r>
            <a:r>
              <a:rPr lang="en-US" dirty="0"/>
              <a:t>. 2014. "Why did you enroll in this course?": Developing a standardized survey question for reasons to enroll. In Proceedings of the first ACM conference on Learning @ scale conference (L@S '14). ACM, New York, NY, USA, 147-148.</a:t>
            </a:r>
          </a:p>
          <a:p>
            <a:r>
              <a:rPr lang="en-US" dirty="0" err="1"/>
              <a:t>Breslow</a:t>
            </a:r>
            <a:r>
              <a:rPr lang="en-US" dirty="0"/>
              <a:t>, L. B., Pritchard, D. E., </a:t>
            </a:r>
            <a:r>
              <a:rPr lang="en-US" dirty="0" err="1"/>
              <a:t>DeBoer</a:t>
            </a:r>
            <a:r>
              <a:rPr lang="en-US" dirty="0"/>
              <a:t>, J., Stump, G. S., Ho, A. D., &amp; Seaton, D. T. (2013). Studying learning in the worldwide classroom: Research into </a:t>
            </a:r>
            <a:r>
              <a:rPr lang="en-US" dirty="0" err="1"/>
              <a:t>edX's</a:t>
            </a:r>
            <a:r>
              <a:rPr lang="en-US" dirty="0"/>
              <a:t> first MOOC. Research &amp; Practice in Assessment 8, 13-25</a:t>
            </a:r>
            <a:r>
              <a:rPr lang="en-US" dirty="0" smtClean="0"/>
              <a:t>.</a:t>
            </a:r>
          </a:p>
          <a:p>
            <a:r>
              <a:rPr lang="en-US" dirty="0" err="1"/>
              <a:t>Kizilcec</a:t>
            </a:r>
            <a:r>
              <a:rPr lang="en-US" dirty="0"/>
              <a:t>, R. F., </a:t>
            </a:r>
            <a:r>
              <a:rPr lang="en-US" dirty="0" err="1"/>
              <a:t>Piech</a:t>
            </a:r>
            <a:r>
              <a:rPr lang="en-US" dirty="0"/>
              <a:t>, C., and Schneider, E. Deconstructing disengagement: Analyzing learner subpopulations in massive open online courses. In Proceedings of the Third International Conference on Learning Analytics and Knowledge, ACM (2013), 170–179</a:t>
            </a:r>
            <a:r>
              <a:rPr lang="en-US" dirty="0" smtClean="0"/>
              <a:t>.</a:t>
            </a:r>
            <a:endParaRPr lang="en-US" dirty="0"/>
          </a:p>
          <a:p>
            <a:endParaRPr lang="en-US" dirty="0"/>
          </a:p>
        </p:txBody>
      </p:sp>
    </p:spTree>
    <p:extLst>
      <p:ext uri="{BB962C8B-B14F-4D97-AF65-F5344CB8AC3E}">
        <p14:creationId xmlns:p14="http://schemas.microsoft.com/office/powerpoint/2010/main" val="33172103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4986" y="597646"/>
            <a:ext cx="6618940" cy="5471657"/>
          </a:xfrm>
          <a:prstGeom prst="rect">
            <a:avLst/>
          </a:prstGeom>
        </p:spPr>
      </p:pic>
      <p:sp>
        <p:nvSpPr>
          <p:cNvPr id="3" name="TextBox 2"/>
          <p:cNvSpPr txBox="1"/>
          <p:nvPr/>
        </p:nvSpPr>
        <p:spPr>
          <a:xfrm>
            <a:off x="53125" y="6262059"/>
            <a:ext cx="8462798" cy="523220"/>
          </a:xfrm>
          <a:prstGeom prst="rect">
            <a:avLst/>
          </a:prstGeom>
          <a:noFill/>
        </p:spPr>
        <p:txBody>
          <a:bodyPr wrap="none" rtlCol="0">
            <a:spAutoFit/>
          </a:bodyPr>
          <a:lstStyle/>
          <a:p>
            <a:r>
              <a:rPr lang="en-US" sz="1400" dirty="0" err="1" smtClean="0"/>
              <a:t>Selingo</a:t>
            </a:r>
            <a:r>
              <a:rPr lang="en-US" sz="1400" dirty="0" smtClean="0"/>
              <a:t>, Jeffrey J. (2014, October 29). Demystifying </a:t>
            </a:r>
            <a:r>
              <a:rPr lang="en-US" sz="1400" dirty="0"/>
              <a:t>the </a:t>
            </a:r>
            <a:r>
              <a:rPr lang="en-US" sz="1400" dirty="0" smtClean="0"/>
              <a:t>MOOC. The New York Times. Retrieved February 13, 2014,</a:t>
            </a:r>
          </a:p>
          <a:p>
            <a:r>
              <a:rPr lang="en-US" sz="1400" dirty="0" smtClean="0"/>
              <a:t> from http</a:t>
            </a:r>
            <a:r>
              <a:rPr lang="en-US" sz="1400" dirty="0"/>
              <a:t>://</a:t>
            </a:r>
            <a:r>
              <a:rPr lang="en-US" sz="1400" dirty="0" err="1"/>
              <a:t>www.nytimes.com</a:t>
            </a:r>
            <a:r>
              <a:rPr lang="en-US" sz="1400" dirty="0"/>
              <a:t>/2014/11/02/education/</a:t>
            </a:r>
            <a:r>
              <a:rPr lang="en-US" sz="1400" dirty="0" err="1"/>
              <a:t>edlife</a:t>
            </a:r>
            <a:r>
              <a:rPr lang="en-US" sz="1400" dirty="0"/>
              <a:t>/</a:t>
            </a:r>
            <a:r>
              <a:rPr lang="en-US" sz="1400" dirty="0" err="1"/>
              <a:t>demystifying-the-mooc.html?ref</a:t>
            </a:r>
            <a:r>
              <a:rPr lang="en-US" sz="1400" dirty="0"/>
              <a:t>=topics</a:t>
            </a:r>
          </a:p>
        </p:txBody>
      </p:sp>
      <p:pic>
        <p:nvPicPr>
          <p:cNvPr id="6" name="Picture 5"/>
          <p:cNvPicPr>
            <a:picLocks noChangeAspect="1"/>
          </p:cNvPicPr>
          <p:nvPr/>
        </p:nvPicPr>
        <p:blipFill>
          <a:blip r:embed="rId4"/>
          <a:stretch>
            <a:fillRect/>
          </a:stretch>
        </p:blipFill>
        <p:spPr>
          <a:xfrm>
            <a:off x="6608461" y="-2822"/>
            <a:ext cx="1862667" cy="993422"/>
          </a:xfrm>
          <a:prstGeom prst="rect">
            <a:avLst/>
          </a:prstGeom>
        </p:spPr>
      </p:pic>
    </p:spTree>
    <p:extLst>
      <p:ext uri="{BB962C8B-B14F-4D97-AF65-F5344CB8AC3E}">
        <p14:creationId xmlns:p14="http://schemas.microsoft.com/office/powerpoint/2010/main" val="363776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people enroll in MOOCs?</a:t>
            </a:r>
            <a:endParaRPr lang="en-US" dirty="0"/>
          </a:p>
        </p:txBody>
      </p:sp>
      <p:pic>
        <p:nvPicPr>
          <p:cNvPr id="6" name="Picture 5" descr="Screen Shot 2015-02-02 at 6.47.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057" y="1588964"/>
            <a:ext cx="4010833" cy="4255769"/>
          </a:xfrm>
          <a:prstGeom prst="rect">
            <a:avLst/>
          </a:prstGeom>
        </p:spPr>
      </p:pic>
      <p:sp>
        <p:nvSpPr>
          <p:cNvPr id="7" name="TextBox 6"/>
          <p:cNvSpPr txBox="1"/>
          <p:nvPr/>
        </p:nvSpPr>
        <p:spPr>
          <a:xfrm>
            <a:off x="53125" y="6262060"/>
            <a:ext cx="8196218" cy="492443"/>
          </a:xfrm>
          <a:prstGeom prst="rect">
            <a:avLst/>
          </a:prstGeom>
          <a:noFill/>
        </p:spPr>
        <p:txBody>
          <a:bodyPr wrap="none" rtlCol="0">
            <a:spAutoFit/>
          </a:bodyPr>
          <a:lstStyle/>
          <a:p>
            <a:r>
              <a:rPr lang="en-US" sz="1300" dirty="0" err="1" smtClean="0"/>
              <a:t>Modolfsky</a:t>
            </a:r>
            <a:r>
              <a:rPr lang="en-US" sz="1300" dirty="0" smtClean="0"/>
              <a:t>, Mitch. (2014, April 18)</a:t>
            </a:r>
            <a:r>
              <a:rPr lang="en-US" sz="1300" dirty="0"/>
              <a:t>. </a:t>
            </a:r>
            <a:r>
              <a:rPr lang="en-US" sz="1300" dirty="0" err="1"/>
              <a:t>Chalkles</a:t>
            </a:r>
            <a:r>
              <a:rPr lang="en-US" sz="1300" dirty="0"/>
              <a:t>: Hey MOOC! [Comic]. </a:t>
            </a:r>
            <a:r>
              <a:rPr lang="en-US" sz="1300" dirty="0" smtClean="0"/>
              <a:t>The </a:t>
            </a:r>
            <a:r>
              <a:rPr lang="en-US" sz="1300" dirty="0" err="1" smtClean="0"/>
              <a:t>EdReach</a:t>
            </a:r>
            <a:r>
              <a:rPr lang="en-US" sz="1300" dirty="0" smtClean="0"/>
              <a:t> Network. Retrieved February 13, 2014,</a:t>
            </a:r>
          </a:p>
          <a:p>
            <a:r>
              <a:rPr lang="en-US" sz="1300" dirty="0" smtClean="0"/>
              <a:t> </a:t>
            </a:r>
            <a:r>
              <a:rPr lang="en-US" sz="1300" dirty="0"/>
              <a:t>from http://</a:t>
            </a:r>
            <a:r>
              <a:rPr lang="en-US" sz="1300" dirty="0" err="1"/>
              <a:t>edreach.us</a:t>
            </a:r>
            <a:r>
              <a:rPr lang="en-US" sz="1300" dirty="0"/>
              <a:t>/2014/04/18/</a:t>
            </a:r>
            <a:r>
              <a:rPr lang="en-US" sz="1300" dirty="0" err="1"/>
              <a:t>chalkles</a:t>
            </a:r>
            <a:r>
              <a:rPr lang="en-US" sz="1300" dirty="0"/>
              <a:t>-hey-</a:t>
            </a:r>
            <a:r>
              <a:rPr lang="en-US" sz="1300" dirty="0" err="1"/>
              <a:t>mooc</a:t>
            </a:r>
            <a:r>
              <a:rPr lang="en-US" sz="1300" dirty="0"/>
              <a:t>-comic/</a:t>
            </a:r>
          </a:p>
        </p:txBody>
      </p:sp>
      <p:sp>
        <p:nvSpPr>
          <p:cNvPr id="8" name="TextBox 7"/>
          <p:cNvSpPr txBox="1"/>
          <p:nvPr/>
        </p:nvSpPr>
        <p:spPr>
          <a:xfrm>
            <a:off x="5601889" y="1976951"/>
            <a:ext cx="2797099" cy="2862323"/>
          </a:xfrm>
          <a:prstGeom prst="rect">
            <a:avLst/>
          </a:prstGeom>
          <a:noFill/>
        </p:spPr>
        <p:txBody>
          <a:bodyPr wrap="square" rtlCol="0">
            <a:spAutoFit/>
          </a:bodyPr>
          <a:lstStyle/>
          <a:p>
            <a:pPr marL="285750" indent="-285750">
              <a:buFont typeface="Arial"/>
              <a:buChar char="•"/>
            </a:pPr>
            <a:r>
              <a:rPr lang="en-US" dirty="0" smtClean="0"/>
              <a:t>No </a:t>
            </a:r>
            <a:r>
              <a:rPr lang="en-US" dirty="0"/>
              <a:t>cost to entry or exit</a:t>
            </a:r>
          </a:p>
          <a:p>
            <a:pPr marL="285750" indent="-285750">
              <a:buFont typeface="Arial"/>
              <a:buChar char="•"/>
            </a:pPr>
            <a:r>
              <a:rPr lang="en-US" dirty="0" smtClean="0"/>
              <a:t>Enrollment numbers are just an indication of interest</a:t>
            </a:r>
          </a:p>
          <a:p>
            <a:pPr marL="285750" indent="-285750">
              <a:buFont typeface="Arial"/>
              <a:buChar char="•"/>
            </a:pPr>
            <a:r>
              <a:rPr lang="en-US" dirty="0" smtClean="0"/>
              <a:t>Number of actively participants learners is overestimated</a:t>
            </a:r>
          </a:p>
          <a:p>
            <a:pPr marL="285750" indent="-285750">
              <a:buFont typeface="Arial"/>
              <a:buChar char="•"/>
            </a:pPr>
            <a:r>
              <a:rPr lang="en-US" dirty="0"/>
              <a:t>L</a:t>
            </a:r>
            <a:r>
              <a:rPr lang="en-US" dirty="0" smtClean="0"/>
              <a:t>ow </a:t>
            </a:r>
            <a:r>
              <a:rPr lang="en-US" dirty="0"/>
              <a:t>completion rate, which averages no more than 10% </a:t>
            </a:r>
          </a:p>
        </p:txBody>
      </p:sp>
    </p:spTree>
    <p:extLst>
      <p:ext uri="{BB962C8B-B14F-4D97-AF65-F5344CB8AC3E}">
        <p14:creationId xmlns:p14="http://schemas.microsoft.com/office/powerpoint/2010/main" val="3288893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83" y="274638"/>
            <a:ext cx="8384556" cy="1325563"/>
          </a:xfrm>
        </p:spPr>
        <p:txBody>
          <a:bodyPr/>
          <a:lstStyle/>
          <a:p>
            <a:r>
              <a:rPr lang="en-US" dirty="0"/>
              <a:t>Research into </a:t>
            </a:r>
            <a:r>
              <a:rPr lang="en-US" dirty="0" err="1"/>
              <a:t>edX’s</a:t>
            </a:r>
            <a:r>
              <a:rPr lang="en-US" dirty="0"/>
              <a:t> First MOOC </a:t>
            </a:r>
            <a:br>
              <a:rPr lang="en-US" dirty="0"/>
            </a:br>
            <a:endParaRPr lang="en-US" dirty="0"/>
          </a:p>
        </p:txBody>
      </p:sp>
      <p:sp>
        <p:nvSpPr>
          <p:cNvPr id="3" name="Content Placeholder 2"/>
          <p:cNvSpPr>
            <a:spLocks noGrp="1"/>
          </p:cNvSpPr>
          <p:nvPr>
            <p:ph idx="1"/>
          </p:nvPr>
        </p:nvSpPr>
        <p:spPr/>
        <p:txBody>
          <a:bodyPr/>
          <a:lstStyle/>
          <a:p>
            <a:r>
              <a:rPr lang="en-US" dirty="0" smtClean="0"/>
              <a:t>“</a:t>
            </a:r>
            <a:r>
              <a:rPr lang="en-US" dirty="0"/>
              <a:t>Circuits and Electronics” (6.002x</a:t>
            </a:r>
            <a:r>
              <a:rPr lang="en-US" dirty="0" smtClean="0"/>
              <a:t>)</a:t>
            </a:r>
          </a:p>
          <a:p>
            <a:r>
              <a:rPr lang="en-US" dirty="0" smtClean="0"/>
              <a:t>Required undergraduate course in the Department of Electric Eng. </a:t>
            </a:r>
            <a:r>
              <a:rPr lang="en-US" dirty="0"/>
              <a:t>a</a:t>
            </a:r>
            <a:r>
              <a:rPr lang="en-US" dirty="0" smtClean="0"/>
              <a:t>nd CS at MIT</a:t>
            </a:r>
          </a:p>
          <a:p>
            <a:r>
              <a:rPr lang="en-US" dirty="0" smtClean="0"/>
              <a:t>Began </a:t>
            </a:r>
            <a:r>
              <a:rPr lang="en-US" dirty="0"/>
              <a:t>in March 2012</a:t>
            </a:r>
          </a:p>
          <a:p>
            <a:r>
              <a:rPr lang="en-US" dirty="0"/>
              <a:t>155,000 students </a:t>
            </a:r>
            <a:endParaRPr lang="en-US" dirty="0" smtClean="0"/>
          </a:p>
          <a:p>
            <a:r>
              <a:rPr lang="en-US" dirty="0" smtClean="0"/>
              <a:t>14 weeks duration</a:t>
            </a:r>
            <a:endParaRPr lang="en-US" dirty="0"/>
          </a:p>
          <a:p>
            <a:r>
              <a:rPr lang="en-US" dirty="0"/>
              <a:t>E</a:t>
            </a:r>
            <a:r>
              <a:rPr lang="en-US" dirty="0" smtClean="0"/>
              <a:t>nded </a:t>
            </a:r>
            <a:r>
              <a:rPr lang="en-US" dirty="0"/>
              <a:t>in June </a:t>
            </a:r>
            <a:r>
              <a:rPr lang="en-US" dirty="0" smtClean="0"/>
              <a:t>2012 </a:t>
            </a:r>
          </a:p>
          <a:p>
            <a:r>
              <a:rPr lang="en-US" dirty="0" smtClean="0"/>
              <a:t>Lead instructor: MIT faculty member who has taught the on-campus version for many years</a:t>
            </a:r>
          </a:p>
          <a:p>
            <a:r>
              <a:rPr lang="en-US" dirty="0" smtClean="0"/>
              <a:t>3 other instructors: 2  MIT professors and </a:t>
            </a:r>
            <a:r>
              <a:rPr lang="en-US" dirty="0" err="1" smtClean="0"/>
              <a:t>edX’s</a:t>
            </a:r>
            <a:r>
              <a:rPr lang="en-US" dirty="0" smtClean="0"/>
              <a:t> chief scientist</a:t>
            </a:r>
          </a:p>
          <a:p>
            <a:r>
              <a:rPr lang="en-US" dirty="0" smtClean="0"/>
              <a:t>5 TA’s</a:t>
            </a:r>
          </a:p>
          <a:p>
            <a:r>
              <a:rPr lang="en-US" dirty="0" smtClean="0"/>
              <a:t>3 lab </a:t>
            </a:r>
            <a:r>
              <a:rPr lang="en-US" dirty="0" err="1" smtClean="0"/>
              <a:t>assistatns</a:t>
            </a:r>
            <a:endParaRPr lang="en-US" dirty="0"/>
          </a:p>
          <a:p>
            <a:endParaRPr lang="en-US" dirty="0"/>
          </a:p>
          <a:p>
            <a:endParaRPr lang="en-US" dirty="0"/>
          </a:p>
        </p:txBody>
      </p:sp>
    </p:spTree>
    <p:extLst>
      <p:ext uri="{BB962C8B-B14F-4D97-AF65-F5344CB8AC3E}">
        <p14:creationId xmlns:p14="http://schemas.microsoft.com/office/powerpoint/2010/main" val="20204650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Research</a:t>
            </a:r>
            <a:endParaRPr lang="en-US" dirty="0"/>
          </a:p>
        </p:txBody>
      </p:sp>
      <p:sp>
        <p:nvSpPr>
          <p:cNvPr id="3" name="Content Placeholder 2"/>
          <p:cNvSpPr>
            <a:spLocks noGrp="1"/>
          </p:cNvSpPr>
          <p:nvPr>
            <p:ph idx="1"/>
          </p:nvPr>
        </p:nvSpPr>
        <p:spPr/>
        <p:txBody>
          <a:bodyPr/>
          <a:lstStyle/>
          <a:p>
            <a:r>
              <a:rPr lang="en-US" dirty="0" smtClean="0"/>
              <a:t>One of </a:t>
            </a:r>
            <a:r>
              <a:rPr lang="en-US" dirty="0" err="1" smtClean="0"/>
              <a:t>edX’s</a:t>
            </a:r>
            <a:r>
              <a:rPr lang="en-US" dirty="0" smtClean="0"/>
              <a:t> </a:t>
            </a:r>
            <a:r>
              <a:rPr lang="en-US" dirty="0"/>
              <a:t>core missions </a:t>
            </a:r>
            <a:endParaRPr lang="en-US" dirty="0" smtClean="0"/>
          </a:p>
          <a:p>
            <a:r>
              <a:rPr lang="en-US" sz="2400" dirty="0" smtClean="0"/>
              <a:t>Analyze students </a:t>
            </a:r>
            <a:r>
              <a:rPr lang="en-US" sz="2400" dirty="0"/>
              <a:t>use of resources by time spent on </a:t>
            </a:r>
            <a:r>
              <a:rPr lang="en-US" sz="2400" dirty="0" smtClean="0"/>
              <a:t>each</a:t>
            </a:r>
          </a:p>
          <a:p>
            <a:r>
              <a:rPr lang="en-US" sz="2400" dirty="0"/>
              <a:t>W</a:t>
            </a:r>
            <a:r>
              <a:rPr lang="en-US" sz="2400" dirty="0" smtClean="0"/>
              <a:t>ho were the </a:t>
            </a:r>
            <a:r>
              <a:rPr lang="en-US" sz="2400" dirty="0"/>
              <a:t>6.002x </a:t>
            </a:r>
            <a:r>
              <a:rPr lang="en-US" sz="2400" dirty="0" smtClean="0"/>
              <a:t>students? </a:t>
            </a:r>
          </a:p>
          <a:p>
            <a:r>
              <a:rPr lang="en-US" sz="2400" dirty="0"/>
              <a:t>H</a:t>
            </a:r>
            <a:r>
              <a:rPr lang="en-US" sz="2400" dirty="0" smtClean="0"/>
              <a:t>ow </a:t>
            </a:r>
            <a:r>
              <a:rPr lang="en-US" sz="2400" dirty="0"/>
              <a:t>their own background and capabilities related to their achievement and </a:t>
            </a:r>
            <a:r>
              <a:rPr lang="en-US" sz="2400" dirty="0" smtClean="0"/>
              <a:t>persistence?</a:t>
            </a:r>
          </a:p>
          <a:p>
            <a:r>
              <a:rPr lang="en-US" sz="2400" dirty="0"/>
              <a:t>H</a:t>
            </a:r>
            <a:r>
              <a:rPr lang="en-US" sz="2400" dirty="0" smtClean="0"/>
              <a:t>ow </a:t>
            </a:r>
            <a:r>
              <a:rPr lang="en-US" sz="2400" dirty="0"/>
              <a:t>their interactions with 6.002x’s curricular and pedagogical components contributed to their level of success in the </a:t>
            </a:r>
            <a:r>
              <a:rPr lang="en-US" sz="2400" dirty="0" smtClean="0"/>
              <a:t>course</a:t>
            </a:r>
            <a:r>
              <a:rPr lang="en-US" sz="2400" dirty="0"/>
              <a:t>?</a:t>
            </a:r>
            <a:endParaRPr lang="en-US" dirty="0"/>
          </a:p>
        </p:txBody>
      </p:sp>
    </p:spTree>
    <p:extLst>
      <p:ext uri="{BB962C8B-B14F-4D97-AF65-F5344CB8AC3E}">
        <p14:creationId xmlns:p14="http://schemas.microsoft.com/office/powerpoint/2010/main" val="36961582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08" y="-173160"/>
            <a:ext cx="7620000" cy="1143000"/>
          </a:xfrm>
        </p:spPr>
        <p:txBody>
          <a:bodyPr/>
          <a:lstStyle/>
          <a:p>
            <a:r>
              <a:rPr lang="en-US" dirty="0" smtClean="0"/>
              <a:t>Course structure</a:t>
            </a:r>
            <a:endParaRPr lang="en-US" dirty="0"/>
          </a:p>
        </p:txBody>
      </p:sp>
      <p:sp>
        <p:nvSpPr>
          <p:cNvPr id="3" name="Content Placeholder 2"/>
          <p:cNvSpPr>
            <a:spLocks noGrp="1"/>
          </p:cNvSpPr>
          <p:nvPr>
            <p:ph idx="1"/>
          </p:nvPr>
        </p:nvSpPr>
        <p:spPr>
          <a:xfrm>
            <a:off x="6079840" y="1123594"/>
            <a:ext cx="2485571" cy="3176223"/>
          </a:xfrm>
        </p:spPr>
        <p:txBody>
          <a:bodyPr>
            <a:normAutofit fontScale="77500" lnSpcReduction="20000"/>
          </a:bodyPr>
          <a:lstStyle/>
          <a:p>
            <a:pPr lvl="1"/>
            <a:r>
              <a:rPr lang="en-US" dirty="0"/>
              <a:t>Video </a:t>
            </a:r>
            <a:r>
              <a:rPr lang="en-US" dirty="0" smtClean="0"/>
              <a:t>lectures releases each week</a:t>
            </a:r>
          </a:p>
          <a:p>
            <a:pPr lvl="2"/>
            <a:r>
              <a:rPr lang="en-US" dirty="0" smtClean="0"/>
              <a:t>Less than 10 minutes each, illustrations, text, equations</a:t>
            </a:r>
            <a:endParaRPr lang="en-US" dirty="0"/>
          </a:p>
          <a:p>
            <a:pPr lvl="1"/>
            <a:r>
              <a:rPr lang="en-US" dirty="0"/>
              <a:t>Interactive </a:t>
            </a:r>
            <a:r>
              <a:rPr lang="en-US" dirty="0" smtClean="0"/>
              <a:t>problems</a:t>
            </a:r>
          </a:p>
          <a:p>
            <a:pPr lvl="1"/>
            <a:r>
              <a:rPr lang="en-US" dirty="0" smtClean="0"/>
              <a:t>Tutorials</a:t>
            </a:r>
            <a:endParaRPr lang="en-US" dirty="0"/>
          </a:p>
          <a:p>
            <a:pPr lvl="1"/>
            <a:r>
              <a:rPr lang="en-US" dirty="0"/>
              <a:t>Online </a:t>
            </a:r>
            <a:r>
              <a:rPr lang="en-US" dirty="0" smtClean="0"/>
              <a:t>laboratories</a:t>
            </a:r>
          </a:p>
          <a:p>
            <a:pPr lvl="1"/>
            <a:r>
              <a:rPr lang="en-US" dirty="0" smtClean="0"/>
              <a:t>Textbook accessible electronically</a:t>
            </a:r>
            <a:endParaRPr lang="en-US" dirty="0"/>
          </a:p>
          <a:p>
            <a:pPr lvl="1"/>
            <a:r>
              <a:rPr lang="en-US" dirty="0"/>
              <a:t>Discussion </a:t>
            </a:r>
            <a:r>
              <a:rPr lang="en-US" dirty="0" smtClean="0"/>
              <a:t>forum</a:t>
            </a:r>
          </a:p>
          <a:p>
            <a:pPr lvl="1"/>
            <a:r>
              <a:rPr lang="en-US" dirty="0" smtClean="0"/>
              <a:t>Wiki</a:t>
            </a:r>
          </a:p>
        </p:txBody>
      </p:sp>
      <p:graphicFrame>
        <p:nvGraphicFramePr>
          <p:cNvPr id="4" name="Table 3"/>
          <p:cNvGraphicFramePr>
            <a:graphicFrameLocks noGrp="1"/>
          </p:cNvGraphicFramePr>
          <p:nvPr>
            <p:extLst>
              <p:ext uri="{D42A27DB-BD31-4B8C-83A1-F6EECF244321}">
                <p14:modId xmlns:p14="http://schemas.microsoft.com/office/powerpoint/2010/main" val="1269683155"/>
              </p:ext>
            </p:extLst>
          </p:nvPr>
        </p:nvGraphicFramePr>
        <p:xfrm>
          <a:off x="6243721" y="4689070"/>
          <a:ext cx="1437594" cy="1920240"/>
        </p:xfrm>
        <a:graphic>
          <a:graphicData uri="http://schemas.openxmlformats.org/drawingml/2006/table">
            <a:tbl>
              <a:tblPr firstRow="1" bandRow="1">
                <a:tableStyleId>{5C22544A-7EE6-4342-B048-85BDC9FD1C3A}</a:tableStyleId>
              </a:tblPr>
              <a:tblGrid>
                <a:gridCol w="332583"/>
                <a:gridCol w="1105011"/>
              </a:tblGrid>
              <a:tr h="640080">
                <a:tc>
                  <a:txBody>
                    <a:bodyPr/>
                    <a:lstStyle/>
                    <a:p>
                      <a:r>
                        <a:rPr lang="en-US" sz="1800" b="0" dirty="0" smtClean="0">
                          <a:solidFill>
                            <a:srgbClr val="2F2B20"/>
                          </a:solidFill>
                        </a:rPr>
                        <a:t>A</a:t>
                      </a:r>
                      <a:endParaRPr lang="en-US" sz="1800" b="0" dirty="0">
                        <a:solidFill>
                          <a:srgbClr val="2F2B20"/>
                        </a:solidFill>
                      </a:endParaRPr>
                    </a:p>
                  </a:txBody>
                  <a:tcPr/>
                </a:tc>
                <a:tc>
                  <a:txBody>
                    <a:bodyPr/>
                    <a:lstStyle/>
                    <a:p>
                      <a:r>
                        <a:rPr lang="en-US" sz="1800" b="0" dirty="0" smtClean="0">
                          <a:solidFill>
                            <a:srgbClr val="2F2B20"/>
                          </a:solidFill>
                        </a:rPr>
                        <a:t>87  - 100</a:t>
                      </a:r>
                    </a:p>
                  </a:txBody>
                  <a:tcPr/>
                </a:tc>
              </a:tr>
              <a:tr h="640080">
                <a:tc>
                  <a:txBody>
                    <a:bodyPr/>
                    <a:lstStyle/>
                    <a:p>
                      <a:r>
                        <a:rPr lang="en-US" sz="1800" dirty="0" smtClean="0"/>
                        <a:t>B</a:t>
                      </a:r>
                      <a:endParaRPr lang="en-US" sz="1800" dirty="0"/>
                    </a:p>
                  </a:txBody>
                  <a:tcPr/>
                </a:tc>
                <a:tc>
                  <a:txBody>
                    <a:bodyPr/>
                    <a:lstStyle/>
                    <a:p>
                      <a:r>
                        <a:rPr lang="en-US" sz="1800" dirty="0" smtClean="0"/>
                        <a:t>86 - 70</a:t>
                      </a:r>
                      <a:endParaRPr lang="en-US" sz="1800" dirty="0"/>
                    </a:p>
                  </a:txBody>
                  <a:tcPr/>
                </a:tc>
              </a:tr>
              <a:tr h="640080">
                <a:tc>
                  <a:txBody>
                    <a:bodyPr/>
                    <a:lstStyle/>
                    <a:p>
                      <a:r>
                        <a:rPr lang="en-US" sz="1800" dirty="0" smtClean="0"/>
                        <a:t>C</a:t>
                      </a:r>
                      <a:endParaRPr lang="en-US" sz="1800" dirty="0"/>
                    </a:p>
                  </a:txBody>
                  <a:tcPr/>
                </a:tc>
                <a:tc>
                  <a:txBody>
                    <a:bodyPr/>
                    <a:lstStyle/>
                    <a:p>
                      <a:r>
                        <a:rPr lang="en-US" sz="1800" dirty="0" smtClean="0"/>
                        <a:t>60 - 69</a:t>
                      </a:r>
                      <a:endParaRPr lang="en-US" sz="18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51786988"/>
              </p:ext>
            </p:extLst>
          </p:nvPr>
        </p:nvGraphicFramePr>
        <p:xfrm>
          <a:off x="295740" y="4880415"/>
          <a:ext cx="5433959" cy="1486176"/>
        </p:xfrm>
        <a:graphic>
          <a:graphicData uri="http://schemas.openxmlformats.org/drawingml/2006/table">
            <a:tbl>
              <a:tblPr firstRow="1" bandRow="1">
                <a:tableStyleId>{5C22544A-7EE6-4342-B048-85BDC9FD1C3A}</a:tableStyleId>
              </a:tblPr>
              <a:tblGrid>
                <a:gridCol w="702108"/>
                <a:gridCol w="4731851"/>
              </a:tblGrid>
              <a:tr h="371544">
                <a:tc>
                  <a:txBody>
                    <a:bodyPr/>
                    <a:lstStyle/>
                    <a:p>
                      <a:r>
                        <a:rPr lang="en-US" sz="1800" b="0" dirty="0" smtClean="0">
                          <a:solidFill>
                            <a:schemeClr val="tx1"/>
                          </a:solidFill>
                        </a:rPr>
                        <a:t>15%</a:t>
                      </a:r>
                      <a:endParaRPr lang="en-US" sz="18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12 homework assignments (2 could be dropped)</a:t>
                      </a:r>
                    </a:p>
                  </a:txBody>
                  <a:tcPr/>
                </a:tc>
              </a:tr>
              <a:tr h="371544">
                <a:tc>
                  <a:txBody>
                    <a:bodyPr/>
                    <a:lstStyle/>
                    <a:p>
                      <a:r>
                        <a:rPr lang="en-US" sz="1800" dirty="0" smtClean="0"/>
                        <a:t>15%</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12 laboratory assignments (2 could be dropped)</a:t>
                      </a:r>
                    </a:p>
                  </a:txBody>
                  <a:tcPr/>
                </a:tc>
              </a:tr>
              <a:tr h="371544">
                <a:tc>
                  <a:txBody>
                    <a:bodyPr/>
                    <a:lstStyle/>
                    <a:p>
                      <a:r>
                        <a:rPr lang="en-US" sz="1800" dirty="0" smtClean="0"/>
                        <a:t>30%</a:t>
                      </a:r>
                      <a:endParaRPr lang="en-US" sz="1800" dirty="0"/>
                    </a:p>
                  </a:txBody>
                  <a:tcPr/>
                </a:tc>
                <a:tc>
                  <a:txBody>
                    <a:bodyPr/>
                    <a:lstStyle/>
                    <a:p>
                      <a:r>
                        <a:rPr lang="en-US" sz="1800" dirty="0" smtClean="0"/>
                        <a:t>midterm</a:t>
                      </a:r>
                      <a:endParaRPr lang="en-US" sz="1800" dirty="0"/>
                    </a:p>
                  </a:txBody>
                  <a:tcPr/>
                </a:tc>
              </a:tr>
              <a:tr h="371544">
                <a:tc>
                  <a:txBody>
                    <a:bodyPr/>
                    <a:lstStyle/>
                    <a:p>
                      <a:r>
                        <a:rPr lang="en-US" sz="1800" dirty="0" smtClean="0"/>
                        <a:t>40%</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final exam</a:t>
                      </a:r>
                    </a:p>
                  </a:txBody>
                  <a:tcPr/>
                </a:tc>
              </a:tr>
            </a:tbl>
          </a:graphicData>
        </a:graphic>
      </p:graphicFrame>
      <p:pic>
        <p:nvPicPr>
          <p:cNvPr id="7" name="Picture 6" descr="Screen Shot 2015-02-16 at 9.20.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7" y="1134234"/>
            <a:ext cx="6471705" cy="3045100"/>
          </a:xfrm>
          <a:prstGeom prst="rect">
            <a:avLst/>
          </a:prstGeom>
        </p:spPr>
      </p:pic>
    </p:spTree>
    <p:extLst>
      <p:ext uri="{BB962C8B-B14F-4D97-AF65-F5344CB8AC3E}">
        <p14:creationId xmlns:p14="http://schemas.microsoft.com/office/powerpoint/2010/main" val="42457794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7620000" cy="665968"/>
          </a:xfrm>
        </p:spPr>
        <p:txBody>
          <a:bodyPr/>
          <a:lstStyle/>
          <a:p>
            <a:r>
              <a:rPr lang="en-US" dirty="0" smtClean="0"/>
              <a:t>Completion rate</a:t>
            </a:r>
            <a:endParaRPr lang="en-US" dirty="0"/>
          </a:p>
        </p:txBody>
      </p:sp>
      <p:pic>
        <p:nvPicPr>
          <p:cNvPr id="4" name="Picture 3" descr="Screen Shot 2015-02-13 at 11.27.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00" y="940607"/>
            <a:ext cx="5209656" cy="3111569"/>
          </a:xfrm>
          <a:prstGeom prst="rect">
            <a:avLst/>
          </a:prstGeom>
        </p:spPr>
      </p:pic>
      <p:sp>
        <p:nvSpPr>
          <p:cNvPr id="5" name="TextBox 4"/>
          <p:cNvSpPr txBox="1"/>
          <p:nvPr/>
        </p:nvSpPr>
        <p:spPr>
          <a:xfrm>
            <a:off x="5960108" y="1760497"/>
            <a:ext cx="1915057" cy="1477328"/>
          </a:xfrm>
          <a:prstGeom prst="rect">
            <a:avLst/>
          </a:prstGeom>
          <a:noFill/>
        </p:spPr>
        <p:txBody>
          <a:bodyPr wrap="square" rtlCol="0">
            <a:spAutoFit/>
          </a:bodyPr>
          <a:lstStyle/>
          <a:p>
            <a:r>
              <a:rPr lang="en-US" dirty="0" smtClean="0"/>
              <a:t>Less than 5% of the registered students completed the course</a:t>
            </a:r>
            <a:endParaRPr lang="en-US" dirty="0"/>
          </a:p>
        </p:txBody>
      </p:sp>
      <p:graphicFrame>
        <p:nvGraphicFramePr>
          <p:cNvPr id="7" name="Chart 6"/>
          <p:cNvGraphicFramePr/>
          <p:nvPr>
            <p:extLst>
              <p:ext uri="{D42A27DB-BD31-4B8C-83A1-F6EECF244321}">
                <p14:modId xmlns:p14="http://schemas.microsoft.com/office/powerpoint/2010/main" val="3365955311"/>
              </p:ext>
            </p:extLst>
          </p:nvPr>
        </p:nvGraphicFramePr>
        <p:xfrm>
          <a:off x="837014" y="4052176"/>
          <a:ext cx="7240188" cy="2805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5779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8220</TotalTime>
  <Words>2191</Words>
  <Application>Microsoft Macintosh PowerPoint</Application>
  <PresentationFormat>On-screen Show (4:3)</PresentationFormat>
  <Paragraphs>221</Paragraphs>
  <Slides>33</Slides>
  <Notes>25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Adjacency</vt:lpstr>
      <vt:lpstr>Pedagogy: Motivation and related issues in online settings</vt:lpstr>
      <vt:lpstr>Outline</vt:lpstr>
      <vt:lpstr>MOOC’s</vt:lpstr>
      <vt:lpstr>PowerPoint Presentation</vt:lpstr>
      <vt:lpstr>Why people enroll in MOOCs?</vt:lpstr>
      <vt:lpstr>Research into edX’s First MOOC  </vt:lpstr>
      <vt:lpstr>Educational Research</vt:lpstr>
      <vt:lpstr>Course structure</vt:lpstr>
      <vt:lpstr>Completion rate</vt:lpstr>
      <vt:lpstr>Time and attention allocation</vt:lpstr>
      <vt:lpstr>Students use of resources </vt:lpstr>
      <vt:lpstr>Student strategy </vt:lpstr>
      <vt:lpstr>Who were the 6.002x students?  </vt:lpstr>
      <vt:lpstr>Age distribution</vt:lpstr>
      <vt:lpstr>Reasons for enrolling </vt:lpstr>
      <vt:lpstr>What Contributed to Student “Success”?  Predictive Modeling as the Next Step in the Analysis  </vt:lpstr>
      <vt:lpstr>Discussion forum </vt:lpstr>
      <vt:lpstr>Future Research</vt:lpstr>
      <vt:lpstr>Deconstructing disengagement</vt:lpstr>
      <vt:lpstr>Prototypical engagement trajectories</vt:lpstr>
      <vt:lpstr>Completing</vt:lpstr>
      <vt:lpstr>Auditing</vt:lpstr>
      <vt:lpstr>Disengaging</vt:lpstr>
      <vt:lpstr>Sampling</vt:lpstr>
      <vt:lpstr>Results</vt:lpstr>
      <vt:lpstr>Results</vt:lpstr>
      <vt:lpstr>Results</vt:lpstr>
      <vt:lpstr>Discussion</vt:lpstr>
      <vt:lpstr>Development of simple “cognitive tools”  </vt:lpstr>
      <vt:lpstr>Why did you enroll in this course?</vt:lpstr>
      <vt:lpstr>“Why Enroll” Survey Item</vt:lpstr>
      <vt:lpstr>Conclusions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Pedagogy: Motivation and related issues in online settings</dc:title>
  <dc:creator>Vanessa Cedeño</dc:creator>
  <cp:lastModifiedBy>Vanessa Cedeño</cp:lastModifiedBy>
  <cp:revision>133</cp:revision>
  <cp:lastPrinted>2015-02-19T01:00:18Z</cp:lastPrinted>
  <dcterms:created xsi:type="dcterms:W3CDTF">2015-02-09T15:09:51Z</dcterms:created>
  <dcterms:modified xsi:type="dcterms:W3CDTF">2015-02-19T02:24:03Z</dcterms:modified>
</cp:coreProperties>
</file>