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312" r:id="rId3"/>
    <p:sldId id="259" r:id="rId4"/>
    <p:sldId id="282" r:id="rId5"/>
    <p:sldId id="294" r:id="rId6"/>
    <p:sldId id="260" r:id="rId7"/>
    <p:sldId id="313" r:id="rId8"/>
    <p:sldId id="262" r:id="rId9"/>
    <p:sldId id="314" r:id="rId10"/>
    <p:sldId id="315" r:id="rId11"/>
    <p:sldId id="296" r:id="rId12"/>
    <p:sldId id="316" r:id="rId13"/>
    <p:sldId id="286" r:id="rId14"/>
    <p:sldId id="287" r:id="rId15"/>
    <p:sldId id="317" r:id="rId16"/>
    <p:sldId id="318" r:id="rId17"/>
    <p:sldId id="319" r:id="rId18"/>
    <p:sldId id="270" r:id="rId19"/>
    <p:sldId id="320" r:id="rId20"/>
    <p:sldId id="272" r:id="rId21"/>
    <p:sldId id="321" r:id="rId22"/>
    <p:sldId id="299" r:id="rId23"/>
    <p:sldId id="300" r:id="rId24"/>
    <p:sldId id="323" r:id="rId25"/>
    <p:sldId id="324" r:id="rId26"/>
    <p:sldId id="303" r:id="rId27"/>
    <p:sldId id="304" r:id="rId28"/>
    <p:sldId id="326" r:id="rId29"/>
    <p:sldId id="325" r:id="rId30"/>
    <p:sldId id="307" r:id="rId31"/>
    <p:sldId id="308" r:id="rId32"/>
    <p:sldId id="30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78" autoAdjust="0"/>
    <p:restoredTop sz="94660"/>
  </p:normalViewPr>
  <p:slideViewPr>
    <p:cSldViewPr>
      <p:cViewPr varScale="1">
        <p:scale>
          <a:sx n="78" d="100"/>
          <a:sy n="78" d="100"/>
        </p:scale>
        <p:origin x="2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5254B66-05B0-4F61-B67A-AAC94DCC068A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254B66-05B0-4F61-B67A-AAC94DCC068A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5254B66-05B0-4F61-B67A-AAC94DCC068A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5254B66-05B0-4F61-B67A-AAC94DCC068A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sycnet.apa.org/journals/amp/63/8/760.html" TargetMode="External"/><Relationship Id="rId2" Type="http://schemas.openxmlformats.org/officeDocument/2006/relationships/hyperlink" Target="http://www.fp.ucalgary.ca/maclachlan/cognitive_theory_mm_design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Cognative</a:t>
            </a:r>
            <a:r>
              <a:rPr lang="en-US" dirty="0" smtClean="0"/>
              <a:t> Theory and the Design of Multimedia Instruction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Multimedia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theory predicts: Deeper learning from</a:t>
            </a:r>
          </a:p>
          <a:p>
            <a:r>
              <a:rPr lang="en-US" dirty="0" smtClean="0"/>
              <a:t>words and pictures than from words alone.</a:t>
            </a:r>
          </a:p>
          <a:p>
            <a:r>
              <a:rPr lang="en-US" dirty="0" smtClean="0"/>
              <a:t>11 studies confirm. Effect size: 1.39</a:t>
            </a:r>
          </a:p>
        </p:txBody>
      </p:sp>
    </p:spTree>
    <p:extLst>
      <p:ext uri="{BB962C8B-B14F-4D97-AF65-F5344CB8AC3E}">
        <p14:creationId xmlns:p14="http://schemas.microsoft.com/office/powerpoint/2010/main" val="16438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should words and pictures be coordinated in Multimedia presentations?</a:t>
            </a:r>
          </a:p>
          <a:p>
            <a:pPr lvl="1"/>
            <a:r>
              <a:rPr lang="en-US" dirty="0" smtClean="0"/>
              <a:t>Present words and pictures simultaneously</a:t>
            </a:r>
          </a:p>
          <a:p>
            <a:pPr lvl="1"/>
            <a:r>
              <a:rPr lang="en-US" dirty="0" smtClean="0"/>
              <a:t>Present one (such as full narration), then present the other (such as showing an animation)</a:t>
            </a:r>
          </a:p>
          <a:p>
            <a:r>
              <a:rPr lang="en-US" dirty="0" smtClean="0"/>
              <a:t>Perhaps seeing both at once lets you get more. Perhaps seeing one than the other lets you reflect in between, and get more from the second round.</a:t>
            </a:r>
          </a:p>
          <a:p>
            <a:r>
              <a:rPr lang="en-US" dirty="0" smtClean="0"/>
              <a:t>Doing one than the other typically gives students more exposure time to the content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Contiguity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Cognitive Theory Predicts: Deeper learning from presenting words and pictures simultaneously rather than successively.</a:t>
            </a:r>
          </a:p>
          <a:p>
            <a:r>
              <a:rPr lang="en-US" dirty="0" smtClean="0"/>
              <a:t>Showing  both at once takes advantage of dual processing, and gets both into working memory at the same time.</a:t>
            </a:r>
          </a:p>
          <a:p>
            <a:r>
              <a:rPr lang="en-US" dirty="0" smtClean="0"/>
              <a:t>8 studies support. Effect size: 1.31</a:t>
            </a:r>
          </a:p>
        </p:txBody>
      </p:sp>
    </p:spTree>
    <p:extLst>
      <p:ext uri="{BB962C8B-B14F-4D97-AF65-F5344CB8AC3E}">
        <p14:creationId xmlns:p14="http://schemas.microsoft.com/office/powerpoint/2010/main" val="190212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any significant difference between these two presentations?</a:t>
            </a:r>
            <a:endParaRPr lang="en-US" dirty="0"/>
          </a:p>
        </p:txBody>
      </p:sp>
      <p:pic>
        <p:nvPicPr>
          <p:cNvPr id="4" name="Picture 3" descr="Split_attention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276600"/>
            <a:ext cx="5334000" cy="3400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Attention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contiguity principle: Put words </a:t>
            </a:r>
            <a:r>
              <a:rPr lang="en-US" b="1" dirty="0" smtClean="0"/>
              <a:t>right next to </a:t>
            </a:r>
            <a:r>
              <a:rPr lang="en-US" dirty="0" smtClean="0"/>
              <a:t>the corresponding images</a:t>
            </a:r>
          </a:p>
          <a:p>
            <a:r>
              <a:rPr lang="en-US" dirty="0" smtClean="0"/>
              <a:t>5 studies support. Effect size: 1.12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make multimedia presentations more interesting?</a:t>
            </a:r>
          </a:p>
          <a:p>
            <a:r>
              <a:rPr lang="en-US" dirty="0" smtClean="0"/>
              <a:t>We can make things more appealing with extra features that provide some human interest. In the lightening example, content on people affected by lightening.</a:t>
            </a:r>
          </a:p>
          <a:p>
            <a:r>
              <a:rPr lang="en-US" dirty="0" smtClean="0"/>
              <a:t>This should motivate learners.</a:t>
            </a:r>
          </a:p>
          <a:p>
            <a:r>
              <a:rPr lang="en-US" dirty="0" smtClean="0"/>
              <a:t>Example: Add human interest story about being struck by lightning to the lightning tutorial.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Theory Predicts: Deeper learning when extraneous words, sounds, or pictures are excluded rather than included</a:t>
            </a:r>
          </a:p>
          <a:p>
            <a:r>
              <a:rPr lang="en-US" dirty="0" smtClean="0"/>
              <a:t>13 of 14 studies support. Effect size: 0.97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7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the “verbal” content be presented as text, or as narration? Or does it not matter if the content is identical?</a:t>
            </a:r>
          </a:p>
          <a:p>
            <a:r>
              <a:rPr lang="en-US" dirty="0" smtClean="0"/>
              <a:t>Note: Using audio narration limits conditions under which the material can be used (noisy environments, lab settings,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4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Modality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Theory predicts: Deeper learning when words are presented as narration rather than as on-screen text</a:t>
            </a:r>
          </a:p>
          <a:p>
            <a:r>
              <a:rPr lang="en-US" dirty="0" smtClean="0"/>
              <a:t>17 studies support. Effect size: 1.02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narration is better than text. But, should we still include the text alongside the narration?</a:t>
            </a:r>
          </a:p>
          <a:p>
            <a:r>
              <a:rPr lang="en-US" dirty="0" smtClean="0"/>
              <a:t>Giving more ways to access the information should appeal to a wider range of learning styles.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6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 you trust?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fundamental issue when reading educational literature</a:t>
            </a:r>
          </a:p>
          <a:p>
            <a:r>
              <a:rPr lang="en-US" dirty="0" smtClean="0"/>
              <a:t>There are many bad studies</a:t>
            </a:r>
          </a:p>
          <a:p>
            <a:r>
              <a:rPr lang="en-US" dirty="0" smtClean="0"/>
              <a:t>“Extraordinary claims need extraordinary evidence”.</a:t>
            </a:r>
          </a:p>
          <a:p>
            <a:r>
              <a:rPr lang="en-US" dirty="0" smtClean="0"/>
              <a:t>Studies are more credible when:</a:t>
            </a:r>
          </a:p>
          <a:p>
            <a:pPr lvl="1"/>
            <a:r>
              <a:rPr lang="en-US" dirty="0" smtClean="0"/>
              <a:t>The evidence appears to support the claims</a:t>
            </a:r>
          </a:p>
          <a:p>
            <a:pPr lvl="1"/>
            <a:r>
              <a:rPr lang="en-US" dirty="0" smtClean="0"/>
              <a:t>The claims are backed up by multiple studies from multiple investigators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3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Theory predicts: Deeper learning when words are presented as narration rather than as both narration and on-screen text</a:t>
            </a:r>
          </a:p>
          <a:p>
            <a:r>
              <a:rPr lang="en-US" dirty="0" smtClean="0"/>
              <a:t>5 studies support. Effect size: 0.72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another way to make it more engaging? Can we engage students in “social interaction” by personalizing the text. Use “you”, speak directly to reader (not third person), say “congratulations”.</a:t>
            </a:r>
          </a:p>
          <a:p>
            <a:r>
              <a:rPr lang="en-US" dirty="0" smtClean="0"/>
              <a:t>This sounds a lot like Question 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Personalization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Deeper learning when words are presented in conversational style rather than formal style</a:t>
            </a:r>
          </a:p>
          <a:p>
            <a:r>
              <a:rPr lang="en-US" dirty="0" smtClean="0"/>
              <a:t>11 studies support. Effect size: 1.11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lightning example has 16 segments, each with about 10 seconds of narration. Should there be a “continue” button to hit after each one, or should there be a single narrative segment of 160 seconds?</a:t>
            </a:r>
          </a:p>
          <a:p>
            <a:r>
              <a:rPr lang="en-US" dirty="0" smtClean="0"/>
              <a:t>On the one hand, it might give students time to reflect if they pause.</a:t>
            </a:r>
          </a:p>
          <a:p>
            <a:r>
              <a:rPr lang="en-US" dirty="0" smtClean="0"/>
              <a:t>On the other hand, it might be an unnecessary annoyance.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8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Interactivity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Theory predicts: Deeper learning when learners are allowed to control the presentation rate than when they are not</a:t>
            </a:r>
          </a:p>
          <a:p>
            <a:r>
              <a:rPr lang="en-US" dirty="0" smtClean="0"/>
              <a:t>The goal is to avoid cognitive overload</a:t>
            </a:r>
          </a:p>
          <a:p>
            <a:r>
              <a:rPr lang="en-US" dirty="0" smtClean="0"/>
              <a:t>3 studies support. Effect size: 0.98</a:t>
            </a:r>
          </a:p>
          <a:p>
            <a:r>
              <a:rPr lang="en-US" dirty="0" smtClean="0"/>
              <a:t>My own study related to AVs strongly supports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0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add or emphasize “signaling” phrases? For example, if there is a 3-step description, do we emphasize “First”, “Second”, etc? Should “heading” phrases be emphasized in the narration? And so on.</a:t>
            </a:r>
          </a:p>
          <a:p>
            <a:r>
              <a:rPr lang="en-US" dirty="0" smtClean="0"/>
              <a:t>Sounds a lot like the extraneous distracters from earlier question.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8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Theory predicts: Deeper learning when key steps in the narration are signaled rather than non-signaled</a:t>
            </a:r>
          </a:p>
          <a:p>
            <a:r>
              <a:rPr lang="en-US" dirty="0" smtClean="0"/>
              <a:t>Directs learners’ attention to key phrases</a:t>
            </a:r>
          </a:p>
          <a:p>
            <a:r>
              <a:rPr lang="en-US" dirty="0" smtClean="0"/>
              <a:t>5 studies support. Effect size: 0.52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1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you have a concept to get across, and there are also definitions to know to understand the concepts. Is it better to break the lesson into two with a “pre-training” phase that presents the definitions, before giving the actual lesson with the concepts?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7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Pre-training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Theory predicts: People learn better  from a narrated animation when they already know the names and characteristics of essential components.</a:t>
            </a:r>
          </a:p>
          <a:p>
            <a:r>
              <a:rPr lang="en-US" dirty="0" smtClean="0"/>
              <a:t>Five studies support. Effect size: </a:t>
            </a:r>
            <a:r>
              <a:rPr lang="en-US" dirty="0" smtClean="0"/>
              <a:t>0.85</a:t>
            </a:r>
          </a:p>
          <a:p>
            <a:r>
              <a:rPr lang="en-US" dirty="0" smtClean="0"/>
              <a:t>I find this a lot in writing: It is often best to break a sentence with definitions and content into two sentences.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it help to show worked examples of a problem, or is it better to have students work on instances of the problem?</a:t>
            </a:r>
          </a:p>
          <a:p>
            <a:r>
              <a:rPr lang="en-US" dirty="0" smtClean="0"/>
              <a:t>Working the problem yourself is more interactive</a:t>
            </a:r>
          </a:p>
          <a:p>
            <a:r>
              <a:rPr lang="en-US" dirty="0" smtClean="0"/>
              <a:t>Seeing worked examples provides expert mental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“Multimedia Learning”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“Cognitive theory of multimedia learning” sometimes referred to simply as “multimedia learning”</a:t>
            </a:r>
          </a:p>
          <a:p>
            <a:r>
              <a:rPr lang="en-US" dirty="0" smtClean="0"/>
              <a:t>Related: “Dual-coding theory”</a:t>
            </a:r>
          </a:p>
          <a:p>
            <a:r>
              <a:rPr lang="en-US" dirty="0" smtClean="0"/>
              <a:t>R.E. Mayer, "</a:t>
            </a:r>
            <a:r>
              <a:rPr lang="en-US" dirty="0" smtClean="0">
                <a:hlinkClick r:id="rId2"/>
              </a:rPr>
              <a:t>Cognitive Theory and the Design of Multimedia Instruction: An Example of the Two-Way Street Between Cognition and Instruction</a:t>
            </a:r>
            <a:r>
              <a:rPr lang="en-US" dirty="0" smtClean="0"/>
              <a:t>",  in </a:t>
            </a:r>
            <a:r>
              <a:rPr lang="en-US" i="1" dirty="0" smtClean="0"/>
              <a:t>New Directions for Teaching and Learning</a:t>
            </a:r>
            <a:r>
              <a:rPr lang="en-US" dirty="0" smtClean="0"/>
              <a:t>, Spring 2002, 55-71.</a:t>
            </a:r>
          </a:p>
          <a:p>
            <a:r>
              <a:rPr lang="en-US" dirty="0" smtClean="0"/>
              <a:t>R.E. Mayer, "</a:t>
            </a:r>
            <a:r>
              <a:rPr lang="en-US" dirty="0" smtClean="0">
                <a:hlinkClick r:id="rId3"/>
              </a:rPr>
              <a:t> Applying the Science of Learning: Evidence-Based Principles for the Design of Multimedia Instruction</a:t>
            </a:r>
            <a:r>
              <a:rPr lang="en-US" dirty="0" smtClean="0"/>
              <a:t> American Psychologist, 63(8), 760-769.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Worked-example Effect (</a:t>
            </a:r>
            <a:r>
              <a:rPr lang="en-US" dirty="0" err="1" smtClean="0"/>
              <a:t>Sweller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worked example is a step-by-step demonstration of how to perform a task or solve a problem</a:t>
            </a:r>
          </a:p>
          <a:p>
            <a:r>
              <a:rPr lang="en-US" dirty="0" smtClean="0"/>
              <a:t>This is often a more effective form of instruction than solving problems</a:t>
            </a:r>
          </a:p>
          <a:p>
            <a:r>
              <a:rPr lang="en-US" dirty="0" smtClean="0"/>
              <a:t>Worked examples provide expert mental models</a:t>
            </a:r>
          </a:p>
          <a:p>
            <a:r>
              <a:rPr lang="en-US" dirty="0" smtClean="0"/>
              <a:t>Does not help people already familiar with the topic</a:t>
            </a:r>
          </a:p>
          <a:p>
            <a:r>
              <a:rPr lang="en-US" dirty="0" smtClean="0"/>
              <a:t>Visualization/multimedia presentation serves as an example of a worked problem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processing words-and-images material, does it matter if there is music/noise in the background?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6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attention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Introducing distracters will reduce learning, even if they are in the other channel.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Load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Mayer’s multimedia learning theory comes out of “Cognitive load theory” associated with John </a:t>
            </a:r>
            <a:r>
              <a:rPr lang="en-US" dirty="0" err="1" smtClean="0"/>
              <a:t>Sweller</a:t>
            </a:r>
            <a:endParaRPr lang="en-US" dirty="0" smtClean="0"/>
          </a:p>
          <a:p>
            <a:r>
              <a:rPr lang="en-US" dirty="0" smtClean="0"/>
              <a:t>Learning is affected by how well the instructional technique manages cognitive load on working 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 size is how much effect something has. Like “lose 20 pounds in a week” or “gain one letter grade” from an intervention.</a:t>
            </a:r>
          </a:p>
          <a:p>
            <a:r>
              <a:rPr lang="en-US" dirty="0" smtClean="0"/>
              <a:t>Mayer uses Cohen’s d (a standardized measure):</a:t>
            </a:r>
          </a:p>
          <a:p>
            <a:pPr>
              <a:buNone/>
            </a:pPr>
            <a:r>
              <a:rPr lang="en-US" dirty="0" smtClean="0"/>
              <a:t>(control mean –experimental mean)/std deviation</a:t>
            </a:r>
          </a:p>
          <a:p>
            <a:r>
              <a:rPr lang="en-US" dirty="0" smtClean="0"/>
              <a:t>0.2 is small, 0.5 medium, 0.8 large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 descr="cognitiv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90705" y="762000"/>
            <a:ext cx="3975946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Dual Channel Assumption</a:t>
            </a:r>
            <a:r>
              <a:rPr lang="en-US" dirty="0" smtClean="0"/>
              <a:t>:  There is a visual-pictorial channel and an auditory-verbal channel.</a:t>
            </a:r>
          </a:p>
          <a:p>
            <a:r>
              <a:rPr lang="en-US" b="1" dirty="0" smtClean="0"/>
              <a:t>Limited Capacity Assumption</a:t>
            </a:r>
            <a:r>
              <a:rPr lang="en-US" dirty="0" smtClean="0"/>
              <a:t>: Each channel has limited capacity.</a:t>
            </a:r>
          </a:p>
          <a:p>
            <a:r>
              <a:rPr lang="en-US" b="1" dirty="0" smtClean="0"/>
              <a:t>Active Processing Assumption</a:t>
            </a:r>
            <a:r>
              <a:rPr lang="en-US" dirty="0" smtClean="0"/>
              <a:t>: Meaningful learning occurs when learners engage in active processing (including selecting and </a:t>
            </a:r>
            <a:r>
              <a:rPr lang="en-US" dirty="0" err="1" smtClean="0"/>
              <a:t>ogranizing</a:t>
            </a:r>
            <a:r>
              <a:rPr lang="en-US" dirty="0" smtClean="0"/>
              <a:t>). </a:t>
            </a:r>
            <a:r>
              <a:rPr lang="en-US" b="1" dirty="0"/>
              <a:t>L</a:t>
            </a:r>
            <a:r>
              <a:rPr lang="en-US" b="1" dirty="0" smtClean="0"/>
              <a:t>earning is most likely when both verbal and pictorial information is in working memory at the same time.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265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Cognitive Theory of Multimedia Learning</a:t>
            </a:r>
            <a:endParaRPr lang="en-US" dirty="0"/>
          </a:p>
        </p:txBody>
      </p:sp>
      <p:pic>
        <p:nvPicPr>
          <p:cNvPr id="4" name="Content Placeholder 3" descr="Theor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905000"/>
            <a:ext cx="5079852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adding pictures to a verbal explanation</a:t>
            </a:r>
            <a:br>
              <a:rPr lang="en-US" dirty="0" smtClean="0"/>
            </a:br>
            <a:r>
              <a:rPr lang="en-US" dirty="0" smtClean="0"/>
              <a:t>help learners to understand the explanation better?</a:t>
            </a:r>
          </a:p>
          <a:p>
            <a:r>
              <a:rPr lang="en-US" dirty="0" smtClean="0"/>
              <a:t>Note that both convey the same information, so adding the pictures is redundant.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3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285</TotalTime>
  <Words>1264</Words>
  <Application>Microsoft Office PowerPoint</Application>
  <PresentationFormat>On-screen Show (4:3)</PresentationFormat>
  <Paragraphs>111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Georgia</vt:lpstr>
      <vt:lpstr>Trebuchet MS</vt:lpstr>
      <vt:lpstr>Wingdings 2</vt:lpstr>
      <vt:lpstr>Urban</vt:lpstr>
      <vt:lpstr> Cognative Theory and the Design of Multimedia Instruction</vt:lpstr>
      <vt:lpstr>Who do you trust?</vt:lpstr>
      <vt:lpstr>“Multimedia Learning”</vt:lpstr>
      <vt:lpstr>Cognitive Load Theory</vt:lpstr>
      <vt:lpstr>Effect Size</vt:lpstr>
      <vt:lpstr>Example</vt:lpstr>
      <vt:lpstr>Assumptions</vt:lpstr>
      <vt:lpstr>A Cognitive Theory of Multimedia Learning</vt:lpstr>
      <vt:lpstr>Question 1</vt:lpstr>
      <vt:lpstr>Multimedia Principle</vt:lpstr>
      <vt:lpstr>Question 2</vt:lpstr>
      <vt:lpstr>Spatial Contiguity Principle</vt:lpstr>
      <vt:lpstr>Question 3</vt:lpstr>
      <vt:lpstr>Split Attention Effect</vt:lpstr>
      <vt:lpstr>Question 4</vt:lpstr>
      <vt:lpstr>Coherence Principle</vt:lpstr>
      <vt:lpstr>Question 5</vt:lpstr>
      <vt:lpstr>Modality Principle</vt:lpstr>
      <vt:lpstr>Question 6</vt:lpstr>
      <vt:lpstr>Redundancy principle</vt:lpstr>
      <vt:lpstr>Question 7</vt:lpstr>
      <vt:lpstr>Personalization principle</vt:lpstr>
      <vt:lpstr>Question 8</vt:lpstr>
      <vt:lpstr>Interactivity principle</vt:lpstr>
      <vt:lpstr>Question 9</vt:lpstr>
      <vt:lpstr>Signaling principle</vt:lpstr>
      <vt:lpstr>Question 10</vt:lpstr>
      <vt:lpstr>Pre-training principle</vt:lpstr>
      <vt:lpstr>Question 11</vt:lpstr>
      <vt:lpstr>Worked-example Effect (Sweller)</vt:lpstr>
      <vt:lpstr>Question 12</vt:lpstr>
      <vt:lpstr>Split attention principle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Followup on: Cognative Theory and the Design of Multimedia Instruction</dc:title>
  <dc:creator>Cliff</dc:creator>
  <cp:lastModifiedBy>Cliff</cp:lastModifiedBy>
  <cp:revision>34</cp:revision>
  <dcterms:created xsi:type="dcterms:W3CDTF">2012-03-27T17:41:18Z</dcterms:created>
  <dcterms:modified xsi:type="dcterms:W3CDTF">2015-04-02T16:06:15Z</dcterms:modified>
</cp:coreProperties>
</file>