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5" r:id="rId5"/>
    <p:sldId id="266" r:id="rId6"/>
    <p:sldId id="268" r:id="rId7"/>
    <p:sldId id="293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94" r:id="rId16"/>
    <p:sldId id="277" r:id="rId17"/>
    <p:sldId id="278" r:id="rId18"/>
    <p:sldId id="280" r:id="rId19"/>
    <p:sldId id="288" r:id="rId20"/>
    <p:sldId id="289" r:id="rId21"/>
    <p:sldId id="290" r:id="rId22"/>
    <p:sldId id="291" r:id="rId23"/>
    <p:sldId id="279" r:id="rId24"/>
    <p:sldId id="286" r:id="rId25"/>
    <p:sldId id="287" r:id="rId26"/>
    <p:sldId id="292" r:id="rId27"/>
    <p:sldId id="281" r:id="rId28"/>
    <p:sldId id="283" r:id="rId29"/>
    <p:sldId id="295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83778" autoAdjust="0"/>
  </p:normalViewPr>
  <p:slideViewPr>
    <p:cSldViewPr snapToGrid="0">
      <p:cViewPr varScale="1">
        <p:scale>
          <a:sx n="84" d="100"/>
          <a:sy n="84" d="100"/>
        </p:scale>
        <p:origin x="-10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Set 1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6</c:v>
                </c:pt>
                <c:pt idx="7">
                  <c:v>4</c:v>
                </c:pt>
                <c:pt idx="8">
                  <c:v>12</c:v>
                </c:pt>
                <c:pt idx="9">
                  <c:v>7</c:v>
                </c:pt>
                <c:pt idx="10">
                  <c:v>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8.0400000000000009</c:v>
                </c:pt>
                <c:pt idx="1">
                  <c:v>6.95</c:v>
                </c:pt>
                <c:pt idx="2">
                  <c:v>7.58</c:v>
                </c:pt>
                <c:pt idx="3">
                  <c:v>8.81</c:v>
                </c:pt>
                <c:pt idx="4">
                  <c:v>8.33</c:v>
                </c:pt>
                <c:pt idx="5">
                  <c:v>9.9600000000000026</c:v>
                </c:pt>
                <c:pt idx="6">
                  <c:v>7.24</c:v>
                </c:pt>
                <c:pt idx="7">
                  <c:v>4.26</c:v>
                </c:pt>
                <c:pt idx="8">
                  <c:v>10.84</c:v>
                </c:pt>
                <c:pt idx="9">
                  <c:v>4.8199999999999994</c:v>
                </c:pt>
                <c:pt idx="10">
                  <c:v>5.68</c:v>
                </c:pt>
              </c:numCache>
            </c:numRef>
          </c:yVal>
        </c:ser>
        <c:dLbls/>
        <c:axId val="79738368"/>
        <c:axId val="79739904"/>
      </c:scatterChart>
      <c:valAx>
        <c:axId val="797383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9904"/>
        <c:crosses val="autoZero"/>
        <c:crossBetween val="midCat"/>
      </c:valAx>
      <c:valAx>
        <c:axId val="797399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8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Set 2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Sheet1!$C$2:$C$12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6</c:v>
                </c:pt>
                <c:pt idx="7">
                  <c:v>4</c:v>
                </c:pt>
                <c:pt idx="8">
                  <c:v>12</c:v>
                </c:pt>
                <c:pt idx="9">
                  <c:v>7</c:v>
                </c:pt>
                <c:pt idx="10">
                  <c:v>5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9.1399999999999988</c:v>
                </c:pt>
                <c:pt idx="1">
                  <c:v>8.1399999999999988</c:v>
                </c:pt>
                <c:pt idx="2">
                  <c:v>8.7399999999999984</c:v>
                </c:pt>
                <c:pt idx="3">
                  <c:v>8.77</c:v>
                </c:pt>
                <c:pt idx="4">
                  <c:v>9.26</c:v>
                </c:pt>
                <c:pt idx="5">
                  <c:v>8.1</c:v>
                </c:pt>
                <c:pt idx="6">
                  <c:v>6.13</c:v>
                </c:pt>
                <c:pt idx="7">
                  <c:v>3.1</c:v>
                </c:pt>
                <c:pt idx="8">
                  <c:v>9.129999999999999</c:v>
                </c:pt>
                <c:pt idx="9">
                  <c:v>7.26</c:v>
                </c:pt>
                <c:pt idx="10">
                  <c:v>4.74</c:v>
                </c:pt>
              </c:numCache>
            </c:numRef>
          </c:yVal>
        </c:ser>
        <c:dLbls/>
        <c:axId val="79964800"/>
        <c:axId val="79974784"/>
      </c:scatterChart>
      <c:valAx>
        <c:axId val="799648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74784"/>
        <c:crosses val="autoZero"/>
        <c:crossBetween val="midCat"/>
      </c:valAx>
      <c:valAx>
        <c:axId val="79974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64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Set 3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Sheet1!$E$2:$E$12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6</c:v>
                </c:pt>
                <c:pt idx="7">
                  <c:v>4</c:v>
                </c:pt>
                <c:pt idx="8">
                  <c:v>12</c:v>
                </c:pt>
                <c:pt idx="9">
                  <c:v>7</c:v>
                </c:pt>
                <c:pt idx="10">
                  <c:v>5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7.46</c:v>
                </c:pt>
                <c:pt idx="1">
                  <c:v>6.7700000000000005</c:v>
                </c:pt>
                <c:pt idx="2">
                  <c:v>12.739999999999998</c:v>
                </c:pt>
                <c:pt idx="3">
                  <c:v>7.1099999999999994</c:v>
                </c:pt>
                <c:pt idx="4">
                  <c:v>7.81</c:v>
                </c:pt>
                <c:pt idx="5">
                  <c:v>8.84</c:v>
                </c:pt>
                <c:pt idx="6">
                  <c:v>6.08</c:v>
                </c:pt>
                <c:pt idx="7">
                  <c:v>5.39</c:v>
                </c:pt>
                <c:pt idx="8">
                  <c:v>8.15</c:v>
                </c:pt>
                <c:pt idx="9">
                  <c:v>6.42</c:v>
                </c:pt>
                <c:pt idx="10">
                  <c:v>5.73</c:v>
                </c:pt>
              </c:numCache>
            </c:numRef>
          </c:yVal>
        </c:ser>
        <c:dLbls/>
        <c:axId val="80031744"/>
        <c:axId val="80033280"/>
      </c:scatterChart>
      <c:valAx>
        <c:axId val="80031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3280"/>
        <c:crosses val="autoZero"/>
        <c:crossBetween val="midCat"/>
      </c:valAx>
      <c:valAx>
        <c:axId val="80033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Set 4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Sheet1!$G$2:$G$12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19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xVal>
          <c:yVal>
            <c:numRef>
              <c:f>Sheet1!$H$2:$H$12</c:f>
              <c:numCache>
                <c:formatCode>0.00</c:formatCode>
                <c:ptCount val="11"/>
                <c:pt idx="0">
                  <c:v>6.58</c:v>
                </c:pt>
                <c:pt idx="1">
                  <c:v>5.76</c:v>
                </c:pt>
                <c:pt idx="2">
                  <c:v>7.71</c:v>
                </c:pt>
                <c:pt idx="3">
                  <c:v>8.84</c:v>
                </c:pt>
                <c:pt idx="4">
                  <c:v>8.4700000000000006</c:v>
                </c:pt>
                <c:pt idx="5">
                  <c:v>7.04</c:v>
                </c:pt>
                <c:pt idx="6">
                  <c:v>5.25</c:v>
                </c:pt>
                <c:pt idx="7">
                  <c:v>12.5</c:v>
                </c:pt>
                <c:pt idx="8">
                  <c:v>5.56</c:v>
                </c:pt>
                <c:pt idx="9">
                  <c:v>7.91</c:v>
                </c:pt>
                <c:pt idx="10">
                  <c:v>6.89</c:v>
                </c:pt>
              </c:numCache>
            </c:numRef>
          </c:yVal>
        </c:ser>
        <c:dLbls/>
        <c:axId val="80102528"/>
        <c:axId val="80104064"/>
      </c:scatterChart>
      <c:valAx>
        <c:axId val="801025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04064"/>
        <c:crosses val="autoZero"/>
        <c:crossBetween val="midCat"/>
      </c:valAx>
      <c:valAx>
        <c:axId val="80104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0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Some Data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Sheet1!$I$1:$I$3</c:f>
              <c:strCache>
                <c:ptCount val="3"/>
                <c:pt idx="0">
                  <c:v>Group A</c:v>
                </c:pt>
                <c:pt idx="1">
                  <c:v>Group B</c:v>
                </c:pt>
                <c:pt idx="2">
                  <c:v>Total</c:v>
                </c:pt>
              </c:strCache>
            </c:strRef>
          </c:cat>
          <c:val>
            <c:numRef>
              <c:f>Sheet1!$J$1:$J$3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</c:ser>
        <c:dLbls/>
        <c:gapWidth val="219"/>
        <c:overlap val="-27"/>
        <c:axId val="81432576"/>
        <c:axId val="81434112"/>
      </c:barChart>
      <c:catAx>
        <c:axId val="81432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4112"/>
        <c:crosses val="autoZero"/>
        <c:auto val="1"/>
        <c:lblAlgn val="ctr"/>
        <c:lblOffset val="100"/>
      </c:catAx>
      <c:valAx>
        <c:axId val="8143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32776-2693-4B1B-8C97-F7C2C069B6F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A1509-B458-482C-933C-BE54DAC97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15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might be </a:t>
            </a:r>
            <a:r>
              <a:rPr lang="en-US" baseline="0" dirty="0" err="1" smtClean="0"/>
              <a:t>be</a:t>
            </a:r>
            <a:r>
              <a:rPr lang="en-US" baseline="0" dirty="0" smtClean="0"/>
              <a:t> clued in that there is something to be suspicious about?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Scales are not comparable. Radiation in hundredths of a percent, vs. a 50% change in stock prices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Stock price is a ratio scale: There is a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Solar radiation is on an arbitrary measurement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Pro:</a:t>
            </a:r>
            <a:r>
              <a:rPr lang="en-US" baseline="0" dirty="0" smtClean="0"/>
              <a:t> </a:t>
            </a:r>
            <a:r>
              <a:rPr lang="en-US" dirty="0" smtClean="0"/>
              <a:t>Lots of data. Interesting things to explore.</a:t>
            </a:r>
          </a:p>
          <a:p>
            <a:r>
              <a:rPr lang="en-US" dirty="0" smtClean="0"/>
              <a:t>Con:</a:t>
            </a:r>
            <a:r>
              <a:rPr lang="en-US" baseline="0" dirty="0" smtClean="0"/>
              <a:t> </a:t>
            </a:r>
            <a:r>
              <a:rPr lang="en-US" dirty="0" smtClean="0"/>
              <a:t>Wrongly equates</a:t>
            </a:r>
            <a:r>
              <a:rPr lang="en-US" baseline="0" dirty="0" smtClean="0"/>
              <a:t> visual importance of counties to geographic size, not population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83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example has much power. The one on the right has a floating baseline and it is hard to interpret (the key is</a:t>
            </a:r>
            <a:r>
              <a:rPr lang="en-US" baseline="0" dirty="0" smtClean="0"/>
              <a:t> in the caption, not the graphic).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78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say a word.</a:t>
            </a:r>
            <a:r>
              <a:rPr lang="en-US" baseline="0" dirty="0" smtClean="0"/>
              <a:t> What is the first word that pops into your head in response? Statistics. A: 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8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say a word.</a:t>
            </a:r>
            <a:r>
              <a:rPr lang="en-US" baseline="0" dirty="0" smtClean="0"/>
              <a:t> What is the first word that pops into your head in response? Statistics. A: Lie.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95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this company doing?</a:t>
            </a:r>
            <a:r>
              <a:rPr lang="en-US" baseline="0" dirty="0" smtClean="0"/>
              <a:t> It looks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35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doesn’t look</a:t>
            </a:r>
            <a:r>
              <a:rPr lang="en-US" baseline="0" dirty="0" smtClean="0"/>
              <a:t> so good when you realize that they have carefully manipulated the baseline to give misleading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7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(probably) a simple example of incompetence. The rightmost</a:t>
            </a:r>
            <a:r>
              <a:rPr lang="en-US" baseline="0" dirty="0" smtClean="0"/>
              <a:t> bar for each airline is showing only part of the year. So it appears to be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509-B458-482C-933C-BE54DAC97A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38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1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8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0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17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96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75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7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23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8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D5D1-8F8F-49EE-8150-4C32CD7CDFF6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CC26-36B7-49B4-823B-963E4D74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6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Presentation of Quantitative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7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Map-based 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168" y="1350759"/>
            <a:ext cx="6674846" cy="5402015"/>
          </a:xfrm>
        </p:spPr>
      </p:pic>
    </p:spTree>
    <p:extLst>
      <p:ext uri="{BB962C8B-B14F-4D97-AF65-F5344CB8AC3E}">
        <p14:creationId xmlns:p14="http://schemas.microsoft.com/office/powerpoint/2010/main" xmlns="" val="33579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calculate Data Density: # of entries/area of graphic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9371483"/>
              </p:ext>
            </p:extLst>
          </p:nvPr>
        </p:nvGraphicFramePr>
        <p:xfrm>
          <a:off x="1050628" y="2448555"/>
          <a:ext cx="9860625" cy="416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25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Newspaper Graphics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567" y="1862885"/>
            <a:ext cx="4095750" cy="4095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026" y="1862885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6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Another Powerful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45" y="1394233"/>
            <a:ext cx="11595879" cy="4979407"/>
          </a:xfrm>
        </p:spPr>
      </p:pic>
    </p:spTree>
    <p:extLst>
      <p:ext uri="{BB962C8B-B14F-4D97-AF65-F5344CB8AC3E}">
        <p14:creationId xmlns:p14="http://schemas.microsoft.com/office/powerpoint/2010/main" xmlns="" val="851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86" y="2104683"/>
            <a:ext cx="5712025" cy="3191594"/>
          </a:xfrm>
        </p:spPr>
      </p:pic>
    </p:spTree>
    <p:extLst>
      <p:ext uri="{BB962C8B-B14F-4D97-AF65-F5344CB8AC3E}">
        <p14:creationId xmlns:p14="http://schemas.microsoft.com/office/powerpoint/2010/main" xmlns="" val="42476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86" y="2104683"/>
            <a:ext cx="5712025" cy="3191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711" y="1968881"/>
            <a:ext cx="5774302" cy="34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3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Napoleon’s Invasion of Russia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689" y="1825625"/>
            <a:ext cx="8648622" cy="4351338"/>
          </a:xfrm>
        </p:spPr>
      </p:pic>
    </p:spTree>
    <p:extLst>
      <p:ext uri="{BB962C8B-B14F-4D97-AF65-F5344CB8AC3E}">
        <p14:creationId xmlns:p14="http://schemas.microsoft.com/office/powerpoint/2010/main" xmlns="" val="26494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Multiples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354845"/>
            <a:ext cx="3045737" cy="51809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165" y="1478329"/>
            <a:ext cx="4933992" cy="49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7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6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Hiding the Truth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967" y="1582532"/>
            <a:ext cx="8131278" cy="4975059"/>
          </a:xfrm>
        </p:spPr>
      </p:pic>
    </p:spTree>
    <p:extLst>
      <p:ext uri="{BB962C8B-B14F-4D97-AF65-F5344CB8AC3E}">
        <p14:creationId xmlns:p14="http://schemas.microsoft.com/office/powerpoint/2010/main" xmlns="" val="4186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us work with and present (in talks or publications) quantitative data.</a:t>
            </a:r>
          </a:p>
          <a:p>
            <a:r>
              <a:rPr lang="en-US" dirty="0" smtClean="0"/>
              <a:t>Quantitative data are a part of content in online course materials.</a:t>
            </a:r>
          </a:p>
          <a:p>
            <a:r>
              <a:rPr lang="en-US" dirty="0" smtClean="0"/>
              <a:t>We want to be effective in getting our message across</a:t>
            </a:r>
          </a:p>
          <a:p>
            <a:r>
              <a:rPr lang="en-US" dirty="0" smtClean="0"/>
              <a:t>Minimal goals:</a:t>
            </a:r>
          </a:p>
          <a:p>
            <a:pPr lvl="1"/>
            <a:r>
              <a:rPr lang="en-US" dirty="0" smtClean="0"/>
              <a:t>Don’t lie (at least not by accident)</a:t>
            </a:r>
          </a:p>
          <a:p>
            <a:r>
              <a:rPr lang="en-US" dirty="0" smtClean="0"/>
              <a:t>Display graphical stylistic competence</a:t>
            </a:r>
          </a:p>
          <a:p>
            <a:pPr lvl="1"/>
            <a:r>
              <a:rPr lang="en-US" dirty="0" smtClean="0"/>
              <a:t>Similar to writing stylistic competence: stick to point, don’t be verbose, etc.)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Hiding the Truth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967" y="1582532"/>
            <a:ext cx="8131278" cy="4975059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818967" y="4513006"/>
            <a:ext cx="2713704" cy="1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449096" y="3874805"/>
            <a:ext cx="2713704" cy="1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2800" y="4532671"/>
            <a:ext cx="2713704" cy="19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1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Lying by Accident (?)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023" y="1547258"/>
            <a:ext cx="3853954" cy="4869724"/>
          </a:xfrm>
        </p:spPr>
      </p:pic>
    </p:spTree>
    <p:extLst>
      <p:ext uri="{BB962C8B-B14F-4D97-AF65-F5344CB8AC3E}">
        <p14:creationId xmlns:p14="http://schemas.microsoft.com/office/powerpoint/2010/main" xmlns="" val="8400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Misleading (for whatever reason)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726" y="1690688"/>
            <a:ext cx="9933267" cy="3382757"/>
          </a:xfrm>
        </p:spPr>
      </p:pic>
    </p:spTree>
    <p:extLst>
      <p:ext uri="{BB962C8B-B14F-4D97-AF65-F5344CB8AC3E}">
        <p14:creationId xmlns:p14="http://schemas.microsoft.com/office/powerpoint/2010/main" xmlns="" val="4100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Fuel Economy Standards (1)</a:t>
            </a:r>
            <a:endParaRPr lang="en-US" dirty="0"/>
          </a:p>
        </p:txBody>
      </p:sp>
      <p:pic>
        <p:nvPicPr>
          <p:cNvPr id="2050" name="Picture 2" descr="http://thedoublethink.com/wp-content/uploads/2009/04/integrity-300x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780" y="1582533"/>
            <a:ext cx="8646059" cy="47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0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Fuel Economy Standards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374" y="1690688"/>
            <a:ext cx="4011561" cy="4797330"/>
          </a:xfrm>
        </p:spPr>
      </p:pic>
    </p:spTree>
    <p:extLst>
      <p:ext uri="{BB962C8B-B14F-4D97-AF65-F5344CB8AC3E}">
        <p14:creationId xmlns:p14="http://schemas.microsoft.com/office/powerpoint/2010/main" xmlns="" val="9861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Fuel Economy Standards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440" y="1562802"/>
            <a:ext cx="3495191" cy="5023321"/>
          </a:xfrm>
        </p:spPr>
      </p:pic>
    </p:spTree>
    <p:extLst>
      <p:ext uri="{BB962C8B-B14F-4D97-AF65-F5344CB8AC3E}">
        <p14:creationId xmlns:p14="http://schemas.microsoft.com/office/powerpoint/2010/main" xmlns="" val="1392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Binning Problems</a:t>
            </a:r>
            <a:endParaRPr lang="en-US" dirty="0"/>
          </a:p>
        </p:txBody>
      </p:sp>
      <p:pic>
        <p:nvPicPr>
          <p:cNvPr id="6" name="Content Placeholder 5" descr="Nob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9087" y="1825625"/>
            <a:ext cx="7173826" cy="4351338"/>
          </a:xfrm>
        </p:spPr>
      </p:pic>
    </p:spTree>
    <p:extLst>
      <p:ext uri="{BB962C8B-B14F-4D97-AF65-F5344CB8AC3E}">
        <p14:creationId xmlns:p14="http://schemas.microsoft.com/office/powerpoint/2010/main" xmlns="" val="878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0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Avoid chart junk</a:t>
            </a:r>
            <a:endParaRPr lang="en-US" dirty="0"/>
          </a:p>
        </p:txBody>
      </p:sp>
      <p:pic>
        <p:nvPicPr>
          <p:cNvPr id="8" name="Content Placeholder 7" descr="Junk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1201" y="2354460"/>
            <a:ext cx="5784626" cy="2480867"/>
          </a:xfrm>
        </p:spPr>
      </p:pic>
      <p:pic>
        <p:nvPicPr>
          <p:cNvPr id="9" name="Picture 8" descr="Junk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8995" y="2085285"/>
            <a:ext cx="6119878" cy="27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Minimize data ink</a:t>
            </a:r>
            <a:endParaRPr lang="en-US" dirty="0"/>
          </a:p>
        </p:txBody>
      </p:sp>
      <p:pic>
        <p:nvPicPr>
          <p:cNvPr id="9" name="Content Placeholder 8" descr="Ba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963" y="1780409"/>
            <a:ext cx="5644430" cy="2206570"/>
          </a:xfrm>
        </p:spPr>
      </p:pic>
      <p:pic>
        <p:nvPicPr>
          <p:cNvPr id="10" name="Picture 9" descr="Ba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564" y="1759588"/>
            <a:ext cx="4943448" cy="2480867"/>
          </a:xfrm>
          <a:prstGeom prst="rect">
            <a:avLst/>
          </a:prstGeom>
        </p:spPr>
      </p:pic>
      <p:pic>
        <p:nvPicPr>
          <p:cNvPr id="11" name="Picture 10" descr="Bar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1" y="4176533"/>
            <a:ext cx="5492042" cy="2298002"/>
          </a:xfrm>
          <a:prstGeom prst="rect">
            <a:avLst/>
          </a:prstGeom>
        </p:spPr>
      </p:pic>
      <p:pic>
        <p:nvPicPr>
          <p:cNvPr id="12" name="Picture 11" descr="B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6012" y="4259164"/>
            <a:ext cx="5388419" cy="22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6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 Presentation of Quantitative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Tufte</a:t>
            </a:r>
            <a:r>
              <a:rPr lang="en-US" dirty="0" smtClean="0"/>
              <a:t>, John </a:t>
            </a:r>
            <a:r>
              <a:rPr lang="en-US" dirty="0" err="1" smtClean="0"/>
              <a:t>Tukey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have popularized better visualization of quantitative data.</a:t>
            </a:r>
          </a:p>
          <a:p>
            <a:r>
              <a:rPr lang="en-US" dirty="0" smtClean="0"/>
              <a:t>Statistical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Color</a:t>
            </a:r>
            <a:endParaRPr lang="en-US" dirty="0"/>
          </a:p>
        </p:txBody>
      </p:sp>
      <p:pic>
        <p:nvPicPr>
          <p:cNvPr id="6" name="Picture 5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776" y="2161110"/>
            <a:ext cx="4388757" cy="1926177"/>
          </a:xfrm>
          <a:prstGeom prst="rect">
            <a:avLst/>
          </a:prstGeom>
        </p:spPr>
      </p:pic>
      <p:pic>
        <p:nvPicPr>
          <p:cNvPr id="8" name="Content Placeholder 7" descr="Map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15078" y="2146383"/>
            <a:ext cx="4528954" cy="1926177"/>
          </a:xfrm>
        </p:spPr>
      </p:pic>
    </p:spTree>
    <p:extLst>
      <p:ext uri="{BB962C8B-B14F-4D97-AF65-F5344CB8AC3E}">
        <p14:creationId xmlns:p14="http://schemas.microsoft.com/office/powerpoint/2010/main" xmlns="" val="18932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Quantitative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displays of quantitative information should have Power, Truth, Grace</a:t>
            </a:r>
          </a:p>
          <a:p>
            <a:r>
              <a:rPr lang="en-US" dirty="0" smtClean="0"/>
              <a:t>Show the data</a:t>
            </a:r>
          </a:p>
          <a:p>
            <a:r>
              <a:rPr lang="en-US" dirty="0" smtClean="0"/>
              <a:t>Induce viewer to think about substance</a:t>
            </a:r>
          </a:p>
          <a:p>
            <a:pPr lvl="1"/>
            <a:r>
              <a:rPr lang="en-US" dirty="0" smtClean="0"/>
              <a:t>Not methodology, graphic design, graphical technique, etc.</a:t>
            </a:r>
          </a:p>
          <a:p>
            <a:r>
              <a:rPr lang="en-US" dirty="0" smtClean="0"/>
              <a:t>Avoid distorting what they data have to say</a:t>
            </a:r>
          </a:p>
          <a:p>
            <a:r>
              <a:rPr lang="en-US" dirty="0" smtClean="0"/>
              <a:t>Present many numbers in a small space</a:t>
            </a:r>
          </a:p>
          <a:p>
            <a:r>
              <a:rPr lang="en-US" dirty="0" smtClean="0"/>
              <a:t>Make large data sets coherent</a:t>
            </a:r>
          </a:p>
          <a:p>
            <a:r>
              <a:rPr lang="en-US" dirty="0" smtClean="0"/>
              <a:t>Be closely integrated with statistical and verbal descriptions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823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0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Data Sets (</a:t>
            </a:r>
            <a:r>
              <a:rPr lang="en-US" dirty="0" err="1" smtClean="0"/>
              <a:t>Tufte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437"/>
          </a:xfrm>
        </p:spPr>
        <p:txBody>
          <a:bodyPr>
            <a:normAutofit/>
          </a:bodyPr>
          <a:lstStyle/>
          <a:p>
            <a:r>
              <a:rPr lang="en-US" dirty="0" smtClean="0"/>
              <a:t>What is “interesting” about this information?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771" y="2295398"/>
            <a:ext cx="5314375" cy="2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3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Data Sets (</a:t>
            </a:r>
            <a:r>
              <a:rPr lang="en-US" dirty="0" err="1" smtClean="0"/>
              <a:t>Tufte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437"/>
          </a:xfrm>
        </p:spPr>
        <p:txBody>
          <a:bodyPr>
            <a:normAutofit/>
          </a:bodyPr>
          <a:lstStyle/>
          <a:p>
            <a:r>
              <a:rPr lang="en-US" dirty="0" smtClean="0"/>
              <a:t>What is “interesting” about this information?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 = 11, mean of x: 9.0, mean of y: 7.5</a:t>
            </a:r>
          </a:p>
          <a:p>
            <a:r>
              <a:rPr lang="en-US" dirty="0" smtClean="0"/>
              <a:t>Regression equation: y = 3 + 0.5x; Sum of squares: 110.0</a:t>
            </a:r>
          </a:p>
          <a:p>
            <a:r>
              <a:rPr lang="en-US" dirty="0" smtClean="0"/>
              <a:t>Correlation coefficient: .82; r2 = .67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771" y="2295398"/>
            <a:ext cx="5314375" cy="2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6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Visualize 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869298"/>
              </p:ext>
            </p:extLst>
          </p:nvPr>
        </p:nvGraphicFramePr>
        <p:xfrm>
          <a:off x="838200" y="1825625"/>
          <a:ext cx="4261338" cy="224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60951"/>
              </p:ext>
            </p:extLst>
          </p:nvPr>
        </p:nvGraphicFramePr>
        <p:xfrm>
          <a:off x="5471746" y="1837593"/>
          <a:ext cx="4903177" cy="229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4960708"/>
              </p:ext>
            </p:extLst>
          </p:nvPr>
        </p:nvGraphicFramePr>
        <p:xfrm>
          <a:off x="838201" y="3842239"/>
          <a:ext cx="4234961" cy="244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9027207"/>
              </p:ext>
            </p:extLst>
          </p:nvPr>
        </p:nvGraphicFramePr>
        <p:xfrm>
          <a:off x="5304691" y="3789485"/>
          <a:ext cx="5061439" cy="257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66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need to have meaning to have 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292" y="1690687"/>
            <a:ext cx="6509354" cy="4915619"/>
          </a:xfrm>
        </p:spPr>
      </p:pic>
    </p:spTree>
    <p:extLst>
      <p:ext uri="{BB962C8B-B14F-4D97-AF65-F5344CB8AC3E}">
        <p14:creationId xmlns:p14="http://schemas.microsoft.com/office/powerpoint/2010/main" xmlns="" val="13122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572</Words>
  <Application>Microsoft Office PowerPoint</Application>
  <PresentationFormat>Custom</PresentationFormat>
  <Paragraphs>87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Visual Presentation of Quantitative Data</vt:lpstr>
      <vt:lpstr>What is the issue?</vt:lpstr>
      <vt:lpstr>Visual Presentation of Quantitative Information</vt:lpstr>
      <vt:lpstr>Quantitative Information</vt:lpstr>
      <vt:lpstr>Power</vt:lpstr>
      <vt:lpstr>4 Data Sets (Tufte)</vt:lpstr>
      <vt:lpstr>4 Data Sets (Tufte)</vt:lpstr>
      <vt:lpstr>Visualize It</vt:lpstr>
      <vt:lpstr>Data need to have meaning to have power</vt:lpstr>
      <vt:lpstr>Map-based presentations</vt:lpstr>
      <vt:lpstr>No Power</vt:lpstr>
      <vt:lpstr>Newspaper Graphics</vt:lpstr>
      <vt:lpstr>Another Powerful Example</vt:lpstr>
      <vt:lpstr>Train Schedule</vt:lpstr>
      <vt:lpstr>Train Schedule</vt:lpstr>
      <vt:lpstr>Napoleon’s Invasion of Russia</vt:lpstr>
      <vt:lpstr>Small Multiples</vt:lpstr>
      <vt:lpstr>Truth</vt:lpstr>
      <vt:lpstr>Hiding the Truth (1)</vt:lpstr>
      <vt:lpstr>Hiding the Truth (2)</vt:lpstr>
      <vt:lpstr>Lying by Accident (?)</vt:lpstr>
      <vt:lpstr>Misleading (for whatever reason)</vt:lpstr>
      <vt:lpstr>Fuel Economy Standards (1)</vt:lpstr>
      <vt:lpstr>Fuel Economy Standards (2)</vt:lpstr>
      <vt:lpstr>Fuel Economy Standards (3)</vt:lpstr>
      <vt:lpstr>More Binning Problems</vt:lpstr>
      <vt:lpstr>Grace</vt:lpstr>
      <vt:lpstr>Avoid chart junk</vt:lpstr>
      <vt:lpstr>Minimize data ink</vt:lpstr>
      <vt:lpstr>Use of Color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Vizualize Presentation of Content</dc:title>
  <dc:creator>Cliff</dc:creator>
  <cp:lastModifiedBy>Cliff</cp:lastModifiedBy>
  <cp:revision>41</cp:revision>
  <dcterms:created xsi:type="dcterms:W3CDTF">2015-04-20T16:17:02Z</dcterms:created>
  <dcterms:modified xsi:type="dcterms:W3CDTF">2015-04-24T17:22:50Z</dcterms:modified>
</cp:coreProperties>
</file>