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1"/>
  </p:notesMasterIdLst>
  <p:sldIdLst>
    <p:sldId id="256" r:id="rId2"/>
    <p:sldId id="257" r:id="rId3"/>
    <p:sldId id="326" r:id="rId4"/>
    <p:sldId id="341" r:id="rId5"/>
    <p:sldId id="342" r:id="rId6"/>
    <p:sldId id="343" r:id="rId7"/>
    <p:sldId id="327" r:id="rId8"/>
    <p:sldId id="331" r:id="rId9"/>
    <p:sldId id="332" r:id="rId10"/>
    <p:sldId id="330" r:id="rId11"/>
    <p:sldId id="334" r:id="rId12"/>
    <p:sldId id="333" r:id="rId13"/>
    <p:sldId id="335" r:id="rId14"/>
    <p:sldId id="364" r:id="rId15"/>
    <p:sldId id="344" r:id="rId16"/>
    <p:sldId id="337" r:id="rId17"/>
    <p:sldId id="338" r:id="rId18"/>
    <p:sldId id="345" r:id="rId19"/>
    <p:sldId id="346" r:id="rId20"/>
    <p:sldId id="350" r:id="rId21"/>
    <p:sldId id="351" r:id="rId22"/>
    <p:sldId id="352" r:id="rId23"/>
    <p:sldId id="347" r:id="rId24"/>
    <p:sldId id="348" r:id="rId25"/>
    <p:sldId id="349" r:id="rId26"/>
    <p:sldId id="340" r:id="rId27"/>
    <p:sldId id="353" r:id="rId28"/>
    <p:sldId id="360" r:id="rId29"/>
    <p:sldId id="354" r:id="rId30"/>
    <p:sldId id="355" r:id="rId31"/>
    <p:sldId id="356" r:id="rId32"/>
    <p:sldId id="357" r:id="rId33"/>
    <p:sldId id="358" r:id="rId34"/>
    <p:sldId id="361" r:id="rId35"/>
    <p:sldId id="359" r:id="rId36"/>
    <p:sldId id="362" r:id="rId37"/>
    <p:sldId id="363" r:id="rId38"/>
    <p:sldId id="365" r:id="rId39"/>
    <p:sldId id="301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7" autoAdjust="0"/>
    <p:restoredTop sz="97849" autoAdjust="0"/>
  </p:normalViewPr>
  <p:slideViewPr>
    <p:cSldViewPr>
      <p:cViewPr>
        <p:scale>
          <a:sx n="66" d="100"/>
          <a:sy n="66" d="100"/>
        </p:scale>
        <p:origin x="-258" y="-13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9FC3E-6971-4E4C-809A-3F1D5B7399D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FA814BC-FCA1-4488-9C6C-A9E141FDB124}">
      <dgm:prSet phldrT="[Text]"/>
      <dgm:spPr/>
      <dgm:t>
        <a:bodyPr/>
        <a:lstStyle/>
        <a:p>
          <a:r>
            <a:rPr lang="en-IN" dirty="0" smtClean="0"/>
            <a:t>Defining the scope</a:t>
          </a:r>
          <a:endParaRPr lang="en-IN" dirty="0"/>
        </a:p>
      </dgm:t>
    </dgm:pt>
    <dgm:pt modelId="{1ED70C18-C3D8-4BE0-8B2E-2024F3DBDCC8}" type="parTrans" cxnId="{B6D5A823-12F1-4A74-A1D3-702AA1C3AD06}">
      <dgm:prSet/>
      <dgm:spPr/>
      <dgm:t>
        <a:bodyPr/>
        <a:lstStyle/>
        <a:p>
          <a:endParaRPr lang="en-IN"/>
        </a:p>
      </dgm:t>
    </dgm:pt>
    <dgm:pt modelId="{2317D466-11B4-4DFD-8ADE-282ED8B9904C}" type="sibTrans" cxnId="{B6D5A823-12F1-4A74-A1D3-702AA1C3AD06}">
      <dgm:prSet/>
      <dgm:spPr/>
      <dgm:t>
        <a:bodyPr/>
        <a:lstStyle/>
        <a:p>
          <a:endParaRPr lang="en-IN"/>
        </a:p>
      </dgm:t>
    </dgm:pt>
    <dgm:pt modelId="{66B58373-6A71-4612-8E5B-8188D454F126}">
      <dgm:prSet phldrT="[Text]"/>
      <dgm:spPr/>
      <dgm:t>
        <a:bodyPr/>
        <a:lstStyle/>
        <a:p>
          <a:r>
            <a:rPr lang="en-IN" dirty="0" smtClean="0"/>
            <a:t>Identifying misconceptions</a:t>
          </a:r>
          <a:endParaRPr lang="en-IN" dirty="0"/>
        </a:p>
      </dgm:t>
    </dgm:pt>
    <dgm:pt modelId="{CA3900B1-E555-4BE7-946D-50E94B48BC48}" type="parTrans" cxnId="{01A16569-5BC4-4F40-BCE1-1EB30E8BE4AB}">
      <dgm:prSet/>
      <dgm:spPr/>
      <dgm:t>
        <a:bodyPr/>
        <a:lstStyle/>
        <a:p>
          <a:endParaRPr lang="en-IN"/>
        </a:p>
      </dgm:t>
    </dgm:pt>
    <dgm:pt modelId="{BA957DC2-5BDD-4EF9-93DC-0140871C8D18}" type="sibTrans" cxnId="{01A16569-5BC4-4F40-BCE1-1EB30E8BE4AB}">
      <dgm:prSet/>
      <dgm:spPr/>
      <dgm:t>
        <a:bodyPr/>
        <a:lstStyle/>
        <a:p>
          <a:endParaRPr lang="en-IN"/>
        </a:p>
      </dgm:t>
    </dgm:pt>
    <dgm:pt modelId="{F3E19D26-6A55-45D0-A80B-85ADEAD5CCDC}">
      <dgm:prSet phldrT="[Text]"/>
      <dgm:spPr/>
      <dgm:t>
        <a:bodyPr/>
        <a:lstStyle/>
        <a:p>
          <a:pPr algn="l"/>
          <a:r>
            <a:rPr lang="en-IN" dirty="0" smtClean="0"/>
            <a:t>Designing items</a:t>
          </a:r>
          <a:endParaRPr lang="en-IN" dirty="0"/>
        </a:p>
      </dgm:t>
    </dgm:pt>
    <dgm:pt modelId="{A774982A-83B2-4ABF-93CC-53F16F9B5A8B}" type="parTrans" cxnId="{ECDF21DF-DBB9-471C-8DBD-E4B4914D2954}">
      <dgm:prSet/>
      <dgm:spPr/>
      <dgm:t>
        <a:bodyPr/>
        <a:lstStyle/>
        <a:p>
          <a:endParaRPr lang="en-IN"/>
        </a:p>
      </dgm:t>
    </dgm:pt>
    <dgm:pt modelId="{13218DEC-1693-409E-BE0E-EAEF6B7FE4CF}" type="sibTrans" cxnId="{ECDF21DF-DBB9-471C-8DBD-E4B4914D2954}">
      <dgm:prSet/>
      <dgm:spPr/>
      <dgm:t>
        <a:bodyPr/>
        <a:lstStyle/>
        <a:p>
          <a:endParaRPr lang="en-IN"/>
        </a:p>
      </dgm:t>
    </dgm:pt>
    <dgm:pt modelId="{438FF4E9-58F6-4A4F-B28A-ADF3D8EE6AA6}">
      <dgm:prSet/>
      <dgm:spPr/>
      <dgm:t>
        <a:bodyPr/>
        <a:lstStyle/>
        <a:p>
          <a:r>
            <a:rPr lang="en-IN" dirty="0" smtClean="0"/>
            <a:t>Validity and reliability </a:t>
          </a:r>
          <a:endParaRPr lang="en-IN" dirty="0"/>
        </a:p>
      </dgm:t>
    </dgm:pt>
    <dgm:pt modelId="{2CDE89D0-5BE3-46E8-9E2E-9B8A3FBF04B0}" type="parTrans" cxnId="{C82B8E54-6501-4923-8655-DE6705C7C2C7}">
      <dgm:prSet/>
      <dgm:spPr/>
      <dgm:t>
        <a:bodyPr/>
        <a:lstStyle/>
        <a:p>
          <a:endParaRPr lang="en-IN"/>
        </a:p>
      </dgm:t>
    </dgm:pt>
    <dgm:pt modelId="{358FF33E-9BA2-41FB-85E1-E97B5DE36E48}" type="sibTrans" cxnId="{C82B8E54-6501-4923-8655-DE6705C7C2C7}">
      <dgm:prSet/>
      <dgm:spPr/>
      <dgm:t>
        <a:bodyPr/>
        <a:lstStyle/>
        <a:p>
          <a:endParaRPr lang="en-IN"/>
        </a:p>
      </dgm:t>
    </dgm:pt>
    <dgm:pt modelId="{F5F760FE-9784-46BE-A513-45880C13E708}" type="pres">
      <dgm:prSet presAssocID="{FBF9FC3E-6971-4E4C-809A-3F1D5B7399D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ED6EE76-4EBE-4614-A994-FB3D811F7506}" type="pres">
      <dgm:prSet presAssocID="{FBF9FC3E-6971-4E4C-809A-3F1D5B7399D9}" presName="dummyMaxCanvas" presStyleCnt="0">
        <dgm:presLayoutVars/>
      </dgm:prSet>
      <dgm:spPr/>
    </dgm:pt>
    <dgm:pt modelId="{CF0CEA2E-1A75-4B20-B389-920AEE3989F5}" type="pres">
      <dgm:prSet presAssocID="{FBF9FC3E-6971-4E4C-809A-3F1D5B7399D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CCD797-FFBE-4DE4-A198-A7866B9940D1}" type="pres">
      <dgm:prSet presAssocID="{FBF9FC3E-6971-4E4C-809A-3F1D5B7399D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68CA78-7551-43EC-884E-0AC4B674DC1A}" type="pres">
      <dgm:prSet presAssocID="{FBF9FC3E-6971-4E4C-809A-3F1D5B7399D9}" presName="FourNodes_3" presStyleLbl="node1" presStyleIdx="2" presStyleCnt="4" custScaleX="10551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EA3218-4592-4258-AC25-3AA50B9E9C78}" type="pres">
      <dgm:prSet presAssocID="{FBF9FC3E-6971-4E4C-809A-3F1D5B7399D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438BB3-49FF-44D9-A17E-18CEE78E0BDA}" type="pres">
      <dgm:prSet presAssocID="{FBF9FC3E-6971-4E4C-809A-3F1D5B7399D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1255CF-22DD-4071-B142-6F8D9D9FB15A}" type="pres">
      <dgm:prSet presAssocID="{FBF9FC3E-6971-4E4C-809A-3F1D5B7399D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152882-3992-4B75-A3FC-2180CDA8D2FF}" type="pres">
      <dgm:prSet presAssocID="{FBF9FC3E-6971-4E4C-809A-3F1D5B7399D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0CBB09-466F-468E-8680-953A8A8B2676}" type="pres">
      <dgm:prSet presAssocID="{FBF9FC3E-6971-4E4C-809A-3F1D5B7399D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F61B12-E063-4512-A99C-19EEFEB1B3E6}" type="pres">
      <dgm:prSet presAssocID="{FBF9FC3E-6971-4E4C-809A-3F1D5B7399D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19781E-B337-49CF-8EBA-651A623F3D36}" type="pres">
      <dgm:prSet presAssocID="{FBF9FC3E-6971-4E4C-809A-3F1D5B7399D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13505B-7A4F-42D7-A868-FA80871CF158}" type="pres">
      <dgm:prSet presAssocID="{FBF9FC3E-6971-4E4C-809A-3F1D5B7399D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44FD64E-37EA-413C-83DE-305195EBF27D}" type="presOf" srcId="{F3E19D26-6A55-45D0-A80B-85ADEAD5CCDC}" destId="{1768CA78-7551-43EC-884E-0AC4B674DC1A}" srcOrd="0" destOrd="0" presId="urn:microsoft.com/office/officeart/2005/8/layout/vProcess5"/>
    <dgm:cxn modelId="{05A0AD43-2A4F-4FD9-AFEF-313D3B234E6A}" type="presOf" srcId="{13218DEC-1693-409E-BE0E-EAEF6B7FE4CF}" destId="{61152882-3992-4B75-A3FC-2180CDA8D2FF}" srcOrd="0" destOrd="0" presId="urn:microsoft.com/office/officeart/2005/8/layout/vProcess5"/>
    <dgm:cxn modelId="{B02FDE43-2BA8-476C-A38C-D754255BD6BD}" type="presOf" srcId="{3FA814BC-FCA1-4488-9C6C-A9E141FDB124}" destId="{CF0CEA2E-1A75-4B20-B389-920AEE3989F5}" srcOrd="0" destOrd="0" presId="urn:microsoft.com/office/officeart/2005/8/layout/vProcess5"/>
    <dgm:cxn modelId="{2FD83CB1-9432-4117-8261-762F8E5ABCD6}" type="presOf" srcId="{66B58373-6A71-4612-8E5B-8188D454F126}" destId="{21CCD797-FFBE-4DE4-A198-A7866B9940D1}" srcOrd="0" destOrd="0" presId="urn:microsoft.com/office/officeart/2005/8/layout/vProcess5"/>
    <dgm:cxn modelId="{06200BD3-AF22-476F-B378-021EB459C1B9}" type="presOf" srcId="{F3E19D26-6A55-45D0-A80B-85ADEAD5CCDC}" destId="{2C19781E-B337-49CF-8EBA-651A623F3D36}" srcOrd="1" destOrd="0" presId="urn:microsoft.com/office/officeart/2005/8/layout/vProcess5"/>
    <dgm:cxn modelId="{01A16569-5BC4-4F40-BCE1-1EB30E8BE4AB}" srcId="{FBF9FC3E-6971-4E4C-809A-3F1D5B7399D9}" destId="{66B58373-6A71-4612-8E5B-8188D454F126}" srcOrd="1" destOrd="0" parTransId="{CA3900B1-E555-4BE7-946D-50E94B48BC48}" sibTransId="{BA957DC2-5BDD-4EF9-93DC-0140871C8D18}"/>
    <dgm:cxn modelId="{B6D5A823-12F1-4A74-A1D3-702AA1C3AD06}" srcId="{FBF9FC3E-6971-4E4C-809A-3F1D5B7399D9}" destId="{3FA814BC-FCA1-4488-9C6C-A9E141FDB124}" srcOrd="0" destOrd="0" parTransId="{1ED70C18-C3D8-4BE0-8B2E-2024F3DBDCC8}" sibTransId="{2317D466-11B4-4DFD-8ADE-282ED8B9904C}"/>
    <dgm:cxn modelId="{ECDF21DF-DBB9-471C-8DBD-E4B4914D2954}" srcId="{FBF9FC3E-6971-4E4C-809A-3F1D5B7399D9}" destId="{F3E19D26-6A55-45D0-A80B-85ADEAD5CCDC}" srcOrd="2" destOrd="0" parTransId="{A774982A-83B2-4ABF-93CC-53F16F9B5A8B}" sibTransId="{13218DEC-1693-409E-BE0E-EAEF6B7FE4CF}"/>
    <dgm:cxn modelId="{56C97C8D-5657-48B4-B24E-29B9EB27E64F}" type="presOf" srcId="{438FF4E9-58F6-4A4F-B28A-ADF3D8EE6AA6}" destId="{2BEA3218-4592-4258-AC25-3AA50B9E9C78}" srcOrd="0" destOrd="0" presId="urn:microsoft.com/office/officeart/2005/8/layout/vProcess5"/>
    <dgm:cxn modelId="{58D25135-8D4D-462F-823E-DEFC5B9C0365}" type="presOf" srcId="{BA957DC2-5BDD-4EF9-93DC-0140871C8D18}" destId="{421255CF-22DD-4071-B142-6F8D9D9FB15A}" srcOrd="0" destOrd="0" presId="urn:microsoft.com/office/officeart/2005/8/layout/vProcess5"/>
    <dgm:cxn modelId="{C82B8E54-6501-4923-8655-DE6705C7C2C7}" srcId="{FBF9FC3E-6971-4E4C-809A-3F1D5B7399D9}" destId="{438FF4E9-58F6-4A4F-B28A-ADF3D8EE6AA6}" srcOrd="3" destOrd="0" parTransId="{2CDE89D0-5BE3-46E8-9E2E-9B8A3FBF04B0}" sibTransId="{358FF33E-9BA2-41FB-85E1-E97B5DE36E48}"/>
    <dgm:cxn modelId="{7D4E6A49-22CF-49F3-9AF8-9FE232DA0931}" type="presOf" srcId="{FBF9FC3E-6971-4E4C-809A-3F1D5B7399D9}" destId="{F5F760FE-9784-46BE-A513-45880C13E708}" srcOrd="0" destOrd="0" presId="urn:microsoft.com/office/officeart/2005/8/layout/vProcess5"/>
    <dgm:cxn modelId="{C02172BC-D832-4217-A77D-29488F6DBC11}" type="presOf" srcId="{3FA814BC-FCA1-4488-9C6C-A9E141FDB124}" destId="{930CBB09-466F-468E-8680-953A8A8B2676}" srcOrd="1" destOrd="0" presId="urn:microsoft.com/office/officeart/2005/8/layout/vProcess5"/>
    <dgm:cxn modelId="{118D1E27-FE33-4EF7-AE7C-FCAB48D3F3AA}" type="presOf" srcId="{438FF4E9-58F6-4A4F-B28A-ADF3D8EE6AA6}" destId="{3513505B-7A4F-42D7-A868-FA80871CF158}" srcOrd="1" destOrd="0" presId="urn:microsoft.com/office/officeart/2005/8/layout/vProcess5"/>
    <dgm:cxn modelId="{BCEC1054-BE95-4F70-83C8-F9D6CA5C860F}" type="presOf" srcId="{2317D466-11B4-4DFD-8ADE-282ED8B9904C}" destId="{6E438BB3-49FF-44D9-A17E-18CEE78E0BDA}" srcOrd="0" destOrd="0" presId="urn:microsoft.com/office/officeart/2005/8/layout/vProcess5"/>
    <dgm:cxn modelId="{0DD33A80-E654-4796-B403-CA79F8EF08FC}" type="presOf" srcId="{66B58373-6A71-4612-8E5B-8188D454F126}" destId="{2DF61B12-E063-4512-A99C-19EEFEB1B3E6}" srcOrd="1" destOrd="0" presId="urn:microsoft.com/office/officeart/2005/8/layout/vProcess5"/>
    <dgm:cxn modelId="{9BCD4B91-E03D-4F1D-9417-C974AE3A1AA9}" type="presParOf" srcId="{F5F760FE-9784-46BE-A513-45880C13E708}" destId="{DED6EE76-4EBE-4614-A994-FB3D811F7506}" srcOrd="0" destOrd="0" presId="urn:microsoft.com/office/officeart/2005/8/layout/vProcess5"/>
    <dgm:cxn modelId="{FECEB819-2077-452B-A6F6-C311EA96193B}" type="presParOf" srcId="{F5F760FE-9784-46BE-A513-45880C13E708}" destId="{CF0CEA2E-1A75-4B20-B389-920AEE3989F5}" srcOrd="1" destOrd="0" presId="urn:microsoft.com/office/officeart/2005/8/layout/vProcess5"/>
    <dgm:cxn modelId="{28EA80CF-BE77-478F-A298-949B462F9404}" type="presParOf" srcId="{F5F760FE-9784-46BE-A513-45880C13E708}" destId="{21CCD797-FFBE-4DE4-A198-A7866B9940D1}" srcOrd="2" destOrd="0" presId="urn:microsoft.com/office/officeart/2005/8/layout/vProcess5"/>
    <dgm:cxn modelId="{72E20DC1-93CD-42C4-8B1E-B59E1B60C98A}" type="presParOf" srcId="{F5F760FE-9784-46BE-A513-45880C13E708}" destId="{1768CA78-7551-43EC-884E-0AC4B674DC1A}" srcOrd="3" destOrd="0" presId="urn:microsoft.com/office/officeart/2005/8/layout/vProcess5"/>
    <dgm:cxn modelId="{8799A9BE-252A-402B-93E7-8E8DDBF75515}" type="presParOf" srcId="{F5F760FE-9784-46BE-A513-45880C13E708}" destId="{2BEA3218-4592-4258-AC25-3AA50B9E9C78}" srcOrd="4" destOrd="0" presId="urn:microsoft.com/office/officeart/2005/8/layout/vProcess5"/>
    <dgm:cxn modelId="{7DA15A44-B939-404D-B168-85FCB69805DB}" type="presParOf" srcId="{F5F760FE-9784-46BE-A513-45880C13E708}" destId="{6E438BB3-49FF-44D9-A17E-18CEE78E0BDA}" srcOrd="5" destOrd="0" presId="urn:microsoft.com/office/officeart/2005/8/layout/vProcess5"/>
    <dgm:cxn modelId="{F895B0E6-6F73-4AA8-8780-54ED16A0A6E6}" type="presParOf" srcId="{F5F760FE-9784-46BE-A513-45880C13E708}" destId="{421255CF-22DD-4071-B142-6F8D9D9FB15A}" srcOrd="6" destOrd="0" presId="urn:microsoft.com/office/officeart/2005/8/layout/vProcess5"/>
    <dgm:cxn modelId="{BC68F128-E513-4B18-BEB4-051312C111E5}" type="presParOf" srcId="{F5F760FE-9784-46BE-A513-45880C13E708}" destId="{61152882-3992-4B75-A3FC-2180CDA8D2FF}" srcOrd="7" destOrd="0" presId="urn:microsoft.com/office/officeart/2005/8/layout/vProcess5"/>
    <dgm:cxn modelId="{6E60DAAD-FB66-42DE-AA50-A29B1ACA2744}" type="presParOf" srcId="{F5F760FE-9784-46BE-A513-45880C13E708}" destId="{930CBB09-466F-468E-8680-953A8A8B2676}" srcOrd="8" destOrd="0" presId="urn:microsoft.com/office/officeart/2005/8/layout/vProcess5"/>
    <dgm:cxn modelId="{AE3F26E7-5554-4BFE-A351-66C652A52BE3}" type="presParOf" srcId="{F5F760FE-9784-46BE-A513-45880C13E708}" destId="{2DF61B12-E063-4512-A99C-19EEFEB1B3E6}" srcOrd="9" destOrd="0" presId="urn:microsoft.com/office/officeart/2005/8/layout/vProcess5"/>
    <dgm:cxn modelId="{5AF18A31-1DF6-4CF4-8B46-A5569A72F3E9}" type="presParOf" srcId="{F5F760FE-9784-46BE-A513-45880C13E708}" destId="{2C19781E-B337-49CF-8EBA-651A623F3D36}" srcOrd="10" destOrd="0" presId="urn:microsoft.com/office/officeart/2005/8/layout/vProcess5"/>
    <dgm:cxn modelId="{1155582D-7D1E-4441-B6F3-02A7479CBBE0}" type="presParOf" srcId="{F5F760FE-9784-46BE-A513-45880C13E708}" destId="{3513505B-7A4F-42D7-A868-FA80871CF158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EA095-EB68-4D86-ADEB-6F3AA5966C2F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51788-3884-4CCD-84AC-9A5AD3951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71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Cognitive: Refers to the quantity and type of knowledge and knowledge</a:t>
            </a:r>
            <a:r>
              <a:rPr lang="en-US" baseline="0" dirty="0" smtClean="0"/>
              <a:t> interconnections</a:t>
            </a:r>
          </a:p>
          <a:p>
            <a:r>
              <a:rPr lang="en-US" baseline="0" dirty="0" smtClean="0"/>
              <a:t>Skill: Refers to technical or motor skills</a:t>
            </a:r>
          </a:p>
          <a:p>
            <a:r>
              <a:rPr lang="en-US" baseline="0" dirty="0" smtClean="0"/>
              <a:t>Affective: Focus on students attitudes towards the intervention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1788-3884-4CCD-84AC-9A5AD3951F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89" y="6053328"/>
            <a:ext cx="2998451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4717" y="6044184"/>
            <a:ext cx="90441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0" y="4038600"/>
            <a:ext cx="8633751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573" y="6068699"/>
            <a:ext cx="2742486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1B3B605-08A8-43AB-96F6-2EE2F5E43C37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9800" y="236539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5222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FD3B-74D5-4024-8DE4-FBAA695F11A8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1"/>
            <a:ext cx="2742486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7414869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324" y="6248403"/>
            <a:ext cx="2945633" cy="365125"/>
          </a:xfrm>
        </p:spPr>
        <p:txBody>
          <a:bodyPr/>
          <a:lstStyle/>
          <a:p>
            <a:fld id="{0FCF7942-096B-45BF-9104-036757DB58EC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3" y="6248208"/>
            <a:ext cx="7429375" cy="365125"/>
          </a:xfrm>
        </p:spPr>
        <p:txBody>
          <a:bodyPr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6307" y="0"/>
            <a:ext cx="426609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59"/>
            <a:ext cx="533400" cy="3258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11458008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1B41-1154-41F4-B9FB-40C03CBDB244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7012" y="1600200"/>
            <a:ext cx="11734799" cy="4495800"/>
          </a:xfrm>
        </p:spPr>
        <p:txBody>
          <a:bodyPr/>
          <a:lstStyle>
            <a:lvl1pPr algn="justLow">
              <a:defRPr sz="2800"/>
            </a:lvl1pPr>
            <a:lvl2pPr algn="justLow">
              <a:defRPr sz="2400"/>
            </a:lvl2pPr>
            <a:lvl3pPr algn="justLow">
              <a:defRPr sz="2000"/>
            </a:lvl3pPr>
            <a:lvl4pPr algn="justLow">
              <a:defRPr sz="1800"/>
            </a:lvl4pPr>
            <a:lvl5pPr algn="justLow"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743200"/>
            <a:ext cx="9495011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34EF-722D-4006-9A59-911F288EB9D3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67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6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001165-6D50-4B81-9E5B-C502E750C53A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273050"/>
            <a:ext cx="10868369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8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3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5128973-E0ED-483B-AF7D-22FA92A12D9D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8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3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E29B-0AE9-43E2-8295-3F42FA7873B9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78FA-FDC1-432B-AC4D-FB534430D7C2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3050"/>
            <a:ext cx="10766795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72F2-948F-48E0-A26E-5B11A8C66248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89" y="4572000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89" y="4663440"/>
            <a:ext cx="195021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59911" y="4654296"/>
            <a:ext cx="1012891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29897" y="0"/>
            <a:ext cx="134077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29030" y="6248401"/>
            <a:ext cx="3555074" cy="365125"/>
          </a:xfrm>
        </p:spPr>
        <p:txBody>
          <a:bodyPr rtlCol="0"/>
          <a:lstStyle/>
          <a:p>
            <a:fld id="{C0A796A6-430C-48CD-901D-7DA8451B7504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29897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044" y="6248207"/>
            <a:ext cx="6094413" cy="365125"/>
          </a:xfrm>
        </p:spPr>
        <p:txBody>
          <a:bodyPr rtlCol="0"/>
          <a:lstStyle/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588" y="228600"/>
            <a:ext cx="10868369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651" y="1600200"/>
            <a:ext cx="10868369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5883" y="6248401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9D779B-18AE-4F06-82D1-0B592B762CF0}" type="datetime2">
              <a:rPr lang="en-US" smtClean="0"/>
              <a:t>Saturday, February 21,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589" y="6248207"/>
            <a:ext cx="722622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Evaluating the pedagogical effectiveness of educational interventions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88825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01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195" y="1280160"/>
            <a:ext cx="1140163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152400"/>
            <a:ext cx="11277600" cy="1981200"/>
          </a:xfrm>
        </p:spPr>
        <p:txBody>
          <a:bodyPr>
            <a:normAutofit/>
          </a:bodyPr>
          <a:lstStyle/>
          <a:p>
            <a:pPr algn="ctr"/>
            <a:r>
              <a:rPr lang="en-US" sz="3600" cap="all" dirty="0" smtClean="0"/>
              <a:t>Evaluating the pedagogical effectiveness of educational interventions</a:t>
            </a:r>
            <a:endParaRPr lang="en-US" sz="3600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412" y="2133600"/>
            <a:ext cx="10766795" cy="4114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Presented by </a:t>
            </a:r>
          </a:p>
          <a:p>
            <a:pPr algn="ctr"/>
            <a:r>
              <a:rPr lang="en-US" sz="2800" dirty="0" smtClean="0"/>
              <a:t>Mohammed </a:t>
            </a:r>
            <a:r>
              <a:rPr lang="en-US" sz="2800" dirty="0" err="1" smtClean="0"/>
              <a:t>Farghally</a:t>
            </a:r>
            <a:endParaRPr lang="en-US" sz="2800" dirty="0" smtClean="0"/>
          </a:p>
          <a:p>
            <a:pPr algn="ctr"/>
            <a:r>
              <a:rPr lang="en-US" sz="2800" dirty="0" smtClean="0"/>
              <a:t>PhD student, Computer Science Department, Virginia Tech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Blacksburg, Virginia</a:t>
            </a:r>
          </a:p>
          <a:p>
            <a:pPr algn="ctr"/>
            <a:r>
              <a:rPr lang="en-US" sz="2800" dirty="0" smtClean="0"/>
              <a:t>Thursday, </a:t>
            </a:r>
            <a:r>
              <a:rPr lang="en-US" sz="2800" dirty="0" smtClean="0"/>
              <a:t>February </a:t>
            </a:r>
            <a:r>
              <a:rPr lang="en-US" sz="2800" dirty="0" smtClean="0"/>
              <a:t>26</a:t>
            </a:r>
            <a:r>
              <a:rPr lang="en-US" sz="2800" dirty="0" smtClean="0"/>
              <a:t>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Define participants</a:t>
            </a:r>
          </a:p>
          <a:p>
            <a:r>
              <a:rPr lang="en-US" dirty="0" smtClean="0"/>
              <a:t>State the hypothesis</a:t>
            </a:r>
          </a:p>
          <a:p>
            <a:r>
              <a:rPr lang="en-US" dirty="0" smtClean="0"/>
              <a:t>Describe the materials </a:t>
            </a:r>
          </a:p>
          <a:p>
            <a:r>
              <a:rPr lang="en-US" dirty="0" smtClean="0"/>
              <a:t>Describe the procedure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analysis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Participants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Subjects are </a:t>
            </a:r>
            <a:r>
              <a:rPr lang="en-US" dirty="0" smtClean="0"/>
              <a:t>selected</a:t>
            </a:r>
          </a:p>
          <a:p>
            <a:pPr lvl="1"/>
            <a:r>
              <a:rPr lang="en-US" dirty="0" smtClean="0"/>
              <a:t>Usually students taking a course</a:t>
            </a:r>
          </a:p>
          <a:p>
            <a:pPr lvl="1"/>
            <a:r>
              <a:rPr lang="en-US" dirty="0" smtClean="0"/>
              <a:t>From multiple institutes to reduce bias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Subjects are divided into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group </a:t>
            </a:r>
            <a:r>
              <a:rPr lang="en-US" dirty="0" smtClean="0"/>
              <a:t>is the control group using the current material.</a:t>
            </a:r>
          </a:p>
          <a:p>
            <a:pPr lvl="1"/>
            <a:r>
              <a:rPr lang="en-US" dirty="0" smtClean="0"/>
              <a:t>The other group is the test group using the treatment (intervention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the hypotheses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experiment is conducted to test the validity of a one or more hypothesis.</a:t>
            </a:r>
          </a:p>
          <a:p>
            <a:r>
              <a:rPr lang="en-US" dirty="0" smtClean="0"/>
              <a:t>Examples</a:t>
            </a:r>
            <a:endParaRPr lang="en-US" dirty="0" smtClean="0"/>
          </a:p>
          <a:p>
            <a:pPr lvl="1"/>
            <a:r>
              <a:rPr lang="en-US" i="1" dirty="0" smtClean="0"/>
              <a:t>“The </a:t>
            </a:r>
            <a:r>
              <a:rPr lang="en-US" i="1" dirty="0" smtClean="0"/>
              <a:t>students of the test group will exhibit </a:t>
            </a:r>
            <a:r>
              <a:rPr lang="en-US" i="1" dirty="0" smtClean="0"/>
              <a:t>significantly </a:t>
            </a:r>
            <a:r>
              <a:rPr lang="en-US" i="1" dirty="0" smtClean="0"/>
              <a:t>greater achievement </a:t>
            </a:r>
            <a:r>
              <a:rPr lang="en-US" i="1" dirty="0" smtClean="0"/>
              <a:t>in terms </a:t>
            </a:r>
            <a:r>
              <a:rPr lang="en-US" i="1" dirty="0" smtClean="0"/>
              <a:t>of computer memory knowledge than those of the control </a:t>
            </a:r>
            <a:r>
              <a:rPr lang="en-US" i="1" dirty="0" smtClean="0"/>
              <a:t>group“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Papastergiou</a:t>
            </a:r>
            <a:r>
              <a:rPr lang="en-US" sz="1600" dirty="0" smtClean="0">
                <a:solidFill>
                  <a:srgbClr val="FF0000"/>
                </a:solidFill>
              </a:rPr>
              <a:t>, 2009)</a:t>
            </a:r>
          </a:p>
          <a:p>
            <a:pPr lvl="1"/>
            <a:r>
              <a:rPr lang="en-US" i="1" dirty="0" smtClean="0"/>
              <a:t>“Practicing </a:t>
            </a:r>
            <a:r>
              <a:rPr lang="en-US" i="1" dirty="0" smtClean="0"/>
              <a:t>with the online tutor will be at least as </a:t>
            </a:r>
            <a:r>
              <a:rPr lang="en-US" i="1" dirty="0" smtClean="0"/>
              <a:t>effective </a:t>
            </a:r>
            <a:r>
              <a:rPr lang="en-US" i="1" dirty="0" smtClean="0"/>
              <a:t>as practicing with a </a:t>
            </a:r>
            <a:r>
              <a:rPr lang="en-US" i="1" dirty="0" smtClean="0"/>
              <a:t>printed workbook </a:t>
            </a:r>
            <a:r>
              <a:rPr lang="en-US" i="1" dirty="0" smtClean="0"/>
              <a:t>that includes answers to problems as an </a:t>
            </a:r>
            <a:r>
              <a:rPr lang="en-US" i="1" dirty="0" smtClean="0"/>
              <a:t>appendix” </a:t>
            </a:r>
            <a:r>
              <a:rPr lang="en-US" sz="1600" dirty="0" smtClean="0">
                <a:solidFill>
                  <a:srgbClr val="FF0000"/>
                </a:solidFill>
              </a:rPr>
              <a:t>(Kumar, 2005)</a:t>
            </a:r>
          </a:p>
          <a:p>
            <a:pPr lvl="1"/>
            <a:r>
              <a:rPr lang="en-US" i="1" dirty="0" smtClean="0"/>
              <a:t>“The changing level of engagement will result in </a:t>
            </a:r>
            <a:r>
              <a:rPr lang="en-US" i="1" dirty="0" smtClean="0"/>
              <a:t>significantly </a:t>
            </a:r>
            <a:r>
              <a:rPr lang="en-US" i="1" dirty="0" smtClean="0"/>
              <a:t>better learning than the viewing level, and the constructing level is expected to yield significantly better results than changing</a:t>
            </a:r>
            <a:r>
              <a:rPr lang="en-US" i="1" dirty="0" smtClean="0"/>
              <a:t>” </a:t>
            </a:r>
            <a:r>
              <a:rPr lang="en-US" sz="1600" dirty="0" smtClean="0">
                <a:solidFill>
                  <a:srgbClr val="FF0000"/>
                </a:solidFill>
              </a:rPr>
              <a:t>(Lauer, 2006)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method</a:t>
            </a:r>
          </a:p>
          <a:p>
            <a:r>
              <a:rPr lang="en-US" dirty="0" smtClean="0"/>
              <a:t>Intervention</a:t>
            </a:r>
          </a:p>
          <a:p>
            <a:r>
              <a:rPr lang="en-US" dirty="0" smtClean="0"/>
              <a:t>Pre- and post-tests </a:t>
            </a:r>
            <a:r>
              <a:rPr lang="en-US" smtClean="0"/>
              <a:t>(Instruments)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level of prior knowledge </a:t>
            </a:r>
            <a:r>
              <a:rPr lang="en-US" dirty="0" smtClean="0"/>
              <a:t>of </a:t>
            </a:r>
            <a:r>
              <a:rPr lang="en-US" dirty="0" smtClean="0"/>
              <a:t>the control and test group should be </a:t>
            </a:r>
            <a:r>
              <a:rPr lang="en-US" dirty="0" smtClean="0"/>
              <a:t>similar.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2412" y="30480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(Control)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2412" y="48006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(Test)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3579812" y="4572000"/>
            <a:ext cx="457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3579812" y="2895600"/>
            <a:ext cx="4572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4722812" y="4495800"/>
            <a:ext cx="990600" cy="1371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(Test)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4722812" y="2819400"/>
            <a:ext cx="990600" cy="1371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(Control)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399212" y="4114800"/>
            <a:ext cx="15240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92759">
            <a:off x="5767258" y="393146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226863">
            <a:off x="5763502" y="4751738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999412" y="43434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8609012" y="3886200"/>
            <a:ext cx="1828800" cy="1219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Similar?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9180512" y="52959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8761412" y="5791200"/>
            <a:ext cx="15240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entire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8761412" y="2438400"/>
            <a:ext cx="15240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Group according to pre-test scores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9180512" y="33909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7012" y="1600200"/>
            <a:ext cx="11734799" cy="5029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1812" y="16002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(Control)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812" y="55626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(Test)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2589212" y="2667001"/>
            <a:ext cx="457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2589212" y="1371600"/>
            <a:ext cx="457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3579812" y="2895600"/>
            <a:ext cx="1143000" cy="1219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Scores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(Control)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3579812" y="1524000"/>
            <a:ext cx="1143000" cy="1295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Pre-test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Scores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(Control)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692759">
            <a:off x="4776659" y="2178862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226863">
            <a:off x="4772904" y="3303939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1812" y="28956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(Control)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1812" y="42672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(Test)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6200000">
            <a:off x="2589212" y="5334001"/>
            <a:ext cx="457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6200000">
            <a:off x="2589212" y="4038600"/>
            <a:ext cx="457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Magnetic Disk 26"/>
          <p:cNvSpPr/>
          <p:nvPr/>
        </p:nvSpPr>
        <p:spPr>
          <a:xfrm>
            <a:off x="3579812" y="5562600"/>
            <a:ext cx="1143000" cy="1219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Scores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(Test)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3579812" y="4267200"/>
            <a:ext cx="1143000" cy="1219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Pre-test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Scores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(Test)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08612" y="2590800"/>
            <a:ext cx="274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 (control) –Pre (Control)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692759">
            <a:off x="4776660" y="4867384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20226863">
            <a:off x="4772905" y="5992461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08613" y="5279322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 (Test) –Pre (Test)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987328">
            <a:off x="8242642" y="3025473"/>
            <a:ext cx="1342340" cy="452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20523097">
            <a:off x="8035318" y="5158089"/>
            <a:ext cx="1402844" cy="454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675812" y="3276600"/>
            <a:ext cx="152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Learning gains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(Traditional)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75812" y="4495800"/>
            <a:ext cx="152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Learning gains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(Treatment)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Conduct appropriate statistical </a:t>
            </a:r>
            <a:r>
              <a:rPr lang="en-US" dirty="0" smtClean="0"/>
              <a:t>test to see if there is an evidence of significant difference in learning gains for both methods.</a:t>
            </a:r>
          </a:p>
          <a:p>
            <a:endParaRPr lang="en-US" dirty="0" smtClean="0"/>
          </a:p>
        </p:txBody>
      </p:sp>
      <p:pic>
        <p:nvPicPr>
          <p:cNvPr id="5" name="Picture 4" descr="OTSW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12" y="2590800"/>
            <a:ext cx="3723810" cy="1609524"/>
          </a:xfrm>
          <a:prstGeom prst="rect">
            <a:avLst/>
          </a:prstGeom>
        </p:spPr>
      </p:pic>
      <p:pic>
        <p:nvPicPr>
          <p:cNvPr id="6" name="Picture 5" descr="stat_t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2438400"/>
            <a:ext cx="2752725" cy="2000250"/>
          </a:xfrm>
          <a:prstGeom prst="rect">
            <a:avLst/>
          </a:prstGeom>
        </p:spPr>
      </p:pic>
      <p:pic>
        <p:nvPicPr>
          <p:cNvPr id="7" name="Picture 6" descr="k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012" y="4191000"/>
            <a:ext cx="3514673" cy="2286000"/>
          </a:xfrm>
          <a:prstGeom prst="rect">
            <a:avLst/>
          </a:prstGeom>
        </p:spPr>
      </p:pic>
      <p:pic>
        <p:nvPicPr>
          <p:cNvPr id="8" name="Picture 7" descr="ANOVA-d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12" y="4572000"/>
            <a:ext cx="40386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9812" y="2819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sample t-test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2212" y="5498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ANOVA test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18612" y="2895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Wilcoxon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94812" y="5193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Kruskal</a:t>
            </a:r>
            <a:r>
              <a:rPr lang="en-US" dirty="0" smtClean="0"/>
              <a:t> Wallis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Design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more robust evaluation, </a:t>
            </a:r>
            <a:r>
              <a:rPr lang="en-US" dirty="0" smtClean="0"/>
              <a:t>standardized pre- and post-tests are </a:t>
            </a:r>
            <a:r>
              <a:rPr lang="en-US" dirty="0" smtClean="0"/>
              <a:t>required to measure learning gains.</a:t>
            </a:r>
          </a:p>
          <a:p>
            <a:r>
              <a:rPr lang="en-US" dirty="0" smtClean="0"/>
              <a:t>A Concept Inventory (CI) is required to serve as a pre- and post-test.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4212" y="4191000"/>
            <a:ext cx="152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CI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6412" y="46482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445255">
            <a:off x="6071239" y="3732135"/>
            <a:ext cx="101794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704246">
            <a:off x="6100578" y="5185769"/>
            <a:ext cx="1117166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3733800"/>
            <a:ext cx="990600" cy="995022"/>
          </a:xfrm>
          <a:prstGeom prst="rect">
            <a:avLst/>
          </a:prstGeom>
        </p:spPr>
      </p:pic>
      <p:pic>
        <p:nvPicPr>
          <p:cNvPr id="15" name="Picture 14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3581400"/>
            <a:ext cx="990600" cy="995022"/>
          </a:xfrm>
          <a:prstGeom prst="rect">
            <a:avLst/>
          </a:prstGeom>
        </p:spPr>
      </p:pic>
      <p:pic>
        <p:nvPicPr>
          <p:cNvPr id="16" name="Picture 15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3810000"/>
            <a:ext cx="990600" cy="995022"/>
          </a:xfrm>
          <a:prstGeom prst="rect">
            <a:avLst/>
          </a:prstGeom>
        </p:spPr>
      </p:pic>
      <p:pic>
        <p:nvPicPr>
          <p:cNvPr id="17" name="Picture 16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4724400"/>
            <a:ext cx="990600" cy="995022"/>
          </a:xfrm>
          <a:prstGeom prst="rect">
            <a:avLst/>
          </a:prstGeom>
        </p:spPr>
      </p:pic>
      <p:pic>
        <p:nvPicPr>
          <p:cNvPr id="18" name="Picture 17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5334000"/>
            <a:ext cx="990600" cy="995022"/>
          </a:xfrm>
          <a:prstGeom prst="rect">
            <a:avLst/>
          </a:prstGeom>
        </p:spPr>
      </p:pic>
      <p:pic>
        <p:nvPicPr>
          <p:cNvPr id="19" name="Picture 18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5334000"/>
            <a:ext cx="990600" cy="995022"/>
          </a:xfrm>
          <a:prstGeom prst="rect">
            <a:avLst/>
          </a:prstGeom>
        </p:spPr>
      </p:pic>
      <p:pic>
        <p:nvPicPr>
          <p:cNvPr id="20" name="Picture 19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12" y="3957978"/>
            <a:ext cx="990600" cy="995022"/>
          </a:xfrm>
          <a:prstGeom prst="rect">
            <a:avLst/>
          </a:prstGeom>
        </p:spPr>
      </p:pic>
      <p:pic>
        <p:nvPicPr>
          <p:cNvPr id="21" name="Picture 20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3881778"/>
            <a:ext cx="990600" cy="995022"/>
          </a:xfrm>
          <a:prstGeom prst="rect">
            <a:avLst/>
          </a:prstGeom>
        </p:spPr>
      </p:pic>
      <p:pic>
        <p:nvPicPr>
          <p:cNvPr id="22" name="Picture 21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12" y="3805578"/>
            <a:ext cx="990600" cy="995022"/>
          </a:xfrm>
          <a:prstGeom prst="rect">
            <a:avLst/>
          </a:prstGeom>
        </p:spPr>
      </p:pic>
      <p:pic>
        <p:nvPicPr>
          <p:cNvPr id="23" name="Picture 22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5710578"/>
            <a:ext cx="990600" cy="995022"/>
          </a:xfrm>
          <a:prstGeom prst="rect">
            <a:avLst/>
          </a:prstGeom>
        </p:spPr>
      </p:pic>
      <p:pic>
        <p:nvPicPr>
          <p:cNvPr id="24" name="Picture 23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012" y="5710578"/>
            <a:ext cx="990600" cy="995022"/>
          </a:xfrm>
          <a:prstGeom prst="rect">
            <a:avLst/>
          </a:prstGeom>
        </p:spPr>
      </p:pic>
      <p:pic>
        <p:nvPicPr>
          <p:cNvPr id="25" name="Picture 24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12" y="5715000"/>
            <a:ext cx="990600" cy="995022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7313612" y="3124200"/>
            <a:ext cx="914400" cy="6126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Callout 27"/>
          <p:cNvSpPr/>
          <p:nvPr/>
        </p:nvSpPr>
        <p:spPr>
          <a:xfrm>
            <a:off x="8609012" y="3200400"/>
            <a:ext cx="914400" cy="6126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Callout 28"/>
          <p:cNvSpPr/>
          <p:nvPr/>
        </p:nvSpPr>
        <p:spPr>
          <a:xfrm>
            <a:off x="9828212" y="3124200"/>
            <a:ext cx="914400" cy="6126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>
            <a:off x="7542212" y="4953000"/>
            <a:ext cx="914400" cy="6126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>
            <a:off x="8685212" y="5029200"/>
            <a:ext cx="914400" cy="6126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Callout 31"/>
          <p:cNvSpPr/>
          <p:nvPr/>
        </p:nvSpPr>
        <p:spPr>
          <a:xfrm>
            <a:off x="9675812" y="5029200"/>
            <a:ext cx="914400" cy="6126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Green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2212" y="3276600"/>
            <a:ext cx="381000" cy="381000"/>
          </a:xfrm>
          <a:prstGeom prst="rect">
            <a:avLst/>
          </a:prstGeom>
        </p:spPr>
      </p:pic>
      <p:pic>
        <p:nvPicPr>
          <p:cNvPr id="35" name="Picture 34" descr="Green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3012" y="3200400"/>
            <a:ext cx="381000" cy="381000"/>
          </a:xfrm>
          <a:prstGeom prst="rect">
            <a:avLst/>
          </a:prstGeom>
        </p:spPr>
      </p:pic>
      <p:pic>
        <p:nvPicPr>
          <p:cNvPr id="36" name="Picture 35" descr="Green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3812" y="3276600"/>
            <a:ext cx="381000" cy="381000"/>
          </a:xfrm>
          <a:prstGeom prst="rect">
            <a:avLst/>
          </a:prstGeom>
        </p:spPr>
      </p:pic>
      <p:pic>
        <p:nvPicPr>
          <p:cNvPr id="37" name="Picture 36" descr="Fals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0812" y="5105400"/>
            <a:ext cx="366711" cy="404886"/>
          </a:xfrm>
          <a:prstGeom prst="rect">
            <a:avLst/>
          </a:prstGeom>
        </p:spPr>
      </p:pic>
      <p:pic>
        <p:nvPicPr>
          <p:cNvPr id="38" name="Picture 37" descr="Fals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0612" y="5181600"/>
            <a:ext cx="366711" cy="404886"/>
          </a:xfrm>
          <a:prstGeom prst="rect">
            <a:avLst/>
          </a:prstGeom>
        </p:spPr>
      </p:pic>
      <p:pic>
        <p:nvPicPr>
          <p:cNvPr id="39" name="Picture 38" descr="Fals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0012" y="5157714"/>
            <a:ext cx="366711" cy="404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392114616"/>
              </p:ext>
            </p:extLst>
          </p:nvPr>
        </p:nvGraphicFramePr>
        <p:xfrm>
          <a:off x="1217612" y="1981200"/>
          <a:ext cx="1036319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scope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 with an initial list of concepts</a:t>
            </a:r>
          </a:p>
          <a:p>
            <a:r>
              <a:rPr lang="en-US" dirty="0" smtClean="0"/>
              <a:t>Consult a group of experts</a:t>
            </a:r>
          </a:p>
          <a:p>
            <a:r>
              <a:rPr lang="en-US" dirty="0" smtClean="0"/>
              <a:t>Delphi process : a </a:t>
            </a:r>
            <a:r>
              <a:rPr lang="en-US" dirty="0" smtClean="0"/>
              <a:t>structured process for collecting information and reaching consensus among a group of </a:t>
            </a:r>
            <a:r>
              <a:rPr lang="en-US" dirty="0" smtClean="0"/>
              <a:t>experts</a:t>
            </a:r>
          </a:p>
          <a:p>
            <a:pPr lvl="1"/>
            <a:r>
              <a:rPr lang="en-US" dirty="0" smtClean="0"/>
              <a:t>Diversity, no bias</a:t>
            </a:r>
          </a:p>
          <a:p>
            <a:pPr lvl="1"/>
            <a:r>
              <a:rPr lang="en-US" dirty="0" smtClean="0"/>
              <a:t>Experts are anonymous</a:t>
            </a:r>
          </a:p>
          <a:p>
            <a:pPr lvl="1"/>
            <a:r>
              <a:rPr lang="en-US" dirty="0" smtClean="0"/>
              <a:t>15-30 experts recommended </a:t>
            </a:r>
            <a:r>
              <a:rPr lang="en-US" sz="1600" dirty="0" smtClean="0">
                <a:solidFill>
                  <a:srgbClr val="FF0000"/>
                </a:solidFill>
              </a:rPr>
              <a:t>(Clayton 1997)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an intervention?</a:t>
            </a:r>
          </a:p>
          <a:p>
            <a:r>
              <a:rPr lang="en-US" dirty="0" smtClean="0"/>
              <a:t>Types of interventions</a:t>
            </a:r>
          </a:p>
          <a:p>
            <a:r>
              <a:rPr lang="en-US" dirty="0" smtClean="0"/>
              <a:t>Pedagogical evaluation</a:t>
            </a:r>
          </a:p>
          <a:p>
            <a:r>
              <a:rPr lang="en-US" dirty="0" smtClean="0"/>
              <a:t>Experiment Design</a:t>
            </a:r>
          </a:p>
          <a:p>
            <a:r>
              <a:rPr lang="en-US" dirty="0" smtClean="0"/>
              <a:t>Instrument </a:t>
            </a:r>
            <a:r>
              <a:rPr lang="en-US" dirty="0" smtClean="0"/>
              <a:t>design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458575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Person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0514012" y="609600"/>
            <a:ext cx="1104900" cy="1109663"/>
          </a:xfrm>
          <a:prstGeom prst="rect">
            <a:avLst/>
          </a:prstGeom>
        </p:spPr>
      </p:pic>
      <p:pic>
        <p:nvPicPr>
          <p:cNvPr id="5" name="Picture 4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605178"/>
            <a:ext cx="990600" cy="995022"/>
          </a:xfrm>
          <a:prstGeom prst="rect">
            <a:avLst/>
          </a:prstGeom>
        </p:spPr>
      </p:pic>
      <p:pic>
        <p:nvPicPr>
          <p:cNvPr id="6" name="Picture 5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1752600"/>
            <a:ext cx="990600" cy="995022"/>
          </a:xfrm>
          <a:prstGeom prst="rect">
            <a:avLst/>
          </a:prstGeom>
        </p:spPr>
      </p:pic>
      <p:pic>
        <p:nvPicPr>
          <p:cNvPr id="7" name="Picture 6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1671978"/>
            <a:ext cx="990600" cy="995022"/>
          </a:xfrm>
          <a:prstGeom prst="rect">
            <a:avLst/>
          </a:prstGeom>
        </p:spPr>
      </p:pic>
      <p:pic>
        <p:nvPicPr>
          <p:cNvPr id="8" name="Picture 7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990600" cy="995022"/>
          </a:xfrm>
          <a:prstGeom prst="rect">
            <a:avLst/>
          </a:prstGeom>
        </p:spPr>
      </p:pic>
      <p:pic>
        <p:nvPicPr>
          <p:cNvPr id="9" name="Picture 8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3733800"/>
            <a:ext cx="990600" cy="995022"/>
          </a:xfrm>
          <a:prstGeom prst="rect">
            <a:avLst/>
          </a:prstGeom>
        </p:spPr>
      </p:pic>
      <p:pic>
        <p:nvPicPr>
          <p:cNvPr id="10" name="Picture 9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4953000"/>
            <a:ext cx="990600" cy="995022"/>
          </a:xfrm>
          <a:prstGeom prst="rect">
            <a:avLst/>
          </a:prstGeom>
        </p:spPr>
      </p:pic>
      <p:pic>
        <p:nvPicPr>
          <p:cNvPr id="19" name="Picture 18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225" y="2819400"/>
            <a:ext cx="990600" cy="995022"/>
          </a:xfrm>
          <a:prstGeom prst="rect">
            <a:avLst/>
          </a:prstGeom>
        </p:spPr>
      </p:pic>
      <p:pic>
        <p:nvPicPr>
          <p:cNvPr id="20" name="Picture 19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12" y="2819400"/>
            <a:ext cx="990600" cy="9950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5212" y="6107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Experts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514012" y="601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Researchers</a:t>
            </a:r>
            <a:endParaRPr lang="en-US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2665413" y="2743198"/>
            <a:ext cx="701040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29431" y="621268"/>
            <a:ext cx="235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 Initial list of concepts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665412" y="1371600"/>
            <a:ext cx="6934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22812" y="990600"/>
            <a:ext cx="401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 Concept ratings (Importance, Difficulty)</a:t>
            </a:r>
            <a:endParaRPr lang="en-US" dirty="0"/>
          </a:p>
        </p:txBody>
      </p:sp>
      <p:pic>
        <p:nvPicPr>
          <p:cNvPr id="31" name="Picture 30" descr="Per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212" y="4800600"/>
            <a:ext cx="990600" cy="995022"/>
          </a:xfrm>
          <a:prstGeom prst="rect">
            <a:avLst/>
          </a:prstGeom>
        </p:spPr>
      </p:pic>
      <p:sp>
        <p:nvSpPr>
          <p:cNvPr id="32" name="Flowchart: Magnetic Disk 31"/>
          <p:cNvSpPr/>
          <p:nvPr/>
        </p:nvSpPr>
        <p:spPr>
          <a:xfrm>
            <a:off x="8151812" y="1524000"/>
            <a:ext cx="14478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3- Medians and IQRs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2589212" y="990600"/>
            <a:ext cx="70104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75212" y="3048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Phase1 : Initial Rating</a:t>
            </a:r>
            <a:endParaRPr lang="en-US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4852530" y="1981200"/>
            <a:ext cx="200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Phase2 : Negotiation</a:t>
            </a:r>
            <a:endParaRPr lang="en-US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60812" y="2362200"/>
            <a:ext cx="475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 Calculated medians and IQRs for each concept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41612" y="3124200"/>
            <a:ext cx="6934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60812" y="2743200"/>
            <a:ext cx="401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 Concept ratings (Importance, Difficulty)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741612" y="3505200"/>
            <a:ext cx="6934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0812" y="3135868"/>
            <a:ext cx="350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 smtClean="0"/>
              <a:t>- Rating justification if outside IQR</a:t>
            </a:r>
            <a:endParaRPr lang="en-US" dirty="0"/>
          </a:p>
        </p:txBody>
      </p:sp>
      <p:sp>
        <p:nvSpPr>
          <p:cNvPr id="45" name="Flowchart: Magnetic Disk 44"/>
          <p:cNvSpPr/>
          <p:nvPr/>
        </p:nvSpPr>
        <p:spPr>
          <a:xfrm>
            <a:off x="8151812" y="3581400"/>
            <a:ext cx="14478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- Medians and IQRs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75212" y="4202668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Phase3 : Final Rating</a:t>
            </a:r>
            <a:endParaRPr lang="en-US" b="1" i="1" dirty="0"/>
          </a:p>
        </p:txBody>
      </p:sp>
      <p:cxnSp>
        <p:nvCxnSpPr>
          <p:cNvPr id="48" name="Straight Arrow Connector 47"/>
          <p:cNvCxnSpPr/>
          <p:nvPr/>
        </p:nvCxnSpPr>
        <p:spPr>
          <a:xfrm rot="10800000" flipV="1">
            <a:off x="2665413" y="4876800"/>
            <a:ext cx="701040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60812" y="4495800"/>
            <a:ext cx="475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8- Calculated medians and IQRs for each concept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2665412" y="5257800"/>
            <a:ext cx="7010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60812" y="4876800"/>
            <a:ext cx="322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9- Anonymous rating justifications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741612" y="5638800"/>
            <a:ext cx="6934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31977" y="5257800"/>
            <a:ext cx="414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 </a:t>
            </a:r>
            <a:r>
              <a:rPr lang="en-US" dirty="0" smtClean="0"/>
              <a:t>Concept ratings (Importance, Difficulty)</a:t>
            </a:r>
            <a:endParaRPr lang="en-US" dirty="0"/>
          </a:p>
        </p:txBody>
      </p:sp>
      <p:sp>
        <p:nvSpPr>
          <p:cNvPr id="59" name="Flowchart: Magnetic Disk 58"/>
          <p:cNvSpPr/>
          <p:nvPr/>
        </p:nvSpPr>
        <p:spPr>
          <a:xfrm>
            <a:off x="8151812" y="5715000"/>
            <a:ext cx="14478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11- Medians and IQRs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2B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30" grpId="0"/>
      <p:bldP spid="32" grpId="0" animBg="1"/>
      <p:bldP spid="35" grpId="0"/>
      <p:bldP spid="36" grpId="0"/>
      <p:bldP spid="37" grpId="0"/>
      <p:bldP spid="39" grpId="0"/>
      <p:bldP spid="44" grpId="0"/>
      <p:bldP spid="45" grpId="0" animBg="1"/>
      <p:bldP spid="47" grpId="0"/>
      <p:bldP spid="49" grpId="0"/>
      <p:bldP spid="51" grpId="0"/>
      <p:bldP spid="53" grpId="0"/>
      <p:bldP spid="59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304800"/>
            <a:ext cx="3892826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5212" y="594360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(Goldman et.al 2008)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304799"/>
            <a:ext cx="6553199" cy="573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008812" y="6031468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(Nelson </a:t>
            </a:r>
            <a:r>
              <a:rPr lang="en-US" sz="1600" dirty="0" smtClean="0">
                <a:solidFill>
                  <a:srgbClr val="FF0000"/>
                </a:solidFill>
              </a:rPr>
              <a:t>et.al </a:t>
            </a:r>
            <a:r>
              <a:rPr lang="en-US" sz="1600" dirty="0" smtClean="0">
                <a:solidFill>
                  <a:srgbClr val="FF0000"/>
                </a:solidFill>
              </a:rPr>
              <a:t>2007)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2" y="838200"/>
            <a:ext cx="584334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2012" y="510540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(Goldman et.al 2008)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3" y="838200"/>
            <a:ext cx="58674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380412" y="5181600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(Nelson </a:t>
            </a:r>
            <a:r>
              <a:rPr lang="en-US" sz="1600" dirty="0" smtClean="0">
                <a:solidFill>
                  <a:srgbClr val="FF0000"/>
                </a:solidFill>
              </a:rPr>
              <a:t>et.al </a:t>
            </a:r>
            <a:r>
              <a:rPr lang="en-US" sz="1600" dirty="0" smtClean="0">
                <a:solidFill>
                  <a:srgbClr val="FF0000"/>
                </a:solidFill>
              </a:rPr>
              <a:t>2007)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misconceptions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 with an initial list of misconceptions</a:t>
            </a:r>
          </a:p>
          <a:p>
            <a:r>
              <a:rPr lang="en-US" dirty="0" smtClean="0"/>
              <a:t>Conduct student interviews </a:t>
            </a:r>
          </a:p>
          <a:p>
            <a:r>
              <a:rPr lang="en-US" dirty="0" smtClean="0"/>
              <a:t>Consult experts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Items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MCQ will be developed for each defined concept</a:t>
            </a:r>
          </a:p>
          <a:p>
            <a:pPr lvl="0"/>
            <a:r>
              <a:rPr lang="en-US" dirty="0" smtClean="0"/>
              <a:t>Each </a:t>
            </a:r>
            <a:r>
              <a:rPr lang="en-US" dirty="0" smtClean="0"/>
              <a:t>MCQ </a:t>
            </a:r>
            <a:r>
              <a:rPr lang="en-US" dirty="0" err="1" smtClean="0"/>
              <a:t>distractor</a:t>
            </a:r>
            <a:r>
              <a:rPr lang="en-US" dirty="0" smtClean="0"/>
              <a:t> will represent a misconception</a:t>
            </a:r>
          </a:p>
          <a:p>
            <a:pPr lvl="0"/>
            <a:r>
              <a:rPr lang="en-US" dirty="0" smtClean="0"/>
              <a:t>CI </a:t>
            </a:r>
            <a:r>
              <a:rPr lang="en-US" dirty="0" smtClean="0"/>
              <a:t>alpha administration validate misconceptions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012" y="3516868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Question: Targeting a concept 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0412" y="3886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400" dirty="0" smtClean="0"/>
              <a:t>Misconception 1</a:t>
            </a:r>
          </a:p>
          <a:p>
            <a:pPr marL="342900" indent="-342900">
              <a:buAutoNum type="alphaLcParenBoth"/>
            </a:pPr>
            <a:r>
              <a:rPr lang="en-US" sz="2400" dirty="0" smtClean="0"/>
              <a:t>Misconception 2</a:t>
            </a:r>
          </a:p>
          <a:p>
            <a:pPr marL="342900" indent="-342900">
              <a:buAutoNum type="alphaLcParenBoth"/>
            </a:pPr>
            <a:r>
              <a:rPr lang="en-US" sz="2400" dirty="0" smtClean="0"/>
              <a:t>Misconception 3</a:t>
            </a:r>
          </a:p>
          <a:p>
            <a:pPr marL="342900" indent="-342900"/>
            <a:r>
              <a:rPr lang="en-US" sz="2400" dirty="0" smtClean="0"/>
              <a:t>             .</a:t>
            </a:r>
          </a:p>
          <a:p>
            <a:pPr marL="342900" indent="-342900"/>
            <a:r>
              <a:rPr lang="en-US" sz="2400" dirty="0" smtClean="0"/>
              <a:t>             .</a:t>
            </a:r>
          </a:p>
          <a:p>
            <a:pPr marL="342900" indent="-342900"/>
            <a:r>
              <a:rPr lang="en-US" sz="2400" dirty="0" smtClean="0"/>
              <a:t>             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and Reliability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be widely accepted, a CI should be both valid and reliable</a:t>
            </a:r>
          </a:p>
          <a:p>
            <a:r>
              <a:rPr lang="en-US" dirty="0" smtClean="0"/>
              <a:t>A CI validation test answers </a:t>
            </a:r>
          </a:p>
          <a:p>
            <a:pPr lvl="1"/>
            <a:r>
              <a:rPr lang="en-US" i="1" dirty="0" smtClean="0"/>
              <a:t>“Are we measuring </a:t>
            </a:r>
            <a:r>
              <a:rPr lang="en-US" i="1" dirty="0" smtClean="0"/>
              <a:t>what we think we are </a:t>
            </a:r>
            <a:r>
              <a:rPr lang="en-US" i="1" dirty="0" smtClean="0"/>
              <a:t>measuring?”</a:t>
            </a:r>
          </a:p>
          <a:p>
            <a:pPr lvl="1"/>
            <a:r>
              <a:rPr lang="en-US" i="1" dirty="0" smtClean="0"/>
              <a:t>“Have we covered the required concepts?”</a:t>
            </a:r>
          </a:p>
          <a:p>
            <a:r>
              <a:rPr lang="en-US" dirty="0" smtClean="0"/>
              <a:t>A CI reliability test answers</a:t>
            </a:r>
          </a:p>
          <a:p>
            <a:pPr lvl="1"/>
            <a:r>
              <a:rPr lang="en-US" i="1" dirty="0" smtClean="0"/>
              <a:t>“Do all test items measure the same construct?”</a:t>
            </a:r>
          </a:p>
          <a:p>
            <a:pPr lvl="1"/>
            <a:r>
              <a:rPr lang="en-US" i="1" dirty="0" smtClean="0"/>
              <a:t>“Do </a:t>
            </a:r>
            <a:r>
              <a:rPr lang="en-US" i="1" dirty="0" smtClean="0"/>
              <a:t>repeated administrations of the test yield the </a:t>
            </a:r>
            <a:r>
              <a:rPr lang="en-US" i="1" dirty="0" smtClean="0"/>
              <a:t>same results?”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3 well known measures of a CI validity </a:t>
            </a:r>
            <a:r>
              <a:rPr lang="en-US" sz="1600" dirty="0" smtClean="0">
                <a:solidFill>
                  <a:srgbClr val="FF0000"/>
                </a:solidFill>
              </a:rPr>
              <a:t>(Allen and Yen, 2001)</a:t>
            </a:r>
          </a:p>
          <a:p>
            <a:pPr lvl="1"/>
            <a:r>
              <a:rPr lang="en-US" dirty="0" smtClean="0"/>
              <a:t>Content validity</a:t>
            </a:r>
          </a:p>
          <a:p>
            <a:pPr lvl="2"/>
            <a:r>
              <a:rPr lang="en-US" dirty="0" smtClean="0"/>
              <a:t>“Does the test contains items from the desired domain?”</a:t>
            </a:r>
          </a:p>
          <a:p>
            <a:pPr lvl="2"/>
            <a:r>
              <a:rPr lang="en-US" dirty="0" smtClean="0"/>
              <a:t>Based on subjective judgments</a:t>
            </a:r>
          </a:p>
          <a:p>
            <a:pPr lvl="1"/>
            <a:r>
              <a:rPr lang="en-US" dirty="0" smtClean="0"/>
              <a:t>Criteria-related validity</a:t>
            </a:r>
          </a:p>
          <a:p>
            <a:pPr lvl="2"/>
            <a:r>
              <a:rPr lang="en-US" dirty="0" smtClean="0"/>
              <a:t>Based on statistical measures</a:t>
            </a:r>
          </a:p>
          <a:p>
            <a:pPr lvl="2"/>
            <a:r>
              <a:rPr lang="en-US" dirty="0" smtClean="0"/>
              <a:t>Measures the correlation between test scores and other related measure</a:t>
            </a:r>
          </a:p>
          <a:p>
            <a:pPr lvl="1"/>
            <a:r>
              <a:rPr lang="en-US" dirty="0" smtClean="0"/>
              <a:t>Construct validity</a:t>
            </a:r>
          </a:p>
          <a:p>
            <a:pPr lvl="2"/>
            <a:r>
              <a:rPr lang="en-US" dirty="0" smtClean="0"/>
              <a:t>“Does the test actually measures the required construct”</a:t>
            </a:r>
          </a:p>
          <a:p>
            <a:pPr lvl="2"/>
            <a:r>
              <a:rPr lang="en-US" dirty="0" smtClean="0"/>
              <a:t>Can be tested through a within-subject group experiment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can be tested in two ways </a:t>
            </a:r>
            <a:r>
              <a:rPr lang="en-US" sz="1600" dirty="0" smtClean="0">
                <a:solidFill>
                  <a:srgbClr val="FF0000"/>
                </a:solidFill>
              </a:rPr>
              <a:t>(Herman et.al 2010)</a:t>
            </a:r>
          </a:p>
          <a:p>
            <a:pPr lvl="1"/>
            <a:r>
              <a:rPr lang="en-US" dirty="0" smtClean="0"/>
              <a:t>Single administration measures</a:t>
            </a:r>
          </a:p>
          <a:p>
            <a:pPr lvl="2"/>
            <a:r>
              <a:rPr lang="en-US" dirty="0" smtClean="0"/>
              <a:t>Measures the internal consistency of items</a:t>
            </a:r>
          </a:p>
          <a:p>
            <a:pPr lvl="2"/>
            <a:r>
              <a:rPr lang="en-US" dirty="0" err="1" smtClean="0"/>
              <a:t>Cronbach’s</a:t>
            </a:r>
            <a:r>
              <a:rPr lang="en-US" dirty="0" smtClean="0"/>
              <a:t> alpha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KR-20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KR-21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1" y="3200400"/>
            <a:ext cx="392019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012" y="4343400"/>
            <a:ext cx="37982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1" y="3238500"/>
            <a:ext cx="283991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4412" y="5334000"/>
            <a:ext cx="3657600" cy="8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administration measures</a:t>
            </a:r>
          </a:p>
          <a:p>
            <a:pPr lvl="1"/>
            <a:r>
              <a:rPr lang="en-US" dirty="0" smtClean="0"/>
              <a:t>Students retake the test again</a:t>
            </a:r>
          </a:p>
          <a:p>
            <a:pPr lvl="1"/>
            <a:r>
              <a:rPr lang="en-US" dirty="0" smtClean="0"/>
              <a:t>Observe if their result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Provides information about the usefulness of a test item and how it relates to other items in the test.</a:t>
            </a:r>
          </a:p>
          <a:p>
            <a:r>
              <a:rPr lang="en-US" dirty="0" smtClean="0"/>
              <a:t>Grounded in Classical Test Theory (CTT) </a:t>
            </a:r>
          </a:p>
          <a:p>
            <a:r>
              <a:rPr lang="en-US" dirty="0" smtClean="0"/>
              <a:t>Some useful measures include</a:t>
            </a:r>
          </a:p>
          <a:p>
            <a:pPr lvl="1"/>
            <a:r>
              <a:rPr lang="en-US" dirty="0" smtClean="0"/>
              <a:t>Descriptive statistics </a:t>
            </a:r>
          </a:p>
          <a:p>
            <a:pPr lvl="1"/>
            <a:r>
              <a:rPr lang="en-US" dirty="0" smtClean="0"/>
              <a:t>Difficulty index</a:t>
            </a:r>
          </a:p>
          <a:p>
            <a:pPr lvl="1"/>
            <a:r>
              <a:rPr lang="en-US" dirty="0" smtClean="0"/>
              <a:t>Discrimination index</a:t>
            </a:r>
          </a:p>
          <a:p>
            <a:pPr lvl="1"/>
            <a:r>
              <a:rPr lang="en-US" dirty="0" smtClean="0"/>
              <a:t>Item curves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3" y="1524000"/>
            <a:ext cx="64769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 are using some method of instruction or certain kind of material(s).</a:t>
            </a:r>
          </a:p>
          <a:p>
            <a:r>
              <a:rPr lang="en-US" dirty="0" smtClean="0"/>
              <a:t>Some problems may exist</a:t>
            </a:r>
          </a:p>
          <a:p>
            <a:pPr lvl="1"/>
            <a:r>
              <a:rPr lang="en-US" dirty="0" smtClean="0"/>
              <a:t>Poor student performance (i.e. low grades)</a:t>
            </a:r>
          </a:p>
          <a:p>
            <a:pPr lvl="1"/>
            <a:r>
              <a:rPr lang="en-US" dirty="0" smtClean="0"/>
              <a:t>Less student retention to class (i.e. high drop rates)</a:t>
            </a:r>
          </a:p>
          <a:p>
            <a:r>
              <a:rPr lang="en-US" dirty="0" smtClean="0"/>
              <a:t>Instructors strive to seek a solution!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tudents_classroom_135806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1676400"/>
            <a:ext cx="4953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means and standard deviations of items can provide clues about the item usefulness</a:t>
            </a:r>
          </a:p>
          <a:p>
            <a:r>
              <a:rPr lang="en-US" dirty="0" smtClean="0"/>
              <a:t>The ideal situation of an item is when it has large </a:t>
            </a:r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and centered </a:t>
            </a:r>
            <a:r>
              <a:rPr lang="el-GR" dirty="0" smtClean="0">
                <a:latin typeface="Times New Roman"/>
                <a:cs typeface="Times New Roman"/>
              </a:rPr>
              <a:t>µ</a:t>
            </a:r>
            <a:endParaRPr lang="en-US" dirty="0"/>
          </a:p>
        </p:txBody>
      </p:sp>
      <p:pic>
        <p:nvPicPr>
          <p:cNvPr id="5" name="Picture 4" descr="bell-cur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3581400"/>
            <a:ext cx="530087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3496" y="5181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µ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436018" y="4495006"/>
            <a:ext cx="1524000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0612" y="54864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 scores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212" y="3200400"/>
            <a:ext cx="119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4012" y="42672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σ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36812" y="44958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275012" y="44958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index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Items of              are ideal as they provide the highest degree of discrimination among students.</a:t>
            </a:r>
          </a:p>
          <a:p>
            <a:r>
              <a:rPr lang="en-US" dirty="0" smtClean="0"/>
              <a:t>Items </a:t>
            </a:r>
            <a:r>
              <a:rPr lang="en-US" dirty="0" smtClean="0"/>
              <a:t>close to               or               may be useless as they provide little discrimination between respondents.</a:t>
            </a:r>
          </a:p>
          <a:p>
            <a:r>
              <a:rPr lang="en-US" dirty="0" smtClean="0"/>
              <a:t>If all items have              , then a test with 100 items is the same as a test with a single item.</a:t>
            </a:r>
          </a:p>
          <a:p>
            <a:r>
              <a:rPr lang="en-US" dirty="0" smtClean="0"/>
              <a:t>A good instrument should have items with various difficulty levels.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284412" y="2667000"/>
          <a:ext cx="1447800" cy="482600"/>
        </p:xfrm>
        <a:graphic>
          <a:graphicData uri="http://schemas.openxmlformats.org/presentationml/2006/ole">
            <p:oleObj spid="_x0000_s62470" name="Equation" r:id="rId3" imgW="482400" imgH="203040" progId="Equation.3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817812" y="3581400"/>
          <a:ext cx="1104900" cy="482600"/>
        </p:xfrm>
        <a:graphic>
          <a:graphicData uri="http://schemas.openxmlformats.org/presentationml/2006/ole">
            <p:oleObj spid="_x0000_s62472" name="Equation" r:id="rId4" imgW="368280" imgH="203040" progId="Equation.3">
              <p:embed/>
            </p:oleObj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4951412" y="3581400"/>
          <a:ext cx="1257299" cy="496711"/>
        </p:xfrm>
        <a:graphic>
          <a:graphicData uri="http://schemas.openxmlformats.org/presentationml/2006/ole">
            <p:oleObj spid="_x0000_s62474" name="Equation" r:id="rId5" imgW="342720" imgH="203040" progId="Equation.3">
              <p:embed/>
            </p:oleObj>
          </a:graphicData>
        </a:graphic>
      </p:graphicFrame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2970212" y="4546600"/>
          <a:ext cx="1447800" cy="482600"/>
        </p:xfrm>
        <a:graphic>
          <a:graphicData uri="http://schemas.openxmlformats.org/presentationml/2006/ole">
            <p:oleObj spid="_x0000_s62476" name="Equation" r:id="rId6" imgW="482400" imgH="203040" progId="Equation.3">
              <p:embed/>
            </p:oleObj>
          </a:graphicData>
        </a:graphic>
      </p:graphicFrame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2" y="1828800"/>
            <a:ext cx="3921369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index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discrimination index       of an item determines to what extent this item is good in differentiating between respondents.</a:t>
            </a:r>
          </a:p>
          <a:p>
            <a:r>
              <a:rPr lang="en-US" dirty="0" smtClean="0"/>
              <a:t>    is calculated using the extreme group method.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1812" y="1676400"/>
          <a:ext cx="401014" cy="381000"/>
        </p:xfrm>
        <a:graphic>
          <a:graphicData uri="http://schemas.openxmlformats.org/presentationml/2006/ole">
            <p:oleObj spid="_x0000_s97282" name="Equation" r:id="rId3" imgW="164880" imgH="164880" progId="Equation.3">
              <p:embed/>
            </p:oleObj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608012" y="2590800"/>
          <a:ext cx="401637" cy="381000"/>
        </p:xfrm>
        <a:graphic>
          <a:graphicData uri="http://schemas.openxmlformats.org/presentationml/2006/ole">
            <p:oleObj spid="_x0000_s97284" name="Equation" r:id="rId4" imgW="164880" imgH="16488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141412" y="3200400"/>
            <a:ext cx="2514600" cy="281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1412" y="4037012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1412" y="5257800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3812" y="3276600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Upper group</a:t>
            </a:r>
          </a:p>
          <a:p>
            <a:r>
              <a:rPr lang="en-US" dirty="0" smtClean="0"/>
              <a:t>27% best performers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1412" y="5334000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Lower group</a:t>
            </a:r>
          </a:p>
          <a:p>
            <a:r>
              <a:rPr lang="en-US" dirty="0" smtClean="0"/>
              <a:t>27% poorest performers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97920" y="4417366"/>
            <a:ext cx="198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Respondents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3884612" y="34290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884612" y="54102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4812" y="3352800"/>
            <a:ext cx="2989385" cy="533400"/>
          </a:xfrm>
          <a:prstGeom prst="rect">
            <a:avLst/>
          </a:prstGeom>
          <a:noFill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7212" y="5334001"/>
            <a:ext cx="2667000" cy="533400"/>
          </a:xfrm>
          <a:prstGeom prst="rect">
            <a:avLst/>
          </a:prstGeo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828675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2092739">
            <a:off x="8650449" y="3768260"/>
            <a:ext cx="1012157" cy="499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9954945">
            <a:off x="8667095" y="5005600"/>
            <a:ext cx="1012157" cy="499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2012" y="4419600"/>
            <a:ext cx="190500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20" grpId="0"/>
      <p:bldP spid="22" grpId="0" animBg="1"/>
      <p:bldP spid="24" grpId="0" animBg="1"/>
      <p:bldP spid="2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index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812" y="2209800"/>
            <a:ext cx="819087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34559" y="5147846"/>
            <a:ext cx="1240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(Kline, 2005)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Curves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total scores are grouped into percentiles</a:t>
            </a:r>
          </a:p>
          <a:p>
            <a:r>
              <a:rPr lang="en-US" dirty="0" smtClean="0"/>
              <a:t>Each of the percentiles is plotted against the difficulty level associated with that item for this percentile.</a:t>
            </a:r>
          </a:p>
          <a:p>
            <a:r>
              <a:rPr lang="en-US" dirty="0" smtClean="0"/>
              <a:t>Is a good way of showing item discrimination at different groups of performance.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Curves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812" y="2057400"/>
            <a:ext cx="8315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3812" y="6248400"/>
            <a:ext cx="1240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(Kline, 2005)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altogether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 with the traditional method</a:t>
            </a:r>
          </a:p>
          <a:p>
            <a:r>
              <a:rPr lang="en-US" dirty="0" smtClean="0"/>
              <a:t>Develop intervention</a:t>
            </a:r>
          </a:p>
          <a:p>
            <a:r>
              <a:rPr lang="en-US" dirty="0" smtClean="0"/>
              <a:t>Design the instrument</a:t>
            </a:r>
          </a:p>
          <a:p>
            <a:r>
              <a:rPr lang="en-US" dirty="0" smtClean="0"/>
              <a:t>Test the validity and reliability of the instrument</a:t>
            </a:r>
          </a:p>
          <a:p>
            <a:r>
              <a:rPr lang="en-US" dirty="0" smtClean="0"/>
              <a:t>Conduct item analysis</a:t>
            </a:r>
          </a:p>
          <a:p>
            <a:r>
              <a:rPr lang="en-US" dirty="0" smtClean="0"/>
              <a:t>Design the evaluation experiment</a:t>
            </a:r>
          </a:p>
          <a:p>
            <a:r>
              <a:rPr lang="en-US" dirty="0" smtClean="0"/>
              <a:t>Apply the instrument in the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7012" y="1600200"/>
            <a:ext cx="11734799" cy="49530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Karavirta</a:t>
            </a:r>
            <a:r>
              <a:rPr lang="en-US" sz="1600" dirty="0" smtClean="0"/>
              <a:t>, V., &amp; Shaffer, C. A. (2013, July). JSAV: the JavaScript algorithm visualization library. In </a:t>
            </a:r>
            <a:r>
              <a:rPr lang="en-US" sz="1600" i="1" dirty="0" smtClean="0"/>
              <a:t>Proceedings of the 18th ACM conference on Innovation and technology in computer science education</a:t>
            </a:r>
            <a:r>
              <a:rPr lang="en-US" sz="1600" dirty="0" smtClean="0"/>
              <a:t> (pp. 159-164). ACM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Laakso</a:t>
            </a:r>
            <a:r>
              <a:rPr lang="en-US" sz="1600" dirty="0" smtClean="0"/>
              <a:t>, T. R. M. J., Kaila, E., &amp; </a:t>
            </a:r>
            <a:r>
              <a:rPr lang="en-US" sz="1600" dirty="0" err="1" smtClean="0"/>
              <a:t>Salakoski</a:t>
            </a:r>
            <a:r>
              <a:rPr lang="en-US" sz="1600" dirty="0" smtClean="0"/>
              <a:t>, T. (2008). Effectiveness of program visualization: A case study with the </a:t>
            </a:r>
            <a:r>
              <a:rPr lang="en-US" sz="1600" dirty="0" err="1" smtClean="0"/>
              <a:t>ViLLE</a:t>
            </a:r>
            <a:r>
              <a:rPr lang="en-US" sz="1600" dirty="0" smtClean="0"/>
              <a:t> tool. </a:t>
            </a:r>
            <a:r>
              <a:rPr lang="en-US" sz="1600" i="1" dirty="0" smtClean="0"/>
              <a:t>Journal of Information Technology Education</a:t>
            </a:r>
            <a:r>
              <a:rPr lang="en-US" sz="1600" dirty="0" smtClean="0"/>
              <a:t>, </a:t>
            </a:r>
            <a:r>
              <a:rPr lang="en-US" sz="1600" i="1" dirty="0" smtClean="0"/>
              <a:t>7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Naps, T. L., Eagan, J. R., &amp; Norton, L. L. (2000). JHAVÉ—an environment to actively engage students in Web-based algorithm visualizations. </a:t>
            </a:r>
            <a:r>
              <a:rPr lang="en-US" sz="1600" i="1" dirty="0" smtClean="0"/>
              <a:t>ACM SIGCSE Bulletin</a:t>
            </a:r>
            <a:r>
              <a:rPr lang="en-US" sz="1600" dirty="0" smtClean="0"/>
              <a:t>, </a:t>
            </a:r>
            <a:r>
              <a:rPr lang="en-US" sz="1600" i="1" dirty="0" smtClean="0"/>
              <a:t>32</a:t>
            </a:r>
            <a:r>
              <a:rPr lang="en-US" sz="1600" dirty="0" smtClean="0"/>
              <a:t>(1), 109-113.</a:t>
            </a:r>
            <a:endParaRPr lang="en-US" sz="1600" dirty="0" smtClean="0"/>
          </a:p>
          <a:p>
            <a:r>
              <a:rPr lang="en-US" sz="1600" dirty="0" smtClean="0"/>
              <a:t>Edwards, S. H., Tilden, D. S., &amp; </a:t>
            </a:r>
            <a:r>
              <a:rPr lang="en-US" sz="1600" dirty="0" err="1" smtClean="0"/>
              <a:t>Allevato</a:t>
            </a:r>
            <a:r>
              <a:rPr lang="en-US" sz="1600" dirty="0" smtClean="0"/>
              <a:t>, A. (2014, March). </a:t>
            </a:r>
            <a:r>
              <a:rPr lang="en-US" sz="1600" dirty="0" err="1" smtClean="0"/>
              <a:t>Pythy</a:t>
            </a:r>
            <a:r>
              <a:rPr lang="en-US" sz="1600" dirty="0" smtClean="0"/>
              <a:t>: improving the introductory python programming experience. In </a:t>
            </a:r>
            <a:r>
              <a:rPr lang="en-US" sz="1600" i="1" dirty="0" smtClean="0"/>
              <a:t>Proceedings of the 45th ACM technical symposium on Computer science education</a:t>
            </a:r>
            <a:r>
              <a:rPr lang="en-US" sz="1600" dirty="0" smtClean="0"/>
              <a:t> (pp. 641-646). ACM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Pritchard, D., &amp; </a:t>
            </a:r>
            <a:r>
              <a:rPr lang="en-US" sz="1600" dirty="0" err="1" smtClean="0"/>
              <a:t>Vasiga</a:t>
            </a:r>
            <a:r>
              <a:rPr lang="en-US" sz="1600" dirty="0" smtClean="0"/>
              <a:t>, T. (2013, March). CS circles: an in-browser python course for beginners. In </a:t>
            </a:r>
            <a:r>
              <a:rPr lang="en-US" sz="1600" i="1" dirty="0" smtClean="0"/>
              <a:t>Proceeding of the 44th ACM technical symposium on Computer science education</a:t>
            </a:r>
            <a:r>
              <a:rPr lang="en-US" sz="1600" dirty="0" smtClean="0"/>
              <a:t> (pp. 591-596). ACM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Papastergiou</a:t>
            </a:r>
            <a:r>
              <a:rPr lang="en-US" sz="1600" dirty="0" smtClean="0"/>
              <a:t>, M. (2009). Digital game-based learning in high school computer science education: Impact on educational effectiveness and student motivation. </a:t>
            </a:r>
            <a:r>
              <a:rPr lang="en-US" sz="1600" i="1" dirty="0" smtClean="0"/>
              <a:t>Computers &amp; Education</a:t>
            </a:r>
            <a:r>
              <a:rPr lang="en-US" sz="1600" dirty="0" smtClean="0"/>
              <a:t>, </a:t>
            </a:r>
            <a:r>
              <a:rPr lang="en-US" sz="1600" i="1" dirty="0" smtClean="0"/>
              <a:t>52</a:t>
            </a:r>
            <a:r>
              <a:rPr lang="en-US" sz="1600" dirty="0" smtClean="0"/>
              <a:t>(1), 1-12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Li, W., Grossman, T., &amp; Fitzmaurice, G. (2012, October). </a:t>
            </a:r>
            <a:r>
              <a:rPr lang="en-US" sz="1600" dirty="0" err="1" smtClean="0"/>
              <a:t>Gamicad</a:t>
            </a:r>
            <a:r>
              <a:rPr lang="en-US" sz="1600" dirty="0" smtClean="0"/>
              <a:t>: a </a:t>
            </a:r>
            <a:r>
              <a:rPr lang="en-US" sz="1600" dirty="0" err="1" smtClean="0"/>
              <a:t>gamified</a:t>
            </a:r>
            <a:r>
              <a:rPr lang="en-US" sz="1600" dirty="0" smtClean="0"/>
              <a:t> tutorial system for first time </a:t>
            </a:r>
            <a:r>
              <a:rPr lang="en-US" sz="1600" dirty="0" err="1" smtClean="0"/>
              <a:t>autocad</a:t>
            </a:r>
            <a:r>
              <a:rPr lang="en-US" sz="1600" dirty="0" smtClean="0"/>
              <a:t> users. In </a:t>
            </a:r>
            <a:r>
              <a:rPr lang="en-US" sz="1600" i="1" dirty="0" smtClean="0"/>
              <a:t>Proceedings of the 25th annual ACM symposium on User interface software and technology</a:t>
            </a:r>
            <a:r>
              <a:rPr lang="en-US" sz="1600" dirty="0" smtClean="0"/>
              <a:t> (pp. 103-112). ACM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Tesfaye</a:t>
            </a:r>
            <a:r>
              <a:rPr lang="en-US" sz="1600" dirty="0" smtClean="0"/>
              <a:t> </a:t>
            </a:r>
            <a:r>
              <a:rPr lang="en-US" sz="1600" dirty="0" err="1" smtClean="0"/>
              <a:t>Getinet</a:t>
            </a:r>
            <a:r>
              <a:rPr lang="en-US" sz="1600" dirty="0" smtClean="0"/>
              <a:t>. </a:t>
            </a:r>
            <a:r>
              <a:rPr lang="en-US" sz="1600" dirty="0" err="1" smtClean="0"/>
              <a:t>Eect</a:t>
            </a:r>
            <a:r>
              <a:rPr lang="en-US" sz="1600" dirty="0" smtClean="0"/>
              <a:t> of instructional interventions on students learning gains: An </a:t>
            </a:r>
            <a:r>
              <a:rPr lang="en-US" sz="1600" dirty="0" smtClean="0"/>
              <a:t>experimental research</a:t>
            </a:r>
            <a:r>
              <a:rPr lang="en-US" sz="1600" dirty="0" smtClean="0"/>
              <a:t>. Lat. Am. J. Phys. Educ. </a:t>
            </a:r>
            <a:r>
              <a:rPr lang="en-US" sz="1600" dirty="0" err="1" smtClean="0"/>
              <a:t>Vol</a:t>
            </a:r>
            <a:r>
              <a:rPr lang="en-US" sz="1600" dirty="0" smtClean="0"/>
              <a:t>, 6(2):187, 2012.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M. J. Clayton. Delphi: A Technique to Harness </a:t>
            </a:r>
            <a:r>
              <a:rPr lang="en-US" sz="1600" dirty="0" smtClean="0"/>
              <a:t>Expert Opinion </a:t>
            </a:r>
            <a:r>
              <a:rPr lang="en-US" sz="1600" dirty="0" smtClean="0"/>
              <a:t>for Critical Decision-Making Task in Education</a:t>
            </a:r>
            <a:r>
              <a:rPr lang="en-US" sz="1600" dirty="0" smtClean="0"/>
              <a:t>. Educational </a:t>
            </a:r>
            <a:r>
              <a:rPr lang="en-US" sz="1600" dirty="0" smtClean="0"/>
              <a:t>Psychology, 17:373–386, 1997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Amruth</a:t>
            </a:r>
            <a:r>
              <a:rPr lang="en-US" sz="1600" dirty="0" smtClean="0"/>
              <a:t> N Kumar. Results from the evaluation of the </a:t>
            </a:r>
            <a:r>
              <a:rPr lang="en-US" sz="1600" dirty="0" smtClean="0"/>
              <a:t>effectiveness </a:t>
            </a:r>
            <a:r>
              <a:rPr lang="en-US" sz="1600" dirty="0" smtClean="0"/>
              <a:t>of an online tutor on </a:t>
            </a:r>
            <a:r>
              <a:rPr lang="en-US" sz="1600" dirty="0" smtClean="0"/>
              <a:t>expression evaluation</a:t>
            </a:r>
            <a:r>
              <a:rPr lang="en-US" sz="1600" dirty="0" smtClean="0"/>
              <a:t>. In ACM SIGCSE Bulletin, volume 37, pages </a:t>
            </a:r>
            <a:r>
              <a:rPr lang="en-US" sz="1600" dirty="0" smtClean="0"/>
              <a:t>216-220</a:t>
            </a:r>
            <a:r>
              <a:rPr lang="en-US" sz="1600" dirty="0" smtClean="0"/>
              <a:t>. ACM, 2005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Tobias Lauer. Learner interaction with algorithm visualizations: viewing vs. changing vs. constructing</a:t>
            </a:r>
            <a:r>
              <a:rPr lang="en-US" sz="1600" dirty="0" smtClean="0"/>
              <a:t>. In </a:t>
            </a:r>
            <a:r>
              <a:rPr lang="en-US" sz="1600" dirty="0" smtClean="0"/>
              <a:t>ACM SIGCSE Bulletin, volume 38, pages </a:t>
            </a:r>
            <a:r>
              <a:rPr lang="en-US" sz="1600" dirty="0" smtClean="0"/>
              <a:t>202-206</a:t>
            </a:r>
            <a:r>
              <a:rPr lang="en-US" sz="1600" dirty="0" smtClean="0"/>
              <a:t>. ACM, 2006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Mary A Nelson, Monica R </a:t>
            </a:r>
            <a:r>
              <a:rPr lang="en-US" sz="1600" dirty="0" err="1" smtClean="0"/>
              <a:t>Geist</a:t>
            </a:r>
            <a:r>
              <a:rPr lang="en-US" sz="1600" dirty="0" smtClean="0"/>
              <a:t>, Ronald L Miller, Ruth A </a:t>
            </a:r>
            <a:r>
              <a:rPr lang="en-US" sz="1600" dirty="0" err="1" smtClean="0"/>
              <a:t>Streveler</a:t>
            </a:r>
            <a:r>
              <a:rPr lang="en-US" sz="1600" dirty="0" smtClean="0"/>
              <a:t>, and Barbara M Olds. How </a:t>
            </a:r>
            <a:r>
              <a:rPr lang="en-US" sz="1600" dirty="0" smtClean="0"/>
              <a:t>to create </a:t>
            </a:r>
            <a:r>
              <a:rPr lang="en-US" sz="1600" dirty="0" smtClean="0"/>
              <a:t>a concept inventory: The thermal and transport concept inventory. In Annual </a:t>
            </a:r>
            <a:r>
              <a:rPr lang="en-US" sz="1600" dirty="0" smtClean="0"/>
              <a:t>Conference of </a:t>
            </a:r>
            <a:r>
              <a:rPr lang="en-US" sz="1600" dirty="0" smtClean="0"/>
              <a:t>the American Educational Research Association, Chicago, IL, 2007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Ken Goldman, Paul Gross, </a:t>
            </a:r>
            <a:r>
              <a:rPr lang="en-US" sz="1600" dirty="0" err="1" smtClean="0"/>
              <a:t>Cinda</a:t>
            </a:r>
            <a:r>
              <a:rPr lang="en-US" sz="1600" dirty="0" smtClean="0"/>
              <a:t> </a:t>
            </a:r>
            <a:r>
              <a:rPr lang="en-US" sz="1600" dirty="0" err="1" smtClean="0"/>
              <a:t>Heeren</a:t>
            </a:r>
            <a:r>
              <a:rPr lang="en-US" sz="1600" dirty="0" smtClean="0"/>
              <a:t>, </a:t>
            </a:r>
            <a:r>
              <a:rPr lang="en-US" sz="1600" dirty="0" err="1" smtClean="0"/>
              <a:t>Georey</a:t>
            </a:r>
            <a:r>
              <a:rPr lang="en-US" sz="1600" dirty="0" smtClean="0"/>
              <a:t> Herman, Lisa </a:t>
            </a:r>
            <a:r>
              <a:rPr lang="en-US" sz="1600" dirty="0" err="1" smtClean="0"/>
              <a:t>Kaczmarczyk</a:t>
            </a:r>
            <a:r>
              <a:rPr lang="en-US" sz="1600" dirty="0" smtClean="0"/>
              <a:t>, Michael C </a:t>
            </a:r>
            <a:r>
              <a:rPr lang="en-US" sz="1600" dirty="0" err="1" smtClean="0"/>
              <a:t>Loui</a:t>
            </a:r>
            <a:r>
              <a:rPr lang="en-US" sz="1600" dirty="0" smtClean="0"/>
              <a:t>, and </a:t>
            </a:r>
            <a:r>
              <a:rPr lang="en-US" sz="1600" dirty="0" smtClean="0"/>
              <a:t>Craig </a:t>
            </a:r>
            <a:r>
              <a:rPr lang="en-US" sz="1600" dirty="0" err="1" smtClean="0"/>
              <a:t>Zilles</a:t>
            </a:r>
            <a:r>
              <a:rPr lang="en-US" sz="1600" dirty="0" smtClean="0"/>
              <a:t>. Identifying important and </a:t>
            </a:r>
            <a:r>
              <a:rPr lang="en-US" sz="1600" dirty="0" err="1" smtClean="0"/>
              <a:t>dicult</a:t>
            </a:r>
            <a:r>
              <a:rPr lang="en-US" sz="1600" dirty="0" smtClean="0"/>
              <a:t> concepts in introductory computing </a:t>
            </a:r>
            <a:r>
              <a:rPr lang="en-US" sz="1600" dirty="0" smtClean="0"/>
              <a:t>courses using </a:t>
            </a:r>
            <a:r>
              <a:rPr lang="en-US" sz="1600" dirty="0" smtClean="0"/>
              <a:t>a </a:t>
            </a:r>
            <a:r>
              <a:rPr lang="en-US" sz="1600" dirty="0" err="1" smtClean="0"/>
              <a:t>delphi</a:t>
            </a:r>
            <a:r>
              <a:rPr lang="en-US" sz="1600" dirty="0" smtClean="0"/>
              <a:t> process. ACM SIGCSE Bulletin, 40(1):</a:t>
            </a:r>
            <a:r>
              <a:rPr lang="en-US" sz="1600" dirty="0" smtClean="0"/>
              <a:t>256-260</a:t>
            </a:r>
            <a:r>
              <a:rPr lang="en-US" sz="1600" dirty="0" smtClean="0"/>
              <a:t>, 2008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Mary J Allen and Wendy M Yen. Introduction to measurement theory. Waveland Press, 2001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Georey</a:t>
            </a:r>
            <a:r>
              <a:rPr lang="en-US" sz="1600" dirty="0" smtClean="0"/>
              <a:t> L Herman, Michael C </a:t>
            </a:r>
            <a:r>
              <a:rPr lang="en-US" sz="1600" dirty="0" err="1" smtClean="0"/>
              <a:t>Loui</a:t>
            </a:r>
            <a:r>
              <a:rPr lang="en-US" sz="1600" dirty="0" smtClean="0"/>
              <a:t>, and Craig </a:t>
            </a:r>
            <a:r>
              <a:rPr lang="en-US" sz="1600" dirty="0" err="1" smtClean="0"/>
              <a:t>Zilles</a:t>
            </a:r>
            <a:r>
              <a:rPr lang="en-US" sz="1600" dirty="0" smtClean="0"/>
              <a:t>. Creating the digital logic concept inventory</a:t>
            </a:r>
            <a:r>
              <a:rPr lang="en-US" sz="1600" dirty="0" smtClean="0"/>
              <a:t>. In </a:t>
            </a:r>
            <a:r>
              <a:rPr lang="en-US" sz="1600" dirty="0" smtClean="0"/>
              <a:t>Proceedings of the 41st ACM technical symposium on Computer science education, pages </a:t>
            </a:r>
            <a:r>
              <a:rPr lang="en-US" sz="1600" dirty="0" smtClean="0"/>
              <a:t>102-106</a:t>
            </a:r>
            <a:r>
              <a:rPr lang="en-US" sz="1600" dirty="0" smtClean="0"/>
              <a:t>. ACM, 2010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Theresa J.B. Kline. </a:t>
            </a:r>
            <a:r>
              <a:rPr lang="en-US" sz="1600" dirty="0" smtClean="0"/>
              <a:t>Classical Test Theory: Assumptions, Equations, Limitations, and Item Analyses. Book chapter Sage Publications, 2005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98812" y="228600"/>
            <a:ext cx="52533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Questions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5" descr="Ques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12" y="160020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insertionso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2286000"/>
            <a:ext cx="3810000" cy="3232413"/>
          </a:xfrm>
          <a:prstGeom prst="rect">
            <a:avLst/>
          </a:prstGeom>
        </p:spPr>
      </p:pic>
      <p:pic>
        <p:nvPicPr>
          <p:cNvPr id="430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0812" y="22860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7012" y="1524000"/>
            <a:ext cx="11734799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justLow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812" y="5562600"/>
            <a:ext cx="2933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JSAV framework</a:t>
            </a:r>
            <a:r>
              <a:rPr lang="en-US" sz="1200" dirty="0" smtClean="0">
                <a:solidFill>
                  <a:srgbClr val="FF0000"/>
                </a:solidFill>
              </a:rPr>
              <a:t> (</a:t>
            </a:r>
            <a:r>
              <a:rPr lang="en-US" sz="1200" dirty="0" err="1" smtClean="0">
                <a:solidFill>
                  <a:srgbClr val="FF0000"/>
                </a:solidFill>
              </a:rPr>
              <a:t>Karavirta</a:t>
            </a:r>
            <a:r>
              <a:rPr lang="en-US" sz="1200" dirty="0" smtClean="0">
                <a:solidFill>
                  <a:srgbClr val="FF0000"/>
                </a:solidFill>
              </a:rPr>
              <a:t> &amp; Shaffer 2013)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8012" y="5562600"/>
            <a:ext cx="3222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Ville program animation tool </a:t>
            </a:r>
            <a:r>
              <a:rPr lang="en-US" sz="1200" dirty="0" smtClean="0">
                <a:solidFill>
                  <a:srgbClr val="FF0000"/>
                </a:solidFill>
              </a:rPr>
              <a:t> (</a:t>
            </a:r>
            <a:r>
              <a:rPr lang="en-US" sz="1200" dirty="0" err="1" smtClean="0">
                <a:solidFill>
                  <a:srgbClr val="FF0000"/>
                </a:solidFill>
              </a:rPr>
              <a:t>Rajala</a:t>
            </a:r>
            <a:r>
              <a:rPr lang="en-US" sz="1200" dirty="0" smtClean="0">
                <a:solidFill>
                  <a:srgbClr val="FF0000"/>
                </a:solidFill>
              </a:rPr>
              <a:t> et.al. 2008)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2" name="Picture 11" descr="img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612" y="2286000"/>
            <a:ext cx="3886200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0012" y="5514201"/>
            <a:ext cx="1823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JHave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FF0000"/>
                </a:solidFill>
              </a:rPr>
              <a:t> (Naps et.al. 2000)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9812" y="1600200"/>
            <a:ext cx="4728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Program and Algorithm animations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" y="2313801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27212" y="6200001"/>
            <a:ext cx="1900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Pythy</a:t>
            </a:r>
            <a:r>
              <a:rPr lang="en-US" sz="1200" dirty="0" smtClean="0">
                <a:solidFill>
                  <a:srgbClr val="FF0000"/>
                </a:solidFill>
              </a:rPr>
              <a:t> (Edwards et.al  2014)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412" y="5943600"/>
            <a:ext cx="2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403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2012" y="2313801"/>
            <a:ext cx="47244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161212" y="6200001"/>
            <a:ext cx="235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 Circles</a:t>
            </a:r>
            <a:r>
              <a:rPr lang="en-US" sz="1200" dirty="0" smtClean="0">
                <a:solidFill>
                  <a:srgbClr val="FF0000"/>
                </a:solidFill>
              </a:rPr>
              <a:t> (Pritchard, </a:t>
            </a:r>
            <a:r>
              <a:rPr lang="en-US" sz="1200" dirty="0" err="1" smtClean="0">
                <a:solidFill>
                  <a:srgbClr val="FF0000"/>
                </a:solidFill>
              </a:rPr>
              <a:t>Vasiga</a:t>
            </a:r>
            <a:r>
              <a:rPr lang="en-US" sz="1200" dirty="0" smtClean="0">
                <a:solidFill>
                  <a:srgbClr val="FF0000"/>
                </a:solidFill>
              </a:rPr>
              <a:t> 2014)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7012" y="1524000"/>
            <a:ext cx="11734799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82880" indent="-274320" algn="justLow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justLow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justLow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justLow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justLow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2812" y="1600200"/>
            <a:ext cx="222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Online Tutorials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2412" y="6400800"/>
            <a:ext cx="2223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LearnMem1</a:t>
            </a:r>
            <a:r>
              <a:rPr lang="en-US" sz="1200" dirty="0" smtClean="0">
                <a:solidFill>
                  <a:srgbClr val="FF0000"/>
                </a:solidFill>
              </a:rPr>
              <a:t> (</a:t>
            </a:r>
            <a:r>
              <a:rPr lang="en-US" sz="1200" dirty="0" err="1" smtClean="0">
                <a:solidFill>
                  <a:srgbClr val="FF0000"/>
                </a:solidFill>
              </a:rPr>
              <a:t>Papastergiou</a:t>
            </a:r>
            <a:r>
              <a:rPr lang="en-US" sz="1200" dirty="0" smtClean="0">
                <a:solidFill>
                  <a:srgbClr val="FF0000"/>
                </a:solidFill>
              </a:rPr>
              <a:t> 2008)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412" y="5943600"/>
            <a:ext cx="2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7012" y="1524000"/>
            <a:ext cx="11734799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82880" indent="-274320" algn="justLow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justLow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justLow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justLow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justLow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012" y="2057400"/>
            <a:ext cx="58388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812" y="2057400"/>
            <a:ext cx="5562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985270" y="6352401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GamiCAD</a:t>
            </a:r>
            <a:r>
              <a:rPr lang="en-US" sz="1200" dirty="0" smtClean="0">
                <a:solidFill>
                  <a:srgbClr val="FF0000"/>
                </a:solidFill>
              </a:rPr>
              <a:t> (Li et.al. 2012)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504" y="1524000"/>
            <a:ext cx="183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Gamification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group-discuss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2" y="2362200"/>
            <a:ext cx="5181600" cy="3810000"/>
          </a:xfrm>
          <a:prstGeom prst="rect">
            <a:avLst/>
          </a:prstGeom>
        </p:spPr>
      </p:pic>
      <p:pic>
        <p:nvPicPr>
          <p:cNvPr id="6" name="Picture 5" descr="Screen Shot 2013-03-19 at 10.42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862" y="2057400"/>
            <a:ext cx="348615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0720" y="6200001"/>
            <a:ext cx="22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Group Discussion</a:t>
            </a:r>
            <a:r>
              <a:rPr lang="en-US" sz="1200" dirty="0" smtClean="0">
                <a:solidFill>
                  <a:srgbClr val="FF0000"/>
                </a:solidFill>
              </a:rPr>
              <a:t> (</a:t>
            </a:r>
            <a:r>
              <a:rPr lang="en-US" sz="1200" dirty="0" err="1" smtClean="0">
                <a:solidFill>
                  <a:srgbClr val="FF0000"/>
                </a:solidFill>
              </a:rPr>
              <a:t>Getinet</a:t>
            </a:r>
            <a:r>
              <a:rPr lang="en-US" sz="1200" dirty="0" smtClean="0">
                <a:solidFill>
                  <a:srgbClr val="FF0000"/>
                </a:solidFill>
              </a:rPr>
              <a:t> 2012)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7862" y="6352401"/>
            <a:ext cx="252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Student Self Reflection</a:t>
            </a:r>
            <a:r>
              <a:rPr lang="en-US" sz="1200" dirty="0" smtClean="0">
                <a:solidFill>
                  <a:srgbClr val="FF0000"/>
                </a:solidFill>
              </a:rPr>
              <a:t> (</a:t>
            </a:r>
            <a:r>
              <a:rPr lang="en-US" sz="1200" dirty="0" err="1" smtClean="0">
                <a:solidFill>
                  <a:srgbClr val="FF0000"/>
                </a:solidFill>
              </a:rPr>
              <a:t>Getinet</a:t>
            </a:r>
            <a:r>
              <a:rPr lang="en-US" sz="1200" dirty="0" smtClean="0">
                <a:solidFill>
                  <a:srgbClr val="FF0000"/>
                </a:solidFill>
              </a:rPr>
              <a:t> 2012)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5212" y="1600200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Non-technological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65531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Does the intervention enhances </a:t>
            </a:r>
            <a:r>
              <a:rPr lang="en-US" dirty="0" smtClean="0"/>
              <a:t>learning?</a:t>
            </a:r>
            <a:endParaRPr lang="en-US" dirty="0" smtClean="0"/>
          </a:p>
          <a:p>
            <a:r>
              <a:rPr lang="en-US" dirty="0" smtClean="0"/>
              <a:t>Different forms of evaluation</a:t>
            </a:r>
          </a:p>
          <a:p>
            <a:pPr lvl="1"/>
            <a:r>
              <a:rPr lang="en-US" dirty="0" smtClean="0"/>
              <a:t>Summative</a:t>
            </a:r>
          </a:p>
          <a:p>
            <a:pPr lvl="2"/>
            <a:r>
              <a:rPr lang="en-US" dirty="0" smtClean="0"/>
              <a:t>Usually quantitative</a:t>
            </a:r>
          </a:p>
          <a:p>
            <a:pPr lvl="2"/>
            <a:r>
              <a:rPr lang="en-US" dirty="0" smtClean="0"/>
              <a:t>After the student use of the intervention</a:t>
            </a:r>
          </a:p>
          <a:p>
            <a:pPr lvl="2"/>
            <a:r>
              <a:rPr lang="en-US" dirty="0" smtClean="0"/>
              <a:t>Ex: Grades, retention, time</a:t>
            </a:r>
          </a:p>
          <a:p>
            <a:pPr lvl="1"/>
            <a:r>
              <a:rPr lang="en-US" dirty="0" smtClean="0"/>
              <a:t>Formative </a:t>
            </a:r>
          </a:p>
          <a:p>
            <a:pPr lvl="2"/>
            <a:r>
              <a:rPr lang="en-US" dirty="0" smtClean="0"/>
              <a:t>Usually qualitative</a:t>
            </a:r>
          </a:p>
          <a:p>
            <a:pPr lvl="2"/>
            <a:r>
              <a:rPr lang="en-US" dirty="0" smtClean="0"/>
              <a:t>During the student use of the intervention</a:t>
            </a:r>
          </a:p>
          <a:p>
            <a:pPr lvl="2"/>
            <a:r>
              <a:rPr lang="en-US" dirty="0" smtClean="0"/>
              <a:t>Ex: Student attention, intermediate student feedback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bucket_the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2" y="1676400"/>
            <a:ext cx="46767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012" y="1524000"/>
            <a:ext cx="1173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outcomes</a:t>
            </a:r>
          </a:p>
          <a:p>
            <a:pPr lvl="1"/>
            <a:r>
              <a:rPr lang="en-US" dirty="0" smtClean="0"/>
              <a:t>Cognitive </a:t>
            </a:r>
          </a:p>
          <a:p>
            <a:pPr lvl="1"/>
            <a:r>
              <a:rPr lang="en-US" dirty="0" smtClean="0"/>
              <a:t>Skill based</a:t>
            </a:r>
          </a:p>
          <a:p>
            <a:pPr lvl="1"/>
            <a:r>
              <a:rPr lang="en-US" dirty="0" smtClean="0"/>
              <a:t>Affective</a:t>
            </a:r>
          </a:p>
          <a:p>
            <a:r>
              <a:rPr lang="en-US" dirty="0" smtClean="0"/>
              <a:t>Challenging</a:t>
            </a:r>
            <a:endParaRPr lang="en-US" dirty="0" smtClean="0"/>
          </a:p>
          <a:p>
            <a:pPr lvl="1"/>
            <a:r>
              <a:rPr lang="en-US" dirty="0" smtClean="0"/>
              <a:t>The insignificance problem</a:t>
            </a:r>
          </a:p>
          <a:p>
            <a:pPr lvl="1"/>
            <a:r>
              <a:rPr lang="en-US" dirty="0" smtClean="0"/>
              <a:t>Lurking </a:t>
            </a:r>
            <a:r>
              <a:rPr lang="en-US" dirty="0" smtClean="0"/>
              <a:t>variables (i.e. previous experience, learning styles, gender,…)</a:t>
            </a:r>
            <a:endParaRPr lang="en-US" dirty="0" smtClean="0"/>
          </a:p>
          <a:p>
            <a:pPr lvl="1"/>
            <a:r>
              <a:rPr lang="en-US" dirty="0" smtClean="0"/>
              <a:t>Controlled experiments can issue ethical </a:t>
            </a:r>
            <a:r>
              <a:rPr lang="en-US" dirty="0" smtClean="0"/>
              <a:t>concerns</a:t>
            </a:r>
          </a:p>
          <a:p>
            <a:r>
              <a:rPr lang="en-US" dirty="0" smtClean="0"/>
              <a:t>Quasi-experiment is used to measure cognitive learning gains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80814</TotalTime>
  <Words>1675</Words>
  <Application>Microsoft Office PowerPoint</Application>
  <PresentationFormat>Custom</PresentationFormat>
  <Paragraphs>369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Median</vt:lpstr>
      <vt:lpstr>Microsoft Equation 3.0</vt:lpstr>
      <vt:lpstr>Evaluating the pedagogical effectiveness of educational interventions</vt:lpstr>
      <vt:lpstr>Agenda</vt:lpstr>
      <vt:lpstr>What is an Intervention</vt:lpstr>
      <vt:lpstr>Types of Interventions</vt:lpstr>
      <vt:lpstr>Types of Interventions</vt:lpstr>
      <vt:lpstr>Types of Interventions</vt:lpstr>
      <vt:lpstr>Types of Interventions</vt:lpstr>
      <vt:lpstr>Pedagogical Evaluation</vt:lpstr>
      <vt:lpstr>Pedagogical Evaluation</vt:lpstr>
      <vt:lpstr>Quasi-Experiment</vt:lpstr>
      <vt:lpstr>Define Participants </vt:lpstr>
      <vt:lpstr>State the hypotheses</vt:lpstr>
      <vt:lpstr>Describe the Materials</vt:lpstr>
      <vt:lpstr>Describe the procedure</vt:lpstr>
      <vt:lpstr>Describe the procedure</vt:lpstr>
      <vt:lpstr>Data Analysis</vt:lpstr>
      <vt:lpstr>Instrument Design </vt:lpstr>
      <vt:lpstr>Instrument Design</vt:lpstr>
      <vt:lpstr>Defining the scope</vt:lpstr>
      <vt:lpstr>Slide 20</vt:lpstr>
      <vt:lpstr>Slide 21</vt:lpstr>
      <vt:lpstr>Slide 22</vt:lpstr>
      <vt:lpstr>Identifying misconceptions</vt:lpstr>
      <vt:lpstr>Designing Items</vt:lpstr>
      <vt:lpstr>Validity and Reliability</vt:lpstr>
      <vt:lpstr>Validation</vt:lpstr>
      <vt:lpstr>Reliability</vt:lpstr>
      <vt:lpstr>Reliability</vt:lpstr>
      <vt:lpstr>Item Analysis</vt:lpstr>
      <vt:lpstr>Descriptive statistics</vt:lpstr>
      <vt:lpstr>Difficulty index</vt:lpstr>
      <vt:lpstr>Discrimination index</vt:lpstr>
      <vt:lpstr>Discrimination index</vt:lpstr>
      <vt:lpstr>Item Curves</vt:lpstr>
      <vt:lpstr>Item Curves</vt:lpstr>
      <vt:lpstr>Putting it altogether</vt:lpstr>
      <vt:lpstr>References</vt:lpstr>
      <vt:lpstr>References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Interacting with information</dc:title>
  <dc:creator>Mohammed Fawzy</dc:creator>
  <cp:lastModifiedBy>Mohammed Fawzy</cp:lastModifiedBy>
  <cp:revision>2300</cp:revision>
  <dcterms:created xsi:type="dcterms:W3CDTF">2006-08-16T00:00:00Z</dcterms:created>
  <dcterms:modified xsi:type="dcterms:W3CDTF">2015-02-23T03:51:06Z</dcterms:modified>
</cp:coreProperties>
</file>