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0" r:id="rId4"/>
    <p:sldId id="279" r:id="rId5"/>
    <p:sldId id="281" r:id="rId6"/>
    <p:sldId id="28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5" r:id="rId18"/>
    <p:sldId id="276" r:id="rId19"/>
    <p:sldId id="277" r:id="rId20"/>
    <p:sldId id="287" r:id="rId21"/>
    <p:sldId id="270" r:id="rId22"/>
    <p:sldId id="290" r:id="rId23"/>
    <p:sldId id="272" r:id="rId24"/>
    <p:sldId id="291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82" autoAdjust="0"/>
    <p:restoredTop sz="84747" autoAdjust="0"/>
  </p:normalViewPr>
  <p:slideViewPr>
    <p:cSldViewPr snapToGrid="0">
      <p:cViewPr varScale="1">
        <p:scale>
          <a:sx n="72" d="100"/>
          <a:sy n="72" d="100"/>
        </p:scale>
        <p:origin x="58" y="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8C062-D9C0-4E1E-8D74-BFB31B9DCF6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BF62A-5332-4F97-946B-6B97F6B89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9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an experiment (</a:t>
            </a:r>
            <a:r>
              <a:rPr lang="en-US" baseline="0" dirty="0" err="1" smtClean="0"/>
              <a:t>Brunstein</a:t>
            </a:r>
            <a:r>
              <a:rPr lang="en-US" baseline="0" dirty="0" smtClean="0"/>
              <a:t>, Betts, and Anderson 2009). Also illustrates a cognitive math tutor.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F62A-5332-4F97-946B-6B97F6B89B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5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represents a typical example of the type of design issues that ITS developers face.</a:t>
            </a:r>
          </a:p>
          <a:p>
            <a:r>
              <a:rPr lang="en-US" dirty="0" smtClean="0"/>
              <a:t>In this case, I question if they got the right interpretation. This</a:t>
            </a:r>
            <a:r>
              <a:rPr lang="en-US" baseline="0" dirty="0" smtClean="0"/>
              <a:t> could be true that in isolation, discovery and lots of practice does best. But over the entire series, direct demonstration might do the best.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F62A-5332-4F97-946B-6B97F6B89B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2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does not actually make</a:t>
            </a:r>
            <a:r>
              <a:rPr lang="en-US" baseline="0" dirty="0" smtClean="0"/>
              <a:t> sense to me. That cost does not seem at all excessive.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F62A-5332-4F97-946B-6B97F6B89B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F62A-5332-4F97-946B-6B97F6B89B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2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5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1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6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65A1-08E5-4BD5-88C4-D96B01924BF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3F19-11FC-4DC9-B8EE-85983B8C6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Intelligent Tutoring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domain expert’s subject matter knowledge and problem-solving strategies</a:t>
            </a:r>
          </a:p>
          <a:p>
            <a:r>
              <a:rPr lang="en-US" dirty="0" smtClean="0"/>
              <a:t>Problem-solving strategy can be captured by rules</a:t>
            </a:r>
          </a:p>
          <a:p>
            <a:r>
              <a:rPr lang="en-US" dirty="0" smtClean="0"/>
              <a:t>ITS can compare learner’s process to the expert model’s actions.</a:t>
            </a:r>
          </a:p>
          <a:p>
            <a:r>
              <a:rPr lang="en-US" dirty="0" smtClean="0"/>
              <a:t>Ideally, can generate problems on-the-fly from the rules.</a:t>
            </a:r>
          </a:p>
          <a:p>
            <a:r>
              <a:rPr lang="en-US" dirty="0" smtClean="0"/>
              <a:t>Expensive to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given training scenario incorporates the necessary knowledge.</a:t>
            </a:r>
          </a:p>
          <a:p>
            <a:r>
              <a:rPr lang="en-US" dirty="0" smtClean="0"/>
              <a:t>A template task incorporates the necessary steps to solve the problem</a:t>
            </a:r>
          </a:p>
          <a:p>
            <a:r>
              <a:rPr lang="en-US" dirty="0" smtClean="0"/>
              <a:t>Limits the necessary knowledge to the one problem type</a:t>
            </a:r>
          </a:p>
          <a:p>
            <a:r>
              <a:rPr lang="en-US" dirty="0" smtClean="0"/>
              <a:t>A tutorial is then a series of such problem types, each with its knowledge and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Evaluates student performance</a:t>
            </a:r>
          </a:p>
          <a:p>
            <a:r>
              <a:rPr lang="en-US" dirty="0" smtClean="0"/>
              <a:t>The key problem is deducing what misconception led to a particular wrong answer, and then addressing that misconception.</a:t>
            </a:r>
          </a:p>
          <a:p>
            <a:r>
              <a:rPr lang="en-US" dirty="0" smtClean="0"/>
              <a:t>Example: Mistakes in addition</a:t>
            </a:r>
          </a:p>
          <a:p>
            <a:pPr lvl="1"/>
            <a:r>
              <a:rPr lang="en-US" dirty="0" smtClean="0"/>
              <a:t>Fail to carry</a:t>
            </a:r>
          </a:p>
          <a:p>
            <a:pPr lvl="1"/>
            <a:r>
              <a:rPr lang="en-US" dirty="0" smtClean="0"/>
              <a:t>Always carry</a:t>
            </a:r>
          </a:p>
          <a:p>
            <a:pPr lvl="1"/>
            <a:r>
              <a:rPr lang="en-US" dirty="0" smtClean="0"/>
              <a:t>Mistakes in single-digit addition</a:t>
            </a:r>
          </a:p>
        </p:txBody>
      </p:sp>
    </p:spTree>
    <p:extLst>
      <p:ext uri="{BB962C8B-B14F-4D97-AF65-F5344CB8AC3E}">
        <p14:creationId xmlns:p14="http://schemas.microsoft.com/office/powerpoint/2010/main" val="32059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Tactical Action Officer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6583" y="1487380"/>
            <a:ext cx="4718043" cy="513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Encodes instructional process</a:t>
            </a:r>
          </a:p>
          <a:p>
            <a:r>
              <a:rPr lang="en-US" dirty="0" smtClean="0"/>
              <a:t>Integrates information from the Student and Expert Models to make decisions</a:t>
            </a:r>
          </a:p>
          <a:p>
            <a:r>
              <a:rPr lang="en-US" dirty="0" smtClean="0"/>
              <a:t>Attempts to decide the “next step”</a:t>
            </a:r>
          </a:p>
          <a:p>
            <a:pPr lvl="1"/>
            <a:r>
              <a:rPr lang="en-US" dirty="0" smtClean="0"/>
              <a:t>Supply instruction (new content or hints)</a:t>
            </a:r>
          </a:p>
          <a:p>
            <a:pPr lvl="1"/>
            <a:r>
              <a:rPr lang="en-US" dirty="0" smtClean="0"/>
              <a:t>Supply problems (of right difficulty)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picture describe of the gross architecture is common, every ITS system is different in the details.</a:t>
            </a:r>
          </a:p>
          <a:p>
            <a:r>
              <a:rPr lang="en-US" dirty="0" smtClean="0"/>
              <a:t>Typically an ITS works for only some tutoring strategies.</a:t>
            </a:r>
          </a:p>
          <a:p>
            <a:r>
              <a:rPr lang="en-US" dirty="0" smtClean="0"/>
              <a:t>Each typically focuses on one model (expert, student, or instructor) over the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approach to the instructor model is as a large body of production rules.</a:t>
            </a:r>
          </a:p>
          <a:p>
            <a:r>
              <a:rPr lang="en-US" dirty="0" smtClean="0"/>
              <a:t>The Student </a:t>
            </a:r>
            <a:r>
              <a:rPr lang="en-US" dirty="0"/>
              <a:t>M</a:t>
            </a:r>
            <a:r>
              <a:rPr lang="en-US" dirty="0" smtClean="0"/>
              <a:t>odel stores values for probability that the student knows each rule.</a:t>
            </a:r>
          </a:p>
          <a:p>
            <a:r>
              <a:rPr lang="en-US" dirty="0" smtClean="0"/>
              <a:t>When the student applies a rule to the current problem state, the probability value for that rule goes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Model: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issue is how much guidance to give the student.</a:t>
            </a:r>
          </a:p>
          <a:p>
            <a:pPr lvl="1"/>
            <a:r>
              <a:rPr lang="en-US" dirty="0" smtClean="0"/>
              <a:t>Too much leads to hints-driven behavior, shallow learning</a:t>
            </a:r>
          </a:p>
          <a:p>
            <a:pPr lvl="1"/>
            <a:r>
              <a:rPr lang="en-US" dirty="0" smtClean="0"/>
              <a:t>Too little leads to student not knowing what to do, making no progress.</a:t>
            </a:r>
          </a:p>
          <a:p>
            <a:r>
              <a:rPr lang="en-US" dirty="0" smtClean="0"/>
              <a:t>Direct Instruction vs. Discovery Learning</a:t>
            </a:r>
          </a:p>
          <a:p>
            <a:pPr lvl="1"/>
            <a:r>
              <a:rPr lang="en-US" dirty="0" smtClean="0"/>
              <a:t>Discovery learning is in favor</a:t>
            </a:r>
          </a:p>
          <a:p>
            <a:pPr lvl="1"/>
            <a:r>
              <a:rPr lang="en-US" dirty="0" smtClean="0"/>
              <a:t>“Minimally guided discovery” or “pure discovery” is out of favor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Tutor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327879"/>
            <a:ext cx="7345679" cy="536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540" y="1347582"/>
            <a:ext cx="5105400" cy="53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Proposal:</a:t>
            </a:r>
          </a:p>
          <a:p>
            <a:r>
              <a:rPr lang="en-US" dirty="0" smtClean="0"/>
              <a:t>Start with a bunch of exercises for a topic, where each exercise is given a difficulty rating and subtopic.</a:t>
            </a:r>
          </a:p>
          <a:p>
            <a:r>
              <a:rPr lang="en-US" dirty="0" smtClean="0"/>
              <a:t>Start students with a series of exercises at the easiest rating (perhaps with training materials) for the first topic.</a:t>
            </a:r>
          </a:p>
          <a:p>
            <a:r>
              <a:rPr lang="en-US" dirty="0" smtClean="0"/>
              <a:t> When the student has “proved proficiency” at the lowest rating, start giving them the next difficulty (perhaps with more training materials).</a:t>
            </a:r>
          </a:p>
          <a:p>
            <a:r>
              <a:rPr lang="en-US" dirty="0" smtClean="0"/>
              <a:t>When they complete the various levels for the current subtopic, move to the next 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this an 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Conditions: (a) Written instruction, (b) direct demonstration, (c) both, (d) neither (discovery)</a:t>
            </a:r>
          </a:p>
          <a:p>
            <a:r>
              <a:rPr lang="en-US" dirty="0" smtClean="0"/>
              <a:t>For the first two problems in a set, discovery was the slowest</a:t>
            </a:r>
          </a:p>
          <a:p>
            <a:r>
              <a:rPr lang="en-US" dirty="0" smtClean="0"/>
              <a:t>But for the remaining problems, discovery and direct demonstration were significantly faster than the others (total time)</a:t>
            </a:r>
          </a:p>
          <a:p>
            <a:r>
              <a:rPr lang="en-US" dirty="0" smtClean="0"/>
              <a:t>This was true ONLY when there was significant practice during each section.</a:t>
            </a:r>
          </a:p>
          <a:p>
            <a:pPr lvl="1"/>
            <a:r>
              <a:rPr lang="en-US" dirty="0" smtClean="0"/>
              <a:t>When the amount of practice was cut, the discovery treatment participants effectively could not continue past a certain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 for 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</a:p>
          <a:p>
            <a:pPr lvl="1"/>
            <a:r>
              <a:rPr lang="en-US" dirty="0" smtClean="0"/>
              <a:t>Figure out the specific content pieces, their difficulty, etc.</a:t>
            </a:r>
          </a:p>
          <a:p>
            <a:r>
              <a:rPr lang="en-US" dirty="0" smtClean="0"/>
              <a:t>Cognitive Task Analysis</a:t>
            </a:r>
          </a:p>
          <a:p>
            <a:pPr lvl="1"/>
            <a:r>
              <a:rPr lang="en-US" dirty="0" smtClean="0"/>
              <a:t>Build computational model of the required problem solving knowledge</a:t>
            </a:r>
          </a:p>
          <a:p>
            <a:pPr lvl="1"/>
            <a:r>
              <a:rPr lang="en-US" dirty="0" smtClean="0"/>
              <a:t>Lots of domain expert interviews for how to solve problems</a:t>
            </a:r>
          </a:p>
          <a:p>
            <a:r>
              <a:rPr lang="en-US" dirty="0" smtClean="0"/>
              <a:t>Initial Tutor Implementation</a:t>
            </a:r>
          </a:p>
          <a:p>
            <a:pPr lvl="1"/>
            <a:r>
              <a:rPr lang="en-US" dirty="0" smtClean="0"/>
              <a:t>Set up guidance system to support student working problems.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0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ITS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evaluations of ITS have found some that have effect size comparable to one-on-one human tutors.</a:t>
            </a:r>
          </a:p>
          <a:p>
            <a:pPr lvl="1"/>
            <a:r>
              <a:rPr lang="en-US" dirty="0" smtClean="0"/>
              <a:t>Algebra Cognitive Tutor</a:t>
            </a:r>
          </a:p>
          <a:p>
            <a:pPr lvl="1"/>
            <a:r>
              <a:rPr lang="en-US" dirty="0" smtClean="0"/>
              <a:t>Such cognitive math tutors used in thousands of schools each year, with hundreds of thousands of students</a:t>
            </a:r>
            <a:endParaRPr lang="en-US" dirty="0"/>
          </a:p>
          <a:p>
            <a:r>
              <a:rPr lang="en-US" dirty="0" smtClean="0"/>
              <a:t>If they have been studied so long, and work so well, why do they not make a bigger impact?</a:t>
            </a:r>
          </a:p>
          <a:p>
            <a:r>
              <a:rPr lang="en-US" dirty="0" smtClean="0"/>
              <a:t>Does Khan Academy use ITS? Code Academy,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times are typically 200-300 hours for 1 hour of instruction.</a:t>
            </a:r>
          </a:p>
          <a:p>
            <a:r>
              <a:rPr lang="en-US" dirty="0" smtClean="0"/>
              <a:t>Not considered commercially viable at this ratio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not develop “deep” learning in students</a:t>
            </a:r>
          </a:p>
          <a:p>
            <a:r>
              <a:rPr lang="en-US" dirty="0" smtClean="0"/>
              <a:t>Being able to request hints on demand might harm learning</a:t>
            </a:r>
          </a:p>
          <a:p>
            <a:pPr lvl="1"/>
            <a:r>
              <a:rPr lang="en-US" dirty="0" smtClean="0"/>
              <a:t>Some students use a “hints driven” approach to get the exercises done</a:t>
            </a:r>
          </a:p>
          <a:p>
            <a:r>
              <a:rPr lang="en-US" dirty="0" smtClean="0"/>
              <a:t>ITS does not ask questions of students to get them to explain their problem solving approach</a:t>
            </a:r>
          </a:p>
          <a:p>
            <a:pPr lvl="1"/>
            <a:r>
              <a:rPr lang="en-US" dirty="0" smtClean="0"/>
              <a:t>The result is that they don’t learn the language, and so cannot communicate about the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dialog systems (Socratic Method, Discovery Driven)</a:t>
            </a:r>
          </a:p>
          <a:p>
            <a:r>
              <a:rPr lang="en-US" dirty="0" smtClean="0"/>
              <a:t>Better detection of student emotional affect</a:t>
            </a:r>
          </a:p>
          <a:p>
            <a:pPr lvl="1"/>
            <a:r>
              <a:rPr lang="en-US" dirty="0" smtClean="0"/>
              <a:t>Observation: The best learning comes with some --- but not too much --- tension or frustration.</a:t>
            </a:r>
          </a:p>
        </p:txBody>
      </p:sp>
    </p:spTree>
    <p:extLst>
      <p:ext uri="{BB962C8B-B14F-4D97-AF65-F5344CB8AC3E}">
        <p14:creationId xmlns:p14="http://schemas.microsoft.com/office/powerpoint/2010/main" val="25179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be classified as “intelligent”, </a:t>
            </a:r>
            <a:r>
              <a:rPr lang="en-US" dirty="0" smtClean="0"/>
              <a:t>they must </a:t>
            </a:r>
            <a:r>
              <a:rPr lang="en-US" dirty="0"/>
              <a:t>present “human-like” tutoring capabilities, that means </a:t>
            </a:r>
            <a:r>
              <a:rPr lang="en-US" dirty="0" smtClean="0"/>
              <a:t>to be able to adjust the content and delivery of the lesson to the students’ characteristics and needs by </a:t>
            </a:r>
            <a:r>
              <a:rPr lang="en-US" dirty="0" err="1" smtClean="0"/>
              <a:t>analysing</a:t>
            </a:r>
            <a:r>
              <a:rPr lang="en-US" dirty="0" smtClean="0"/>
              <a:t> and/or anticipating theirs responses and </a:t>
            </a:r>
            <a:r>
              <a:rPr lang="en-US" dirty="0" err="1" smtClean="0"/>
              <a:t>behaviours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                      -Roger </a:t>
            </a:r>
            <a:r>
              <a:rPr lang="en-US" dirty="0" err="1"/>
              <a:t>Nkambou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Q: Does a (human) tutor make much difference?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(Human)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Two-sigma “problem”:</a:t>
            </a:r>
          </a:p>
          <a:p>
            <a:r>
              <a:rPr lang="en-US" dirty="0" smtClean="0"/>
              <a:t>Bloom observed that students who receive good 1-on-1 tutoring  perform two standard deviations better than students who receive traditional classroom instruction.</a:t>
            </a:r>
          </a:p>
          <a:p>
            <a:r>
              <a:rPr lang="en-US" dirty="0" smtClean="0"/>
              <a:t>The ideal ITS would perform as well as a good human tutor, providing equivalent 1-on-1 instruction.</a:t>
            </a:r>
          </a:p>
          <a:p>
            <a:r>
              <a:rPr lang="en-US" dirty="0" smtClean="0"/>
              <a:t>Today’s online courses are at the performance level of traditional classroom instruction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7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am stuck, what do I do now?”</a:t>
            </a:r>
          </a:p>
          <a:p>
            <a:r>
              <a:rPr lang="en-US" dirty="0" smtClean="0"/>
              <a:t>Online courses do no better than traditional lecture to solve this problem.</a:t>
            </a:r>
          </a:p>
          <a:p>
            <a:r>
              <a:rPr lang="en-US" dirty="0" smtClean="0"/>
              <a:t>Can ITS do better?</a:t>
            </a:r>
          </a:p>
          <a:p>
            <a:r>
              <a:rPr lang="en-US" dirty="0" smtClean="0"/>
              <a:t>Even if an ITS only handled the easy situations, that would still leave more time for a human instructor to handle the more difficult cases.</a:t>
            </a:r>
          </a:p>
          <a:p>
            <a:r>
              <a:rPr lang="en-US" dirty="0" smtClean="0"/>
              <a:t>Work ongoing with ITS since the 1970s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1980’s: CMU LISP Tutor</a:t>
            </a:r>
          </a:p>
          <a:p>
            <a:pPr lvl="1"/>
            <a:r>
              <a:rPr lang="en-US" dirty="0" smtClean="0"/>
              <a:t>students performed 43% better on final than traditional instruction</a:t>
            </a:r>
          </a:p>
          <a:p>
            <a:pPr lvl="1"/>
            <a:r>
              <a:rPr lang="en-US" dirty="0" smtClean="0"/>
              <a:t>completed complex programming task 30% faster</a:t>
            </a:r>
          </a:p>
          <a:p>
            <a:r>
              <a:rPr lang="en-US" dirty="0" smtClean="0"/>
              <a:t>Early 1990’s: Sherlock (jet aircraft troubleshooting procedures)</a:t>
            </a:r>
          </a:p>
          <a:p>
            <a:pPr lvl="1"/>
            <a:r>
              <a:rPr lang="en-US" dirty="0" smtClean="0"/>
              <a:t>Students using ITS did significantly better than control group.</a:t>
            </a:r>
          </a:p>
          <a:p>
            <a:pPr lvl="1"/>
            <a:r>
              <a:rPr lang="en-US" dirty="0" smtClean="0"/>
              <a:t>After 20 hours of instruction, performed at the level of technicians with 4 years of experience.</a:t>
            </a:r>
          </a:p>
          <a:p>
            <a:r>
              <a:rPr lang="en-US" dirty="0" smtClean="0"/>
              <a:t>Many successful military training systems</a:t>
            </a:r>
          </a:p>
          <a:p>
            <a:r>
              <a:rPr lang="en-US" dirty="0" smtClean="0"/>
              <a:t>Successful math instruction: Cognitive Tutors</a:t>
            </a:r>
          </a:p>
        </p:txBody>
      </p:sp>
    </p:spTree>
    <p:extLst>
      <p:ext uri="{BB962C8B-B14F-4D97-AF65-F5344CB8AC3E}">
        <p14:creationId xmlns:p14="http://schemas.microsoft.com/office/powerpoint/2010/main" val="20446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531" y="1467089"/>
            <a:ext cx="7339914" cy="53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Model (Domain Model): Subject matter knowledge</a:t>
            </a:r>
          </a:p>
          <a:p>
            <a:r>
              <a:rPr lang="en-US" dirty="0" smtClean="0"/>
              <a:t>Student Model: Represents what the student does and does not know</a:t>
            </a:r>
          </a:p>
          <a:p>
            <a:r>
              <a:rPr lang="en-US" dirty="0" smtClean="0"/>
              <a:t>Instructor Model (Tutoring Model): ITS strategy for how to teach</a:t>
            </a:r>
          </a:p>
          <a:p>
            <a:r>
              <a:rPr lang="en-US" dirty="0" smtClean="0"/>
              <a:t>User Interface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1199</Words>
  <Application>Microsoft Office PowerPoint</Application>
  <PresentationFormat>Widescreen</PresentationFormat>
  <Paragraphs>124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Intelligent Tutoring Systems</vt:lpstr>
      <vt:lpstr>What is an ITS?</vt:lpstr>
      <vt:lpstr>A Definition:</vt:lpstr>
      <vt:lpstr>Q: Does a (human) tutor make much difference?</vt:lpstr>
      <vt:lpstr>Effects of (Human) Tutoring</vt:lpstr>
      <vt:lpstr>Key problem</vt:lpstr>
      <vt:lpstr>Early Successes</vt:lpstr>
      <vt:lpstr>Traditional Architecture</vt:lpstr>
      <vt:lpstr>Primary Components</vt:lpstr>
      <vt:lpstr>Rule-based Approach</vt:lpstr>
      <vt:lpstr>Scenario-based Approach</vt:lpstr>
      <vt:lpstr>Student Model</vt:lpstr>
      <vt:lpstr>Example: Tactical Action Officer</vt:lpstr>
      <vt:lpstr>Instructor Model</vt:lpstr>
      <vt:lpstr>ITS Systems</vt:lpstr>
      <vt:lpstr>Rules</vt:lpstr>
      <vt:lpstr>Instructor Model: Guidance</vt:lpstr>
      <vt:lpstr>Cognitive Tutor</vt:lpstr>
      <vt:lpstr>Experiment</vt:lpstr>
      <vt:lpstr>Results</vt:lpstr>
      <vt:lpstr>Development Process for ITS</vt:lpstr>
      <vt:lpstr>Are ITS used?</vt:lpstr>
      <vt:lpstr>Cost Issues</vt:lpstr>
      <vt:lpstr>Pedagogical Limitations</vt:lpstr>
      <vt:lpstr>Current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Tutoring System</dc:title>
  <dc:creator>Cliff</dc:creator>
  <cp:lastModifiedBy>Cliff</cp:lastModifiedBy>
  <cp:revision>25</cp:revision>
  <dcterms:created xsi:type="dcterms:W3CDTF">2015-04-25T18:23:04Z</dcterms:created>
  <dcterms:modified xsi:type="dcterms:W3CDTF">2015-05-06T15:44:52Z</dcterms:modified>
</cp:coreProperties>
</file>