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72" r:id="rId8"/>
    <p:sldId id="263" r:id="rId9"/>
    <p:sldId id="273" r:id="rId10"/>
    <p:sldId id="274" r:id="rId11"/>
    <p:sldId id="266" r:id="rId12"/>
    <p:sldId id="264" r:id="rId13"/>
    <p:sldId id="275" r:id="rId14"/>
    <p:sldId id="276" r:id="rId15"/>
    <p:sldId id="277" r:id="rId16"/>
    <p:sldId id="278" r:id="rId17"/>
    <p:sldId id="279" r:id="rId18"/>
    <p:sldId id="260" r:id="rId19"/>
    <p:sldId id="270" r:id="rId20"/>
    <p:sldId id="280" r:id="rId21"/>
    <p:sldId id="268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50" autoAdjust="0"/>
    <p:restoredTop sz="94660"/>
  </p:normalViewPr>
  <p:slideViewPr>
    <p:cSldViewPr>
      <p:cViewPr varScale="1">
        <p:scale>
          <a:sx n="76" d="100"/>
          <a:sy n="76" d="100"/>
        </p:scale>
        <p:origin x="186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1C17-6D78-444E-8D14-5FCC0AF65844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9085-5838-4C83-835B-7D5C5A104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1C17-6D78-444E-8D14-5FCC0AF65844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9085-5838-4C83-835B-7D5C5A104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1C17-6D78-444E-8D14-5FCC0AF65844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9085-5838-4C83-835B-7D5C5A104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1C17-6D78-444E-8D14-5FCC0AF65844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9085-5838-4C83-835B-7D5C5A104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1C17-6D78-444E-8D14-5FCC0AF65844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9085-5838-4C83-835B-7D5C5A104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1C17-6D78-444E-8D14-5FCC0AF65844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9085-5838-4C83-835B-7D5C5A104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1C17-6D78-444E-8D14-5FCC0AF65844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9085-5838-4C83-835B-7D5C5A104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1C17-6D78-444E-8D14-5FCC0AF65844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9085-5838-4C83-835B-7D5C5A104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1C17-6D78-444E-8D14-5FCC0AF65844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9085-5838-4C83-835B-7D5C5A104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1C17-6D78-444E-8D14-5FCC0AF65844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9085-5838-4C83-835B-7D5C5A104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1C17-6D78-444E-8D14-5FCC0AF65844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9085-5838-4C83-835B-7D5C5A104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F1C17-6D78-444E-8D14-5FCC0AF65844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E9085-5838-4C83-835B-7D5C5A104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Improving MOOCs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Khan-Style Drawing vs. </a:t>
            </a:r>
            <a:r>
              <a:rPr lang="en-US" dirty="0" err="1" smtClean="0"/>
              <a:t>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to see dynamic presentation in the form of drawing on the slide than present most static slides.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112681"/>
            <a:ext cx="5105400" cy="318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5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 Videos for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Lectures developed for an hour-long class are somewhat different from lectures designed as a series of six-minute segments.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Right Speaking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want too fast, or too slow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fits CTMP.</a:t>
            </a:r>
            <a:endParaRPr lang="en-US" dirty="0"/>
          </a:p>
          <a:p>
            <a:r>
              <a:rPr lang="en-US" dirty="0" smtClean="0"/>
              <a:t>But in general, instructors are not speaking too fast in this context (videos).</a:t>
            </a:r>
            <a:endParaRPr lang="en-US" dirty="0" smtClean="0"/>
          </a:p>
          <a:p>
            <a:r>
              <a:rPr lang="en-US" dirty="0" smtClean="0"/>
              <a:t>Enthusiasm might be the key, not speaking rate.</a:t>
            </a:r>
            <a:endParaRPr lang="en-US" dirty="0" smtClean="0"/>
          </a:p>
          <a:p>
            <a:r>
              <a:rPr lang="en-US" dirty="0" smtClean="0"/>
              <a:t>Provide built-in pauses.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vs.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engage “tutorials” (worked exercises) differently from lecture (content presentation)</a:t>
            </a:r>
          </a:p>
          <a:p>
            <a:r>
              <a:rPr lang="en-US" dirty="0" smtClean="0"/>
              <a:t>Tend to pause/restart tutorials more.</a:t>
            </a:r>
          </a:p>
          <a:p>
            <a:pPr lvl="1"/>
            <a:r>
              <a:rPr lang="en-US" dirty="0" smtClean="0"/>
              <a:t>Add support in form of indexing, navigation</a:t>
            </a:r>
          </a:p>
          <a:p>
            <a:r>
              <a:rPr lang="en-US" dirty="0" smtClean="0"/>
              <a:t>Tend to watch lecture once-through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3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Classroom Lecture</a:t>
            </a:r>
            <a:endParaRPr lang="en-US" dirty="0"/>
          </a:p>
        </p:txBody>
      </p:sp>
      <p:pic>
        <p:nvPicPr>
          <p:cNvPr id="4" name="Content Placeholder 3" descr="250px-Horse_and_bugg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456480"/>
            <a:ext cx="6324600" cy="4756099"/>
          </a:xfrm>
        </p:spPr>
      </p:pic>
    </p:spTree>
    <p:extLst>
      <p:ext uri="{BB962C8B-B14F-4D97-AF65-F5344CB8AC3E}">
        <p14:creationId xmlns:p14="http://schemas.microsoft.com/office/powerpoint/2010/main" val="25932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Education: What We Want</a:t>
            </a:r>
            <a:endParaRPr lang="en-US" dirty="0"/>
          </a:p>
        </p:txBody>
      </p:sp>
      <p:pic>
        <p:nvPicPr>
          <p:cNvPr id="4" name="Content Placeholder 3" descr="downloa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799" y="2667000"/>
            <a:ext cx="2687595" cy="1143000"/>
          </a:xfrm>
        </p:spPr>
      </p:pic>
      <p:pic>
        <p:nvPicPr>
          <p:cNvPr id="5" name="Picture 4" descr="2013_bmw_1-series_convertible_135i_fq_oem_1_7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2133600"/>
            <a:ext cx="3033711" cy="2022474"/>
          </a:xfrm>
          <a:prstGeom prst="rect">
            <a:avLst/>
          </a:prstGeom>
        </p:spPr>
      </p:pic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5000" y="3962400"/>
            <a:ext cx="2687595" cy="1143000"/>
          </a:xfrm>
          <a:prstGeom prst="rect">
            <a:avLst/>
          </a:prstGeom>
        </p:spPr>
      </p:pic>
      <p:pic>
        <p:nvPicPr>
          <p:cNvPr id="7" name="Picture 6" descr="download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81599" y="4038600"/>
            <a:ext cx="268759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84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MOOCs</a:t>
            </a:r>
            <a:endParaRPr lang="en-US" dirty="0"/>
          </a:p>
        </p:txBody>
      </p:sp>
      <p:pic>
        <p:nvPicPr>
          <p:cNvPr id="4" name="Content Placeholder 3" descr="250px-Horse_and_bugg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456480"/>
            <a:ext cx="6324600" cy="4756099"/>
          </a:xfrm>
        </p:spPr>
      </p:pic>
      <p:cxnSp>
        <p:nvCxnSpPr>
          <p:cNvPr id="6" name="Straight Connector 5"/>
          <p:cNvCxnSpPr/>
          <p:nvPr/>
        </p:nvCxnSpPr>
        <p:spPr>
          <a:xfrm flipH="1">
            <a:off x="2590800" y="3581400"/>
            <a:ext cx="1676400" cy="121920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2819400" y="3429000"/>
            <a:ext cx="1371600" cy="137160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54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Improved Video-based MOOCs</a:t>
            </a:r>
            <a:endParaRPr lang="en-US" dirty="0"/>
          </a:p>
        </p:txBody>
      </p:sp>
      <p:pic>
        <p:nvPicPr>
          <p:cNvPr id="4" name="Content Placeholder 3" descr="Elektrowag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889760"/>
            <a:ext cx="2438400" cy="1828800"/>
          </a:xfrm>
        </p:spPr>
      </p:pic>
      <p:pic>
        <p:nvPicPr>
          <p:cNvPr id="5" name="Picture 4" descr="MW2_05_02_24_kle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1889760"/>
            <a:ext cx="2941983" cy="1828800"/>
          </a:xfrm>
          <a:prstGeom prst="rect">
            <a:avLst/>
          </a:prstGeom>
        </p:spPr>
      </p:pic>
      <p:pic>
        <p:nvPicPr>
          <p:cNvPr id="6" name="Picture 5" descr="Benz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3749040"/>
            <a:ext cx="2496949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Are We Here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expert instructor has been teaching a course for 20 years.</a:t>
            </a:r>
          </a:p>
          <a:p>
            <a:r>
              <a:rPr lang="en-US" dirty="0" smtClean="0"/>
              <a:t>They have good classroom presentation materials (but nothing geared for online)</a:t>
            </a:r>
          </a:p>
          <a:p>
            <a:r>
              <a:rPr lang="en-US" dirty="0" smtClean="0"/>
              <a:t>It is a quick-and-dirty solution to videotape the lectures and stick them online.</a:t>
            </a:r>
          </a:p>
          <a:p>
            <a:r>
              <a:rPr lang="en-US" dirty="0"/>
              <a:t>S</a:t>
            </a:r>
            <a:r>
              <a:rPr lang="en-US" dirty="0" smtClean="0"/>
              <a:t>hould </a:t>
            </a:r>
            <a:r>
              <a:rPr lang="en-US" dirty="0" smtClean="0"/>
              <a:t>be a transition, </a:t>
            </a:r>
            <a:r>
              <a:rPr lang="en-US" dirty="0" smtClean="0"/>
              <a:t>or</a:t>
            </a:r>
            <a:r>
              <a:rPr lang="en-US" dirty="0" smtClean="0"/>
              <a:t> </a:t>
            </a:r>
            <a:r>
              <a:rPr lang="en-US" dirty="0" smtClean="0"/>
              <a:t>something that we optimize </a:t>
            </a:r>
            <a:r>
              <a:rPr lang="en-US" dirty="0" smtClean="0"/>
              <a:t>for?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in mind what we have learned from the principles from Cognitive Theory of Multimedia Presentation</a:t>
            </a:r>
          </a:p>
          <a:p>
            <a:r>
              <a:rPr lang="en-US" dirty="0" smtClean="0"/>
              <a:t>P.J. </a:t>
            </a:r>
            <a:r>
              <a:rPr lang="en-US" dirty="0" err="1" smtClean="0"/>
              <a:t>Guo</a:t>
            </a:r>
            <a:r>
              <a:rPr lang="en-US" dirty="0" smtClean="0"/>
              <a:t>, J. Kim, and R. Rubin, How Video Production Affects Student Engagement: An Empirical Study of MOOC Videos, in </a:t>
            </a:r>
            <a:r>
              <a:rPr lang="en-US" i="1" dirty="0" smtClean="0"/>
              <a:t>Proceedings of Learning at Scale </a:t>
            </a:r>
            <a:r>
              <a:rPr lang="en-US" dirty="0" smtClean="0"/>
              <a:t>2014.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Fundamental Philosophical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“online </a:t>
            </a:r>
            <a:r>
              <a:rPr lang="en-US" dirty="0" err="1" smtClean="0"/>
              <a:t>coursewhare</a:t>
            </a:r>
            <a:r>
              <a:rPr lang="en-US" dirty="0" smtClean="0"/>
              <a:t>” fundamentally a lecture, or is it a textbook?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1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Mitigating Problems with 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Design Choice</a:t>
            </a:r>
          </a:p>
          <a:p>
            <a:pPr lvl="1"/>
            <a:r>
              <a:rPr lang="en-US" dirty="0" smtClean="0"/>
              <a:t>Informal Style</a:t>
            </a:r>
          </a:p>
          <a:p>
            <a:pPr lvl="1"/>
            <a:r>
              <a:rPr lang="en-US" dirty="0" smtClean="0"/>
              <a:t>Use Head Shots</a:t>
            </a:r>
          </a:p>
          <a:p>
            <a:pPr lvl="1"/>
            <a:r>
              <a:rPr lang="en-US" dirty="0" smtClean="0"/>
              <a:t>Khan-style dynamic presentation</a:t>
            </a:r>
          </a:p>
          <a:p>
            <a:r>
              <a:rPr lang="en-US" dirty="0"/>
              <a:t>Mitigation</a:t>
            </a:r>
          </a:p>
          <a:p>
            <a:pPr lvl="1"/>
            <a:r>
              <a:rPr lang="en-US" dirty="0"/>
              <a:t>Reduce the length of a video segment (6 min?)</a:t>
            </a:r>
          </a:p>
          <a:p>
            <a:pPr lvl="1"/>
            <a:r>
              <a:rPr lang="en-US" dirty="0"/>
              <a:t>“Design for web” with a series of segments</a:t>
            </a:r>
          </a:p>
          <a:p>
            <a:pPr lvl="1"/>
            <a:r>
              <a:rPr lang="en-US" dirty="0"/>
              <a:t>Navigation support</a:t>
            </a:r>
          </a:p>
          <a:p>
            <a:pPr lvl="1"/>
            <a:r>
              <a:rPr lang="en-US" dirty="0"/>
              <a:t>Use the right speaking </a:t>
            </a:r>
            <a:r>
              <a:rPr lang="en-US" dirty="0" smtClean="0"/>
              <a:t>pace, </a:t>
            </a:r>
            <a:r>
              <a:rPr lang="en-US" smtClean="0"/>
              <a:t>provide built-in pauses</a:t>
            </a:r>
            <a:endParaRPr lang="en-US" dirty="0"/>
          </a:p>
          <a:p>
            <a:r>
              <a:rPr lang="en-US" dirty="0" smtClean="0"/>
              <a:t>Worked problem (tutorial) vs. Content Presentation (lecture)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</a:t>
            </a:r>
            <a:r>
              <a:rPr lang="en-US" dirty="0" err="1" smtClean="0"/>
              <a:t>eTextbook</a:t>
            </a:r>
            <a:r>
              <a:rPr lang="en-US" dirty="0" smtClean="0"/>
              <a:t>”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Coming from the perspective of </a:t>
            </a:r>
            <a:r>
              <a:rPr lang="en-US" dirty="0" err="1" smtClean="0"/>
              <a:t>eTextbook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Chunk </a:t>
            </a:r>
            <a:r>
              <a:rPr lang="en-US" dirty="0" smtClean="0"/>
              <a:t>in slides, not uncontrolled video.</a:t>
            </a:r>
          </a:p>
          <a:p>
            <a:pPr lvl="1"/>
            <a:r>
              <a:rPr lang="en-US" dirty="0" smtClean="0"/>
              <a:t>Present on each slide the best presentation of that piece of content.</a:t>
            </a:r>
          </a:p>
          <a:p>
            <a:pPr lvl="1"/>
            <a:r>
              <a:rPr lang="en-US" dirty="0" smtClean="0"/>
              <a:t>Use all of the CTMP principles as appropriate.</a:t>
            </a:r>
          </a:p>
          <a:p>
            <a:pPr lvl="1"/>
            <a:r>
              <a:rPr lang="en-US" dirty="0" smtClean="0"/>
              <a:t>Eliminate the “lecturer” from the picture (literally) (unless you are explicitly trying to show off a particular person for historical reasons, or demonstrating human anatomy, etc.)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Classroom Lecture</a:t>
            </a:r>
            <a:endParaRPr lang="en-US" dirty="0"/>
          </a:p>
        </p:txBody>
      </p:sp>
      <p:pic>
        <p:nvPicPr>
          <p:cNvPr id="4" name="Content Placeholder 3" descr="250px-Horse_and_bugg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456480"/>
            <a:ext cx="6324600" cy="47560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Education: What We Want</a:t>
            </a:r>
            <a:endParaRPr lang="en-US" dirty="0"/>
          </a:p>
        </p:txBody>
      </p:sp>
      <p:pic>
        <p:nvPicPr>
          <p:cNvPr id="4" name="Content Placeholder 3" descr="downloa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799" y="2667000"/>
            <a:ext cx="2687595" cy="1143000"/>
          </a:xfrm>
        </p:spPr>
      </p:pic>
      <p:pic>
        <p:nvPicPr>
          <p:cNvPr id="5" name="Picture 4" descr="2013_bmw_1-series_convertible_135i_fq_oem_1_7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2133600"/>
            <a:ext cx="3033711" cy="2022474"/>
          </a:xfrm>
          <a:prstGeom prst="rect">
            <a:avLst/>
          </a:prstGeom>
        </p:spPr>
      </p:pic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5000" y="3962400"/>
            <a:ext cx="2687595" cy="1143000"/>
          </a:xfrm>
          <a:prstGeom prst="rect">
            <a:avLst/>
          </a:prstGeom>
        </p:spPr>
      </p:pic>
      <p:pic>
        <p:nvPicPr>
          <p:cNvPr id="7" name="Picture 6" descr="download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81599" y="4038600"/>
            <a:ext cx="2687595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MOOCs</a:t>
            </a:r>
            <a:endParaRPr lang="en-US" dirty="0"/>
          </a:p>
        </p:txBody>
      </p:sp>
      <p:pic>
        <p:nvPicPr>
          <p:cNvPr id="4" name="Content Placeholder 3" descr="250px-Horse_and_bugg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456480"/>
            <a:ext cx="6324600" cy="4756099"/>
          </a:xfrm>
        </p:spPr>
      </p:pic>
      <p:cxnSp>
        <p:nvCxnSpPr>
          <p:cNvPr id="6" name="Straight Connector 5"/>
          <p:cNvCxnSpPr/>
          <p:nvPr/>
        </p:nvCxnSpPr>
        <p:spPr>
          <a:xfrm flipH="1">
            <a:off x="2590800" y="3581400"/>
            <a:ext cx="1676400" cy="121920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2819400" y="3429000"/>
            <a:ext cx="1371600" cy="137160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Improve?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Guo</a:t>
            </a:r>
            <a:r>
              <a:rPr lang="en-US" dirty="0" smtClean="0"/>
              <a:t> et al propose </a:t>
            </a:r>
            <a:r>
              <a:rPr lang="en-US" dirty="0" smtClean="0"/>
              <a:t>(based on empirical evaluation) several improvements to current MOOC presentation.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Shorter Video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six minutes, fraction of video viewed drops off.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895600"/>
            <a:ext cx="5254026" cy="295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33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Formal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prefer a less formal appearance in video presentation</a:t>
            </a:r>
          </a:p>
          <a:p>
            <a:r>
              <a:rPr lang="en-US" dirty="0" smtClean="0"/>
              <a:t>This fits the CTMP principles.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380581"/>
            <a:ext cx="6450807" cy="965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4495800"/>
            <a:ext cx="3098419" cy="193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9931" y="4495800"/>
            <a:ext cx="3098419" cy="193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Head Shots?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Intersperse head shots with the slide content.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495</Words>
  <Application>Microsoft Office PowerPoint</Application>
  <PresentationFormat>On-screen Show (4:3)</PresentationFormat>
  <Paragraphs>60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Improving MOOCs</vt:lpstr>
      <vt:lpstr>Background</vt:lpstr>
      <vt:lpstr>Traditional Classroom Lecture</vt:lpstr>
      <vt:lpstr>Online Education: What We Want</vt:lpstr>
      <vt:lpstr>The First MOOCs</vt:lpstr>
      <vt:lpstr>How Can We Improve?</vt:lpstr>
      <vt:lpstr>Use Shorter Video Segments</vt:lpstr>
      <vt:lpstr>Less Formal Style</vt:lpstr>
      <vt:lpstr>Use Head Shots?</vt:lpstr>
      <vt:lpstr>Khan-Style Drawing vs. Powerpoint</vt:lpstr>
      <vt:lpstr>Craft Videos for the Web</vt:lpstr>
      <vt:lpstr>Use the Right Speaking Rate</vt:lpstr>
      <vt:lpstr>Tutorial vs. Lecture</vt:lpstr>
      <vt:lpstr>Another Perspective</vt:lpstr>
      <vt:lpstr>Traditional Classroom Lecture</vt:lpstr>
      <vt:lpstr>Online Education: What We Want</vt:lpstr>
      <vt:lpstr>The First MOOCs</vt:lpstr>
      <vt:lpstr>Improved Video-based MOOCs</vt:lpstr>
      <vt:lpstr>Why Are We Here?</vt:lpstr>
      <vt:lpstr>A Fundamental Philosophical Question</vt:lpstr>
      <vt:lpstr>Mitigating Problems with Lectures</vt:lpstr>
      <vt:lpstr>The “eTextbook” Approach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MOOCs</dc:title>
  <dc:creator>Cliff</dc:creator>
  <cp:lastModifiedBy>Cliff</cp:lastModifiedBy>
  <cp:revision>15</cp:revision>
  <dcterms:created xsi:type="dcterms:W3CDTF">2015-04-03T20:05:08Z</dcterms:created>
  <dcterms:modified xsi:type="dcterms:W3CDTF">2015-04-07T16:55:25Z</dcterms:modified>
</cp:coreProperties>
</file>