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80" r:id="rId3"/>
    <p:sldId id="281" r:id="rId4"/>
    <p:sldId id="344" r:id="rId5"/>
    <p:sldId id="257" r:id="rId6"/>
    <p:sldId id="268" r:id="rId7"/>
    <p:sldId id="270" r:id="rId8"/>
    <p:sldId id="260" r:id="rId9"/>
    <p:sldId id="274" r:id="rId10"/>
    <p:sldId id="300" r:id="rId11"/>
    <p:sldId id="301" r:id="rId12"/>
    <p:sldId id="261" r:id="rId13"/>
    <p:sldId id="265" r:id="rId14"/>
    <p:sldId id="264" r:id="rId15"/>
    <p:sldId id="284" r:id="rId16"/>
    <p:sldId id="266" r:id="rId17"/>
    <p:sldId id="295" r:id="rId18"/>
    <p:sldId id="286" r:id="rId19"/>
    <p:sldId id="287" r:id="rId20"/>
    <p:sldId id="289" r:id="rId21"/>
    <p:sldId id="288" r:id="rId22"/>
    <p:sldId id="291" r:id="rId23"/>
    <p:sldId id="292" r:id="rId24"/>
    <p:sldId id="293" r:id="rId25"/>
    <p:sldId id="290" r:id="rId26"/>
    <p:sldId id="296" r:id="rId27"/>
    <p:sldId id="343" r:id="rId28"/>
    <p:sldId id="297" r:id="rId29"/>
    <p:sldId id="304" r:id="rId30"/>
    <p:sldId id="306" r:id="rId31"/>
    <p:sldId id="314" r:id="rId32"/>
    <p:sldId id="315" r:id="rId33"/>
    <p:sldId id="308" r:id="rId34"/>
    <p:sldId id="321" r:id="rId35"/>
    <p:sldId id="322" r:id="rId36"/>
    <p:sldId id="323" r:id="rId37"/>
    <p:sldId id="316" r:id="rId38"/>
    <p:sldId id="317" r:id="rId39"/>
    <p:sldId id="319" r:id="rId40"/>
    <p:sldId id="320" r:id="rId41"/>
    <p:sldId id="325" r:id="rId42"/>
    <p:sldId id="307" r:id="rId43"/>
    <p:sldId id="310" r:id="rId44"/>
    <p:sldId id="329" r:id="rId45"/>
    <p:sldId id="331" r:id="rId46"/>
    <p:sldId id="327" r:id="rId47"/>
    <p:sldId id="311" r:id="rId48"/>
    <p:sldId id="277" r:id="rId49"/>
    <p:sldId id="335" r:id="rId50"/>
    <p:sldId id="332" r:id="rId51"/>
    <p:sldId id="334" r:id="rId52"/>
    <p:sldId id="336" r:id="rId53"/>
    <p:sldId id="337" r:id="rId54"/>
    <p:sldId id="339" r:id="rId55"/>
    <p:sldId id="340" r:id="rId56"/>
    <p:sldId id="341" r:id="rId57"/>
    <p:sldId id="34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D96"/>
    <a:srgbClr val="575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88423" autoAdjust="0"/>
  </p:normalViewPr>
  <p:slideViewPr>
    <p:cSldViewPr>
      <p:cViewPr varScale="1">
        <p:scale>
          <a:sx n="117" d="100"/>
          <a:sy n="117" d="100"/>
        </p:scale>
        <p:origin x="134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32AE383-A36F-4DFF-9BEC-610E0E27909E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F54846-1836-4E14-8375-BF5082199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430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2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 = Student Year </a:t>
            </a:r>
          </a:p>
          <a:p>
            <a:endParaRPr lang="en-US" dirty="0" smtClean="0"/>
          </a:p>
          <a:p>
            <a:r>
              <a:rPr lang="en-US" dirty="0" smtClean="0"/>
              <a:t>The broad</a:t>
            </a:r>
            <a:r>
              <a:rPr lang="en-US" baseline="0" dirty="0" smtClean="0"/>
              <a:t> questions that researchers were trying to ask and find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7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summarize what are there in previous tables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26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the study sites were volunteers and they can drop out of study any time without any reason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907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of the participating</a:t>
            </a:r>
            <a:r>
              <a:rPr lang="en-US" baseline="0" dirty="0" smtClean="0"/>
              <a:t>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343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Flipped model:</a:t>
            </a:r>
            <a:r>
              <a:rPr lang="en-US" baseline="0" dirty="0" smtClean="0"/>
              <a:t> Teachers assign videos on new concepts to students as homework and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Class room is used to extend video lectures, solve problems or useful discussion or interactive exercises.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Blended learning model, you try to integrate digital content with instructor led classroom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699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r>
              <a:rPr lang="en-US" baseline="0" dirty="0" smtClean="0"/>
              <a:t> Changes: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features were added, search functionality was introduced, videos and problem sets were added and standardized.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38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02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period</a:t>
            </a:r>
            <a:r>
              <a:rPr lang="en-US" baseline="0" dirty="0" smtClean="0"/>
              <a:t> for Math and mandatory extra-session for students who failed to complete their assignment </a:t>
            </a:r>
            <a:r>
              <a:rPr lang="en-US" baseline="0" smtClean="0"/>
              <a:t>after school.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06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Researchers</a:t>
            </a:r>
            <a:r>
              <a:rPr lang="en-US" baseline="0" dirty="0" smtClean="0"/>
              <a:t> visited each of these sites and made classroom observations.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end of all this data collection, they were trying to find if there exists any correlation between Khan Academy usage and any change in outcomes in all above factors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81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 reported</a:t>
            </a:r>
            <a:r>
              <a:rPr lang="en-US" baseline="0" dirty="0" smtClean="0"/>
              <a:t> that 8/10 students liked the time they spent working on Khan Academy</a:t>
            </a:r>
          </a:p>
          <a:p>
            <a:r>
              <a:rPr lang="en-US" dirty="0" smtClean="0"/>
              <a:t>45%</a:t>
            </a:r>
            <a:r>
              <a:rPr lang="en-US" baseline="0" dirty="0" smtClean="0"/>
              <a:t> of students respondents said that with Khan Academy they were able to learn new things on their own without help of teacher.</a:t>
            </a:r>
          </a:p>
          <a:p>
            <a:r>
              <a:rPr lang="en-US" baseline="0" dirty="0" smtClean="0"/>
              <a:t>Immediate feedback, hits, contextualized videos ensured that they were not struck for long time and experienced success even when content became challenging.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en-US" altLang="en-US" smtClean="0"/>
              <a:t> khanacademy.org/commoncore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D7370B-0216-48E3-B879-021C2C41B5D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810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507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223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57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Less</a:t>
            </a:r>
            <a:r>
              <a:rPr lang="en-US" altLang="en-US" baseline="0" dirty="0" smtClean="0"/>
              <a:t> is </a:t>
            </a:r>
            <a:r>
              <a:rPr lang="en-US" altLang="en-US" baseline="0" dirty="0" err="1" smtClean="0"/>
              <a:t>css</a:t>
            </a:r>
            <a:r>
              <a:rPr lang="en-US" altLang="en-US" baseline="0" dirty="0" smtClean="0"/>
              <a:t> preprocessor</a:t>
            </a:r>
          </a:p>
          <a:p>
            <a:pPr>
              <a:spcBef>
                <a:spcPct val="0"/>
              </a:spcBef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Raphaël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—JavaScript Library – vector graphics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to create doing interactive exercises</a:t>
            </a:r>
            <a:endParaRPr lang="en-US" altLang="en-US" baseline="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E389B-B6AF-457C-864D-2D4246AF732B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384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Less</a:t>
            </a:r>
            <a:r>
              <a:rPr lang="en-US" altLang="en-US" baseline="0" dirty="0" smtClean="0"/>
              <a:t> is </a:t>
            </a:r>
            <a:r>
              <a:rPr lang="en-US" altLang="en-US" baseline="0" dirty="0" err="1" smtClean="0"/>
              <a:t>css</a:t>
            </a:r>
            <a:r>
              <a:rPr lang="en-US" altLang="en-US" baseline="0" dirty="0" smtClean="0"/>
              <a:t> preprocessor</a:t>
            </a:r>
          </a:p>
          <a:p>
            <a:pPr>
              <a:spcBef>
                <a:spcPct val="0"/>
              </a:spcBef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Raphaël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—JavaScript Library – vector graphics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to create doing interactive exercises</a:t>
            </a:r>
            <a:endParaRPr lang="en-US" altLang="en-US" baseline="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E389B-B6AF-457C-864D-2D4246AF732B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20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Less</a:t>
            </a:r>
            <a:r>
              <a:rPr lang="en-US" altLang="en-US" baseline="0" dirty="0" smtClean="0"/>
              <a:t> is </a:t>
            </a:r>
            <a:r>
              <a:rPr lang="en-US" altLang="en-US" baseline="0" dirty="0" err="1" smtClean="0"/>
              <a:t>css</a:t>
            </a:r>
            <a:r>
              <a:rPr lang="en-US" altLang="en-US" baseline="0" dirty="0" smtClean="0"/>
              <a:t> preprocessor</a:t>
            </a:r>
          </a:p>
          <a:p>
            <a:pPr>
              <a:spcBef>
                <a:spcPct val="0"/>
              </a:spcBef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Raphaël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—JavaScript Library – vector graphics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to create doing interactive exercises</a:t>
            </a:r>
            <a:endParaRPr lang="en-US" altLang="en-US" baseline="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E389B-B6AF-457C-864D-2D4246AF732B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260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Less</a:t>
            </a:r>
            <a:r>
              <a:rPr lang="en-US" altLang="en-US" baseline="0" dirty="0" smtClean="0"/>
              <a:t> is </a:t>
            </a:r>
            <a:r>
              <a:rPr lang="en-US" altLang="en-US" baseline="0" dirty="0" err="1" smtClean="0"/>
              <a:t>css</a:t>
            </a:r>
            <a:r>
              <a:rPr lang="en-US" altLang="en-US" baseline="0" dirty="0" smtClean="0"/>
              <a:t> preprocessor</a:t>
            </a:r>
          </a:p>
          <a:p>
            <a:pPr>
              <a:spcBef>
                <a:spcPct val="0"/>
              </a:spcBef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Raphaël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—JavaScript Library – vector graphics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to create doing interactive exercises</a:t>
            </a:r>
            <a:endParaRPr lang="en-US" altLang="en-US" baseline="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E389B-B6AF-457C-864D-2D4246AF732B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71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Less</a:t>
            </a:r>
            <a:r>
              <a:rPr lang="en-US" altLang="en-US" baseline="0" dirty="0" smtClean="0"/>
              <a:t> is </a:t>
            </a:r>
            <a:r>
              <a:rPr lang="en-US" altLang="en-US" baseline="0" dirty="0" err="1" smtClean="0"/>
              <a:t>css</a:t>
            </a:r>
            <a:r>
              <a:rPr lang="en-US" altLang="en-US" baseline="0" dirty="0" smtClean="0"/>
              <a:t> preprocessor</a:t>
            </a:r>
          </a:p>
          <a:p>
            <a:pPr>
              <a:spcBef>
                <a:spcPct val="0"/>
              </a:spcBef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Raphaël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—JavaScript Library – vector graphics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to create doing interactive exercises</a:t>
            </a:r>
            <a:endParaRPr lang="en-US" altLang="en-US" baseline="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E389B-B6AF-457C-864D-2D4246AF732B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31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Less</a:t>
            </a:r>
            <a:r>
              <a:rPr lang="en-US" altLang="en-US" baseline="0" dirty="0" smtClean="0"/>
              <a:t> is </a:t>
            </a:r>
            <a:r>
              <a:rPr lang="en-US" altLang="en-US" baseline="0" dirty="0" err="1" smtClean="0"/>
              <a:t>css</a:t>
            </a:r>
            <a:r>
              <a:rPr lang="en-US" altLang="en-US" baseline="0" dirty="0" smtClean="0"/>
              <a:t> preprocessor</a:t>
            </a:r>
          </a:p>
          <a:p>
            <a:pPr>
              <a:spcBef>
                <a:spcPct val="0"/>
              </a:spcBef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Raphaël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—JavaScript Library – vector graphics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to create doing interactive exercises</a:t>
            </a:r>
            <a:endParaRPr lang="en-US" altLang="en-US" baseline="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E389B-B6AF-457C-864D-2D4246AF732B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6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Khan</a:t>
            </a:r>
            <a:r>
              <a:rPr lang="en-US" baseline="0" dirty="0" smtClean="0"/>
              <a:t> Academy supports the following roles: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51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how it works for any user who is registered as student. This is can be used outside the classroom .</a:t>
            </a:r>
          </a:p>
          <a:p>
            <a:r>
              <a:rPr lang="en-US" baseline="0" dirty="0" smtClean="0"/>
              <a:t>Student need not necessarily watch videos to complete a problem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71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get immediate feedback whether</a:t>
            </a:r>
            <a:r>
              <a:rPr lang="en-US" baseline="0" dirty="0" smtClean="0"/>
              <a:t> you are right or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14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1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Courtesy</a:t>
            </a:r>
            <a:r>
              <a:rPr lang="en-US" baseline="0" dirty="0" smtClean="0"/>
              <a:t> from: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13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64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 and Teachers can both view what question student as posted, answered</a:t>
            </a:r>
            <a:r>
              <a:rPr lang="en-US" baseline="0" dirty="0" smtClean="0"/>
              <a:t>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Provides a </a:t>
            </a:r>
            <a:r>
              <a:rPr lang="en-US" baseline="0" dirty="0" err="1" smtClean="0"/>
              <a:t>stackoverlow</a:t>
            </a:r>
            <a:r>
              <a:rPr lang="en-US" baseline="0" dirty="0" smtClean="0"/>
              <a:t> kind of metaphor.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Khan Academy tries to provide a completely immersed environment and does a good job at it.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54846-1836-4E14-8375-BF50821999F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80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CDD3-07A3-4B41-B7FE-6A159F371229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C793C-06B2-46C0-9D4D-CFA3394D7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7860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3236-9008-409F-8CF4-35883EA341EC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83F90-4E85-4AC7-BEA1-900FE4290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238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9ED9E-C3FB-4E97-AF4A-F150CD2A027B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F12EE-1688-40BC-8CCF-BFB8B5EF3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411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A9CA-CC95-4C5D-A8A3-D566B7D3624D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4E0D-BEAA-4E9E-ABB9-A928CF927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5008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1360-4CC3-46F0-BEBE-10453C1807CF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06A8F-0D79-4387-B2E2-4AA2BB6D5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280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849E-9A62-42AC-94E1-0BCB375FC347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C82DE-CFB2-4B55-B469-93E6D7258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9350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90A705-8272-44E6-8258-128AC02681C1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E1ECE4-4324-493D-9209-A7B7938C83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93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06CF9-E681-4A19-A818-8D2808D8A350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A8564-98E5-4A11-BE9D-CAFF29318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7030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08AA-24F3-41F9-BD21-3132D93E9A6D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D69AC-BF31-4A82-AC54-75A0989D6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05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40EF-BA48-4E4A-983F-50ACE3B54131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C05D-5E16-4B60-86CB-9AF57BE38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506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6B6A-7108-4462-A777-0A331AF731AC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1888B-9983-4281-A5A0-A9313A117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844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AA7CE-EAB1-48B2-AFCA-8C63EAED05A5}" type="datetimeFigureOut">
              <a:rPr lang="en-US"/>
              <a:pPr>
                <a:defRPr/>
              </a:pPr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2E919369-36E5-4180-B471-EF8959DE14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8" r:id="rId5"/>
    <p:sldLayoutId id="2147483699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sites.google.com/a/khanacademy.org/forge/for-developers" TargetMode="External"/><Relationship Id="rId2" Type="http://schemas.openxmlformats.org/officeDocument/2006/relationships/hyperlink" Target="https://github.com/Kh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equality.org/ka-lite/" TargetMode="External"/><Relationship Id="rId5" Type="http://schemas.openxmlformats.org/officeDocument/2006/relationships/hyperlink" Target="https://github.com/Khan/khan-api#readme" TargetMode="External"/><Relationship Id="rId4" Type="http://schemas.openxmlformats.org/officeDocument/2006/relationships/hyperlink" Target="http://api-explorer.khanacademy.org/group/api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Khan Academy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4953000" cy="1752600"/>
          </a:xfrm>
        </p:spPr>
        <p:txBody>
          <a:bodyPr/>
          <a:lstStyle/>
          <a:p>
            <a:pPr marL="63500" eaLnBrk="1" hangingPunct="1">
              <a:defRPr/>
            </a:pPr>
            <a:r>
              <a:rPr lang="en-US" dirty="0" smtClean="0">
                <a:solidFill>
                  <a:srgbClr val="5C5D96"/>
                </a:solidFill>
              </a:rPr>
              <a:t>Vivek </a:t>
            </a:r>
            <a:r>
              <a:rPr lang="en-US" dirty="0" err="1" smtClean="0">
                <a:solidFill>
                  <a:srgbClr val="5C5D96"/>
                </a:solidFill>
              </a:rPr>
              <a:t>Bharath</a:t>
            </a:r>
            <a:r>
              <a:rPr lang="en-US" dirty="0" smtClean="0">
                <a:solidFill>
                  <a:srgbClr val="5C5D96"/>
                </a:solidFill>
              </a:rPr>
              <a:t> </a:t>
            </a:r>
            <a:r>
              <a:rPr lang="en-US" dirty="0" err="1" smtClean="0">
                <a:solidFill>
                  <a:srgbClr val="5C5D96"/>
                </a:solidFill>
              </a:rPr>
              <a:t>Akupatni</a:t>
            </a:r>
            <a:r>
              <a:rPr lang="en-US" dirty="0" smtClean="0">
                <a:solidFill>
                  <a:srgbClr val="5C5D96"/>
                </a:solidFill>
              </a:rPr>
              <a:t> </a:t>
            </a:r>
          </a:p>
          <a:p>
            <a:pPr marL="63500" eaLnBrk="1" hangingPunct="1">
              <a:defRPr/>
            </a:pPr>
            <a:r>
              <a:rPr lang="en-US" dirty="0" smtClean="0">
                <a:solidFill>
                  <a:srgbClr val="5C5D96"/>
                </a:solidFill>
              </a:rPr>
              <a:t>CS6604</a:t>
            </a:r>
            <a:r>
              <a:rPr lang="en-US" dirty="0">
                <a:solidFill>
                  <a:srgbClr val="5C5D96"/>
                </a:solidFill>
              </a:rPr>
              <a:t>: Designing and Implementing Online Education Systems</a:t>
            </a:r>
          </a:p>
          <a:p>
            <a:pPr marL="6350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33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57588F"/>
                </a:solidFill>
              </a:rPr>
              <a:t>Sample Exercise</a:t>
            </a:r>
            <a:endParaRPr lang="en-US" sz="3600" dirty="0">
              <a:solidFill>
                <a:srgbClr val="57588F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9058" r="8849"/>
          <a:stretch/>
        </p:blipFill>
        <p:spPr>
          <a:xfrm>
            <a:off x="914400" y="1371600"/>
            <a:ext cx="7162799" cy="4829968"/>
          </a:xfrm>
        </p:spPr>
      </p:pic>
    </p:spTree>
    <p:extLst>
      <p:ext uri="{BB962C8B-B14F-4D97-AF65-F5344CB8AC3E}">
        <p14:creationId xmlns:p14="http://schemas.microsoft.com/office/powerpoint/2010/main" val="406762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33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5C5D96"/>
                </a:solidFill>
              </a:rPr>
              <a:t>Sample Exercise</a:t>
            </a:r>
            <a:endParaRPr lang="en-US" sz="3600" dirty="0">
              <a:solidFill>
                <a:srgbClr val="5C5D9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8047" r="8790"/>
          <a:stretch/>
        </p:blipFill>
        <p:spPr>
          <a:xfrm>
            <a:off x="1143000" y="1600200"/>
            <a:ext cx="6934200" cy="4821238"/>
          </a:xfrm>
        </p:spPr>
      </p:pic>
    </p:spTree>
    <p:extLst>
      <p:ext uri="{BB962C8B-B14F-4D97-AF65-F5344CB8AC3E}">
        <p14:creationId xmlns:p14="http://schemas.microsoft.com/office/powerpoint/2010/main" val="79040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686800" cy="106997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5C5D96"/>
                </a:solidFill>
                <a:latin typeface="Gill Sans"/>
                <a:ea typeface="Gill Sans"/>
                <a:cs typeface="Gill Sans"/>
              </a:rPr>
              <a:t>Learning with Khan Academy is…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82588" y="1327150"/>
            <a:ext cx="80089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57588F"/>
                </a:solidFill>
                <a:latin typeface="Trebuchet MS" panose="020B0603020202020204" pitchFamily="34" charset="0"/>
              </a:rPr>
              <a:t>Personalized…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39738" y="2819399"/>
            <a:ext cx="4246562" cy="3810001"/>
          </a:xfrm>
        </p:spPr>
        <p:txBody>
          <a:bodyPr/>
          <a:lstStyle/>
          <a:p>
            <a:pPr marL="0" indent="0" eaLnBrk="1" hangingPunct="1">
              <a:buFont typeface="Georgia" panose="02040502050405020303" pitchFamily="18" charset="0"/>
              <a:buNone/>
            </a:pPr>
            <a:r>
              <a:rPr lang="en-US" altLang="en-US" dirty="0" smtClean="0">
                <a:ea typeface="Corbel" panose="020B0503020204020204" pitchFamily="34" charset="0"/>
                <a:cs typeface="Corbel" panose="020B0503020204020204" pitchFamily="34" charset="0"/>
              </a:rPr>
              <a:t>Gives each learner control over their own learning path</a:t>
            </a:r>
            <a:endParaRPr lang="en-US" altLang="en-US" dirty="0" smtClean="0"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indent="0" algn="ctr" eaLnBrk="1" hangingPunct="1">
              <a:buFont typeface="Georgia" panose="02040502050405020303" pitchFamily="18" charset="0"/>
              <a:buNone/>
            </a:pPr>
            <a:endParaRPr lang="en-US" altLang="en-US" dirty="0" smtClean="0"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indent="0" algn="ctr" eaLnBrk="1" hangingPunct="1">
              <a:buFont typeface="Georgia" panose="02040502050405020303" pitchFamily="18" charset="0"/>
              <a:buNone/>
            </a:pPr>
            <a:endParaRPr lang="en-US" altLang="en-US" dirty="0" smtClean="0"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indent="0" eaLnBrk="1" hangingPunct="1">
              <a:buFont typeface="Georgia" panose="02040502050405020303" pitchFamily="18" charset="0"/>
              <a:buNone/>
            </a:pPr>
            <a:endParaRPr lang="en-US" altLang="en-US" dirty="0" smtClean="0"/>
          </a:p>
        </p:txBody>
      </p:sp>
      <p:pic>
        <p:nvPicPr>
          <p:cNvPr id="9220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1959" b="-3893"/>
          <a:stretch>
            <a:fillRect/>
          </a:stretch>
        </p:blipFill>
        <p:spPr bwMode="auto">
          <a:xfrm>
            <a:off x="5002213" y="3797300"/>
            <a:ext cx="414178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>
            <a:fillRect/>
          </a:stretch>
        </p:blipFill>
        <p:spPr bwMode="auto">
          <a:xfrm>
            <a:off x="5002213" y="-161925"/>
            <a:ext cx="41417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 txBox="1">
            <a:spLocks/>
          </p:cNvSpPr>
          <p:nvPr/>
        </p:nvSpPr>
        <p:spPr bwMode="auto">
          <a:xfrm>
            <a:off x="381001" y="914400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5C5D96"/>
                </a:solidFill>
                <a:latin typeface="+mj-lt"/>
                <a:ea typeface="Gill Sans"/>
                <a:cs typeface="Gill Sans"/>
              </a:rPr>
              <a:t>Mastery-based…</a:t>
            </a:r>
            <a:endParaRPr lang="en-US" altLang="en-US" sz="3600" dirty="0">
              <a:solidFill>
                <a:srgbClr val="5C5D96"/>
              </a:solidFill>
              <a:latin typeface="+mj-lt"/>
            </a:endParaRPr>
          </a:p>
        </p:txBody>
      </p:sp>
      <p:sp>
        <p:nvSpPr>
          <p:cNvPr id="102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7772400" cy="3465576"/>
          </a:xfrm>
        </p:spPr>
        <p:txBody>
          <a:bodyPr/>
          <a:lstStyle/>
          <a:p>
            <a:pPr marL="342900" indent="-342900" eaLnBrk="1" hangingPunct="1"/>
            <a:r>
              <a:rPr lang="en-US" altLang="en-US" sz="2800" dirty="0" smtClean="0">
                <a:ea typeface="Corbel" panose="020B0503020204020204" pitchFamily="34" charset="0"/>
                <a:cs typeface="Corbel" panose="020B0503020204020204" pitchFamily="34" charset="0"/>
              </a:rPr>
              <a:t>Builds strong foundations and confidence for learners.</a:t>
            </a:r>
          </a:p>
          <a:p>
            <a:pPr marL="342900" indent="-342900" eaLnBrk="1" hangingPunct="1"/>
            <a:endParaRPr lang="en-US" altLang="en-US" sz="2800" dirty="0" smtClean="0"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342900" indent="-342900" eaLnBrk="1" hangingPunct="1"/>
            <a:r>
              <a:rPr lang="en-US" altLang="en-US" sz="2800" dirty="0" smtClean="0">
                <a:ea typeface="Corbel" panose="020B0503020204020204" pitchFamily="34" charset="0"/>
                <a:cs typeface="Corbel" panose="020B0503020204020204" pitchFamily="34" charset="0"/>
              </a:rPr>
              <a:t>Breaking down content into skills that build and connect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 txBox="1">
            <a:spLocks/>
          </p:cNvSpPr>
          <p:nvPr/>
        </p:nvSpPr>
        <p:spPr bwMode="auto">
          <a:xfrm>
            <a:off x="304800" y="685800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accent1"/>
                </a:solidFill>
                <a:latin typeface="+mj-lt"/>
                <a:ea typeface="Gill Sans"/>
                <a:cs typeface="Gill Sans"/>
              </a:rPr>
              <a:t>Mastery-based… (Knowledge Map)</a:t>
            </a:r>
            <a:endParaRPr lang="en-US" altLang="en-US" sz="3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464244" cy="4284940"/>
          </a:xfrm>
        </p:spPr>
      </p:pic>
    </p:spTree>
    <p:extLst>
      <p:ext uri="{BB962C8B-B14F-4D97-AF65-F5344CB8AC3E}">
        <p14:creationId xmlns:p14="http://schemas.microsoft.com/office/powerpoint/2010/main" val="175603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381500" cy="5402263"/>
          </a:xfrm>
        </p:spPr>
        <p:txBody>
          <a:bodyPr/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endParaRPr lang="en-US" sz="2400" dirty="0" smtClean="0">
              <a:solidFill>
                <a:schemeClr val="accent1"/>
              </a:solidFill>
              <a:latin typeface="Gill Sans"/>
              <a:cs typeface="Gill Sans"/>
            </a:endParaRPr>
          </a:p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en-US" sz="2400" dirty="0" smtClean="0">
                <a:cs typeface="Corbel"/>
              </a:rPr>
              <a:t>Strengthens motivation </a:t>
            </a:r>
            <a:r>
              <a:rPr lang="en-US" sz="2400" dirty="0">
                <a:cs typeface="Corbel"/>
              </a:rPr>
              <a:t>and persistence in </a:t>
            </a:r>
            <a:r>
              <a:rPr lang="en-US" sz="2400" dirty="0" smtClean="0">
                <a:cs typeface="Corbel"/>
              </a:rPr>
              <a:t>learning through points, badges, and avatars</a:t>
            </a:r>
          </a:p>
          <a:p>
            <a:pPr marL="0" indent="0" eaLnBrk="1" hangingPunct="1">
              <a:buFont typeface="Georgia" panose="02040502050405020303" pitchFamily="18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spcBef>
                <a:spcPct val="0"/>
              </a:spcBef>
              <a:buClrTx/>
              <a:buFont typeface="Georgia" panose="02040502050405020303" pitchFamily="18" charset="0"/>
              <a:buNone/>
              <a:defRPr/>
            </a:pPr>
            <a:r>
              <a:rPr lang="en-US" sz="3600" dirty="0" smtClean="0">
                <a:solidFill>
                  <a:srgbClr val="57588F"/>
                </a:solidFill>
                <a:latin typeface="+mj-lt"/>
                <a:ea typeface="+mj-ea"/>
                <a:cs typeface="Gill Sans"/>
              </a:rPr>
              <a:t>Data Driven…</a:t>
            </a:r>
          </a:p>
          <a:p>
            <a:pPr marL="0" indent="0" eaLnBrk="1" hangingPunct="1">
              <a:spcBef>
                <a:spcPct val="0"/>
              </a:spcBef>
              <a:buClrTx/>
              <a:buFont typeface="Georgia" panose="02040502050405020303" pitchFamily="18" charset="0"/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  <a:latin typeface="Gill Sans"/>
                <a:ea typeface="+mj-ea"/>
                <a:cs typeface="Gill Sans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Font typeface="Georgia" panose="02040502050405020303" pitchFamily="18" charset="0"/>
              <a:buNone/>
              <a:defRPr/>
            </a:pPr>
            <a:r>
              <a:rPr lang="en-US" sz="2400" dirty="0" smtClean="0">
                <a:cs typeface="Corbel"/>
              </a:rPr>
              <a:t>Accurate and Real-time information so that students and teachers can achieve optimal learning outcomes</a:t>
            </a:r>
          </a:p>
          <a:p>
            <a:pPr marL="0" indent="0" eaLnBrk="1" hangingPunct="1">
              <a:buFont typeface="Georgia" panose="02040502050405020303" pitchFamily="18" charset="0"/>
              <a:buNone/>
              <a:defRPr/>
            </a:pPr>
            <a:endParaRPr lang="en-US" sz="2400" dirty="0">
              <a:cs typeface="Corbel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228600" y="685800"/>
            <a:ext cx="8007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5C5D96"/>
                </a:solidFill>
                <a:latin typeface="+mj-lt"/>
                <a:ea typeface="Gill Sans"/>
                <a:cs typeface="Gill Sans"/>
              </a:rPr>
              <a:t>Encouraging… </a:t>
            </a:r>
            <a:endParaRPr lang="en-US" altLang="en-US" sz="3600" dirty="0">
              <a:solidFill>
                <a:srgbClr val="5C5D96"/>
              </a:solidFill>
              <a:latin typeface="+mj-lt"/>
            </a:endParaRPr>
          </a:p>
        </p:txBody>
      </p:sp>
      <p:pic>
        <p:nvPicPr>
          <p:cNvPr id="11269" name="Picture 16" descr="CS critte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710007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7" descr="bad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80" y="26670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910128" cy="762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57588F"/>
                </a:solidFill>
                <a:latin typeface="Gill Sans"/>
              </a:rPr>
              <a:t>Student Leveling up</a:t>
            </a:r>
            <a:endParaRPr lang="en-US" sz="3600" dirty="0">
              <a:solidFill>
                <a:srgbClr val="57588F"/>
              </a:solidFill>
              <a:latin typeface="Gill San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43516" y="2664037"/>
            <a:ext cx="42976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Practice a skill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Complete mastery challenges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976729" y="2214947"/>
          <a:ext cx="2821017" cy="365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017"/>
              </a:tblGrid>
              <a:tr h="730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Needs Practice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</a:tr>
              <a:tr h="730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Practiced</a:t>
                      </a:r>
                      <a:endParaRPr lang="en-US" sz="24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anchor="ctr">
                    <a:solidFill>
                      <a:srgbClr val="78D0FF"/>
                    </a:solidFill>
                  </a:tcPr>
                </a:tc>
              </a:tr>
              <a:tr h="730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Level One</a:t>
                      </a:r>
                      <a:endParaRPr lang="en-US" sz="24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anchor="ctr">
                    <a:solidFill>
                      <a:srgbClr val="13A0FF"/>
                    </a:solidFill>
                  </a:tcPr>
                </a:tc>
              </a:tr>
              <a:tr h="730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Level Two</a:t>
                      </a:r>
                      <a:endParaRPr lang="en-US" sz="24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anchor="ctr">
                    <a:solidFill>
                      <a:srgbClr val="0C63C8"/>
                    </a:solidFill>
                  </a:tcPr>
                </a:tc>
              </a:tr>
              <a:tr h="730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Mastered</a:t>
                      </a:r>
                      <a:endParaRPr lang="en-US" sz="24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anchor="ctr">
                    <a:solidFill>
                      <a:srgbClr val="05386F"/>
                    </a:solidFill>
                  </a:tcPr>
                </a:tc>
              </a:tr>
            </a:tbl>
          </a:graphicData>
        </a:graphic>
      </p:graphicFrame>
      <p:sp>
        <p:nvSpPr>
          <p:cNvPr id="14" name="Curved Left Arrow 13"/>
          <p:cNvSpPr/>
          <p:nvPr/>
        </p:nvSpPr>
        <p:spPr>
          <a:xfrm>
            <a:off x="3797745" y="2453151"/>
            <a:ext cx="707719" cy="1038982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972582" y="4112635"/>
            <a:ext cx="397275" cy="175631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91612" y="10443"/>
            <a:ext cx="195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Corbel"/>
                <a:cs typeface="Corbel"/>
              </a:rPr>
              <a:t>BOOKLET P. </a:t>
            </a:r>
            <a:r>
              <a:rPr lang="en-US" sz="2400" dirty="0">
                <a:solidFill>
                  <a:schemeClr val="accent1"/>
                </a:solidFill>
                <a:latin typeface="Corbel"/>
                <a:cs typeface="Corbel"/>
              </a:rPr>
              <a:t>8</a:t>
            </a:r>
            <a:r>
              <a:rPr lang="en-US" sz="2400" b="1" dirty="0" smtClean="0">
                <a:solidFill>
                  <a:schemeClr val="accent1"/>
                </a:solidFill>
                <a:latin typeface="Corbel"/>
                <a:cs typeface="Corbel"/>
              </a:rPr>
              <a:t> </a:t>
            </a:r>
            <a:endParaRPr lang="en-US" sz="2400" b="1" dirty="0">
              <a:solidFill>
                <a:schemeClr val="accent1"/>
              </a:solidFill>
              <a:latin typeface="Corbel"/>
              <a:cs typeface="Corbe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368586" y="545653"/>
            <a:ext cx="210428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20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  <a:latin typeface="Gill Sans"/>
              </a:rPr>
              <a:t>Student Reports &amp; Analytics</a:t>
            </a:r>
            <a:endParaRPr lang="en-US" sz="3600" dirty="0">
              <a:solidFill>
                <a:srgbClr val="5C5D96"/>
              </a:solidFill>
              <a:latin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Generates actionable real-time progress to teachers and parents</a:t>
            </a:r>
          </a:p>
          <a:p>
            <a:pPr lvl="1"/>
            <a:r>
              <a:rPr lang="en-US" dirty="0" smtClean="0"/>
              <a:t>Students Progress Report</a:t>
            </a:r>
          </a:p>
          <a:p>
            <a:pPr lvl="1"/>
            <a:r>
              <a:rPr lang="en-US" dirty="0" smtClean="0"/>
              <a:t>Students Skill Progress</a:t>
            </a:r>
          </a:p>
          <a:p>
            <a:pPr lvl="1"/>
            <a:r>
              <a:rPr lang="en-US" dirty="0" smtClean="0"/>
              <a:t>Activity Report</a:t>
            </a:r>
          </a:p>
          <a:p>
            <a:pPr lvl="1"/>
            <a:r>
              <a:rPr lang="en-US" dirty="0" smtClean="0"/>
              <a:t>Parent’s Dashboard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01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315200" cy="671168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Student Progress Report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1922" y="2067049"/>
            <a:ext cx="3486394" cy="445117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91612" y="10443"/>
            <a:ext cx="195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Corbel"/>
                <a:cs typeface="Corbel"/>
              </a:rPr>
              <a:t>BOOKLET P. </a:t>
            </a:r>
            <a:r>
              <a:rPr lang="en-US" sz="2400" dirty="0" smtClean="0">
                <a:solidFill>
                  <a:schemeClr val="accent1"/>
                </a:solidFill>
                <a:latin typeface="Corbel"/>
                <a:cs typeface="Corbel"/>
              </a:rPr>
              <a:t>10</a:t>
            </a:r>
            <a:r>
              <a:rPr lang="en-US" sz="2400" b="1" dirty="0" smtClean="0">
                <a:solidFill>
                  <a:schemeClr val="accent1"/>
                </a:solidFill>
                <a:latin typeface="Corbel"/>
                <a:cs typeface="Corbel"/>
              </a:rPr>
              <a:t> </a:t>
            </a:r>
            <a:endParaRPr lang="en-US" sz="2400" b="1" dirty="0">
              <a:solidFill>
                <a:schemeClr val="accent1"/>
              </a:solidFill>
              <a:latin typeface="Corbel"/>
              <a:cs typeface="Corbe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368586" y="545653"/>
            <a:ext cx="210428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1081432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8-26 at 10.36.0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4269628"/>
          </a:xfrm>
          <a:prstGeom prst="rect">
            <a:avLst/>
          </a:prstGeom>
        </p:spPr>
      </p:pic>
      <p:pic>
        <p:nvPicPr>
          <p:cNvPr id="6" name="Picture 5" descr="algebramiss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72863" cy="38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The Challenge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496046" cy="55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latin typeface="Corbel" pitchFamily="34" charset="0"/>
              </a:rPr>
              <a:t>Reaching every student at their own level</a:t>
            </a:r>
            <a:endParaRPr lang="en-US" sz="2200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272" t="21733" r="8055" b="15197"/>
          <a:stretch/>
        </p:blipFill>
        <p:spPr>
          <a:xfrm>
            <a:off x="529626" y="2341981"/>
            <a:ext cx="8108327" cy="36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6632"/>
          </a:xfrm>
        </p:spPr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</a:rPr>
              <a:t>Skill Progress Report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1922" y="2067049"/>
            <a:ext cx="3486394" cy="445117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1612" y="10443"/>
            <a:ext cx="195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Corbel"/>
                <a:cs typeface="Corbel"/>
              </a:rPr>
              <a:t>BOOKLET P. </a:t>
            </a:r>
            <a:r>
              <a:rPr lang="en-US" sz="2400" dirty="0">
                <a:solidFill>
                  <a:schemeClr val="accent1"/>
                </a:solidFill>
                <a:cs typeface="Corbel"/>
              </a:rPr>
              <a:t>10</a:t>
            </a:r>
            <a:r>
              <a:rPr lang="en-US" sz="2400" b="1" dirty="0" smtClean="0">
                <a:solidFill>
                  <a:schemeClr val="accent1"/>
                </a:solidFill>
                <a:latin typeface="Corbel"/>
                <a:cs typeface="Corbel"/>
              </a:rPr>
              <a:t> </a:t>
            </a:r>
            <a:endParaRPr lang="en-US" sz="2400" b="1" dirty="0">
              <a:solidFill>
                <a:schemeClr val="accent1"/>
              </a:solidFill>
              <a:latin typeface="Corbel"/>
              <a:cs typeface="Corbe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368586" y="545653"/>
            <a:ext cx="210428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081432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lgebr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432"/>
            <a:ext cx="9144000" cy="582948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24400" y="4495800"/>
            <a:ext cx="1676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0761" y="4583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Intervention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8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858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Activity Report </a:t>
            </a:r>
            <a:endParaRPr lang="en-US" sz="3600" dirty="0">
              <a:solidFill>
                <a:srgbClr val="57588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" r="1316" b="4861"/>
          <a:stretch/>
        </p:blipFill>
        <p:spPr>
          <a:xfrm>
            <a:off x="313997" y="1600200"/>
            <a:ext cx="8372804" cy="4724400"/>
          </a:xfrm>
        </p:spPr>
      </p:pic>
    </p:spTree>
    <p:extLst>
      <p:ext uri="{BB962C8B-B14F-4D97-AF65-F5344CB8AC3E}">
        <p14:creationId xmlns:p14="http://schemas.microsoft.com/office/powerpoint/2010/main" val="2177863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838200"/>
          </a:xfrm>
        </p:spPr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</a:rPr>
              <a:t>Activity Report (Focus)</a:t>
            </a:r>
            <a:endParaRPr lang="en-US" sz="3600" dirty="0">
              <a:solidFill>
                <a:srgbClr val="5C5D9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t="9655" r="441" b="23385"/>
          <a:stretch/>
        </p:blipFill>
        <p:spPr>
          <a:xfrm>
            <a:off x="304800" y="1828799"/>
            <a:ext cx="8534400" cy="3897923"/>
          </a:xfrm>
        </p:spPr>
      </p:pic>
    </p:spTree>
    <p:extLst>
      <p:ext uri="{BB962C8B-B14F-4D97-AF65-F5344CB8AC3E}">
        <p14:creationId xmlns:p14="http://schemas.microsoft.com/office/powerpoint/2010/main" val="2006083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Activity Report (Energy points)</a:t>
            </a:r>
            <a:endParaRPr lang="en-US" sz="3600" dirty="0">
              <a:solidFill>
                <a:srgbClr val="57588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 r="440"/>
          <a:stretch/>
        </p:blipFill>
        <p:spPr>
          <a:xfrm>
            <a:off x="685800" y="1981200"/>
            <a:ext cx="7620000" cy="4440238"/>
          </a:xfrm>
        </p:spPr>
      </p:pic>
    </p:spTree>
    <p:extLst>
      <p:ext uri="{BB962C8B-B14F-4D97-AF65-F5344CB8AC3E}">
        <p14:creationId xmlns:p14="http://schemas.microsoft.com/office/powerpoint/2010/main" val="390935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</a:rPr>
              <a:t>Activity Report (Detailed)</a:t>
            </a:r>
            <a:endParaRPr lang="en-US" sz="3600" dirty="0">
              <a:solidFill>
                <a:srgbClr val="5C5D9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676400"/>
            <a:ext cx="7284720" cy="4552950"/>
          </a:xfrm>
        </p:spPr>
      </p:pic>
    </p:spTree>
    <p:extLst>
      <p:ext uri="{BB962C8B-B14F-4D97-AF65-F5344CB8AC3E}">
        <p14:creationId xmlns:p14="http://schemas.microsoft.com/office/powerpoint/2010/main" val="207067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Parent’s Dashboard</a:t>
            </a:r>
            <a:endParaRPr lang="en-US" sz="3600" dirty="0">
              <a:solidFill>
                <a:srgbClr val="57588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56" r="-220"/>
          <a:stretch/>
        </p:blipFill>
        <p:spPr>
          <a:xfrm>
            <a:off x="685800" y="1733271"/>
            <a:ext cx="7779985" cy="4383367"/>
          </a:xfrm>
        </p:spPr>
      </p:pic>
    </p:spTree>
    <p:extLst>
      <p:ext uri="{BB962C8B-B14F-4D97-AF65-F5344CB8AC3E}">
        <p14:creationId xmlns:p14="http://schemas.microsoft.com/office/powerpoint/2010/main" val="53446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5C5D96"/>
                </a:solidFill>
                <a:latin typeface="Gill Sans"/>
              </a:rPr>
              <a:t>Forum and Discussions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r="819"/>
          <a:stretch/>
        </p:blipFill>
        <p:spPr>
          <a:xfrm>
            <a:off x="457201" y="1752600"/>
            <a:ext cx="8121070" cy="4821238"/>
          </a:xfrm>
        </p:spPr>
      </p:pic>
    </p:spTree>
    <p:extLst>
      <p:ext uri="{BB962C8B-B14F-4D97-AF65-F5344CB8AC3E}">
        <p14:creationId xmlns:p14="http://schemas.microsoft.com/office/powerpoint/2010/main" val="210058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Pilot study on Khan Academy implementation in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5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Pilot Study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68838"/>
          </a:xfrm>
        </p:spPr>
        <p:txBody>
          <a:bodyPr/>
          <a:lstStyle/>
          <a:p>
            <a:r>
              <a:rPr lang="en-US" dirty="0"/>
              <a:t>Conducted </a:t>
            </a:r>
            <a:r>
              <a:rPr lang="en-US" dirty="0" smtClean="0"/>
              <a:t>pilot study in 9 sites in California from 2011 – 2013</a:t>
            </a:r>
          </a:p>
          <a:p>
            <a:endParaRPr lang="en-US" sz="800" dirty="0" smtClean="0"/>
          </a:p>
          <a:p>
            <a:r>
              <a:rPr lang="en-US" dirty="0" smtClean="0"/>
              <a:t>Goals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otential link between Khan Academy usage and math achievement?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use Khan Academy or similar learning tools/resources to support personalized math </a:t>
            </a:r>
            <a:r>
              <a:rPr lang="en-US" dirty="0" smtClean="0"/>
              <a:t>learning?</a:t>
            </a:r>
          </a:p>
          <a:p>
            <a:pPr lvl="1"/>
            <a:r>
              <a:rPr lang="en-US" dirty="0" smtClean="0"/>
              <a:t>Develop best practice models for implementation in schools.</a:t>
            </a:r>
          </a:p>
          <a:p>
            <a:pPr lvl="1"/>
            <a:endParaRPr lang="en-US" dirty="0" smtClean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27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57588F"/>
                </a:solidFill>
              </a:rPr>
              <a:t>Participating Sites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038"/>
          </a:xfrm>
        </p:spPr>
        <p:txBody>
          <a:bodyPr/>
          <a:lstStyle/>
          <a:p>
            <a:r>
              <a:rPr lang="en-US" dirty="0" smtClean="0"/>
              <a:t>9 different sites selected</a:t>
            </a:r>
          </a:p>
          <a:p>
            <a:endParaRPr lang="en-US" sz="800" dirty="0" smtClean="0"/>
          </a:p>
          <a:p>
            <a:r>
              <a:rPr lang="en-US" dirty="0" smtClean="0"/>
              <a:t>Represent different governance structures:</a:t>
            </a:r>
          </a:p>
          <a:p>
            <a:pPr lvl="1"/>
            <a:r>
              <a:rPr lang="en-US" dirty="0" smtClean="0"/>
              <a:t>Public </a:t>
            </a:r>
          </a:p>
          <a:p>
            <a:pPr lvl="1"/>
            <a:r>
              <a:rPr lang="en-US" dirty="0" smtClean="0"/>
              <a:t>Private </a:t>
            </a:r>
          </a:p>
          <a:p>
            <a:pPr lvl="1"/>
            <a:r>
              <a:rPr lang="en-US" dirty="0" smtClean="0"/>
              <a:t>Chartered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dirty="0" smtClean="0"/>
              <a:t>Different school levels:</a:t>
            </a:r>
          </a:p>
          <a:p>
            <a:pPr lvl="1"/>
            <a:r>
              <a:rPr lang="en-US" dirty="0" smtClean="0"/>
              <a:t>Elementary</a:t>
            </a:r>
          </a:p>
          <a:p>
            <a:pPr lvl="1"/>
            <a:r>
              <a:rPr lang="en-US" dirty="0" smtClean="0"/>
              <a:t>Middle</a:t>
            </a:r>
          </a:p>
          <a:p>
            <a:pPr lvl="1"/>
            <a:r>
              <a:rPr lang="en-US" dirty="0" smtClean="0"/>
              <a:t>High School</a:t>
            </a:r>
          </a:p>
        </p:txBody>
      </p:sp>
    </p:spTree>
    <p:extLst>
      <p:ext uri="{BB962C8B-B14F-4D97-AF65-F5344CB8AC3E}">
        <p14:creationId xmlns:p14="http://schemas.microsoft.com/office/powerpoint/2010/main" val="303701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23022"/>
          </a:xfrm>
        </p:spPr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</a:rPr>
              <a:t>The Solution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497" y="1295400"/>
            <a:ext cx="6496046" cy="106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400" dirty="0" smtClean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orbel"/>
                <a:cs typeface="Corbel"/>
              </a:rPr>
              <a:t>A personalized learning experience </a:t>
            </a:r>
            <a:br>
              <a:rPr lang="en-US" sz="2400" dirty="0" smtClean="0">
                <a:latin typeface="Corbel"/>
                <a:cs typeface="Corbel"/>
              </a:rPr>
            </a:br>
            <a:r>
              <a:rPr lang="en-US" sz="2400" dirty="0" smtClean="0">
                <a:latin typeface="Corbel"/>
                <a:cs typeface="Corbel"/>
              </a:rPr>
              <a:t>with content customized for each student</a:t>
            </a:r>
            <a:endParaRPr lang="en-US" sz="2400" dirty="0">
              <a:latin typeface="Corbel"/>
              <a:cs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23353" b="5112"/>
          <a:stretch/>
        </p:blipFill>
        <p:spPr>
          <a:xfrm>
            <a:off x="536604" y="2321125"/>
            <a:ext cx="8108327" cy="3625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alphaModFix amt="7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0" b="47444" l="28403" r="44514"/>
                    </a14:imgEffect>
                  </a14:imgLayer>
                </a14:imgProps>
              </a:ext>
            </a:extLst>
          </a:blip>
          <a:srcRect l="31183" t="21734" r="57265" b="54538"/>
          <a:stretch/>
        </p:blipFill>
        <p:spPr>
          <a:xfrm>
            <a:off x="3229456" y="2871472"/>
            <a:ext cx="793599" cy="101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alphaModFix amt="8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0" b="41889" l="52500" r="64653"/>
                    </a14:imgEffect>
                  </a14:imgLayer>
                </a14:imgProps>
              </a:ext>
            </a:extLst>
          </a:blip>
          <a:srcRect l="52484" t="21734" r="35230" b="58491"/>
          <a:stretch/>
        </p:blipFill>
        <p:spPr>
          <a:xfrm>
            <a:off x="5175741" y="2753451"/>
            <a:ext cx="844059" cy="849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alphaModFix amt="7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000" b="41222" l="72292" r="89653"/>
                    </a14:imgEffect>
                  </a14:imgLayer>
                </a14:imgProps>
              </a:ext>
            </a:extLst>
          </a:blip>
          <a:srcRect l="74585" t="18540" r="13329" b="62443"/>
          <a:stretch/>
        </p:blipFill>
        <p:spPr>
          <a:xfrm>
            <a:off x="7064651" y="2463215"/>
            <a:ext cx="830298" cy="8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1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Participating Sites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35438"/>
          </a:xfrm>
        </p:spPr>
        <p:txBody>
          <a:bodyPr/>
          <a:lstStyle/>
          <a:p>
            <a:r>
              <a:rPr lang="en-US" dirty="0" smtClean="0"/>
              <a:t>All participants were volunteers</a:t>
            </a:r>
          </a:p>
          <a:p>
            <a:endParaRPr lang="en-US" sz="800" dirty="0" smtClean="0"/>
          </a:p>
          <a:p>
            <a:r>
              <a:rPr lang="en-US" dirty="0" smtClean="0"/>
              <a:t>Study sites had complete discretion:</a:t>
            </a:r>
          </a:p>
          <a:p>
            <a:pPr lvl="1"/>
            <a:r>
              <a:rPr lang="en-US" dirty="0" smtClean="0"/>
              <a:t>How to use Khan Academy</a:t>
            </a:r>
          </a:p>
          <a:p>
            <a:pPr lvl="1"/>
            <a:r>
              <a:rPr lang="en-US" dirty="0" smtClean="0"/>
              <a:t>In some sites, teachers decided how to use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Majority of students at this sites were serving lower income population.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5374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Participating Sites </a:t>
            </a:r>
            <a:endParaRPr lang="en-US" sz="3600" dirty="0">
              <a:solidFill>
                <a:srgbClr val="57588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t="1605" r="2003" b="2008"/>
          <a:stretch/>
        </p:blipFill>
        <p:spPr>
          <a:xfrm>
            <a:off x="609601" y="1828800"/>
            <a:ext cx="7543800" cy="4601717"/>
          </a:xfrm>
        </p:spPr>
      </p:pic>
      <p:sp>
        <p:nvSpPr>
          <p:cNvPr id="8" name="TextBox 7"/>
          <p:cNvSpPr txBox="1"/>
          <p:nvPr/>
        </p:nvSpPr>
        <p:spPr>
          <a:xfrm>
            <a:off x="1066800" y="6506717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Corbel" pitchFamily="34" charset="0"/>
              </a:rPr>
              <a:t>Research on the Use of Khan Academy in </a:t>
            </a:r>
            <a:r>
              <a:rPr lang="en-US" sz="1600" baseline="30000" dirty="0" smtClean="0">
                <a:latin typeface="Corbel" pitchFamily="34" charset="0"/>
              </a:rPr>
              <a:t>Schools.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baseline="30000" dirty="0" smtClean="0">
                <a:latin typeface="Corbel" pitchFamily="34" charset="0"/>
              </a:rPr>
              <a:t>Robert </a:t>
            </a:r>
            <a:r>
              <a:rPr lang="en-US" sz="1600" baseline="30000" dirty="0">
                <a:latin typeface="Corbel" pitchFamily="34" charset="0"/>
              </a:rPr>
              <a:t>Murphy Larry Gallagher Andrew </a:t>
            </a:r>
            <a:r>
              <a:rPr lang="en-US" sz="1600" baseline="30000" dirty="0" err="1">
                <a:latin typeface="Corbel" pitchFamily="34" charset="0"/>
              </a:rPr>
              <a:t>Krumm</a:t>
            </a:r>
            <a:r>
              <a:rPr lang="en-US" sz="1600" baseline="30000" dirty="0">
                <a:latin typeface="Corbel" pitchFamily="34" charset="0"/>
              </a:rPr>
              <a:t> Jessica </a:t>
            </a:r>
            <a:r>
              <a:rPr lang="en-US" sz="1600" baseline="30000" dirty="0" err="1">
                <a:latin typeface="Corbel" pitchFamily="34" charset="0"/>
              </a:rPr>
              <a:t>Mislevy</a:t>
            </a:r>
            <a:r>
              <a:rPr lang="en-US" sz="1600" baseline="30000" dirty="0">
                <a:latin typeface="Corbel" pitchFamily="34" charset="0"/>
              </a:rPr>
              <a:t> Amy </a:t>
            </a:r>
            <a:r>
              <a:rPr lang="en-US" sz="1600" baseline="30000" dirty="0" err="1">
                <a:latin typeface="Corbel" pitchFamily="34" charset="0"/>
              </a:rPr>
              <a:t>Hafter</a:t>
            </a:r>
            <a:endParaRPr lang="en-US" sz="16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1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685800"/>
            <a:ext cx="82296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</a:rPr>
              <a:t>Student Demographics from  Participating Sites</a:t>
            </a:r>
            <a:endParaRPr lang="en-US" sz="3600" dirty="0">
              <a:solidFill>
                <a:srgbClr val="5C5D9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11614" r="2299" b="8745"/>
          <a:stretch/>
        </p:blipFill>
        <p:spPr>
          <a:xfrm>
            <a:off x="685800" y="1981200"/>
            <a:ext cx="7773987" cy="4495800"/>
          </a:xfrm>
        </p:spPr>
      </p:pic>
    </p:spTree>
    <p:extLst>
      <p:ext uri="{BB962C8B-B14F-4D97-AF65-F5344CB8AC3E}">
        <p14:creationId xmlns:p14="http://schemas.microsoft.com/office/powerpoint/2010/main" val="149370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Pilot Study: Learning models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models associated with Khan Academy:</a:t>
            </a:r>
          </a:p>
          <a:p>
            <a:pPr lvl="1"/>
            <a:r>
              <a:rPr lang="en-US" dirty="0" smtClean="0"/>
              <a:t>Blended model</a:t>
            </a:r>
          </a:p>
          <a:p>
            <a:pPr lvl="1"/>
            <a:r>
              <a:rPr lang="en-US" dirty="0" smtClean="0"/>
              <a:t>Flipped model</a:t>
            </a:r>
          </a:p>
          <a:p>
            <a:endParaRPr lang="en-US" sz="800" dirty="0"/>
          </a:p>
          <a:p>
            <a:r>
              <a:rPr lang="en-US" dirty="0" smtClean="0"/>
              <a:t>Sites majority Usage models:</a:t>
            </a:r>
          </a:p>
          <a:p>
            <a:pPr lvl="1"/>
            <a:r>
              <a:rPr lang="en-US" dirty="0" smtClean="0"/>
              <a:t>Blended model</a:t>
            </a:r>
          </a:p>
        </p:txBody>
      </p:sp>
    </p:spTree>
    <p:extLst>
      <p:ext uri="{BB962C8B-B14F-4D97-AF65-F5344CB8AC3E}">
        <p14:creationId xmlns:p14="http://schemas.microsoft.com/office/powerpoint/2010/main" val="4131293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Pilot Study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35438"/>
          </a:xfrm>
        </p:spPr>
        <p:txBody>
          <a:bodyPr/>
          <a:lstStyle/>
          <a:p>
            <a:r>
              <a:rPr lang="en-US" dirty="0" smtClean="0"/>
              <a:t>Not possible to test rigorous evaluation Khan Academy’s effect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/>
              <a:t>Product </a:t>
            </a:r>
            <a:r>
              <a:rPr lang="en-US" dirty="0" smtClean="0"/>
              <a:t>Changes</a:t>
            </a:r>
            <a:endParaRPr lang="en-US" dirty="0"/>
          </a:p>
          <a:p>
            <a:pPr lvl="1"/>
            <a:r>
              <a:rPr lang="en-US" dirty="0" smtClean="0"/>
              <a:t>Significant changes to its platform and content. </a:t>
            </a:r>
          </a:p>
        </p:txBody>
      </p:sp>
    </p:spTree>
    <p:extLst>
      <p:ext uri="{BB962C8B-B14F-4D97-AF65-F5344CB8AC3E}">
        <p14:creationId xmlns:p14="http://schemas.microsoft.com/office/powerpoint/2010/main" val="935356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</a:rPr>
              <a:t>Pilot Study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approaches by Teachers:</a:t>
            </a:r>
          </a:p>
          <a:p>
            <a:pPr lvl="1"/>
            <a:r>
              <a:rPr lang="en-US" dirty="0"/>
              <a:t>Intervention to slow learning students</a:t>
            </a:r>
          </a:p>
          <a:p>
            <a:pPr lvl="1"/>
            <a:r>
              <a:rPr lang="en-US" dirty="0"/>
              <a:t>Enrichment activity for advanced students</a:t>
            </a:r>
          </a:p>
          <a:p>
            <a:pPr lvl="1"/>
            <a:r>
              <a:rPr lang="en-US" dirty="0"/>
              <a:t>As accountability tool</a:t>
            </a:r>
          </a:p>
          <a:p>
            <a:pPr lvl="1"/>
            <a:r>
              <a:rPr lang="en-US" dirty="0"/>
              <a:t>Additional practice problems for reinforcements of </a:t>
            </a:r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Changing teacher practices</a:t>
            </a:r>
          </a:p>
          <a:p>
            <a:pPr marL="411162" lvl="1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760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Pilot Study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Variance in usage patterns:</a:t>
            </a:r>
          </a:p>
          <a:p>
            <a:pPr lvl="1"/>
            <a:r>
              <a:rPr lang="en-US" dirty="0" smtClean="0"/>
              <a:t>Usage increased at some schools after participants became more at ease Khan academy technology</a:t>
            </a:r>
          </a:p>
          <a:p>
            <a:pPr lvl="1"/>
            <a:r>
              <a:rPr lang="en-US" dirty="0" smtClean="0"/>
              <a:t>Access to more computers in classrooms</a:t>
            </a:r>
            <a:endParaRPr lang="en-US" dirty="0"/>
          </a:p>
          <a:p>
            <a:pPr marL="109537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280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</a:rPr>
              <a:t>Khan Academy implementation at various sites</a:t>
            </a:r>
            <a:endParaRPr lang="en-US" sz="3600" dirty="0">
              <a:solidFill>
                <a:srgbClr val="5C5D9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8029" r="10856" b="5253"/>
          <a:stretch/>
        </p:blipFill>
        <p:spPr>
          <a:xfrm>
            <a:off x="1066800" y="1752600"/>
            <a:ext cx="7010400" cy="4411282"/>
          </a:xfrm>
        </p:spPr>
      </p:pic>
    </p:spTree>
    <p:extLst>
      <p:ext uri="{BB962C8B-B14F-4D97-AF65-F5344CB8AC3E}">
        <p14:creationId xmlns:p14="http://schemas.microsoft.com/office/powerpoint/2010/main" val="277976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5C5D96"/>
                </a:solidFill>
              </a:rPr>
              <a:t>Sample Case: Site 8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Khan Academy was used to support teacher-lead whole class instruction</a:t>
            </a:r>
          </a:p>
          <a:p>
            <a:endParaRPr lang="en-US" sz="800" dirty="0" smtClean="0"/>
          </a:p>
          <a:p>
            <a:r>
              <a:rPr lang="en-US" dirty="0" smtClean="0"/>
              <a:t>1/3</a:t>
            </a:r>
            <a:r>
              <a:rPr lang="en-US" baseline="30000" dirty="0" smtClean="0"/>
              <a:t>rd</a:t>
            </a:r>
            <a:r>
              <a:rPr lang="en-US" dirty="0" smtClean="0"/>
              <a:t>  of </a:t>
            </a:r>
            <a:r>
              <a:rPr lang="en-US" dirty="0"/>
              <a:t>incoming </a:t>
            </a:r>
            <a:r>
              <a:rPr lang="en-US" dirty="0" smtClean="0"/>
              <a:t>ninth graders were behind grade level in math ( Algebra 1 section)</a:t>
            </a:r>
          </a:p>
          <a:p>
            <a:endParaRPr lang="en-US" sz="800" dirty="0"/>
          </a:p>
          <a:p>
            <a:r>
              <a:rPr lang="en-US" dirty="0" smtClean="0"/>
              <a:t>Students earning lowest marks assigned to Algebra Readiness class.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08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Sample Case: Site 8 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038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Algebra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Readiness</a:t>
            </a:r>
          </a:p>
          <a:p>
            <a:pPr marL="109537" indent="0" algn="ctr">
              <a:buNone/>
            </a:pPr>
            <a:endParaRPr lang="en-US" sz="800" b="1" dirty="0" smtClean="0"/>
          </a:p>
          <a:p>
            <a:r>
              <a:rPr lang="en-US" dirty="0" smtClean="0"/>
              <a:t>Focused on filling in the student gaps</a:t>
            </a:r>
          </a:p>
          <a:p>
            <a:r>
              <a:rPr lang="en-US" dirty="0" smtClean="0"/>
              <a:t>Every Monday, students were assigned problems from Khan Academy</a:t>
            </a:r>
          </a:p>
          <a:p>
            <a:pPr lvl="1"/>
            <a:r>
              <a:rPr lang="en-US" dirty="0" smtClean="0"/>
              <a:t>From previous week concepts for mastery and reinforcement</a:t>
            </a:r>
          </a:p>
          <a:p>
            <a:pPr lvl="1"/>
            <a:r>
              <a:rPr lang="en-US" dirty="0" smtClean="0"/>
              <a:t>Pretesting current week topics</a:t>
            </a:r>
          </a:p>
          <a:p>
            <a:r>
              <a:rPr lang="en-US" dirty="0" smtClean="0"/>
              <a:t>Struggling students:</a:t>
            </a:r>
          </a:p>
          <a:p>
            <a:pPr lvl="1"/>
            <a:r>
              <a:rPr lang="en-US" dirty="0" smtClean="0"/>
              <a:t>Receive special instruction from teacher in small groups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03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Sample exercise</a:t>
            </a:r>
          </a:p>
          <a:p>
            <a:r>
              <a:rPr lang="en-US" dirty="0" smtClean="0"/>
              <a:t>Student Report and analytics</a:t>
            </a:r>
          </a:p>
          <a:p>
            <a:r>
              <a:rPr lang="en-US" dirty="0" smtClean="0"/>
              <a:t>Pilot Study on Khan Academy implementation in schools</a:t>
            </a:r>
          </a:p>
          <a:p>
            <a:r>
              <a:rPr lang="en-US" dirty="0" smtClean="0"/>
              <a:t>Tools </a:t>
            </a:r>
            <a:r>
              <a:rPr lang="en-US" smtClean="0"/>
              <a:t>for Developer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23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r>
              <a:rPr lang="en-US" sz="3600" dirty="0">
                <a:solidFill>
                  <a:srgbClr val="5C5D96"/>
                </a:solidFill>
              </a:rPr>
              <a:t>Sample Case: Site 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Algebra 1 class</a:t>
            </a:r>
          </a:p>
          <a:p>
            <a:pPr marL="109537" indent="0" algn="ctr">
              <a:buNone/>
            </a:pPr>
            <a:endParaRPr lang="en-US" sz="800" b="1" dirty="0" smtClean="0"/>
          </a:p>
          <a:p>
            <a:r>
              <a:rPr lang="en-US" dirty="0" smtClean="0"/>
              <a:t>20 minutes of teacher led instruction</a:t>
            </a:r>
          </a:p>
          <a:p>
            <a:r>
              <a:rPr lang="en-US" dirty="0" smtClean="0"/>
              <a:t>Spent 40 minutes in completing assigned weekly problems</a:t>
            </a:r>
          </a:p>
          <a:p>
            <a:r>
              <a:rPr lang="en-US" dirty="0" smtClean="0"/>
              <a:t>Khan academy reports:</a:t>
            </a:r>
          </a:p>
          <a:p>
            <a:pPr lvl="1"/>
            <a:r>
              <a:rPr lang="en-US" dirty="0" smtClean="0"/>
              <a:t>Student strength</a:t>
            </a:r>
          </a:p>
          <a:p>
            <a:pPr lvl="1"/>
            <a:r>
              <a:rPr lang="en-US" dirty="0" smtClean="0"/>
              <a:t>Student weakness</a:t>
            </a:r>
          </a:p>
          <a:p>
            <a:r>
              <a:rPr lang="en-US" dirty="0" smtClean="0"/>
              <a:t>Students who need help meet teacher in small groups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832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609600"/>
            <a:ext cx="8229600" cy="914400"/>
          </a:xfrm>
        </p:spPr>
        <p:txBody>
          <a:bodyPr/>
          <a:lstStyle/>
          <a:p>
            <a:r>
              <a:rPr lang="en-US" sz="3600" dirty="0">
                <a:solidFill>
                  <a:srgbClr val="57588F"/>
                </a:solidFill>
              </a:rPr>
              <a:t>Sample Case: Site 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9838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Evaluating Effectiveness of new methodology </a:t>
            </a:r>
          </a:p>
          <a:p>
            <a:pPr marL="109537" indent="0">
              <a:buNone/>
            </a:pPr>
            <a:endParaRPr lang="en-US" sz="800" dirty="0" smtClean="0"/>
          </a:p>
          <a:p>
            <a:r>
              <a:rPr lang="en-US" dirty="0" smtClean="0"/>
              <a:t>Spring </a:t>
            </a:r>
            <a:r>
              <a:rPr lang="en-US" dirty="0"/>
              <a:t>math test scores on </a:t>
            </a:r>
            <a:r>
              <a:rPr lang="en-US" dirty="0" smtClean="0"/>
              <a:t>the state </a:t>
            </a:r>
            <a:r>
              <a:rPr lang="en-US" dirty="0"/>
              <a:t>standardized test (California Standards Test— CST</a:t>
            </a:r>
            <a:r>
              <a:rPr lang="en-US" dirty="0" smtClean="0"/>
              <a:t>) were compared to previous year students.</a:t>
            </a:r>
          </a:p>
          <a:p>
            <a:r>
              <a:rPr lang="en-US" dirty="0" smtClean="0"/>
              <a:t>Result:</a:t>
            </a:r>
          </a:p>
          <a:p>
            <a:pPr lvl="1"/>
            <a:r>
              <a:rPr lang="en-US" dirty="0" smtClean="0"/>
              <a:t>Statistically significant effect favoring students who attended the school after Khan Academy was introduced.</a:t>
            </a:r>
          </a:p>
          <a:p>
            <a:r>
              <a:rPr lang="en-US" dirty="0" smtClean="0"/>
              <a:t>These are just preliminary findings. Coincides with other changes done by school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84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57588F"/>
                </a:solidFill>
              </a:rPr>
              <a:t>Data Collection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r>
              <a:rPr lang="en-US" dirty="0" smtClean="0"/>
              <a:t>Collected over 2-year period</a:t>
            </a:r>
            <a:endParaRPr lang="en-US" dirty="0"/>
          </a:p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Khan Academy usage and log files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lassroom observations</a:t>
            </a:r>
          </a:p>
          <a:p>
            <a:pPr lvl="1"/>
            <a:r>
              <a:rPr lang="en-US" dirty="0" smtClean="0"/>
              <a:t>Interviewing teachers, students and parents</a:t>
            </a:r>
          </a:p>
          <a:p>
            <a:pPr lvl="1"/>
            <a:r>
              <a:rPr lang="en-US" dirty="0" smtClean="0"/>
              <a:t>Surveys: Student, teacher</a:t>
            </a:r>
          </a:p>
          <a:p>
            <a:pPr lvl="1"/>
            <a:r>
              <a:rPr lang="en-US" dirty="0" smtClean="0"/>
              <a:t>Standardized achievement test scores</a:t>
            </a:r>
          </a:p>
          <a:p>
            <a:pPr lvl="1"/>
            <a:r>
              <a:rPr lang="en-US" dirty="0" smtClean="0"/>
              <a:t>Attitude and interest towards Math</a:t>
            </a:r>
            <a:endParaRPr lang="en-US" dirty="0"/>
          </a:p>
          <a:p>
            <a:r>
              <a:rPr lang="en-US" dirty="0" smtClean="0"/>
              <a:t>Effort: Any correlation exists with khan academy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4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z="3600" dirty="0">
                <a:solidFill>
                  <a:srgbClr val="5C5D96"/>
                </a:solidFill>
              </a:rPr>
              <a:t>P</a:t>
            </a:r>
            <a:r>
              <a:rPr lang="en-US" sz="3600" dirty="0" smtClean="0">
                <a:solidFill>
                  <a:srgbClr val="5C5D96"/>
                </a:solidFill>
              </a:rPr>
              <a:t>ilot study: Findings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7438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 smtClean="0"/>
              <a:t>Student use and Perceptions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Time spent on Khan Academy was highly positive</a:t>
            </a:r>
          </a:p>
          <a:p>
            <a:pPr lvl="1"/>
            <a:r>
              <a:rPr lang="en-US" dirty="0" smtClean="0"/>
              <a:t>71% enjoyed Khan Academy</a:t>
            </a:r>
          </a:p>
          <a:p>
            <a:pPr lvl="1"/>
            <a:r>
              <a:rPr lang="en-US" dirty="0" smtClean="0"/>
              <a:t>32% reported they liked math more</a:t>
            </a:r>
          </a:p>
          <a:p>
            <a:r>
              <a:rPr lang="en-US" dirty="0" smtClean="0"/>
              <a:t>High student engagement level during the sessions. </a:t>
            </a:r>
          </a:p>
          <a:p>
            <a:r>
              <a:rPr lang="en-US" dirty="0"/>
              <a:t>Students perceived that usage encouraged greater independence in learning</a:t>
            </a:r>
          </a:p>
          <a:p>
            <a:endParaRPr lang="en-US" dirty="0" smtClean="0"/>
          </a:p>
          <a:p>
            <a:endParaRPr lang="en-US" dirty="0" smtClean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6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z="3600" dirty="0">
                <a:solidFill>
                  <a:srgbClr val="5C5D96"/>
                </a:solidFill>
              </a:rPr>
              <a:t>P</a:t>
            </a:r>
            <a:r>
              <a:rPr lang="en-US" sz="3600" dirty="0" smtClean="0">
                <a:solidFill>
                  <a:srgbClr val="5C5D96"/>
                </a:solidFill>
              </a:rPr>
              <a:t>ilot study: Findings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81550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 smtClean="0"/>
              <a:t>Teacher use and Perceptions</a:t>
            </a:r>
            <a:endParaRPr lang="en-US" b="1" dirty="0"/>
          </a:p>
          <a:p>
            <a:r>
              <a:rPr lang="en-US" dirty="0" smtClean="0"/>
              <a:t>Majority happy with Khan Academy experience</a:t>
            </a:r>
          </a:p>
          <a:p>
            <a:pPr lvl="1"/>
            <a:r>
              <a:rPr lang="en-US" dirty="0" smtClean="0"/>
              <a:t>86 % would recommend it</a:t>
            </a:r>
          </a:p>
          <a:p>
            <a:pPr lvl="1"/>
            <a:r>
              <a:rPr lang="en-US" dirty="0" smtClean="0"/>
              <a:t>89 % planned to use in the future</a:t>
            </a:r>
          </a:p>
          <a:p>
            <a:pPr marL="411162" lvl="1" indent="0">
              <a:buNone/>
            </a:pPr>
            <a:endParaRPr lang="en-US" dirty="0" smtClean="0"/>
          </a:p>
          <a:p>
            <a:r>
              <a:rPr lang="en-US" dirty="0" smtClean="0"/>
              <a:t>Teacher perception of Khan Academy’s impact on students</a:t>
            </a:r>
          </a:p>
          <a:p>
            <a:pPr lvl="1"/>
            <a:r>
              <a:rPr lang="en-US" dirty="0" smtClean="0"/>
              <a:t>usage positively effected student overall understanding of material – 85%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z="3600" dirty="0">
                <a:solidFill>
                  <a:srgbClr val="5C5D96"/>
                </a:solidFill>
              </a:rPr>
              <a:t>P</a:t>
            </a:r>
            <a:r>
              <a:rPr lang="en-US" sz="3600" dirty="0" smtClean="0">
                <a:solidFill>
                  <a:srgbClr val="5C5D96"/>
                </a:solidFill>
              </a:rPr>
              <a:t>ilot study: Findings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950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 smtClean="0"/>
              <a:t>Student Outcomes</a:t>
            </a:r>
          </a:p>
          <a:p>
            <a:endParaRPr lang="en-US" dirty="0" smtClean="0"/>
          </a:p>
          <a:p>
            <a:r>
              <a:rPr lang="en-US" dirty="0" smtClean="0"/>
              <a:t>Positive association found between more Khan Academy usage (videos and problem sets) with the following outcomes:</a:t>
            </a:r>
            <a:endParaRPr lang="en-US" dirty="0"/>
          </a:p>
          <a:p>
            <a:pPr lvl="1"/>
            <a:r>
              <a:rPr lang="en-US" dirty="0" smtClean="0"/>
              <a:t>Improvements in student test scores</a:t>
            </a:r>
          </a:p>
          <a:p>
            <a:pPr lvl="1"/>
            <a:r>
              <a:rPr lang="en-US" dirty="0" smtClean="0"/>
              <a:t>Improvements in non-achievement metrics</a:t>
            </a:r>
          </a:p>
          <a:p>
            <a:pPr lvl="2"/>
            <a:r>
              <a:rPr lang="en-US" dirty="0" smtClean="0"/>
              <a:t>Reduced Math anxiety</a:t>
            </a:r>
          </a:p>
          <a:p>
            <a:pPr lvl="2"/>
            <a:r>
              <a:rPr lang="en-US" dirty="0" smtClean="0"/>
              <a:t>Higher confidence in their ability to do math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z="3600" dirty="0">
                <a:solidFill>
                  <a:srgbClr val="5C5D96"/>
                </a:solidFill>
              </a:rPr>
              <a:t>P</a:t>
            </a:r>
            <a:r>
              <a:rPr lang="en-US" sz="3600" dirty="0" smtClean="0">
                <a:solidFill>
                  <a:srgbClr val="5C5D96"/>
                </a:solidFill>
              </a:rPr>
              <a:t>ilot </a:t>
            </a:r>
            <a:r>
              <a:rPr lang="en-US" sz="3600" dirty="0" smtClean="0">
                <a:solidFill>
                  <a:srgbClr val="5C5D96"/>
                </a:solidFill>
              </a:rPr>
              <a:t>study</a:t>
            </a:r>
            <a:endParaRPr lang="en-US" sz="3600" dirty="0">
              <a:solidFill>
                <a:srgbClr val="5C5D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Attracted teachers:</a:t>
            </a:r>
          </a:p>
          <a:p>
            <a:pPr lvl="1"/>
            <a:r>
              <a:rPr lang="en-US" dirty="0" smtClean="0"/>
              <a:t>Free of cost</a:t>
            </a:r>
          </a:p>
          <a:p>
            <a:pPr lvl="1"/>
            <a:r>
              <a:rPr lang="en-US" dirty="0" smtClean="0"/>
              <a:t>Facilitated Differentiation</a:t>
            </a:r>
            <a:endParaRPr lang="en-US" dirty="0" smtClean="0"/>
          </a:p>
          <a:p>
            <a:pPr lvl="1"/>
            <a:r>
              <a:rPr lang="en-US" dirty="0" smtClean="0"/>
              <a:t>Immediate </a:t>
            </a:r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Module set of videos and exercise</a:t>
            </a:r>
          </a:p>
          <a:p>
            <a:pPr lvl="1"/>
            <a:r>
              <a:rPr lang="en-US" dirty="0" smtClean="0"/>
              <a:t>Engagement of students</a:t>
            </a:r>
          </a:p>
          <a:p>
            <a:pPr lvl="1"/>
            <a:r>
              <a:rPr lang="en-US" dirty="0" smtClean="0"/>
              <a:t>Maintains detail student progress</a:t>
            </a:r>
          </a:p>
          <a:p>
            <a:pPr lvl="1"/>
            <a:r>
              <a:rPr lang="en-US" dirty="0" smtClean="0"/>
              <a:t>Provides opportunity for students to direct their own </a:t>
            </a:r>
            <a:r>
              <a:rPr lang="en-US" dirty="0" smtClean="0"/>
              <a:t>learning</a:t>
            </a:r>
          </a:p>
          <a:p>
            <a:pPr lvl="1"/>
            <a:endParaRPr lang="en-US" dirty="0" smtClean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13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z="3600" dirty="0">
                <a:solidFill>
                  <a:srgbClr val="57588F"/>
                </a:solidFill>
              </a:rPr>
              <a:t>P</a:t>
            </a:r>
            <a:r>
              <a:rPr lang="en-US" sz="3600" dirty="0" smtClean="0">
                <a:solidFill>
                  <a:srgbClr val="57588F"/>
                </a:solidFill>
              </a:rPr>
              <a:t>ilot </a:t>
            </a:r>
            <a:r>
              <a:rPr lang="en-US" sz="3600" dirty="0" smtClean="0">
                <a:solidFill>
                  <a:srgbClr val="57588F"/>
                </a:solidFill>
              </a:rPr>
              <a:t>study</a:t>
            </a:r>
            <a:endParaRPr lang="en-US" sz="3600" dirty="0">
              <a:solidFill>
                <a:srgbClr val="5758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Limited Access to technology</a:t>
            </a:r>
          </a:p>
          <a:p>
            <a:pPr lvl="1"/>
            <a:r>
              <a:rPr lang="en-US" dirty="0" smtClean="0"/>
              <a:t>Resistance to changing traditional teacher </a:t>
            </a:r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Organization of the content</a:t>
            </a:r>
          </a:p>
          <a:p>
            <a:pPr lvl="2"/>
            <a:r>
              <a:rPr lang="en-US" dirty="0" smtClean="0"/>
              <a:t>Grade level curriculum </a:t>
            </a:r>
            <a:endParaRPr lang="en-US" dirty="0"/>
          </a:p>
          <a:p>
            <a:pPr lvl="1"/>
            <a:r>
              <a:rPr lang="en-US" dirty="0" smtClean="0"/>
              <a:t>Data reporting function</a:t>
            </a:r>
          </a:p>
          <a:p>
            <a:pPr lvl="2"/>
            <a:r>
              <a:rPr lang="en-US" dirty="0" smtClean="0"/>
              <a:t>These were relatively underused (4 in 10 teachers)</a:t>
            </a:r>
          </a:p>
          <a:p>
            <a:pPr lvl="2"/>
            <a:r>
              <a:rPr lang="en-US" dirty="0" smtClean="0"/>
              <a:t>70% of teachers relied on information outside to class to gauge student progress</a:t>
            </a:r>
          </a:p>
        </p:txBody>
      </p:sp>
    </p:spTree>
    <p:extLst>
      <p:ext uri="{BB962C8B-B14F-4D97-AF65-F5344CB8AC3E}">
        <p14:creationId xmlns:p14="http://schemas.microsoft.com/office/powerpoint/2010/main" val="31218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solidFill>
                  <a:schemeClr val="accent1"/>
                </a:solidFill>
              </a:rPr>
              <a:t>Backend Infrastructure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529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Backend:</a:t>
            </a:r>
          </a:p>
          <a:p>
            <a:pPr lvl="1" eaLnBrk="1" hangingPunct="1"/>
            <a:r>
              <a:rPr lang="en-US" altLang="en-US" dirty="0" smtClean="0"/>
              <a:t>Google </a:t>
            </a:r>
            <a:r>
              <a:rPr lang="en-US" altLang="en-US" dirty="0" smtClean="0"/>
              <a:t>App Engine</a:t>
            </a:r>
          </a:p>
          <a:p>
            <a:pPr lvl="1" eaLnBrk="1" hangingPunct="1"/>
            <a:r>
              <a:rPr lang="en-US" altLang="en-US" dirty="0" smtClean="0"/>
              <a:t>Python, webapp2 and Flask </a:t>
            </a:r>
            <a:r>
              <a:rPr lang="en-US" altLang="en-US" dirty="0" err="1" smtClean="0"/>
              <a:t>microframeworks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“</a:t>
            </a:r>
            <a:r>
              <a:rPr lang="en-US" altLang="en-US" dirty="0" smtClean="0"/>
              <a:t>NoSQL</a:t>
            </a:r>
            <a:r>
              <a:rPr lang="en-US" altLang="en-US" dirty="0" smtClean="0"/>
              <a:t>” </a:t>
            </a:r>
            <a:r>
              <a:rPr lang="en-US" altLang="en-US" dirty="0" smtClean="0"/>
              <a:t>data store</a:t>
            </a:r>
          </a:p>
          <a:p>
            <a:pPr lvl="1" eaLnBrk="1" hangingPunct="1"/>
            <a:r>
              <a:rPr lang="en-US" altLang="en-US" dirty="0" smtClean="0"/>
              <a:t>Jinga2 templates 	</a:t>
            </a:r>
            <a:endParaRPr lang="en-US" altLang="en-US" dirty="0"/>
          </a:p>
          <a:p>
            <a:pPr marL="576262" indent="-457200" eaLnBrk="1" hangingPunct="1"/>
            <a:r>
              <a:rPr lang="en-US" altLang="en-US" dirty="0" smtClean="0"/>
              <a:t>Front end:</a:t>
            </a:r>
          </a:p>
          <a:p>
            <a:pPr marL="868362" lvl="1" indent="-457200" eaLnBrk="1" hangingPunct="1"/>
            <a:r>
              <a:rPr lang="en-US" altLang="en-US" dirty="0" smtClean="0"/>
              <a:t>Draws heavily from open source projects</a:t>
            </a:r>
          </a:p>
          <a:p>
            <a:pPr marL="868362" lvl="1" indent="-457200" eaLnBrk="1" hangingPunct="1"/>
            <a:r>
              <a:rPr lang="en-US" altLang="en-US" dirty="0" smtClean="0"/>
              <a:t>jQuery, Backbone, FB react, </a:t>
            </a:r>
            <a:r>
              <a:rPr lang="en-US" altLang="en-US" dirty="0" err="1" smtClean="0"/>
              <a:t>Hight</a:t>
            </a:r>
            <a:r>
              <a:rPr lang="en-US" altLang="en-US" dirty="0" smtClean="0"/>
              <a:t> charts, less, </a:t>
            </a:r>
            <a:r>
              <a:rPr lang="en-US" dirty="0" err="1" smtClean="0"/>
              <a:t>Raphaël</a:t>
            </a:r>
            <a:r>
              <a:rPr lang="en-US" dirty="0" smtClean="0"/>
              <a:t>—JavaScript Library, handlerbar.js templates</a:t>
            </a:r>
          </a:p>
          <a:p>
            <a:pPr marL="868362" lvl="1" indent="-457200"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514600"/>
            <a:ext cx="8229600" cy="106984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	Developers…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99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solidFill>
                  <a:srgbClr val="57588F"/>
                </a:solidFill>
                <a:ea typeface="Gill Sans"/>
                <a:cs typeface="Gill Sans"/>
              </a:rPr>
              <a:t>Khan</a:t>
            </a:r>
            <a:r>
              <a:rPr lang="en-US" altLang="en-US" sz="3600" dirty="0" smtClean="0">
                <a:solidFill>
                  <a:schemeClr val="accent1"/>
                </a:solidFill>
                <a:ea typeface="Gill Sans"/>
                <a:cs typeface="Gill Sans"/>
              </a:rPr>
              <a:t> Academy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8703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Digital learning </a:t>
            </a:r>
            <a:r>
              <a:rPr lang="en-US" sz="2400" dirty="0" smtClean="0"/>
              <a:t>environment </a:t>
            </a:r>
            <a:r>
              <a:rPr lang="en-US" sz="2400" b="1" dirty="0" smtClean="0"/>
              <a:t>focus</a:t>
            </a:r>
            <a:r>
              <a:rPr lang="en-US" sz="2400" b="1" dirty="0" smtClean="0"/>
              <a:t>: K-12 education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Aim: a free, world-class education for anyone, anywhere.</a:t>
            </a:r>
          </a:p>
          <a:p>
            <a:pPr marL="109537" indent="0">
              <a:buNone/>
            </a:pPr>
            <a:endParaRPr lang="en-US" sz="2400" dirty="0" smtClean="0"/>
          </a:p>
          <a:p>
            <a:r>
              <a:rPr lang="en-US" sz="2400" dirty="0" smtClean="0"/>
              <a:t>6000 videos and 1 million problems</a:t>
            </a:r>
            <a:endParaRPr lang="en-US" sz="2200" dirty="0" smtClean="0"/>
          </a:p>
          <a:p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altLang="en-US" sz="2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2362200"/>
            <a:ext cx="4450080" cy="31242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algn="ctr"/>
            <a:r>
              <a:rPr lang="en-US" dirty="0" smtClean="0"/>
              <a:t>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15143"/>
            <a:ext cx="8458200" cy="5049838"/>
          </a:xfrm>
        </p:spPr>
        <p:txBody>
          <a:bodyPr/>
          <a:lstStyle/>
          <a:p>
            <a:r>
              <a:rPr lang="en-US" sz="2000" dirty="0" smtClean="0"/>
              <a:t>Khan Academy </a:t>
            </a:r>
            <a:r>
              <a:rPr lang="en-US" sz="2000" dirty="0" err="1" smtClean="0"/>
              <a:t>github</a:t>
            </a:r>
            <a:r>
              <a:rPr lang="en-US" sz="2000" dirty="0" smtClean="0"/>
              <a:t> repository</a:t>
            </a:r>
          </a:p>
          <a:p>
            <a:pPr marL="109537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github.com/Khan</a:t>
            </a:r>
            <a:endParaRPr lang="en-US" sz="2000" dirty="0" smtClean="0"/>
          </a:p>
          <a:p>
            <a:pPr marL="109537" indent="0">
              <a:buNone/>
            </a:pPr>
            <a:endParaRPr lang="en-US" sz="2000" dirty="0"/>
          </a:p>
          <a:p>
            <a:r>
              <a:rPr lang="en-US" sz="2000" dirty="0" smtClean="0"/>
              <a:t>Khan Academy development documentation:</a:t>
            </a:r>
          </a:p>
          <a:p>
            <a:pPr marL="109537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://sites.google.com/a/khanacademy.org/forge/for-developers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Khan Academy API</a:t>
            </a:r>
          </a:p>
          <a:p>
            <a:pPr lvl="1"/>
            <a:r>
              <a:rPr lang="en-US" sz="2000" dirty="0">
                <a:hlinkClick r:id="rId4"/>
              </a:rPr>
              <a:t>http://api-explorer.khanacademy.org/group/api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github.com/Khan/khan-api#readme</a:t>
            </a:r>
            <a:endParaRPr lang="en-US" sz="2000" dirty="0" smtClean="0"/>
          </a:p>
          <a:p>
            <a:pPr lvl="1"/>
            <a:r>
              <a:rPr lang="en-US" sz="2000" dirty="0" smtClean="0"/>
              <a:t>Information about videos links, playlist, badges, exercises etc.</a:t>
            </a:r>
          </a:p>
          <a:p>
            <a:endParaRPr lang="en-US" sz="2000" dirty="0" smtClean="0"/>
          </a:p>
          <a:p>
            <a:r>
              <a:rPr lang="en-US" sz="2000" dirty="0" smtClean="0"/>
              <a:t>Running </a:t>
            </a:r>
            <a:r>
              <a:rPr lang="en-US" sz="2000" dirty="0"/>
              <a:t>Khan Academy offline</a:t>
            </a:r>
          </a:p>
          <a:p>
            <a:pPr marL="109537" indent="0">
              <a:buNone/>
            </a:pPr>
            <a:r>
              <a:rPr lang="en-US" sz="2000" dirty="0">
                <a:hlinkClick r:id="rId6"/>
              </a:rPr>
              <a:t>https://learningequality.org/ka-lite/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590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solidFill>
                  <a:schemeClr val="accent1"/>
                </a:solidFill>
              </a:rPr>
              <a:t>Khan Academy Exercise Framework</a:t>
            </a:r>
            <a:endParaRPr lang="en-US" alt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529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Framework for building questions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1333" r="28572" b="10000"/>
          <a:stretch/>
        </p:blipFill>
        <p:spPr>
          <a:xfrm>
            <a:off x="1295400" y="2133600"/>
            <a:ext cx="548640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3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9248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solidFill>
                  <a:schemeClr val="accent1"/>
                </a:solidFill>
              </a:rPr>
              <a:t>Khan Academy Exercise Framework</a:t>
            </a:r>
            <a:endParaRPr lang="en-US" alt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5295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Questions written in single html file</a:t>
            </a:r>
          </a:p>
          <a:p>
            <a:pPr eaLnBrk="1" hangingPunct="1"/>
            <a:r>
              <a:rPr lang="en-US" altLang="en-US" sz="2000" dirty="0" smtClean="0"/>
              <a:t>Addition of two numbers: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35000" b="16667"/>
          <a:stretch/>
        </p:blipFill>
        <p:spPr>
          <a:xfrm>
            <a:off x="1219200" y="2209800"/>
            <a:ext cx="5715000" cy="40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6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9248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solidFill>
                  <a:schemeClr val="accent1"/>
                </a:solidFill>
              </a:rPr>
              <a:t>Khan Academy Exercise Framework</a:t>
            </a:r>
            <a:endParaRPr lang="en-US" alt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5295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Addition of two numbers (Rendered page)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18001" r="29999" b="19332"/>
          <a:stretch/>
        </p:blipFill>
        <p:spPr>
          <a:xfrm>
            <a:off x="1295400" y="2133600"/>
            <a:ext cx="5791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9248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 err="1" smtClean="0">
                <a:solidFill>
                  <a:schemeClr val="accent1"/>
                </a:solidFill>
              </a:rPr>
              <a:t>StructuredJs</a:t>
            </a:r>
            <a:endParaRPr lang="en-US" alt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52950"/>
          </a:xfrm>
        </p:spPr>
        <p:txBody>
          <a:bodyPr/>
          <a:lstStyle/>
          <a:p>
            <a:pPr eaLnBrk="1" hangingPunct="1"/>
            <a:r>
              <a:rPr lang="en-US" dirty="0" err="1" smtClean="0"/>
              <a:t>Javascript</a:t>
            </a:r>
            <a:r>
              <a:rPr lang="en-US" dirty="0" smtClean="0"/>
              <a:t> </a:t>
            </a:r>
            <a:r>
              <a:rPr lang="en-US" dirty="0"/>
              <a:t>library that </a:t>
            </a:r>
            <a:r>
              <a:rPr lang="en-US" dirty="0" smtClean="0"/>
              <a:t>verifying </a:t>
            </a:r>
            <a:r>
              <a:rPr lang="en-US" dirty="0"/>
              <a:t>the structure of </a:t>
            </a:r>
            <a:r>
              <a:rPr lang="en-US" dirty="0" err="1"/>
              <a:t>Javascript</a:t>
            </a:r>
            <a:r>
              <a:rPr lang="en-US" dirty="0"/>
              <a:t> </a:t>
            </a:r>
            <a:r>
              <a:rPr lang="en-US" dirty="0" smtClean="0"/>
              <a:t>code.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Used in Khan Academy CS exercises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Documentation:</a:t>
            </a:r>
          </a:p>
          <a:p>
            <a:pPr eaLnBrk="1" hangingPunct="1"/>
            <a:r>
              <a:rPr lang="en-US" altLang="en-US" dirty="0"/>
              <a:t>https://github.com/Khan/structuredjs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705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9248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 err="1" smtClean="0">
                <a:solidFill>
                  <a:schemeClr val="accent1"/>
                </a:solidFill>
              </a:rPr>
              <a:t>StructuredJs</a:t>
            </a:r>
            <a:endParaRPr lang="en-US" alt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529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Demo: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9047" r="1665" b="11565"/>
          <a:stretch/>
        </p:blipFill>
        <p:spPr>
          <a:xfrm>
            <a:off x="304800" y="1676400"/>
            <a:ext cx="8686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96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9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8059738" y="1651000"/>
            <a:ext cx="3370262" cy="4525963"/>
          </a:xfrm>
        </p:spPr>
        <p:txBody>
          <a:bodyPr/>
          <a:lstStyle/>
          <a:p>
            <a:pPr marL="0" indent="0" eaLnBrk="1" hangingPunct="1">
              <a:buFont typeface="Georgia" panose="02040502050405020303" pitchFamily="18" charset="0"/>
              <a:buNone/>
            </a:pPr>
            <a:endParaRPr lang="en-US" altLang="en-US" sz="2400" smtClean="0"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0" indent="0" eaLnBrk="1" hangingPunct="1">
              <a:buFont typeface="Georgia" panose="02040502050405020303" pitchFamily="18" charset="0"/>
              <a:buNone/>
            </a:pPr>
            <a:endParaRPr lang="en-US" altLang="en-US" sz="2400" smtClean="0"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0" indent="0" algn="ctr" eaLnBrk="1" hangingPunct="1">
              <a:buFont typeface="Georgia" panose="02040502050405020303" pitchFamily="18" charset="0"/>
              <a:buNone/>
            </a:pPr>
            <a:endParaRPr lang="en-US" altLang="en-US" sz="2400" smtClean="0"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indent="0" algn="ctr" eaLnBrk="1" hangingPunct="1">
              <a:buFont typeface="Georgia" panose="02040502050405020303" pitchFamily="18" charset="0"/>
              <a:buNone/>
            </a:pPr>
            <a:endParaRPr lang="en-US" altLang="en-US" sz="2400" smtClean="0"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indent="0" algn="ctr" eaLnBrk="1" hangingPunct="1">
              <a:buFont typeface="Georgia" panose="02040502050405020303" pitchFamily="18" charset="0"/>
              <a:buNone/>
            </a:pPr>
            <a:endParaRPr lang="en-US" altLang="en-US" sz="2400" smtClean="0"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indent="0" eaLnBrk="1" hangingPunct="1">
              <a:buFont typeface="Georgia" panose="02040502050405020303" pitchFamily="18" charset="0"/>
              <a:buNone/>
            </a:pPr>
            <a:endParaRPr lang="en-US" altLang="en-US" smtClean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5051425" y="0"/>
            <a:ext cx="4106863" cy="6858000"/>
            <a:chOff x="4557730" y="0"/>
            <a:chExt cx="4600542" cy="7548262"/>
          </a:xfrm>
        </p:grpSpPr>
        <p:pic>
          <p:nvPicPr>
            <p:cNvPr id="13319" name="Picture 6" descr="longerste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" t="17686" r="3665" b="28009"/>
            <a:stretch>
              <a:fillRect/>
            </a:stretch>
          </p:blipFill>
          <p:spPr bwMode="auto">
            <a:xfrm>
              <a:off x="4557730" y="0"/>
              <a:ext cx="4600542" cy="372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5" descr="non-ste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" t="17690" r="4813" b="26550"/>
            <a:stretch>
              <a:fillRect/>
            </a:stretch>
          </p:blipFill>
          <p:spPr bwMode="auto">
            <a:xfrm>
              <a:off x="4557730" y="3724191"/>
              <a:ext cx="4600542" cy="382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4" descr="Screenshot 2014-10-16 16.37.5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954338"/>
            <a:ext cx="4025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1"/>
          <p:cNvSpPr txBox="1">
            <a:spLocks/>
          </p:cNvSpPr>
          <p:nvPr/>
        </p:nvSpPr>
        <p:spPr bwMode="auto">
          <a:xfrm>
            <a:off x="381001" y="533400"/>
            <a:ext cx="5867400" cy="12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3600" dirty="0" smtClean="0">
                <a:solidFill>
                  <a:srgbClr val="5C5D96"/>
                </a:solidFill>
                <a:latin typeface="+mj-lt"/>
              </a:rPr>
              <a:t>Subjects</a:t>
            </a:r>
            <a:endParaRPr lang="en-US" altLang="en-US" sz="3600" dirty="0">
              <a:solidFill>
                <a:srgbClr val="5C5D96"/>
              </a:solidFill>
              <a:latin typeface="+mj-lt"/>
            </a:endParaRPr>
          </a:p>
        </p:txBody>
      </p:sp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381000" y="1752600"/>
            <a:ext cx="442912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eorgia" panose="02040502050405020303" pitchFamily="18" charset="0"/>
              </a:rPr>
              <a:t>Math (dominant)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eorgia" panose="02040502050405020303" pitchFamily="18" charset="0"/>
              </a:rPr>
              <a:t>Science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eorgia" panose="02040502050405020303" pitchFamily="18" charset="0"/>
              </a:rPr>
              <a:t>Economic And Finance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eorgia" panose="02040502050405020303" pitchFamily="18" charset="0"/>
              </a:rPr>
              <a:t>Arts and Humanities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Georgia" panose="02040502050405020303" pitchFamily="18" charset="0"/>
              </a:rPr>
              <a:t>Computer Science courses (HTML, Intro to Algorithms, Cryptography, SQL )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1275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57588F"/>
                </a:solidFill>
              </a:rPr>
              <a:t>Different Roles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529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Coach</a:t>
            </a:r>
          </a:p>
          <a:p>
            <a:pPr lvl="1" eaLnBrk="1" hangingPunct="1"/>
            <a:r>
              <a:rPr lang="en-US" altLang="en-US" dirty="0" smtClean="0"/>
              <a:t>Helping others learn on Khan Academy</a:t>
            </a:r>
          </a:p>
          <a:p>
            <a:pPr eaLnBrk="1" hangingPunct="1"/>
            <a:r>
              <a:rPr lang="en-US" altLang="en-US" dirty="0" smtClean="0"/>
              <a:t>Parent</a:t>
            </a:r>
          </a:p>
          <a:p>
            <a:pPr lvl="1" eaLnBrk="1" hangingPunct="1"/>
            <a:r>
              <a:rPr lang="en-US" altLang="en-US" dirty="0" smtClean="0"/>
              <a:t>Track child’s progress to support their individual needs</a:t>
            </a:r>
          </a:p>
          <a:p>
            <a:pPr eaLnBrk="1" hangingPunct="1"/>
            <a:r>
              <a:rPr lang="en-US" altLang="en-US" dirty="0" smtClean="0"/>
              <a:t>Instructor Account</a:t>
            </a:r>
          </a:p>
          <a:p>
            <a:pPr lvl="1" eaLnBrk="1" hangingPunct="1"/>
            <a:r>
              <a:rPr lang="en-US" altLang="en-US" dirty="0" smtClean="0"/>
              <a:t>Track students’ progress to support their learning</a:t>
            </a:r>
          </a:p>
          <a:p>
            <a:pPr eaLnBrk="1" hangingPunct="1"/>
            <a:r>
              <a:rPr lang="en-US" altLang="en-US" dirty="0" smtClean="0"/>
              <a:t>Learner Account</a:t>
            </a:r>
          </a:p>
          <a:p>
            <a:pPr lvl="1" eaLnBrk="1" hangingPunct="1"/>
            <a:r>
              <a:rPr lang="en-US" altLang="en-US" dirty="0" smtClean="0"/>
              <a:t>General User Account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2971800" cy="1295400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en-US" sz="4800" dirty="0" smtClean="0">
                <a:solidFill>
                  <a:srgbClr val="57588F"/>
                </a:solidFill>
                <a:latin typeface="Gill Sans"/>
                <a:ea typeface="+mj-ea"/>
                <a:cs typeface="Gill Sans"/>
              </a:rPr>
              <a:t>Scale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57200"/>
            <a:ext cx="4724400" cy="5937250"/>
          </a:xfrm>
        </p:spPr>
        <p:txBody>
          <a:bodyPr/>
          <a:lstStyle/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4400" dirty="0" smtClean="0">
                <a:latin typeface="Corbel"/>
                <a:ea typeface="Gill Sans Light"/>
                <a:cs typeface="Corbel"/>
                <a:sym typeface="Gill Sans Light"/>
              </a:rPr>
              <a:t>190</a:t>
            </a: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2800" dirty="0" smtClean="0">
                <a:latin typeface="Corbel"/>
                <a:ea typeface="Gill Sans Light"/>
                <a:cs typeface="Corbel"/>
                <a:sym typeface="Gill Sans Light"/>
              </a:rPr>
              <a:t>Countries</a:t>
            </a: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2800" dirty="0" smtClean="0">
              <a:latin typeface="Corbel"/>
              <a:ea typeface="Gill Sans Light"/>
              <a:cs typeface="Corbel"/>
              <a:sym typeface="Gill Sans Light"/>
            </a:endParaRP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4400" dirty="0" smtClean="0">
                <a:latin typeface="Corbel"/>
                <a:ea typeface="Gill Sans Light"/>
                <a:cs typeface="Corbel"/>
                <a:sym typeface="Gill Sans Light"/>
              </a:rPr>
              <a:t>500,000+</a:t>
            </a:r>
            <a:endParaRPr lang="en-US" sz="4400" dirty="0" smtClean="0">
              <a:latin typeface="Corbel"/>
              <a:cs typeface="Corbel"/>
            </a:endParaRP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2800" dirty="0" smtClean="0">
                <a:latin typeface="Corbel"/>
                <a:ea typeface="Gill Sans Light"/>
                <a:cs typeface="Corbel"/>
                <a:sym typeface="Gill Sans Light"/>
              </a:rPr>
              <a:t>registered educators</a:t>
            </a: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2800" dirty="0" smtClean="0">
              <a:latin typeface="Corbel"/>
              <a:ea typeface="Gill Sans Light"/>
              <a:cs typeface="Corbel"/>
              <a:sym typeface="Gill Sans Light"/>
            </a:endParaRP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4400" dirty="0" smtClean="0">
                <a:latin typeface="Corbel"/>
                <a:ea typeface="Gill Sans Light"/>
                <a:cs typeface="Corbel"/>
                <a:sym typeface="Gill Sans Light"/>
              </a:rPr>
              <a:t>10,000,000+ </a:t>
            </a:r>
            <a:endParaRPr lang="en-US" sz="4400" dirty="0" smtClean="0">
              <a:latin typeface="Corbel"/>
              <a:cs typeface="Corbel"/>
            </a:endParaRP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2800" dirty="0" smtClean="0">
                <a:latin typeface="Corbel"/>
                <a:ea typeface="Gill Sans Light"/>
                <a:cs typeface="Corbel"/>
                <a:sym typeface="Gill Sans Light"/>
              </a:rPr>
              <a:t>unique monthly users</a:t>
            </a: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2800" dirty="0" smtClean="0">
              <a:latin typeface="Corbel"/>
              <a:ea typeface="Gill Sans Light"/>
              <a:cs typeface="Corbel"/>
              <a:sym typeface="Gill Sans Light"/>
            </a:endParaRP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4400" dirty="0" smtClean="0">
                <a:latin typeface="Corbel"/>
                <a:ea typeface="Gill Sans Light"/>
                <a:cs typeface="Corbel"/>
                <a:sym typeface="Gill Sans Light"/>
              </a:rPr>
              <a:t>2,500,000,000+</a:t>
            </a: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en-US" sz="2800" dirty="0" smtClean="0">
                <a:latin typeface="Corbel"/>
                <a:ea typeface="Gill Sans Light"/>
                <a:cs typeface="Corbel"/>
                <a:sym typeface="Gill Sans Light"/>
              </a:rPr>
              <a:t>problems answered</a:t>
            </a: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2800" dirty="0" smtClean="0">
              <a:solidFill>
                <a:srgbClr val="FF0000"/>
              </a:solidFill>
              <a:latin typeface="Corbel"/>
              <a:ea typeface="Gill Sans Light"/>
              <a:cs typeface="Corbel"/>
              <a:sym typeface="Gill Sans Light"/>
            </a:endParaRP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2800" dirty="0" smtClean="0">
              <a:latin typeface="Corbel"/>
              <a:ea typeface="Gill Sans Light"/>
              <a:cs typeface="Corbel"/>
              <a:sym typeface="Gill Sans Light"/>
            </a:endParaRPr>
          </a:p>
          <a:p>
            <a:pPr marL="0" indent="0" defTabSz="913335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Georgia" panose="02040502050405020303" pitchFamily="18" charset="0"/>
              <a:buNone/>
              <a:defRPr/>
            </a:pPr>
            <a:endParaRPr lang="en-US" sz="2800" dirty="0" smtClean="0">
              <a:latin typeface="Corbel"/>
              <a:ea typeface="Gill Sans Light"/>
              <a:cs typeface="Corbel"/>
              <a:sym typeface="Gill Sans Light"/>
            </a:endParaRPr>
          </a:p>
          <a:p>
            <a:pPr eaLnBrk="1" hangingPunct="1">
              <a:buFont typeface="Georgia" panose="02040502050405020303" pitchFamily="18" charset="0"/>
              <a:buNone/>
              <a:defRPr/>
            </a:pPr>
            <a:endParaRPr lang="en-US" dirty="0"/>
          </a:p>
        </p:txBody>
      </p:sp>
      <p:sp>
        <p:nvSpPr>
          <p:cNvPr id="6" name="Shape 44"/>
          <p:cNvSpPr/>
          <p:nvPr/>
        </p:nvSpPr>
        <p:spPr>
          <a:xfrm>
            <a:off x="3962400" y="1752600"/>
            <a:ext cx="460216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>
              <a:sym typeface="Helvetica"/>
            </a:endParaRPr>
          </a:p>
        </p:txBody>
      </p:sp>
      <p:sp>
        <p:nvSpPr>
          <p:cNvPr id="9" name="Shape 44"/>
          <p:cNvSpPr/>
          <p:nvPr/>
        </p:nvSpPr>
        <p:spPr>
          <a:xfrm>
            <a:off x="3810000" y="3429000"/>
            <a:ext cx="460216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>
              <a:sym typeface="Helvetica"/>
            </a:endParaRPr>
          </a:p>
        </p:txBody>
      </p:sp>
      <p:sp>
        <p:nvSpPr>
          <p:cNvPr id="10" name="Shape 44"/>
          <p:cNvSpPr/>
          <p:nvPr/>
        </p:nvSpPr>
        <p:spPr>
          <a:xfrm>
            <a:off x="3810000" y="4876800"/>
            <a:ext cx="460216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>
              <a:sym typeface="Helvetic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solidFill>
                  <a:srgbClr val="5C5D96"/>
                </a:solidFill>
                <a:latin typeface="Gill Sans"/>
              </a:rPr>
              <a:t>How this 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Students watch the videos </a:t>
            </a:r>
          </a:p>
          <a:p>
            <a:pPr marL="109537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W</a:t>
            </a:r>
            <a:r>
              <a:rPr lang="en-US" altLang="en-US" dirty="0" smtClean="0"/>
              <a:t>ork on a problem set based on the lesson</a:t>
            </a:r>
          </a:p>
          <a:p>
            <a:pPr lvl="1" eaLnBrk="1" hangingPunct="1"/>
            <a:r>
              <a:rPr lang="en-US" altLang="en-US" dirty="0" smtClean="0"/>
              <a:t>If they pass, they can move on to the next lesson </a:t>
            </a:r>
          </a:p>
          <a:p>
            <a:pPr lvl="1" eaLnBrk="1" hangingPunct="1"/>
            <a:r>
              <a:rPr lang="en-US" altLang="en-US" dirty="0" smtClean="0"/>
              <a:t>If it looks like they don't understand the concept, the website takes them back through what they missed.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930</TotalTime>
  <Words>1656</Words>
  <Application>Microsoft Office PowerPoint</Application>
  <PresentationFormat>On-screen Show (4:3)</PresentationFormat>
  <Paragraphs>370</Paragraphs>
  <Slides>57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Calibri</vt:lpstr>
      <vt:lpstr>Corbel</vt:lpstr>
      <vt:lpstr>Georgia</vt:lpstr>
      <vt:lpstr>Gill Sans</vt:lpstr>
      <vt:lpstr>Gill Sans Light</vt:lpstr>
      <vt:lpstr>Gill Sans MT</vt:lpstr>
      <vt:lpstr>Helvetica</vt:lpstr>
      <vt:lpstr>Trebuchet MS</vt:lpstr>
      <vt:lpstr>Wingdings 2</vt:lpstr>
      <vt:lpstr>Urban</vt:lpstr>
      <vt:lpstr>Khan Academy</vt:lpstr>
      <vt:lpstr>The Challenge</vt:lpstr>
      <vt:lpstr>The Solution</vt:lpstr>
      <vt:lpstr>Outline</vt:lpstr>
      <vt:lpstr>Khan Academy</vt:lpstr>
      <vt:lpstr>PowerPoint Presentation</vt:lpstr>
      <vt:lpstr>Different Roles</vt:lpstr>
      <vt:lpstr>PowerPoint Presentation</vt:lpstr>
      <vt:lpstr>How this works</vt:lpstr>
      <vt:lpstr>Sample Exercise</vt:lpstr>
      <vt:lpstr>Sample Exercise</vt:lpstr>
      <vt:lpstr>Learning with Khan Academy is…</vt:lpstr>
      <vt:lpstr>PowerPoint Presentation</vt:lpstr>
      <vt:lpstr>PowerPoint Presentation</vt:lpstr>
      <vt:lpstr>PowerPoint Presentation</vt:lpstr>
      <vt:lpstr>PowerPoint Presentation</vt:lpstr>
      <vt:lpstr>Student Leveling up</vt:lpstr>
      <vt:lpstr>Student Reports &amp; Analytics</vt:lpstr>
      <vt:lpstr>Student Progress Report</vt:lpstr>
      <vt:lpstr>Skill Progress Report</vt:lpstr>
      <vt:lpstr>Activity Report </vt:lpstr>
      <vt:lpstr>Activity Report (Focus)</vt:lpstr>
      <vt:lpstr>Activity Report (Energy points)</vt:lpstr>
      <vt:lpstr>Activity Report (Detailed)</vt:lpstr>
      <vt:lpstr>Parent’s Dashboard</vt:lpstr>
      <vt:lpstr> Forum and Discussions </vt:lpstr>
      <vt:lpstr>Pilot study on Khan Academy implementation in Schools</vt:lpstr>
      <vt:lpstr>Pilot Study</vt:lpstr>
      <vt:lpstr> Participating Sites</vt:lpstr>
      <vt:lpstr> Participating Sites</vt:lpstr>
      <vt:lpstr>Participating Sites </vt:lpstr>
      <vt:lpstr>Student Demographics from  Participating Sites</vt:lpstr>
      <vt:lpstr>Pilot Study: Learning models</vt:lpstr>
      <vt:lpstr>Pilot Study</vt:lpstr>
      <vt:lpstr>Pilot Study</vt:lpstr>
      <vt:lpstr>Pilot Study</vt:lpstr>
      <vt:lpstr>Khan Academy implementation at various sites</vt:lpstr>
      <vt:lpstr>Sample Case: Site 8</vt:lpstr>
      <vt:lpstr>Sample Case: Site 8 </vt:lpstr>
      <vt:lpstr>Sample Case: Site 8 </vt:lpstr>
      <vt:lpstr>Sample Case: Site 8 </vt:lpstr>
      <vt:lpstr>Data Collection</vt:lpstr>
      <vt:lpstr>Pilot study: Findings</vt:lpstr>
      <vt:lpstr>Pilot study: Findings</vt:lpstr>
      <vt:lpstr>Pilot study: Findings</vt:lpstr>
      <vt:lpstr>Pilot study</vt:lpstr>
      <vt:lpstr>Pilot study</vt:lpstr>
      <vt:lpstr>Backend Infrastructure</vt:lpstr>
      <vt:lpstr>  Developers…</vt:lpstr>
      <vt:lpstr>Developers</vt:lpstr>
      <vt:lpstr>Khan Academy Exercise Framework</vt:lpstr>
      <vt:lpstr>Khan Academy Exercise Framework</vt:lpstr>
      <vt:lpstr>Khan Academy Exercise Framework</vt:lpstr>
      <vt:lpstr>StructuredJs</vt:lpstr>
      <vt:lpstr>StructuredJs</vt:lpstr>
      <vt:lpstr>Any Questions?</vt:lpstr>
      <vt:lpstr>Thank You </vt:lpstr>
    </vt:vector>
  </TitlesOfParts>
  <Company>Bank of America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 Ediga</dc:creator>
  <cp:lastModifiedBy>vivek akup</cp:lastModifiedBy>
  <cp:revision>238</cp:revision>
  <dcterms:created xsi:type="dcterms:W3CDTF">2015-03-20T08:17:26Z</dcterms:created>
  <dcterms:modified xsi:type="dcterms:W3CDTF">2015-03-31T16:19:32Z</dcterms:modified>
</cp:coreProperties>
</file>