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26"/>
  </p:notesMasterIdLst>
  <p:handoutMasterIdLst>
    <p:handoutMasterId r:id="rId27"/>
  </p:handoutMasterIdLst>
  <p:sldIdLst>
    <p:sldId id="676" r:id="rId3"/>
    <p:sldId id="721" r:id="rId4"/>
    <p:sldId id="710" r:id="rId5"/>
    <p:sldId id="715" r:id="rId6"/>
    <p:sldId id="712" r:id="rId7"/>
    <p:sldId id="686" r:id="rId8"/>
    <p:sldId id="687" r:id="rId9"/>
    <p:sldId id="688" r:id="rId10"/>
    <p:sldId id="689" r:id="rId11"/>
    <p:sldId id="716" r:id="rId12"/>
    <p:sldId id="720" r:id="rId13"/>
    <p:sldId id="714" r:id="rId14"/>
    <p:sldId id="701" r:id="rId15"/>
    <p:sldId id="717" r:id="rId16"/>
    <p:sldId id="722" r:id="rId17"/>
    <p:sldId id="723" r:id="rId18"/>
    <p:sldId id="724" r:id="rId19"/>
    <p:sldId id="725" r:id="rId20"/>
    <p:sldId id="726" r:id="rId21"/>
    <p:sldId id="703" r:id="rId22"/>
    <p:sldId id="702" r:id="rId23"/>
    <p:sldId id="719" r:id="rId24"/>
    <p:sldId id="718" r:id="rId25"/>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4" autoAdjust="0"/>
    <p:restoredTop sz="85517" autoAdjust="0"/>
  </p:normalViewPr>
  <p:slideViewPr>
    <p:cSldViewPr>
      <p:cViewPr varScale="1">
        <p:scale>
          <a:sx n="31" d="100"/>
          <a:sy n="31" d="100"/>
        </p:scale>
        <p:origin x="59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3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a:defRPr sz="1300">
                <a:latin typeface="Times New Roman" pitchFamily="18" charset="0"/>
                <a:cs typeface="+mn-cs"/>
              </a:defRPr>
            </a:lvl1pPr>
          </a:lstStyle>
          <a:p>
            <a:pPr>
              <a:defRPr/>
            </a:pPr>
            <a:endParaRPr lang="en-US"/>
          </a:p>
        </p:txBody>
      </p:sp>
      <p:sp>
        <p:nvSpPr>
          <p:cNvPr id="21507"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cs typeface="+mn-cs"/>
              </a:defRPr>
            </a:lvl1pPr>
          </a:lstStyle>
          <a:p>
            <a:pPr>
              <a:defRPr/>
            </a:pPr>
            <a:endParaRPr lang="en-US"/>
          </a:p>
        </p:txBody>
      </p:sp>
      <p:sp>
        <p:nvSpPr>
          <p:cNvPr id="21508"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a:defRPr sz="1300">
                <a:latin typeface="Times New Roman" pitchFamily="18" charset="0"/>
                <a:cs typeface="+mn-cs"/>
              </a:defRPr>
            </a:lvl1pPr>
          </a:lstStyle>
          <a:p>
            <a:pPr>
              <a:defRPr/>
            </a:pPr>
            <a:endParaRPr lang="en-US"/>
          </a:p>
        </p:txBody>
      </p:sp>
      <p:sp>
        <p:nvSpPr>
          <p:cNvPr id="21509"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cs typeface="+mn-cs"/>
              </a:defRPr>
            </a:lvl1pPr>
          </a:lstStyle>
          <a:p>
            <a:pPr>
              <a:defRPr/>
            </a:pPr>
            <a:fld id="{AE1BA9AF-94D3-481E-980A-405F39378657}" type="slidenum">
              <a:rPr lang="en-US"/>
              <a:pPr>
                <a:defRPr/>
              </a:pPr>
              <a:t>‹#›</a:t>
            </a:fld>
            <a:endParaRPr lang="en-US"/>
          </a:p>
        </p:txBody>
      </p:sp>
    </p:spTree>
    <p:extLst>
      <p:ext uri="{BB962C8B-B14F-4D97-AF65-F5344CB8AC3E}">
        <p14:creationId xmlns:p14="http://schemas.microsoft.com/office/powerpoint/2010/main" val="1388015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defTabSz="966788">
              <a:defRPr sz="1300">
                <a:latin typeface="Times New Roman" pitchFamily="18" charset="0"/>
                <a:cs typeface="+mn-cs"/>
              </a:defRPr>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imes New Roman" pitchFamily="18" charset="0"/>
                <a:cs typeface="+mn-cs"/>
              </a:defRPr>
            </a:lvl1pPr>
          </a:lstStyle>
          <a:p>
            <a:pPr>
              <a:defRPr/>
            </a:pPr>
            <a:endParaRPr lang="en-US"/>
          </a:p>
        </p:txBody>
      </p:sp>
      <p:sp>
        <p:nvSpPr>
          <p:cNvPr id="260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defTabSz="966788">
              <a:defRPr sz="1300">
                <a:latin typeface="Times New Roman" pitchFamily="18" charset="0"/>
                <a:cs typeface="+mn-cs"/>
              </a:defRPr>
            </a:lvl1pPr>
          </a:lstStyle>
          <a:p>
            <a:pPr>
              <a:defRPr/>
            </a:pPr>
            <a:endParaRPr lang="en-US"/>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imes New Roman" pitchFamily="18" charset="0"/>
                <a:cs typeface="+mn-cs"/>
              </a:defRPr>
            </a:lvl1pPr>
          </a:lstStyle>
          <a:p>
            <a:pPr>
              <a:defRPr/>
            </a:pPr>
            <a:fld id="{1159DAF9-4C24-4C0F-B601-E12081AAFF93}" type="slidenum">
              <a:rPr lang="en-US"/>
              <a:pPr>
                <a:defRPr/>
              </a:pPr>
              <a:t>‹#›</a:t>
            </a:fld>
            <a:endParaRPr lang="en-US"/>
          </a:p>
        </p:txBody>
      </p:sp>
    </p:spTree>
    <p:extLst>
      <p:ext uri="{BB962C8B-B14F-4D97-AF65-F5344CB8AC3E}">
        <p14:creationId xmlns:p14="http://schemas.microsoft.com/office/powerpoint/2010/main" val="4127748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itchFamily="18" charset="0"/>
              </a:defRPr>
            </a:lvl1pPr>
            <a:lvl2pPr marL="742950" indent="-285750" defTabSz="966788" eaLnBrk="0" hangingPunct="0">
              <a:spcBef>
                <a:spcPct val="30000"/>
              </a:spcBef>
              <a:defRPr sz="1200">
                <a:solidFill>
                  <a:schemeClr val="tx1"/>
                </a:solidFill>
                <a:latin typeface="Times New Roman" pitchFamily="18" charset="0"/>
              </a:defRPr>
            </a:lvl2pPr>
            <a:lvl3pPr marL="1143000" indent="-228600" defTabSz="966788" eaLnBrk="0" hangingPunct="0">
              <a:spcBef>
                <a:spcPct val="30000"/>
              </a:spcBef>
              <a:defRPr sz="1200">
                <a:solidFill>
                  <a:schemeClr val="tx1"/>
                </a:solidFill>
                <a:latin typeface="Times New Roman" pitchFamily="18" charset="0"/>
              </a:defRPr>
            </a:lvl3pPr>
            <a:lvl4pPr marL="1600200" indent="-228600" defTabSz="966788" eaLnBrk="0" hangingPunct="0">
              <a:spcBef>
                <a:spcPct val="30000"/>
              </a:spcBef>
              <a:defRPr sz="1200">
                <a:solidFill>
                  <a:schemeClr val="tx1"/>
                </a:solidFill>
                <a:latin typeface="Times New Roman" pitchFamily="18" charset="0"/>
              </a:defRPr>
            </a:lvl4pPr>
            <a:lvl5pPr marL="2057400" indent="-228600" defTabSz="966788" eaLnBrk="0" hangingPunct="0">
              <a:spcBef>
                <a:spcPct val="30000"/>
              </a:spcBef>
              <a:defRPr sz="1200">
                <a:solidFill>
                  <a:schemeClr val="tx1"/>
                </a:solidFill>
                <a:latin typeface="Times New Roman" pitchFamily="18" charset="0"/>
              </a:defRPr>
            </a:lvl5pPr>
            <a:lvl6pPr marL="2514600" indent="-228600" defTabSz="966788" eaLnBrk="0" fontAlgn="base" hangingPunct="0">
              <a:spcBef>
                <a:spcPct val="30000"/>
              </a:spcBef>
              <a:spcAft>
                <a:spcPct val="0"/>
              </a:spcAft>
              <a:defRPr sz="1200">
                <a:solidFill>
                  <a:schemeClr val="tx1"/>
                </a:solidFill>
                <a:latin typeface="Times New Roman" pitchFamily="18" charset="0"/>
              </a:defRPr>
            </a:lvl6pPr>
            <a:lvl7pPr marL="2971800" indent="-228600" defTabSz="966788" eaLnBrk="0" fontAlgn="base" hangingPunct="0">
              <a:spcBef>
                <a:spcPct val="30000"/>
              </a:spcBef>
              <a:spcAft>
                <a:spcPct val="0"/>
              </a:spcAft>
              <a:defRPr sz="1200">
                <a:solidFill>
                  <a:schemeClr val="tx1"/>
                </a:solidFill>
                <a:latin typeface="Times New Roman" pitchFamily="18" charset="0"/>
              </a:defRPr>
            </a:lvl7pPr>
            <a:lvl8pPr marL="3429000" indent="-228600" defTabSz="966788" eaLnBrk="0" fontAlgn="base" hangingPunct="0">
              <a:spcBef>
                <a:spcPct val="30000"/>
              </a:spcBef>
              <a:spcAft>
                <a:spcPct val="0"/>
              </a:spcAft>
              <a:defRPr sz="1200">
                <a:solidFill>
                  <a:schemeClr val="tx1"/>
                </a:solidFill>
                <a:latin typeface="Times New Roman" pitchFamily="18" charset="0"/>
              </a:defRPr>
            </a:lvl8pPr>
            <a:lvl9pPr marL="3886200" indent="-228600" defTabSz="96678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AE9B3B5F-FDFA-47C3-9049-BE7E00620479}" type="slidenum">
              <a:rPr lang="en-US" altLang="en-US" sz="1300" smtClean="0"/>
              <a:pPr eaLnBrk="1" hangingPunct="1">
                <a:spcBef>
                  <a:spcPct val="0"/>
                </a:spcBef>
                <a:defRPr/>
              </a:pPr>
              <a:t>1</a:t>
            </a:fld>
            <a:endParaRPr lang="en-US" altLang="en-US" sz="1300" smtClean="0"/>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25858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ACTIVE AND REFLECTIVE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Active learners tend to retain and understand information best by doing something active with it--discussing or applying it or explaining it to others. Reflective learners prefer to think about it quietly first.</a:t>
            </a:r>
          </a:p>
          <a:p>
            <a:r>
              <a:rPr lang="en-GB" sz="1200" b="0" i="0" kern="1200" dirty="0" smtClean="0">
                <a:solidFill>
                  <a:srgbClr val="000000"/>
                </a:solidFill>
                <a:effectLst/>
                <a:latin typeface="Times New Roman" pitchFamily="16" charset="0"/>
                <a:ea typeface="+mn-ea"/>
                <a:cs typeface="+mn-cs"/>
              </a:rPr>
              <a:t>"Let's try it out and see how it works" is an active learner's phrase; "Let's think it through first" is the reflective learner's response.</a:t>
            </a:r>
          </a:p>
          <a:p>
            <a:r>
              <a:rPr lang="en-GB" sz="1200" b="0" i="0" kern="1200" dirty="0" smtClean="0">
                <a:solidFill>
                  <a:srgbClr val="000000"/>
                </a:solidFill>
                <a:effectLst/>
                <a:latin typeface="Times New Roman" pitchFamily="16" charset="0"/>
                <a:ea typeface="+mn-ea"/>
                <a:cs typeface="+mn-cs"/>
              </a:rPr>
              <a:t>Active learners tend to like group work more than reflective learners, who prefer working alone.</a:t>
            </a:r>
          </a:p>
          <a:p>
            <a:endParaRPr lang="en-US"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The active learner also has much in common with the kinaesthetic learner of the modality and </a:t>
            </a:r>
            <a:r>
              <a:rPr lang="en-GB" sz="1200" b="0" i="0" kern="1200" dirty="0" err="1" smtClean="0">
                <a:solidFill>
                  <a:srgbClr val="000000"/>
                </a:solidFill>
                <a:effectLst/>
                <a:latin typeface="Times New Roman" pitchFamily="16" charset="0"/>
                <a:ea typeface="+mn-ea"/>
                <a:cs typeface="+mn-cs"/>
              </a:rPr>
              <a:t>neurolinguistic</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programming literature. </a:t>
            </a:r>
          </a:p>
          <a:p>
            <a:endParaRPr lang="en-GB" sz="1200" b="0" i="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6</a:t>
            </a:fld>
            <a:endParaRPr lang="en-GB"/>
          </a:p>
        </p:txBody>
      </p:sp>
    </p:spTree>
    <p:extLst>
      <p:ext uri="{BB962C8B-B14F-4D97-AF65-F5344CB8AC3E}">
        <p14:creationId xmlns:p14="http://schemas.microsoft.com/office/powerpoint/2010/main" val="1664861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SENSING AND INTUITIVE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Sensing learners tend to like learning facts, intuitive learners often prefer discovering possibilities and relationships.</a:t>
            </a:r>
          </a:p>
          <a:p>
            <a:r>
              <a:rPr lang="en-GB" sz="1200" b="0" i="0" kern="1200" dirty="0" smtClean="0">
                <a:solidFill>
                  <a:srgbClr val="000000"/>
                </a:solidFill>
                <a:effectLst/>
                <a:latin typeface="Times New Roman" pitchFamily="16" charset="0"/>
                <a:ea typeface="+mn-ea"/>
                <a:cs typeface="+mn-cs"/>
              </a:rPr>
              <a:t>Sensors often like solving problems by well-established methods and dislike complications and surprises;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like innovation and dislike repetition. Sensors are more likely than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to resent being tested on material that has not been explicitly covered in class.</a:t>
            </a:r>
          </a:p>
          <a:p>
            <a:r>
              <a:rPr lang="en-GB" sz="1200" b="0" i="0" kern="1200" dirty="0" smtClean="0">
                <a:solidFill>
                  <a:srgbClr val="000000"/>
                </a:solidFill>
                <a:effectLst/>
                <a:latin typeface="Times New Roman" pitchFamily="16" charset="0"/>
                <a:ea typeface="+mn-ea"/>
                <a:cs typeface="+mn-cs"/>
              </a:rPr>
              <a:t>Sensors tend to be patient with details and good at memorizing facts and doing hands-on (laboratory) work;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may be better at grasping new concepts and are often more comfortable than sensors with abstractions and mathematical formulations.</a:t>
            </a:r>
          </a:p>
          <a:p>
            <a:r>
              <a:rPr lang="en-GB" sz="1200" b="0" i="0" kern="1200" dirty="0" smtClean="0">
                <a:solidFill>
                  <a:srgbClr val="000000"/>
                </a:solidFill>
                <a:effectLst/>
                <a:latin typeface="Times New Roman" pitchFamily="16" charset="0"/>
                <a:ea typeface="+mn-ea"/>
                <a:cs typeface="+mn-cs"/>
              </a:rPr>
              <a:t>Sensors tend to be more practical and careful than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tend to work faster and to be more innovative than sensors.</a:t>
            </a:r>
          </a:p>
          <a:p>
            <a:r>
              <a:rPr lang="en-GB" sz="1200" b="0" i="0" kern="1200" dirty="0" smtClean="0">
                <a:solidFill>
                  <a:srgbClr val="000000"/>
                </a:solidFill>
                <a:effectLst/>
                <a:latin typeface="Times New Roman" pitchFamily="16" charset="0"/>
                <a:ea typeface="+mn-ea"/>
                <a:cs typeface="+mn-cs"/>
              </a:rPr>
              <a:t>Sensors don't like courses that have no apparent connection to the real world; </a:t>
            </a:r>
            <a:r>
              <a:rPr lang="en-GB" sz="1200" b="0" i="0" kern="1200" dirty="0" err="1" smtClean="0">
                <a:solidFill>
                  <a:srgbClr val="000000"/>
                </a:solidFill>
                <a:effectLst/>
                <a:latin typeface="Times New Roman" pitchFamily="16" charset="0"/>
                <a:ea typeface="+mn-ea"/>
                <a:cs typeface="+mn-cs"/>
              </a:rPr>
              <a:t>intuitors</a:t>
            </a:r>
            <a:r>
              <a:rPr lang="en-GB" sz="1200" b="0" i="0" kern="1200" dirty="0" smtClean="0">
                <a:solidFill>
                  <a:srgbClr val="000000"/>
                </a:solidFill>
                <a:effectLst/>
                <a:latin typeface="Times New Roman" pitchFamily="16" charset="0"/>
                <a:ea typeface="+mn-ea"/>
                <a:cs typeface="+mn-cs"/>
              </a:rPr>
              <a:t> don't like  courses that involve a lot of memorization and routine calculations.</a:t>
            </a:r>
          </a:p>
          <a:p>
            <a:r>
              <a:rPr lang="en-GB" dirty="0" smtClean="0"/>
              <a:t/>
            </a:r>
            <a:br>
              <a:rPr lang="en-GB" dirty="0" smtClean="0"/>
            </a:b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7</a:t>
            </a:fld>
            <a:endParaRPr lang="en-GB"/>
          </a:p>
        </p:txBody>
      </p:sp>
    </p:spTree>
    <p:extLst>
      <p:ext uri="{BB962C8B-B14F-4D97-AF65-F5344CB8AC3E}">
        <p14:creationId xmlns:p14="http://schemas.microsoft.com/office/powerpoint/2010/main" val="164637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Most people of college age and older are visual, while most college teaching is verbal</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b="0" i="0" kern="1200" dirty="0" smtClean="0">
                <a:solidFill>
                  <a:srgbClr val="000000"/>
                </a:solidFill>
                <a:effectLst/>
                <a:latin typeface="Times New Roman" pitchFamily="16" charset="0"/>
                <a:ea typeface="+mn-ea"/>
                <a:cs typeface="+mn-cs"/>
              </a:rPr>
              <a:t>In most college classes very little visual information is presented: students mainly listen to lectures and read material written on chalkboards and in textbooks and hand-outs. Unfortunately, most people are visual learners, which means that most students do not get nearly as much as they would if more visual presentation were used in class. Good learners are capable of processing information presented either visually or verbally.</a:t>
            </a:r>
          </a:p>
          <a:p>
            <a:endParaRPr lang="en-GB" sz="1200" b="1" i="0" kern="1200" dirty="0" smtClean="0">
              <a:solidFill>
                <a:srgbClr val="000000"/>
              </a:solidFill>
              <a:effectLst/>
              <a:latin typeface="Times New Roman" pitchFamily="16" charset="0"/>
              <a:ea typeface="+mn-ea"/>
              <a:cs typeface="+mn-cs"/>
            </a:endParaRPr>
          </a:p>
          <a:p>
            <a:r>
              <a:rPr lang="en-GB" sz="1200" b="1" i="0" kern="1200" dirty="0" smtClean="0">
                <a:solidFill>
                  <a:srgbClr val="000000"/>
                </a:solidFill>
                <a:effectLst/>
                <a:latin typeface="Times New Roman" pitchFamily="16" charset="0"/>
                <a:ea typeface="+mn-ea"/>
                <a:cs typeface="+mn-cs"/>
              </a:rPr>
              <a:t>VISUAL AND VERBAL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Visual learners remember best what they see--pictures, diagrams, flow charts, time lines, films, and demonstrations. Verbal learners get more out of words--written and spoken explanations. Everyone learns more when information is presented both visually and verbally.</a:t>
            </a:r>
          </a:p>
          <a:p>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8</a:t>
            </a:fld>
            <a:endParaRPr lang="en-GB"/>
          </a:p>
        </p:txBody>
      </p:sp>
    </p:spTree>
    <p:extLst>
      <p:ext uri="{BB962C8B-B14F-4D97-AF65-F5344CB8AC3E}">
        <p14:creationId xmlns:p14="http://schemas.microsoft.com/office/powerpoint/2010/main" val="712122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sz="1200" b="1" i="0" kern="1200" dirty="0" smtClean="0">
                <a:solidFill>
                  <a:srgbClr val="000000"/>
                </a:solidFill>
                <a:effectLst/>
                <a:latin typeface="Times New Roman" pitchFamily="16" charset="0"/>
                <a:ea typeface="+mn-ea"/>
                <a:cs typeface="+mn-cs"/>
              </a:rPr>
              <a:t>SEQUENTIAL AND GLOBAL LEARNERS</a:t>
            </a:r>
            <a:endParaRPr lang="en-GB" sz="1200" b="0" i="0" kern="1200" dirty="0" smtClean="0">
              <a:solidFill>
                <a:srgbClr val="000000"/>
              </a:solidFill>
              <a:effectLst/>
              <a:latin typeface="Times New Roman" pitchFamily="16" charset="0"/>
              <a:ea typeface="+mn-ea"/>
              <a:cs typeface="+mn-cs"/>
            </a:endParaRPr>
          </a:p>
          <a:p>
            <a:r>
              <a:rPr lang="en-GB" sz="1200" b="0" i="0" kern="1200" dirty="0" smtClean="0">
                <a:solidFill>
                  <a:srgbClr val="000000"/>
                </a:solidFill>
                <a:effectLst/>
                <a:latin typeface="Times New Roman" pitchFamily="16" charset="0"/>
                <a:ea typeface="+mn-ea"/>
                <a:cs typeface="+mn-cs"/>
              </a:rPr>
              <a:t>Sequential learners tend to gain understanding in linear steps, with each step following logically from the previous one. Global learners tend to learn in large jumps, absorbing material almost randomly without seeing connections, and then suddenly "getting it."</a:t>
            </a:r>
          </a:p>
          <a:p>
            <a:r>
              <a:rPr lang="en-GB" sz="1200" b="0" i="0" kern="1200" dirty="0" smtClean="0">
                <a:solidFill>
                  <a:srgbClr val="000000"/>
                </a:solidFill>
                <a:effectLst/>
                <a:latin typeface="Times New Roman" pitchFamily="16" charset="0"/>
                <a:ea typeface="+mn-ea"/>
                <a:cs typeface="+mn-cs"/>
              </a:rPr>
              <a:t>Sequential learners tend to follow logical stepwise paths in finding solutions; global learners may be able to solve complex problems quickly or put things together in novel ways once they have grasped the big picture, but they may have difficulty explaining how they did it.</a:t>
            </a:r>
          </a:p>
          <a:p>
            <a:r>
              <a:rPr lang="en-GB" dirty="0" smtClean="0"/>
              <a:t/>
            </a:r>
            <a:br>
              <a:rPr lang="en-GB" dirty="0" smtClean="0"/>
            </a:b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9</a:t>
            </a:fld>
            <a:endParaRPr lang="en-GB"/>
          </a:p>
        </p:txBody>
      </p:sp>
    </p:spTree>
    <p:extLst>
      <p:ext uri="{BB962C8B-B14F-4D97-AF65-F5344CB8AC3E}">
        <p14:creationId xmlns:p14="http://schemas.microsoft.com/office/powerpoint/2010/main" val="1657431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err="1" smtClean="0"/>
              <a:t>Cronbach's</a:t>
            </a:r>
            <a:r>
              <a:rPr lang="en-GB" dirty="0" smtClean="0"/>
              <a:t> alpha:</a:t>
            </a:r>
            <a:r>
              <a:rPr lang="en-GB" baseline="0" dirty="0" smtClean="0"/>
              <a:t> is a coefficient of reliability. It is commonly used as a measure of the internal consistency or reliability of a psychometric test score for a sample of examinees.</a:t>
            </a:r>
            <a:endParaRPr lang="en-GB" dirty="0" smtClean="0"/>
          </a:p>
          <a:p>
            <a:r>
              <a:rPr lang="en-GB" dirty="0" err="1" smtClean="0"/>
              <a:t>Tuckman</a:t>
            </a:r>
            <a:r>
              <a:rPr lang="en-GB" dirty="0" smtClean="0"/>
              <a:t> suggests that </a:t>
            </a:r>
            <a:r>
              <a:rPr lang="en-GB" dirty="0" err="1" smtClean="0"/>
              <a:t>appha</a:t>
            </a:r>
            <a:r>
              <a:rPr lang="en-GB" dirty="0" smtClean="0"/>
              <a:t> greater than or equal </a:t>
            </a:r>
            <a:r>
              <a:rPr lang="en-GB" b="1" dirty="0" smtClean="0"/>
              <a:t>0.75 is acceptable </a:t>
            </a:r>
            <a:r>
              <a:rPr lang="en-GB" dirty="0" smtClean="0"/>
              <a:t>for instruments that measures </a:t>
            </a:r>
            <a:r>
              <a:rPr lang="en-GB" b="1" dirty="0" smtClean="0"/>
              <a:t>achievements</a:t>
            </a:r>
            <a:r>
              <a:rPr lang="en-GB" dirty="0" smtClean="0"/>
              <a:t>, and greater than or equal </a:t>
            </a:r>
            <a:r>
              <a:rPr lang="en-GB" b="1" dirty="0" smtClean="0"/>
              <a:t>0.5</a:t>
            </a:r>
            <a:r>
              <a:rPr lang="en-GB" dirty="0" smtClean="0"/>
              <a:t> for instruments that measures </a:t>
            </a:r>
            <a:r>
              <a:rPr lang="en-GB" b="1" dirty="0" smtClean="0"/>
              <a:t>attitude</a:t>
            </a:r>
            <a:r>
              <a:rPr lang="en-GB" dirty="0" smtClean="0"/>
              <a:t>.</a:t>
            </a:r>
          </a:p>
          <a:p>
            <a:r>
              <a:rPr lang="en-GB" dirty="0" smtClean="0"/>
              <a:t>.5 &lt; </a:t>
            </a:r>
            <a:r>
              <a:rPr lang="el-GR" dirty="0" smtClean="0"/>
              <a:t>α </a:t>
            </a:r>
            <a:r>
              <a:rPr lang="en-GB" dirty="0" smtClean="0"/>
              <a:t>Unacceptable</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13</a:t>
            </a:fld>
            <a:endParaRPr lang="en-GB"/>
          </a:p>
        </p:txBody>
      </p:sp>
    </p:spTree>
    <p:extLst>
      <p:ext uri="{BB962C8B-B14F-4D97-AF65-F5344CB8AC3E}">
        <p14:creationId xmlns:p14="http://schemas.microsoft.com/office/powerpoint/2010/main" val="147376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“College students (Experiment 1) and non-college adults (Experiment 2) studied a </a:t>
            </a:r>
            <a:r>
              <a:rPr lang="en-GB" b="1" dirty="0" smtClean="0"/>
              <a:t>computer-based 31-frame lesson on</a:t>
            </a:r>
          </a:p>
          <a:p>
            <a:r>
              <a:rPr lang="en-GB" b="1" dirty="0" smtClean="0"/>
              <a:t>electronics</a:t>
            </a:r>
            <a:r>
              <a:rPr lang="en-GB" dirty="0" smtClean="0"/>
              <a:t> that offered help-screens containing text (text group) or illustrations (pictorial group), and then took a learning test.</a:t>
            </a:r>
          </a:p>
          <a:p>
            <a:r>
              <a:rPr lang="en-GB" dirty="0" smtClean="0"/>
              <a:t>Participants also took a battery of 14 cognitive measures related to the verbalizer-visualizer dimension including tests of cognitive</a:t>
            </a:r>
          </a:p>
          <a:p>
            <a:r>
              <a:rPr lang="en-GB" dirty="0" smtClean="0"/>
              <a:t>style, learning preference, spatial ability, and general achievement. In Experiment 3, college students received either both kinds of</a:t>
            </a:r>
          </a:p>
          <a:p>
            <a:r>
              <a:rPr lang="en-GB" dirty="0" smtClean="0"/>
              <a:t>help-screens or none. Verbalizers and visualizers did not differ on the learning test, and almost all of the verbalizer-visualizer</a:t>
            </a:r>
          </a:p>
          <a:p>
            <a:r>
              <a:rPr lang="en-GB" dirty="0" smtClean="0"/>
              <a:t>measures failed to produce significant attribute x treatment interactions (ATIs). There was not strong support for the hypothesis that verbal learners and visual learners should be given different kinds of multimedia instruction.” Massa and Mayer,</a:t>
            </a:r>
            <a:r>
              <a:rPr lang="en-GB" baseline="0" dirty="0" smtClean="0"/>
              <a:t> 2006</a:t>
            </a:r>
            <a:endParaRPr lang="en-GB" dirty="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20</a:t>
            </a:fld>
            <a:endParaRPr lang="en-GB"/>
          </a:p>
        </p:txBody>
      </p:sp>
    </p:spTree>
    <p:extLst>
      <p:ext uri="{BB962C8B-B14F-4D97-AF65-F5344CB8AC3E}">
        <p14:creationId xmlns:p14="http://schemas.microsoft.com/office/powerpoint/2010/main" val="1801292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95325"/>
            <a:ext cx="4567238" cy="3425825"/>
          </a:xfrm>
        </p:spPr>
      </p:sp>
      <p:sp>
        <p:nvSpPr>
          <p:cNvPr id="3" name="Notes Placeholder 2"/>
          <p:cNvSpPr>
            <a:spLocks noGrp="1"/>
          </p:cNvSpPr>
          <p:nvPr>
            <p:ph type="body" idx="1"/>
          </p:nvPr>
        </p:nvSpPr>
        <p:spPr/>
        <p:txBody>
          <a:bodyPr/>
          <a:lstStyle/>
          <a:p>
            <a:r>
              <a:rPr lang="en-GB" dirty="0" smtClean="0"/>
              <a:t>“Our review of the literature disclosed ample evidence that children and adults will, if asked, express preferences</a:t>
            </a:r>
          </a:p>
          <a:p>
            <a:r>
              <a:rPr lang="en-GB" dirty="0" smtClean="0"/>
              <a:t>about how they prefer information to be presented to them. There is also plentiful evidence arguing that people differ</a:t>
            </a:r>
          </a:p>
          <a:p>
            <a:r>
              <a:rPr lang="en-GB" dirty="0" smtClean="0"/>
              <a:t>in the degree to which they have some fairly speciﬁc aptitudes for different kinds of thinking and for processing different types of information. However, we found virtually no evidence for the interaction pattern mentioned above, which was judged to be a precondition for validating the educational applications of learning styles. Although the literature on learning styles is enormous, very few studies have even used an experimental methodology capable of testing the validity of learning styles applied to education. Moreover, of those that did use an appropriate method, several found results that ﬂatly contradict the popular meshing hypothesis.”  from </a:t>
            </a:r>
            <a:r>
              <a:rPr lang="en-GB" dirty="0" err="1" smtClean="0"/>
              <a:t>Pashler</a:t>
            </a:r>
            <a:r>
              <a:rPr lang="en-GB" dirty="0" smtClean="0"/>
              <a:t> et al.,</a:t>
            </a:r>
            <a:r>
              <a:rPr lang="en-GB" baseline="0" dirty="0" smtClean="0"/>
              <a:t> 2008</a:t>
            </a:r>
            <a:endParaRPr lang="en-GB" dirty="0" smtClean="0"/>
          </a:p>
          <a:p>
            <a:endParaRPr lang="en-GB" dirty="0" smtClean="0"/>
          </a:p>
        </p:txBody>
      </p:sp>
      <p:sp>
        <p:nvSpPr>
          <p:cNvPr id="4" name="Slide Number Placeholder 3"/>
          <p:cNvSpPr>
            <a:spLocks noGrp="1"/>
          </p:cNvSpPr>
          <p:nvPr>
            <p:ph type="sldNum" idx="10"/>
          </p:nvPr>
        </p:nvSpPr>
        <p:spPr/>
        <p:txBody>
          <a:bodyPr/>
          <a:lstStyle/>
          <a:p>
            <a:pPr>
              <a:defRPr/>
            </a:pPr>
            <a:fld id="{702ECC90-350A-40A9-ADBC-C2F4C84B0C8C}" type="slidenum">
              <a:rPr lang="en-GB" smtClean="0"/>
              <a:pPr>
                <a:defRPr/>
              </a:pPr>
              <a:t>21</a:t>
            </a:fld>
            <a:endParaRPr lang="en-GB"/>
          </a:p>
        </p:txBody>
      </p:sp>
    </p:spTree>
    <p:extLst>
      <p:ext uri="{BB962C8B-B14F-4D97-AF65-F5344CB8AC3E}">
        <p14:creationId xmlns:p14="http://schemas.microsoft.com/office/powerpoint/2010/main" val="4270774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B06524-8140-42C4-A78B-336C3ECB0A1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1B657-6353-49DC-B5AD-56A40D6F11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E6C4A6-6E5A-42A5-9FAE-EC53545CB4C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45C9A596-5B66-478A-88B9-FDA8449D06F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B6592-59BF-458A-998F-12CDBBF6A72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4" name="Text Box 1"/>
          <p:cNvSpPr txBox="1">
            <a:spLocks noChangeArrowheads="1"/>
          </p:cNvSpPr>
          <p:nvPr userDrawn="1"/>
        </p:nvSpPr>
        <p:spPr bwMode="auto">
          <a:xfrm>
            <a:off x="457200" y="274638"/>
            <a:ext cx="8229600" cy="868362"/>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3000000" scaled="0"/>
          </a:gradFill>
          <a:ln>
            <a:noFill/>
          </a:ln>
          <a:effectLst>
            <a:outerShdw dist="155281" dir="2700000" algn="ctr" rotWithShape="0">
              <a:srgbClr val="C0C0C0"/>
            </a:outerShdw>
          </a:effec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5pPr>
            <a:lvl6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6pPr>
            <a:lvl7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7pPr>
            <a:lvl8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8pPr>
            <a:lvl9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9pPr>
          </a:lstStyle>
          <a:p>
            <a:pPr algn="ctr">
              <a:buClr>
                <a:srgbClr val="914B30"/>
              </a:buClr>
              <a:defRPr/>
            </a:pPr>
            <a:endParaRPr lang="en-GB" sz="4400" dirty="0" smtClean="0">
              <a:solidFill>
                <a:srgbClr val="FFFFFF"/>
              </a:solidFill>
              <a:effectLst>
                <a:outerShdw blurRad="38100" dist="38100" dir="2700000" algn="tl">
                  <a:srgbClr val="000000">
                    <a:alpha val="43137"/>
                  </a:srgbClr>
                </a:outerShdw>
              </a:effectLst>
              <a:latin typeface="Times New Roman" pitchFamily="16" charset="0"/>
            </a:endParaRPr>
          </a:p>
        </p:txBody>
      </p:sp>
      <p:cxnSp>
        <p:nvCxnSpPr>
          <p:cNvPr id="5" name="Straight Connector 4"/>
          <p:cNvCxnSpPr/>
          <p:nvPr userDrawn="1"/>
        </p:nvCxnSpPr>
        <p:spPr>
          <a:xfrm>
            <a:off x="479425" y="6381750"/>
            <a:ext cx="82073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Vertical Text Placeholder 2"/>
          <p:cNvSpPr>
            <a:spLocks noGrp="1"/>
          </p:cNvSpPr>
          <p:nvPr>
            <p:ph type="body" orient="vert" idx="1"/>
          </p:nvPr>
        </p:nvSpPr>
        <p:spPr>
          <a:xfrm>
            <a:off x="467544" y="1700808"/>
            <a:ext cx="8208912" cy="4536504"/>
          </a:xfrm>
          <a:solidFill>
            <a:schemeClr val="bg1"/>
          </a:solidFill>
          <a:ln>
            <a:noFill/>
          </a:ln>
        </p:spPr>
        <p:txBody>
          <a:bodyPr/>
          <a:lstStyle>
            <a:lvl1pPr marL="430213" indent="-323850">
              <a:buClr>
                <a:srgbClr val="920000"/>
              </a:buClr>
              <a:buSzPct val="50000"/>
              <a:buFont typeface="Wingdings" pitchFamily="2" charset="2"/>
              <a:buChar char="q"/>
              <a:defRPr sz="2400">
                <a:solidFill>
                  <a:schemeClr val="tx2">
                    <a:lumMod val="75000"/>
                  </a:schemeClr>
                </a:solidFill>
                <a:latin typeface="+mn-lt"/>
                <a:cs typeface="Times New Roman" pitchFamily="18" charset="0"/>
              </a:defRPr>
            </a:lvl1pPr>
            <a:lvl2pPr marL="862013" indent="-285750">
              <a:buClr>
                <a:srgbClr val="920000"/>
              </a:buClr>
              <a:buSzPct val="70000"/>
              <a:buFont typeface="Wingdings" pitchFamily="2" charset="2"/>
              <a:buChar char="Ø"/>
              <a:defRPr sz="2000">
                <a:solidFill>
                  <a:schemeClr val="tx2">
                    <a:lumMod val="75000"/>
                  </a:schemeClr>
                </a:solidFill>
                <a:latin typeface="+mn-lt"/>
                <a:cs typeface="Times New Roman" pitchFamily="18" charset="0"/>
              </a:defRPr>
            </a:lvl2pPr>
            <a:lvl3pPr marL="1293813" indent="-215900">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3pPr>
            <a:lvl4pPr marL="1725613" indent="-214313">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4pPr>
            <a:lvl5pPr marL="2157413" indent="-215900">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Text Placeholder 11"/>
          <p:cNvSpPr>
            <a:spLocks noGrp="1"/>
          </p:cNvSpPr>
          <p:nvPr>
            <p:ph type="body" sz="quarter" idx="12"/>
          </p:nvPr>
        </p:nvSpPr>
        <p:spPr>
          <a:xfrm>
            <a:off x="467544" y="274638"/>
            <a:ext cx="8229600" cy="854372"/>
          </a:xfrm>
          <a:ln w="6350">
            <a:solidFill>
              <a:schemeClr val="tx1"/>
            </a:solidFill>
          </a:ln>
        </p:spPr>
        <p:txBody>
          <a:bodyPr wrap="none" anchor="ctr"/>
          <a:lstStyle>
            <a:lvl1pPr marL="106363" indent="0" algn="ctr">
              <a:buNone/>
              <a:defRPr sz="4000">
                <a:solidFill>
                  <a:schemeClr val="bg1"/>
                </a:solidFill>
                <a:effectLst>
                  <a:outerShdw blurRad="38100" dist="38100" dir="2700000" algn="tl">
                    <a:srgbClr val="000000">
                      <a:alpha val="43137"/>
                    </a:srgbClr>
                  </a:outerShdw>
                </a:effectLst>
                <a:latin typeface="+mj-lt"/>
                <a:cs typeface="Times New Roman" pitchFamily="18" charset="0"/>
              </a:defRPr>
            </a:lvl1pPr>
          </a:lstStyle>
          <a:p>
            <a:pPr lvl="0"/>
            <a:r>
              <a:rPr lang="en-US" dirty="0" smtClean="0"/>
              <a:t>Click to edit Master text styles</a:t>
            </a:r>
            <a:endParaRPr lang="en-GB" dirty="0"/>
          </a:p>
        </p:txBody>
      </p:sp>
      <p:sp>
        <p:nvSpPr>
          <p:cNvPr id="6" name="Footer Placeholder 4"/>
          <p:cNvSpPr>
            <a:spLocks noGrp="1"/>
          </p:cNvSpPr>
          <p:nvPr>
            <p:ph type="ftr" idx="13"/>
          </p:nvPr>
        </p:nvSpPr>
        <p:spPr>
          <a:xfrm>
            <a:off x="2700338" y="6478588"/>
            <a:ext cx="3322637" cy="334962"/>
          </a:xfrm>
        </p:spPr>
        <p:txBody>
          <a:bodyPr/>
          <a:lstStyle>
            <a:lvl1pPr>
              <a:defRPr sz="1600" b="1" i="1">
                <a:solidFill>
                  <a:srgbClr val="C00000"/>
                </a:solidFill>
                <a:effectLst/>
              </a:defRPr>
            </a:lvl1pPr>
          </a:lstStyle>
          <a:p>
            <a:pPr>
              <a:defRPr/>
            </a:pPr>
            <a:r>
              <a:rPr lang="en-GB"/>
              <a:t>VT-MENA, Egypt.</a:t>
            </a:r>
          </a:p>
        </p:txBody>
      </p:sp>
      <p:sp>
        <p:nvSpPr>
          <p:cNvPr id="7" name="Slide Number Placeholder 5"/>
          <p:cNvSpPr>
            <a:spLocks noGrp="1"/>
          </p:cNvSpPr>
          <p:nvPr>
            <p:ph type="sldNum" idx="14"/>
          </p:nvPr>
        </p:nvSpPr>
        <p:spPr>
          <a:xfrm>
            <a:off x="6516688" y="6478588"/>
            <a:ext cx="2127250" cy="334962"/>
          </a:xfrm>
        </p:spPr>
        <p:txBody>
          <a:bodyPr/>
          <a:lstStyle>
            <a:lvl1pPr>
              <a:defRPr sz="1800" b="1" i="1">
                <a:solidFill>
                  <a:srgbClr val="C00000"/>
                </a:solidFill>
                <a:effectLst/>
              </a:defRPr>
            </a:lvl1pPr>
          </a:lstStyle>
          <a:p>
            <a:pPr>
              <a:defRPr/>
            </a:pPr>
            <a:fld id="{1920358A-F983-43F1-8586-0B69492928D7}" type="slidenum">
              <a:rPr lang="en-GB"/>
              <a:pPr>
                <a:defRPr/>
              </a:pPr>
              <a:t>‹#›</a:t>
            </a:fld>
            <a:endParaRPr lang="en-GB" dirty="0"/>
          </a:p>
        </p:txBody>
      </p:sp>
    </p:spTree>
    <p:extLst>
      <p:ext uri="{BB962C8B-B14F-4D97-AF65-F5344CB8AC3E}">
        <p14:creationId xmlns:p14="http://schemas.microsoft.com/office/powerpoint/2010/main" val="3225137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5" name="Text Box 1"/>
          <p:cNvSpPr txBox="1">
            <a:spLocks noChangeArrowheads="1"/>
          </p:cNvSpPr>
          <p:nvPr userDrawn="1"/>
        </p:nvSpPr>
        <p:spPr bwMode="auto">
          <a:xfrm>
            <a:off x="457200" y="274638"/>
            <a:ext cx="8229600" cy="868362"/>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3000000" scaled="0"/>
          </a:gradFill>
          <a:ln>
            <a:noFill/>
          </a:ln>
          <a:effectLst>
            <a:outerShdw dist="155281" dir="2700000" algn="ctr" rotWithShape="0">
              <a:srgbClr val="C0C0C0"/>
            </a:outerShdw>
          </a:effec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5pPr>
            <a:lvl6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6pPr>
            <a:lvl7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7pPr>
            <a:lvl8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8pPr>
            <a:lvl9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9pPr>
          </a:lstStyle>
          <a:p>
            <a:pPr algn="ctr" defTabSz="457200">
              <a:buClr>
                <a:srgbClr val="914B30"/>
              </a:buClr>
              <a:buSzPct val="100000"/>
              <a:buFont typeface="Calibri" pitchFamily="32" charset="0"/>
              <a:buNone/>
              <a:defRPr/>
            </a:pPr>
            <a:endParaRPr lang="en-GB" sz="4400" dirty="0" smtClean="0">
              <a:solidFill>
                <a:srgbClr val="FFFFFF"/>
              </a:solidFill>
              <a:effectLst>
                <a:outerShdw blurRad="38100" dist="38100" dir="2700000" algn="tl">
                  <a:srgbClr val="000000">
                    <a:alpha val="43137"/>
                  </a:srgbClr>
                </a:outerShdw>
              </a:effectLst>
              <a:latin typeface="Times New Roman" pitchFamily="16" charset="0"/>
            </a:endParaRPr>
          </a:p>
        </p:txBody>
      </p:sp>
      <p:sp>
        <p:nvSpPr>
          <p:cNvPr id="3" name="Vertical Text Placeholder 2"/>
          <p:cNvSpPr>
            <a:spLocks noGrp="1"/>
          </p:cNvSpPr>
          <p:nvPr>
            <p:ph type="body" orient="vert" idx="1"/>
          </p:nvPr>
        </p:nvSpPr>
        <p:spPr>
          <a:xfrm>
            <a:off x="467544" y="4149080"/>
            <a:ext cx="8208912" cy="2160240"/>
          </a:xfrm>
          <a:solidFill>
            <a:schemeClr val="bg1"/>
          </a:solidFill>
        </p:spPr>
        <p:txBody>
          <a:bodyPr/>
          <a:lstStyle>
            <a:lvl1pPr marL="106363" indent="0">
              <a:buClr>
                <a:srgbClr val="920000"/>
              </a:buClr>
              <a:buSzPct val="60000"/>
              <a:buFont typeface="Wingdings" pitchFamily="2" charset="2"/>
              <a:buNone/>
              <a:defRPr sz="2400">
                <a:solidFill>
                  <a:srgbClr val="920000"/>
                </a:solidFill>
                <a:latin typeface="+mj-lt"/>
                <a:cs typeface="Times New Roman" pitchFamily="18" charset="0"/>
              </a:defRPr>
            </a:lvl1pPr>
            <a:lvl2pPr marL="862013" indent="-285750">
              <a:buClr>
                <a:srgbClr val="920000"/>
              </a:buClr>
              <a:buFont typeface="Wingdings" pitchFamily="2" charset="2"/>
              <a:buChar char="Ø"/>
              <a:defRPr sz="2000">
                <a:solidFill>
                  <a:srgbClr val="920000"/>
                </a:solidFill>
                <a:latin typeface="+mj-lt"/>
                <a:cs typeface="Times New Roman" pitchFamily="18" charset="0"/>
              </a:defRPr>
            </a:lvl2pPr>
            <a:lvl3pPr marL="1293813" indent="-215900">
              <a:buClr>
                <a:srgbClr val="920000"/>
              </a:buClr>
              <a:buSzPct val="65000"/>
              <a:buFont typeface="Wingdings" pitchFamily="2" charset="2"/>
              <a:buChar char="ü"/>
              <a:defRPr sz="1800">
                <a:solidFill>
                  <a:srgbClr val="920000"/>
                </a:solidFill>
                <a:latin typeface="+mj-lt"/>
                <a:cs typeface="Times New Roman" pitchFamily="18" charset="0"/>
              </a:defRPr>
            </a:lvl3pPr>
            <a:lvl4pPr marL="1725613" indent="-214313">
              <a:buClr>
                <a:srgbClr val="920000"/>
              </a:buClr>
              <a:buSzPct val="65000"/>
              <a:buFont typeface="Wingdings" pitchFamily="2" charset="2"/>
              <a:buChar char="ü"/>
              <a:defRPr>
                <a:solidFill>
                  <a:srgbClr val="920000"/>
                </a:solidFill>
              </a:defRPr>
            </a:lvl4pPr>
            <a:lvl5pPr marL="2157413" indent="-215900">
              <a:buClr>
                <a:srgbClr val="920000"/>
              </a:buClr>
              <a:buSzPct val="65000"/>
              <a:buFont typeface="Wingdings" pitchFamily="2" charset="2"/>
              <a:buChar char="ü"/>
              <a:defRPr>
                <a:solidFill>
                  <a:srgbClr val="920000"/>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GB" dirty="0"/>
          </a:p>
        </p:txBody>
      </p:sp>
      <p:sp>
        <p:nvSpPr>
          <p:cNvPr id="6" name="Picture Placeholder 2"/>
          <p:cNvSpPr>
            <a:spLocks noGrp="1"/>
          </p:cNvSpPr>
          <p:nvPr>
            <p:ph type="pic" idx="12"/>
          </p:nvPr>
        </p:nvSpPr>
        <p:spPr>
          <a:xfrm>
            <a:off x="467544" y="1556792"/>
            <a:ext cx="8208912" cy="24482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11" name="Text Placeholder 11"/>
          <p:cNvSpPr>
            <a:spLocks noGrp="1"/>
          </p:cNvSpPr>
          <p:nvPr>
            <p:ph type="body" sz="quarter" idx="13"/>
          </p:nvPr>
        </p:nvSpPr>
        <p:spPr>
          <a:xfrm>
            <a:off x="457200" y="274638"/>
            <a:ext cx="8229600" cy="868362"/>
          </a:xfrm>
          <a:ln w="6350">
            <a:solidFill>
              <a:schemeClr val="tx1"/>
            </a:solidFill>
          </a:ln>
        </p:spPr>
        <p:txBody>
          <a:bodyPr wrap="none" anchor="ctr"/>
          <a:lstStyle>
            <a:lvl1pPr marL="106363" indent="0" algn="ctr">
              <a:buNone/>
              <a:defRPr sz="4000">
                <a:solidFill>
                  <a:schemeClr val="bg1"/>
                </a:solidFill>
                <a:effectLst>
                  <a:outerShdw blurRad="38100" dist="38100" dir="2700000" algn="tl">
                    <a:srgbClr val="000000">
                      <a:alpha val="43137"/>
                    </a:srgbClr>
                  </a:outerShdw>
                </a:effectLst>
                <a:latin typeface="+mj-lt"/>
                <a:cs typeface="Times New Roman" pitchFamily="18" charset="0"/>
              </a:defRPr>
            </a:lvl1pPr>
          </a:lstStyle>
          <a:p>
            <a:pPr lvl="0"/>
            <a:r>
              <a:rPr lang="en-US" dirty="0" smtClean="0"/>
              <a:t>Click to edit Master text styles</a:t>
            </a:r>
            <a:endParaRPr lang="en-GB" dirty="0"/>
          </a:p>
        </p:txBody>
      </p:sp>
      <p:sp>
        <p:nvSpPr>
          <p:cNvPr id="7" name="Slide Number Placeholder 5"/>
          <p:cNvSpPr>
            <a:spLocks noGrp="1"/>
          </p:cNvSpPr>
          <p:nvPr>
            <p:ph type="sldNum" idx="14"/>
          </p:nvPr>
        </p:nvSpPr>
        <p:spPr>
          <a:xfrm>
            <a:off x="6556375" y="6478588"/>
            <a:ext cx="2127250" cy="334962"/>
          </a:xfrm>
        </p:spPr>
        <p:txBody>
          <a:bodyPr/>
          <a:lstStyle>
            <a:lvl1pPr>
              <a:defRPr sz="1800" b="1" i="1">
                <a:solidFill>
                  <a:srgbClr val="C00000"/>
                </a:solidFill>
                <a:effectLst/>
              </a:defRPr>
            </a:lvl1pPr>
          </a:lstStyle>
          <a:p>
            <a:pPr>
              <a:defRPr/>
            </a:pPr>
            <a:fld id="{057A49BB-989D-460A-AC13-2764AF5A5631}" type="slidenum">
              <a:rPr lang="en-GB"/>
              <a:pPr>
                <a:defRPr/>
              </a:pPr>
              <a:t>‹#›</a:t>
            </a:fld>
            <a:endParaRPr lang="en-GB" dirty="0"/>
          </a:p>
        </p:txBody>
      </p:sp>
      <p:sp>
        <p:nvSpPr>
          <p:cNvPr id="8" name="Footer Placeholder 4"/>
          <p:cNvSpPr>
            <a:spLocks noGrp="1"/>
          </p:cNvSpPr>
          <p:nvPr>
            <p:ph type="ftr" idx="15"/>
          </p:nvPr>
        </p:nvSpPr>
        <p:spPr>
          <a:xfrm>
            <a:off x="2700338" y="6478588"/>
            <a:ext cx="3322637" cy="334962"/>
          </a:xfrm>
        </p:spPr>
        <p:txBody>
          <a:bodyPr/>
          <a:lstStyle>
            <a:lvl1pPr>
              <a:defRPr sz="1600" b="1" i="1">
                <a:solidFill>
                  <a:srgbClr val="C00000"/>
                </a:solidFill>
                <a:effectLst/>
              </a:defRPr>
            </a:lvl1pPr>
          </a:lstStyle>
          <a:p>
            <a:pPr>
              <a:defRPr/>
            </a:pPr>
            <a:r>
              <a:rPr lang="en-GB"/>
              <a:t>AU, Egypt.</a:t>
            </a:r>
          </a:p>
        </p:txBody>
      </p:sp>
    </p:spTree>
    <p:extLst>
      <p:ext uri="{BB962C8B-B14F-4D97-AF65-F5344CB8AC3E}">
        <p14:creationId xmlns:p14="http://schemas.microsoft.com/office/powerpoint/2010/main" val="105200130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4" name="Text Box 1"/>
          <p:cNvSpPr txBox="1">
            <a:spLocks noChangeArrowheads="1"/>
          </p:cNvSpPr>
          <p:nvPr userDrawn="1"/>
        </p:nvSpPr>
        <p:spPr bwMode="auto">
          <a:xfrm>
            <a:off x="457200" y="274638"/>
            <a:ext cx="8229600" cy="868362"/>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3000000" scaled="0"/>
          </a:gradFill>
          <a:ln>
            <a:noFill/>
          </a:ln>
          <a:effectLst>
            <a:outerShdw dist="155281" dir="2700000" algn="ctr" rotWithShape="0">
              <a:srgbClr val="C0C0C0"/>
            </a:outerShdw>
          </a:effec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5pPr>
            <a:lvl6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6pPr>
            <a:lvl7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7pPr>
            <a:lvl8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8pPr>
            <a:lvl9pPr defTabSz="457200" fontAlgn="base">
              <a:spcBef>
                <a:spcPct val="0"/>
              </a:spcBef>
              <a:spcAft>
                <a:spcPct val="0"/>
              </a:spcAft>
              <a:buClr>
                <a:srgbClr val="000000"/>
              </a:buClr>
              <a:buSzPct val="100000"/>
              <a:buFont typeface="Calibri" pitchFamily="32"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Calibri" pitchFamily="32" charset="0"/>
                <a:cs typeface="Arial Unicode MS" charset="0"/>
              </a:defRPr>
            </a:lvl9pPr>
          </a:lstStyle>
          <a:p>
            <a:pPr algn="ctr" defTabSz="457200">
              <a:buClr>
                <a:srgbClr val="914B30"/>
              </a:buClr>
              <a:buSzPct val="100000"/>
              <a:buFont typeface="Calibri" pitchFamily="32" charset="0"/>
              <a:buNone/>
              <a:defRPr/>
            </a:pPr>
            <a:endParaRPr lang="en-GB" sz="4400" dirty="0" smtClean="0">
              <a:solidFill>
                <a:srgbClr val="FFFFFF"/>
              </a:solidFill>
              <a:effectLst>
                <a:outerShdw blurRad="38100" dist="38100" dir="2700000" algn="tl">
                  <a:srgbClr val="000000">
                    <a:alpha val="43137"/>
                  </a:srgbClr>
                </a:outerShdw>
              </a:effectLst>
              <a:latin typeface="Times New Roman" pitchFamily="16" charset="0"/>
            </a:endParaRPr>
          </a:p>
        </p:txBody>
      </p:sp>
      <p:cxnSp>
        <p:nvCxnSpPr>
          <p:cNvPr id="5" name="Straight Connector 4"/>
          <p:cNvCxnSpPr/>
          <p:nvPr userDrawn="1"/>
        </p:nvCxnSpPr>
        <p:spPr>
          <a:xfrm>
            <a:off x="479425" y="6381750"/>
            <a:ext cx="82073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Vertical Text Placeholder 2"/>
          <p:cNvSpPr>
            <a:spLocks noGrp="1"/>
          </p:cNvSpPr>
          <p:nvPr>
            <p:ph type="body" orient="vert" idx="1"/>
          </p:nvPr>
        </p:nvSpPr>
        <p:spPr>
          <a:xfrm>
            <a:off x="467544" y="1700808"/>
            <a:ext cx="8208912" cy="4536504"/>
          </a:xfrm>
          <a:solidFill>
            <a:schemeClr val="bg1"/>
          </a:solidFill>
          <a:ln>
            <a:noFill/>
          </a:ln>
        </p:spPr>
        <p:txBody>
          <a:bodyPr/>
          <a:lstStyle>
            <a:lvl1pPr marL="430213" indent="-323850">
              <a:buClr>
                <a:srgbClr val="920000"/>
              </a:buClr>
              <a:buSzPct val="50000"/>
              <a:buFont typeface="Wingdings" pitchFamily="2" charset="2"/>
              <a:buChar char="q"/>
              <a:defRPr sz="2400">
                <a:solidFill>
                  <a:schemeClr val="tx2">
                    <a:lumMod val="75000"/>
                  </a:schemeClr>
                </a:solidFill>
                <a:latin typeface="+mn-lt"/>
                <a:cs typeface="Times New Roman" pitchFamily="18" charset="0"/>
              </a:defRPr>
            </a:lvl1pPr>
            <a:lvl2pPr marL="862013" indent="-285750">
              <a:buClr>
                <a:srgbClr val="920000"/>
              </a:buClr>
              <a:buSzPct val="70000"/>
              <a:buFont typeface="Wingdings" pitchFamily="2" charset="2"/>
              <a:buChar char="Ø"/>
              <a:defRPr sz="2000">
                <a:solidFill>
                  <a:schemeClr val="tx2">
                    <a:lumMod val="75000"/>
                  </a:schemeClr>
                </a:solidFill>
                <a:latin typeface="+mn-lt"/>
                <a:cs typeface="Times New Roman" pitchFamily="18" charset="0"/>
              </a:defRPr>
            </a:lvl2pPr>
            <a:lvl3pPr marL="1293813" indent="-215900">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3pPr>
            <a:lvl4pPr marL="1725613" indent="-214313">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4pPr>
            <a:lvl5pPr marL="2157413" indent="-215900">
              <a:buClr>
                <a:srgbClr val="920000"/>
              </a:buClr>
              <a:buSzPct val="65000"/>
              <a:buFont typeface="Wingdings" pitchFamily="2" charset="2"/>
              <a:buChar char="ü"/>
              <a:defRPr sz="1800">
                <a:solidFill>
                  <a:schemeClr val="tx2">
                    <a:lumMod val="75000"/>
                  </a:schemeClr>
                </a:solidFill>
                <a:latin typeface="+mn-lt"/>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Text Placeholder 11"/>
          <p:cNvSpPr>
            <a:spLocks noGrp="1"/>
          </p:cNvSpPr>
          <p:nvPr>
            <p:ph type="body" sz="quarter" idx="12"/>
          </p:nvPr>
        </p:nvSpPr>
        <p:spPr>
          <a:xfrm>
            <a:off x="467544" y="274638"/>
            <a:ext cx="8229600" cy="854372"/>
          </a:xfrm>
          <a:ln w="6350">
            <a:solidFill>
              <a:schemeClr val="tx1"/>
            </a:solidFill>
          </a:ln>
        </p:spPr>
        <p:txBody>
          <a:bodyPr wrap="none" anchor="ctr"/>
          <a:lstStyle>
            <a:lvl1pPr marL="106363" indent="0" algn="ctr">
              <a:buNone/>
              <a:defRPr sz="4000">
                <a:solidFill>
                  <a:schemeClr val="bg1"/>
                </a:solidFill>
                <a:effectLst>
                  <a:outerShdw blurRad="38100" dist="38100" dir="2700000" algn="tl">
                    <a:srgbClr val="000000">
                      <a:alpha val="43137"/>
                    </a:srgbClr>
                  </a:outerShdw>
                </a:effectLst>
                <a:latin typeface="+mj-lt"/>
                <a:cs typeface="Times New Roman" pitchFamily="18" charset="0"/>
              </a:defRPr>
            </a:lvl1pPr>
          </a:lstStyle>
          <a:p>
            <a:pPr lvl="0"/>
            <a:r>
              <a:rPr lang="en-US" dirty="0" smtClean="0"/>
              <a:t>Click to edit Master text styles</a:t>
            </a:r>
            <a:endParaRPr lang="en-GB" dirty="0"/>
          </a:p>
        </p:txBody>
      </p:sp>
      <p:sp>
        <p:nvSpPr>
          <p:cNvPr id="6" name="Footer Placeholder 4"/>
          <p:cNvSpPr>
            <a:spLocks noGrp="1"/>
          </p:cNvSpPr>
          <p:nvPr>
            <p:ph type="ftr" idx="13"/>
          </p:nvPr>
        </p:nvSpPr>
        <p:spPr>
          <a:xfrm>
            <a:off x="2700338" y="6478588"/>
            <a:ext cx="3322637" cy="334962"/>
          </a:xfrm>
        </p:spPr>
        <p:txBody>
          <a:bodyPr/>
          <a:lstStyle>
            <a:lvl1pPr>
              <a:defRPr sz="1600" b="1" i="1">
                <a:solidFill>
                  <a:srgbClr val="C00000"/>
                </a:solidFill>
                <a:effectLst/>
              </a:defRPr>
            </a:lvl1pPr>
          </a:lstStyle>
          <a:p>
            <a:pPr>
              <a:defRPr/>
            </a:pPr>
            <a:r>
              <a:rPr lang="en-GB"/>
              <a:t>VT-MENA, Egypt.</a:t>
            </a:r>
          </a:p>
        </p:txBody>
      </p:sp>
      <p:sp>
        <p:nvSpPr>
          <p:cNvPr id="7" name="Slide Number Placeholder 5"/>
          <p:cNvSpPr>
            <a:spLocks noGrp="1"/>
          </p:cNvSpPr>
          <p:nvPr>
            <p:ph type="sldNum" idx="14"/>
          </p:nvPr>
        </p:nvSpPr>
        <p:spPr>
          <a:xfrm>
            <a:off x="6516688" y="6478588"/>
            <a:ext cx="2127250" cy="334962"/>
          </a:xfrm>
        </p:spPr>
        <p:txBody>
          <a:bodyPr/>
          <a:lstStyle>
            <a:lvl1pPr>
              <a:defRPr sz="1800" b="1" i="1">
                <a:solidFill>
                  <a:srgbClr val="C00000"/>
                </a:solidFill>
                <a:effectLst/>
              </a:defRPr>
            </a:lvl1pPr>
          </a:lstStyle>
          <a:p>
            <a:pPr>
              <a:defRPr/>
            </a:pPr>
            <a:fld id="{1920358A-F983-43F1-8586-0B69492928D7}" type="slidenum">
              <a:rPr lang="en-GB"/>
              <a:pPr>
                <a:defRPr/>
              </a:pPr>
              <a:t>‹#›</a:t>
            </a:fld>
            <a:endParaRPr lang="en-GB" dirty="0"/>
          </a:p>
        </p:txBody>
      </p:sp>
    </p:spTree>
    <p:extLst>
      <p:ext uri="{BB962C8B-B14F-4D97-AF65-F5344CB8AC3E}">
        <p14:creationId xmlns:p14="http://schemas.microsoft.com/office/powerpoint/2010/main" val="304451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17A906-11BD-4700-A3D8-36378A836E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CB1B56-2987-494B-A137-063951C240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F4ABA1-8763-4434-83A9-53B6930CC1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A99C245-AE1B-4DFB-A18C-038DAD6DAC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0AA2BE9-FE51-4896-B6BD-FF2674E27F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EF7CF8E-F8E1-484A-8725-3C8FFC38C8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462D15-85BF-4740-84F5-8876CDB014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F4849F-7E5A-45ED-835E-671C2347C2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cs typeface="+mn-cs"/>
              </a:defRPr>
            </a:lvl1pPr>
          </a:lstStyle>
          <a:p>
            <a:pPr>
              <a:defRPr/>
            </a:pPr>
            <a:fld id="{D0A3DEB6-25DD-4271-A46A-E02F686EDBF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3050"/>
            <a:ext cx="82264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681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defTabSz="457200">
              <a:buClr>
                <a:srgbClr val="000000"/>
              </a:buClr>
              <a:defRPr/>
            </a:pPr>
            <a:endParaRPr lang="en-GB">
              <a:cs typeface="Arial Unicode MS" charset="0"/>
            </a:endParaRPr>
          </a:p>
        </p:txBody>
      </p:sp>
      <p:sp>
        <p:nvSpPr>
          <p:cNvPr id="1028" name="Rectangle 4"/>
          <p:cNvSpPr>
            <a:spLocks noGrp="1" noChangeArrowheads="1"/>
          </p:cNvSpPr>
          <p:nvPr>
            <p:ph type="ftr"/>
          </p:nvPr>
        </p:nvSpPr>
        <p:spPr bwMode="auto">
          <a:xfrm>
            <a:off x="3127375" y="6246813"/>
            <a:ext cx="289560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defTabSz="457200">
              <a:buClr>
                <a:srgbClr val="000000"/>
              </a:buClr>
              <a:defRPr/>
            </a:pPr>
            <a:r>
              <a:rPr lang="en-GB">
                <a:cs typeface="Arial Unicode MS" charset="0"/>
              </a:rPr>
              <a:t>VT-MENA, AU, Egypt.</a:t>
            </a:r>
          </a:p>
        </p:txBody>
      </p:sp>
      <p:sp>
        <p:nvSpPr>
          <p:cNvPr id="1029" name="Rectangle 5"/>
          <p:cNvSpPr>
            <a:spLocks noGrp="1" noChangeArrowheads="1"/>
          </p:cNvSpPr>
          <p:nvPr>
            <p:ph type="sldNum"/>
          </p:nvPr>
        </p:nvSpPr>
        <p:spPr bwMode="auto">
          <a:xfrm>
            <a:off x="6556375" y="6246813"/>
            <a:ext cx="21272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SzPct val="45000"/>
              <a:buFont typeface="Wingdings"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defRPr>
            </a:lvl1pPr>
          </a:lstStyle>
          <a:p>
            <a:pPr defTabSz="457200">
              <a:buClr>
                <a:srgbClr val="000000"/>
              </a:buClr>
              <a:defRPr/>
            </a:pPr>
            <a:fld id="{D1B2DACE-3B69-4551-94B1-CB09AA73C8B0}" type="slidenum">
              <a:rPr lang="en-GB">
                <a:cs typeface="Arial Unicode MS" charset="0"/>
              </a:rPr>
              <a:pPr defTabSz="457200">
                <a:buClr>
                  <a:srgbClr val="000000"/>
                </a:buClr>
                <a:defRPr/>
              </a:pPr>
              <a:t>‹#›</a:t>
            </a:fld>
            <a:endParaRPr lang="en-GB">
              <a:cs typeface="Arial Unicode MS" charset="0"/>
            </a:endParaRPr>
          </a:p>
        </p:txBody>
      </p:sp>
    </p:spTree>
    <p:extLst>
      <p:ext uri="{BB962C8B-B14F-4D97-AF65-F5344CB8AC3E}">
        <p14:creationId xmlns:p14="http://schemas.microsoft.com/office/powerpoint/2010/main" val="2328176904"/>
      </p:ext>
    </p:extLst>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hf hdr="0" dt="0"/>
  <p:txStyles>
    <p:titleStyle>
      <a:lvl1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mj-lt"/>
          <a:ea typeface="+mj-ea"/>
          <a:cs typeface="+mj-cs"/>
        </a:defRPr>
      </a:lvl1pPr>
      <a:lvl2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2pPr>
      <a:lvl3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3pPr>
      <a:lvl4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4pPr>
      <a:lvl5pPr algn="ctr" defTabSz="457200" rtl="0" eaLnBrk="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5pPr>
      <a:lvl6pPr marL="4572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6pPr>
      <a:lvl7pPr marL="9144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7pPr>
      <a:lvl8pPr marL="13716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8pPr>
      <a:lvl9pPr marL="1828800" algn="ctr" defTabSz="457200"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cs typeface="Arial Unicode MS" charset="0"/>
        </a:defRPr>
      </a:lvl9pPr>
    </p:titleStyle>
    <p:bodyStyle>
      <a:lvl1pPr marL="430213" indent="-323850" algn="l" defTabSz="457200" rtl="0" eaLnBrk="0" fontAlgn="base" hangingPunct="0">
        <a:lnSpc>
          <a:spcPct val="93000"/>
        </a:lnSpc>
        <a:spcBef>
          <a:spcPct val="0"/>
        </a:spcBef>
        <a:spcAft>
          <a:spcPts val="1425"/>
        </a:spcAft>
        <a:buClr>
          <a:srgbClr val="000000"/>
        </a:buClr>
        <a:buSzPct val="45000"/>
        <a:buFont typeface="Wingdings" charset="2"/>
        <a:buChar char=""/>
        <a:defRPr sz="3200">
          <a:solidFill>
            <a:srgbClr val="000000"/>
          </a:solidFill>
          <a:latin typeface="+mn-lt"/>
          <a:ea typeface="+mn-ea"/>
          <a:cs typeface="+mn-cs"/>
        </a:defRPr>
      </a:lvl1pPr>
      <a:lvl2pPr marL="862013" indent="-285750" algn="l" defTabSz="457200" rtl="0" eaLnBrk="0" fontAlgn="base" hangingPunct="0">
        <a:lnSpc>
          <a:spcPct val="93000"/>
        </a:lnSpc>
        <a:spcBef>
          <a:spcPct val="0"/>
        </a:spcBef>
        <a:spcAft>
          <a:spcPts val="1138"/>
        </a:spcAft>
        <a:buClr>
          <a:srgbClr val="000000"/>
        </a:buClr>
        <a:buSzPct val="75000"/>
        <a:buFont typeface="Symbol" charset="2"/>
        <a:buChar char=""/>
        <a:defRPr sz="2800">
          <a:solidFill>
            <a:srgbClr val="000000"/>
          </a:solidFill>
          <a:latin typeface="+mn-lt"/>
          <a:cs typeface="+mn-cs"/>
        </a:defRPr>
      </a:lvl2pPr>
      <a:lvl3pPr marL="1293813" indent="-215900" algn="l" defTabSz="457200" rtl="0" eaLnBrk="0" fontAlgn="base" hangingPunct="0">
        <a:lnSpc>
          <a:spcPct val="93000"/>
        </a:lnSpc>
        <a:spcBef>
          <a:spcPct val="0"/>
        </a:spcBef>
        <a:spcAft>
          <a:spcPts val="850"/>
        </a:spcAft>
        <a:buClr>
          <a:srgbClr val="000000"/>
        </a:buClr>
        <a:buSzPct val="45000"/>
        <a:buFont typeface="Wingdings" charset="2"/>
        <a:buChar char=""/>
        <a:defRPr sz="2400">
          <a:solidFill>
            <a:srgbClr val="000000"/>
          </a:solidFill>
          <a:latin typeface="+mn-lt"/>
          <a:cs typeface="+mn-cs"/>
        </a:defRPr>
      </a:lvl3pPr>
      <a:lvl4pPr marL="1725613" indent="-214313" algn="l" defTabSz="457200" rtl="0" eaLnBrk="0" fontAlgn="base" hangingPunct="0">
        <a:lnSpc>
          <a:spcPct val="93000"/>
        </a:lnSpc>
        <a:spcBef>
          <a:spcPct val="0"/>
        </a:spcBef>
        <a:spcAft>
          <a:spcPts val="575"/>
        </a:spcAft>
        <a:buClr>
          <a:srgbClr val="000000"/>
        </a:buClr>
        <a:buSzPct val="75000"/>
        <a:buFont typeface="Symbol" charset="2"/>
        <a:buChar char=""/>
        <a:defRPr sz="2000">
          <a:solidFill>
            <a:srgbClr val="000000"/>
          </a:solidFill>
          <a:latin typeface="+mn-lt"/>
          <a:cs typeface="+mn-cs"/>
        </a:defRPr>
      </a:lvl4pPr>
      <a:lvl5pPr marL="2157413" indent="-215900" algn="l" defTabSz="457200" rtl="0" eaLnBrk="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5pPr>
      <a:lvl6pPr marL="26146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6pPr>
      <a:lvl7pPr marL="30718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7pPr>
      <a:lvl8pPr marL="35290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8pPr>
      <a:lvl9pPr marL="3986213" indent="-215900" algn="l" defTabSz="457200"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4294967295"/>
          </p:nvPr>
        </p:nvSpPr>
        <p:spPr>
          <a:xfrm>
            <a:off x="685800" y="609600"/>
            <a:ext cx="7772400" cy="5486400"/>
          </a:xfrm>
        </p:spPr>
        <p:txBody>
          <a:bodyPr/>
          <a:lstStyle/>
          <a:p>
            <a:pPr algn="ctr" eaLnBrk="1" hangingPunct="1">
              <a:lnSpc>
                <a:spcPct val="90000"/>
              </a:lnSpc>
              <a:buFontTx/>
              <a:buNone/>
            </a:pPr>
            <a:endParaRPr lang="en-US" altLang="en-US" sz="3600" dirty="0" smtClean="0">
              <a:latin typeface="Helvetica" pitchFamily="26" charset="0"/>
            </a:endParaRPr>
          </a:p>
          <a:p>
            <a:pPr algn="ctr" eaLnBrk="1" hangingPunct="1">
              <a:lnSpc>
                <a:spcPct val="90000"/>
              </a:lnSpc>
              <a:buFontTx/>
              <a:buNone/>
            </a:pPr>
            <a:r>
              <a:rPr lang="en-US" altLang="en-US" sz="3600" dirty="0" smtClean="0">
                <a:latin typeface="Helvetica" pitchFamily="26" charset="0"/>
              </a:rPr>
              <a:t>Learning Styles</a:t>
            </a:r>
          </a:p>
          <a:p>
            <a:pPr algn="ctr" eaLnBrk="1" hangingPunct="1">
              <a:lnSpc>
                <a:spcPct val="90000"/>
              </a:lnSpc>
              <a:buFontTx/>
              <a:buNone/>
            </a:pPr>
            <a:endParaRPr lang="en-US" altLang="en-US" dirty="0" smtClean="0">
              <a:latin typeface="Helvetica" pitchFamily="26" charset="0"/>
            </a:endParaRPr>
          </a:p>
          <a:p>
            <a:pPr algn="ctr" eaLnBrk="1" hangingPunct="1">
              <a:lnSpc>
                <a:spcPct val="90000"/>
              </a:lnSpc>
              <a:buFontTx/>
              <a:buNone/>
            </a:pPr>
            <a:r>
              <a:rPr lang="en-US" altLang="en-US" sz="2800" dirty="0" smtClean="0">
                <a:latin typeface="Helvetica" pitchFamily="26" charset="0"/>
              </a:rPr>
              <a:t>(Some content based on a presentation originally given by </a:t>
            </a:r>
            <a:r>
              <a:rPr lang="en-US" altLang="en-US" sz="2800" dirty="0" err="1" smtClean="0">
                <a:latin typeface="Helvetica" pitchFamily="26" charset="0"/>
              </a:rPr>
              <a:t>Doaa</a:t>
            </a:r>
            <a:r>
              <a:rPr lang="en-US" altLang="en-US" sz="2800" dirty="0" smtClean="0">
                <a:latin typeface="Helvetica" pitchFamily="26" charset="0"/>
              </a:rPr>
              <a:t> </a:t>
            </a:r>
            <a:r>
              <a:rPr lang="en-US" altLang="en-US" sz="2800" dirty="0" err="1" smtClean="0">
                <a:latin typeface="Helvetica" pitchFamily="26" charset="0"/>
              </a:rPr>
              <a:t>Altarawy</a:t>
            </a:r>
            <a:r>
              <a:rPr lang="en-US" altLang="en-US" sz="2800" dirty="0" smtClean="0">
                <a:latin typeface="Helvetica" pitchFamily="26" charset="0"/>
              </a:rPr>
              <a:t> for CS6604)</a:t>
            </a:r>
          </a:p>
          <a:p>
            <a:pPr algn="ctr" eaLnBrk="1" hangingPunct="1">
              <a:lnSpc>
                <a:spcPct val="90000"/>
              </a:lnSpc>
              <a:buFontTx/>
              <a:buNone/>
            </a:pPr>
            <a:endParaRPr lang="en-US" altLang="en-US" sz="1200" dirty="0" smtClean="0">
              <a:latin typeface="Helvetica" pitchFamily="2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Learning Style Preferences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a:t>What does it mean to have a learning style preference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10</a:t>
            </a:fld>
            <a:endParaRPr lang="en-US"/>
          </a:p>
        </p:txBody>
      </p:sp>
    </p:spTree>
    <p:extLst>
      <p:ext uri="{BB962C8B-B14F-4D97-AF65-F5344CB8AC3E}">
        <p14:creationId xmlns:p14="http://schemas.microsoft.com/office/powerpoint/2010/main" val="392667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Learning Style Preferences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a:t>What does it mean to have a learning style preference?</a:t>
            </a:r>
          </a:p>
          <a:p>
            <a:r>
              <a:rPr lang="en-US" dirty="0" smtClean="0"/>
              <a:t>Does it matter?</a:t>
            </a:r>
          </a:p>
          <a:p>
            <a:r>
              <a:rPr lang="en-US" dirty="0" smtClean="0"/>
              <a:t>Does the population exhibit preferences one way or the other?</a:t>
            </a:r>
          </a:p>
          <a:p>
            <a:r>
              <a:rPr lang="en-US" dirty="0" smtClean="0"/>
              <a:t>Is there meaning full variance between people?</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11</a:t>
            </a:fld>
            <a:endParaRPr lang="en-US"/>
          </a:p>
        </p:txBody>
      </p:sp>
    </p:spTree>
    <p:extLst>
      <p:ext uri="{BB962C8B-B14F-4D97-AF65-F5344CB8AC3E}">
        <p14:creationId xmlns:p14="http://schemas.microsoft.com/office/powerpoint/2010/main" val="1612701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Learning Styles Research</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The research supports a hypothesis that people have such preferences</a:t>
            </a:r>
          </a:p>
          <a:p>
            <a:pPr lvl="1"/>
            <a:r>
              <a:rPr lang="en-US" dirty="0" smtClean="0"/>
              <a:t>Consistent over time when asked</a:t>
            </a:r>
          </a:p>
          <a:p>
            <a:pPr lvl="1"/>
            <a:r>
              <a:rPr lang="en-US" dirty="0" smtClean="0"/>
              <a:t>Consistent reaction to content style</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12</a:t>
            </a:fld>
            <a:endParaRPr lang="en-US"/>
          </a:p>
        </p:txBody>
      </p:sp>
    </p:spTree>
    <p:extLst>
      <p:ext uri="{BB962C8B-B14F-4D97-AF65-F5344CB8AC3E}">
        <p14:creationId xmlns:p14="http://schemas.microsoft.com/office/powerpoint/2010/main" val="3931579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smtClean="0">
                <a:solidFill>
                  <a:schemeClr val="accent1">
                    <a:lumMod val="20000"/>
                    <a:lumOff val="80000"/>
                  </a:schemeClr>
                </a:solidFill>
              </a:rPr>
              <a:t>“A </a:t>
            </a:r>
            <a:r>
              <a:rPr lang="en-GB" dirty="0">
                <a:solidFill>
                  <a:schemeClr val="accent1">
                    <a:lumMod val="20000"/>
                    <a:lumOff val="80000"/>
                  </a:schemeClr>
                </a:solidFill>
              </a:rPr>
              <a:t>Study of the Reliability and Validity </a:t>
            </a:r>
            <a:r>
              <a:rPr lang="en-GB" dirty="0" smtClean="0">
                <a:solidFill>
                  <a:schemeClr val="accent1">
                    <a:lumMod val="20000"/>
                    <a:lumOff val="80000"/>
                  </a:schemeClr>
                </a:solidFill>
              </a:rPr>
              <a:t>of </a:t>
            </a:r>
            <a:r>
              <a:rPr lang="en-GB" dirty="0">
                <a:solidFill>
                  <a:schemeClr val="accent1">
                    <a:lumMod val="20000"/>
                    <a:lumOff val="80000"/>
                  </a:schemeClr>
                </a:solidFill>
              </a:rPr>
              <a:t>the </a:t>
            </a:r>
            <a:r>
              <a:rPr lang="en-GB" dirty="0" smtClean="0">
                <a:solidFill>
                  <a:schemeClr val="accent1">
                    <a:lumMod val="20000"/>
                    <a:lumOff val="80000"/>
                  </a:schemeClr>
                </a:solidFill>
              </a:rPr>
              <a:t>Felder-</a:t>
            </a:r>
            <a:r>
              <a:rPr lang="en-GB" dirty="0" err="1" smtClean="0">
                <a:solidFill>
                  <a:schemeClr val="accent1">
                    <a:lumMod val="20000"/>
                    <a:lumOff val="80000"/>
                  </a:schemeClr>
                </a:solidFill>
              </a:rPr>
              <a:t>Soloman</a:t>
            </a:r>
            <a:r>
              <a:rPr lang="en-GB" dirty="0" smtClean="0">
                <a:solidFill>
                  <a:schemeClr val="accent1">
                    <a:lumMod val="20000"/>
                    <a:lumOff val="80000"/>
                  </a:schemeClr>
                </a:solidFill>
              </a:rPr>
              <a:t> </a:t>
            </a:r>
            <a:r>
              <a:rPr lang="en-GB" dirty="0">
                <a:solidFill>
                  <a:schemeClr val="accent1">
                    <a:lumMod val="20000"/>
                    <a:lumOff val="80000"/>
                  </a:schemeClr>
                </a:solidFill>
              </a:rPr>
              <a:t>Index of Learning Styles” </a:t>
            </a:r>
            <a:r>
              <a:rPr lang="en-GB" dirty="0" smtClean="0">
                <a:solidFill>
                  <a:schemeClr val="accent1">
                    <a:lumMod val="20000"/>
                    <a:lumOff val="80000"/>
                  </a:schemeClr>
                </a:solidFill>
              </a:rPr>
              <a:t> by T. </a:t>
            </a:r>
            <a:r>
              <a:rPr lang="en-GB" dirty="0" err="1" smtClean="0">
                <a:solidFill>
                  <a:schemeClr val="accent1">
                    <a:lumMod val="20000"/>
                    <a:lumOff val="80000"/>
                  </a:schemeClr>
                </a:solidFill>
              </a:rPr>
              <a:t>Litzinger</a:t>
            </a:r>
            <a:r>
              <a:rPr lang="en-GB" dirty="0" smtClean="0">
                <a:solidFill>
                  <a:schemeClr val="accent1">
                    <a:lumMod val="20000"/>
                    <a:lumOff val="80000"/>
                  </a:schemeClr>
                </a:solidFill>
              </a:rPr>
              <a:t> et al.</a:t>
            </a:r>
          </a:p>
          <a:p>
            <a:pPr lvl="1"/>
            <a:r>
              <a:rPr lang="en-US" dirty="0">
                <a:solidFill>
                  <a:schemeClr val="accent1">
                    <a:lumMod val="20000"/>
                    <a:lumOff val="80000"/>
                  </a:schemeClr>
                </a:solidFill>
              </a:rPr>
              <a:t>Students from </a:t>
            </a:r>
            <a:r>
              <a:rPr lang="en-US" dirty="0" smtClean="0">
                <a:solidFill>
                  <a:schemeClr val="accent1">
                    <a:lumMod val="20000"/>
                    <a:lumOff val="80000"/>
                  </a:schemeClr>
                </a:solidFill>
              </a:rPr>
              <a:t>3 colleges: engineering</a:t>
            </a:r>
            <a:r>
              <a:rPr lang="en-US" dirty="0">
                <a:solidFill>
                  <a:schemeClr val="accent1">
                    <a:lumMod val="20000"/>
                    <a:lumOff val="80000"/>
                  </a:schemeClr>
                </a:solidFill>
              </a:rPr>
              <a:t>, liberal </a:t>
            </a:r>
            <a:r>
              <a:rPr lang="en-US" dirty="0" smtClean="0">
                <a:solidFill>
                  <a:schemeClr val="accent1">
                    <a:lumMod val="20000"/>
                    <a:lumOff val="80000"/>
                  </a:schemeClr>
                </a:solidFill>
              </a:rPr>
              <a:t>arts </a:t>
            </a:r>
            <a:r>
              <a:rPr lang="en-US" dirty="0">
                <a:solidFill>
                  <a:schemeClr val="accent1">
                    <a:lumMod val="20000"/>
                    <a:lumOff val="80000"/>
                  </a:schemeClr>
                </a:solidFill>
              </a:rPr>
              <a:t>and </a:t>
            </a:r>
            <a:r>
              <a:rPr lang="en-US" dirty="0" smtClean="0">
                <a:solidFill>
                  <a:schemeClr val="accent1">
                    <a:lumMod val="20000"/>
                    <a:lumOff val="80000"/>
                  </a:schemeClr>
                </a:solidFill>
              </a:rPr>
              <a:t>education.</a:t>
            </a:r>
            <a:endParaRPr lang="en-GB" dirty="0" smtClean="0">
              <a:solidFill>
                <a:schemeClr val="accent1">
                  <a:lumMod val="20000"/>
                  <a:lumOff val="80000"/>
                </a:schemeClr>
              </a:solidFill>
            </a:endParaRPr>
          </a:p>
          <a:p>
            <a:pPr lvl="1"/>
            <a:r>
              <a:rPr lang="en-GB" dirty="0" smtClean="0">
                <a:solidFill>
                  <a:schemeClr val="accent1">
                    <a:lumMod val="20000"/>
                    <a:lumOff val="80000"/>
                  </a:schemeClr>
                </a:solidFill>
              </a:rPr>
              <a:t>ILS is appropriately </a:t>
            </a:r>
            <a:r>
              <a:rPr lang="en-GB" dirty="0">
                <a:solidFill>
                  <a:schemeClr val="accent1">
                    <a:lumMod val="20000"/>
                    <a:lumOff val="80000"/>
                  </a:schemeClr>
                </a:solidFill>
              </a:rPr>
              <a:t>matched to the intent of the scales, </a:t>
            </a:r>
            <a:r>
              <a:rPr lang="en-GB" dirty="0" smtClean="0">
                <a:solidFill>
                  <a:schemeClr val="accent1">
                    <a:lumMod val="20000"/>
                    <a:lumOff val="80000"/>
                  </a:schemeClr>
                </a:solidFill>
              </a:rPr>
              <a:t>providing </a:t>
            </a:r>
            <a:r>
              <a:rPr lang="en-GB" dirty="0">
                <a:solidFill>
                  <a:schemeClr val="accent1">
                    <a:lumMod val="20000"/>
                    <a:lumOff val="80000"/>
                  </a:schemeClr>
                </a:solidFill>
              </a:rPr>
              <a:t>evidence of </a:t>
            </a:r>
            <a:r>
              <a:rPr lang="en-GB" dirty="0" smtClean="0">
                <a:solidFill>
                  <a:schemeClr val="accent1">
                    <a:lumMod val="20000"/>
                    <a:lumOff val="80000"/>
                  </a:schemeClr>
                </a:solidFill>
              </a:rPr>
              <a:t>validity </a:t>
            </a:r>
            <a:r>
              <a:rPr lang="en-GB" dirty="0">
                <a:solidFill>
                  <a:schemeClr val="accent1">
                    <a:lumMod val="20000"/>
                    <a:lumOff val="80000"/>
                  </a:schemeClr>
                </a:solidFill>
              </a:rPr>
              <a:t>for the instrument</a:t>
            </a:r>
            <a:r>
              <a:rPr lang="en-GB" dirty="0" smtClean="0">
                <a:solidFill>
                  <a:schemeClr val="accent1">
                    <a:lumMod val="20000"/>
                    <a:lumOff val="80000"/>
                  </a:schemeClr>
                </a:solidFill>
              </a:rPr>
              <a:t>.</a:t>
            </a:r>
          </a:p>
          <a:p>
            <a:pPr lvl="1"/>
            <a:r>
              <a:rPr lang="en-GB" dirty="0">
                <a:solidFill>
                  <a:schemeClr val="accent1">
                    <a:lumMod val="20000"/>
                    <a:lumOff val="80000"/>
                  </a:schemeClr>
                </a:solidFill>
              </a:rPr>
              <a:t>The reliability estimate </a:t>
            </a:r>
            <a:r>
              <a:rPr lang="en-GB" dirty="0" smtClean="0">
                <a:solidFill>
                  <a:schemeClr val="accent1">
                    <a:lumMod val="20000"/>
                    <a:lumOff val="80000"/>
                  </a:schemeClr>
                </a:solidFill>
              </a:rPr>
              <a:t>based </a:t>
            </a:r>
            <a:r>
              <a:rPr lang="en-GB" dirty="0">
                <a:solidFill>
                  <a:schemeClr val="accent1">
                    <a:lumMod val="20000"/>
                    <a:lumOff val="80000"/>
                  </a:schemeClr>
                </a:solidFill>
              </a:rPr>
              <a:t>on </a:t>
            </a:r>
            <a:r>
              <a:rPr lang="en-GB" dirty="0" err="1">
                <a:solidFill>
                  <a:schemeClr val="accent1">
                    <a:lumMod val="20000"/>
                    <a:lumOff val="80000"/>
                  </a:schemeClr>
                </a:solidFill>
              </a:rPr>
              <a:t>Cronbach</a:t>
            </a:r>
            <a:r>
              <a:rPr lang="en-GB" dirty="0">
                <a:solidFill>
                  <a:schemeClr val="accent1">
                    <a:lumMod val="20000"/>
                    <a:lumOff val="80000"/>
                  </a:schemeClr>
                </a:solidFill>
              </a:rPr>
              <a:t> alphas </a:t>
            </a:r>
            <a:r>
              <a:rPr lang="en-GB" dirty="0" smtClean="0">
                <a:solidFill>
                  <a:schemeClr val="accent1">
                    <a:lumMod val="20000"/>
                    <a:lumOff val="80000"/>
                  </a:schemeClr>
                </a:solidFill>
              </a:rPr>
              <a:t>ranged </a:t>
            </a:r>
            <a:r>
              <a:rPr lang="en-GB" dirty="0">
                <a:solidFill>
                  <a:schemeClr val="accent1">
                    <a:lumMod val="20000"/>
                    <a:lumOff val="80000"/>
                  </a:schemeClr>
                </a:solidFill>
              </a:rPr>
              <a:t>from 0.56 to 0.77. </a:t>
            </a:r>
            <a:endParaRPr lang="en-GB" dirty="0" smtClean="0">
              <a:solidFill>
                <a:schemeClr val="accent1">
                  <a:lumMod val="20000"/>
                  <a:lumOff val="80000"/>
                </a:schemeClr>
              </a:solidFill>
            </a:endParaRPr>
          </a:p>
          <a:p>
            <a:r>
              <a:rPr lang="en-GB" dirty="0">
                <a:solidFill>
                  <a:schemeClr val="accent1">
                    <a:lumMod val="20000"/>
                    <a:lumOff val="80000"/>
                  </a:schemeClr>
                </a:solidFill>
              </a:rPr>
              <a:t>"Applications, Reliability, and Validity of the Index of Learning </a:t>
            </a:r>
            <a:r>
              <a:rPr lang="en-GB" dirty="0" smtClean="0">
                <a:solidFill>
                  <a:schemeClr val="accent1">
                    <a:lumMod val="20000"/>
                    <a:lumOff val="80000"/>
                  </a:schemeClr>
                </a:solidFill>
              </a:rPr>
              <a:t>Styles" </a:t>
            </a:r>
            <a:r>
              <a:rPr lang="en-GB" dirty="0">
                <a:solidFill>
                  <a:schemeClr val="accent1">
                    <a:lumMod val="20000"/>
                    <a:lumOff val="80000"/>
                  </a:schemeClr>
                </a:solidFill>
              </a:rPr>
              <a:t>by R. Felder </a:t>
            </a:r>
            <a:r>
              <a:rPr lang="en-GB" dirty="0" smtClean="0">
                <a:solidFill>
                  <a:schemeClr val="accent1">
                    <a:lumMod val="20000"/>
                    <a:lumOff val="80000"/>
                  </a:schemeClr>
                </a:solidFill>
              </a:rPr>
              <a:t>et al.</a:t>
            </a:r>
          </a:p>
          <a:p>
            <a:pPr lvl="1"/>
            <a:r>
              <a:rPr lang="en-US" dirty="0" smtClean="0">
                <a:solidFill>
                  <a:schemeClr val="accent1">
                    <a:lumMod val="20000"/>
                    <a:lumOff val="80000"/>
                  </a:schemeClr>
                </a:solidFill>
              </a:rPr>
              <a:t>Presented several studies on the validity of ILS.</a:t>
            </a:r>
          </a:p>
          <a:p>
            <a:pPr lvl="1"/>
            <a:r>
              <a:rPr lang="en-GB" dirty="0" smtClean="0">
                <a:solidFill>
                  <a:schemeClr val="accent1">
                    <a:lumMod val="20000"/>
                    <a:lumOff val="80000"/>
                  </a:schemeClr>
                </a:solidFill>
              </a:rPr>
              <a:t>Alphas coefficient greater than 0.5 for most studies</a:t>
            </a:r>
            <a:endParaRPr lang="en-GB" dirty="0">
              <a:solidFill>
                <a:schemeClr val="accent1">
                  <a:lumMod val="20000"/>
                  <a:lumOff val="80000"/>
                </a:schemeClr>
              </a:solidFill>
            </a:endParaRPr>
          </a:p>
        </p:txBody>
      </p:sp>
      <p:sp>
        <p:nvSpPr>
          <p:cNvPr id="3" name="Text Placeholder 2"/>
          <p:cNvSpPr>
            <a:spLocks noGrp="1"/>
          </p:cNvSpPr>
          <p:nvPr>
            <p:ph type="body" sz="quarter" idx="12"/>
          </p:nvPr>
        </p:nvSpPr>
        <p:spPr/>
        <p:txBody>
          <a:bodyPr/>
          <a:lstStyle/>
          <a:p>
            <a:r>
              <a:rPr lang="en-US" sz="3000" dirty="0" smtClean="0">
                <a:solidFill>
                  <a:schemeClr val="accent1">
                    <a:lumMod val="20000"/>
                    <a:lumOff val="80000"/>
                  </a:schemeClr>
                </a:solidFill>
              </a:rPr>
              <a:t>Validity </a:t>
            </a:r>
            <a:r>
              <a:rPr lang="en-US" sz="3000" dirty="0" smtClean="0">
                <a:solidFill>
                  <a:schemeClr val="accent1">
                    <a:lumMod val="20000"/>
                    <a:lumOff val="80000"/>
                  </a:schemeClr>
                </a:solidFill>
              </a:rPr>
              <a:t>of Index of Learning Styles</a:t>
            </a:r>
            <a:endParaRPr lang="en-GB" sz="3000" dirty="0">
              <a:solidFill>
                <a:schemeClr val="accent1">
                  <a:lumMod val="20000"/>
                  <a:lumOff val="80000"/>
                </a:schemeClr>
              </a:solidFill>
            </a:endParaRPr>
          </a:p>
        </p:txBody>
      </p:sp>
    </p:spTree>
    <p:extLst>
      <p:ext uri="{BB962C8B-B14F-4D97-AF65-F5344CB8AC3E}">
        <p14:creationId xmlns:p14="http://schemas.microsoft.com/office/powerpoint/2010/main" val="303536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Meshing Hypothesis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Hypothesis: Students will learn better when the instructional approach meshes with their learning style preference</a:t>
            </a:r>
          </a:p>
          <a:p>
            <a:r>
              <a:rPr lang="en-US" dirty="0" smtClean="0"/>
              <a:t>Also called the Attribute-Treatment Interaction hypothesis</a:t>
            </a:r>
          </a:p>
          <a:p>
            <a:r>
              <a:rPr lang="en-US" dirty="0" smtClean="0"/>
              <a:t>Most frequently expressed in connection with visual vs. verbal learners</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14</a:t>
            </a:fld>
            <a:endParaRPr lang="en-US"/>
          </a:p>
        </p:txBody>
      </p:sp>
    </p:spTree>
    <p:extLst>
      <p:ext uri="{BB962C8B-B14F-4D97-AF65-F5344CB8AC3E}">
        <p14:creationId xmlns:p14="http://schemas.microsoft.com/office/powerpoint/2010/main" val="3545894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Testing the Meshing Hypothesis</a:t>
            </a:r>
            <a:endParaRPr lang="en-US" dirty="0"/>
          </a:p>
        </p:txBody>
      </p:sp>
      <p:sp>
        <p:nvSpPr>
          <p:cNvPr id="3" name="Content Placeholder 2"/>
          <p:cNvSpPr>
            <a:spLocks noGrp="1"/>
          </p:cNvSpPr>
          <p:nvPr>
            <p:ph idx="1"/>
          </p:nvPr>
        </p:nvSpPr>
        <p:spPr>
          <a:xfrm>
            <a:off x="685800" y="1600200"/>
            <a:ext cx="7772400" cy="4114800"/>
          </a:xfrm>
        </p:spPr>
        <p:txBody>
          <a:bodyPr/>
          <a:lstStyle/>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15</a:t>
            </a:fld>
            <a:endParaRPr lang="en-US"/>
          </a:p>
        </p:txBody>
      </p:sp>
    </p:spTree>
    <p:extLst>
      <p:ext uri="{BB962C8B-B14F-4D97-AF65-F5344CB8AC3E}">
        <p14:creationId xmlns:p14="http://schemas.microsoft.com/office/powerpoint/2010/main" val="2246238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Testing the Meshing Hypothesis</a:t>
            </a:r>
            <a:endParaRPr lang="en-US" dirty="0"/>
          </a:p>
        </p:txBody>
      </p:sp>
      <p:sp>
        <p:nvSpPr>
          <p:cNvPr id="3" name="Content Placeholder 2"/>
          <p:cNvSpPr>
            <a:spLocks noGrp="1"/>
          </p:cNvSpPr>
          <p:nvPr>
            <p:ph idx="1"/>
          </p:nvPr>
        </p:nvSpPr>
        <p:spPr>
          <a:xfrm>
            <a:off x="685800" y="1600200"/>
            <a:ext cx="7772400" cy="4114800"/>
          </a:xfrm>
        </p:spPr>
        <p:txBody>
          <a:bodyPr/>
          <a:lstStyle/>
          <a:p>
            <a:pPr marL="514350" indent="-514350">
              <a:buFont typeface="+mj-lt"/>
              <a:buAutoNum type="arabicPeriod"/>
            </a:pPr>
            <a:r>
              <a:rPr lang="en-US" dirty="0" smtClean="0"/>
              <a:t>Be able to reliably categorize people into visual vs. verbal learners</a:t>
            </a:r>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16</a:t>
            </a:fld>
            <a:endParaRPr lang="en-US"/>
          </a:p>
        </p:txBody>
      </p:sp>
    </p:spTree>
    <p:extLst>
      <p:ext uri="{BB962C8B-B14F-4D97-AF65-F5344CB8AC3E}">
        <p14:creationId xmlns:p14="http://schemas.microsoft.com/office/powerpoint/2010/main" val="5421181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Testing the Meshing Hypothesis</a:t>
            </a:r>
            <a:endParaRPr lang="en-US" dirty="0"/>
          </a:p>
        </p:txBody>
      </p:sp>
      <p:sp>
        <p:nvSpPr>
          <p:cNvPr id="3" name="Content Placeholder 2"/>
          <p:cNvSpPr>
            <a:spLocks noGrp="1"/>
          </p:cNvSpPr>
          <p:nvPr>
            <p:ph idx="1"/>
          </p:nvPr>
        </p:nvSpPr>
        <p:spPr>
          <a:xfrm>
            <a:off x="685800" y="1600200"/>
            <a:ext cx="7772400" cy="4114800"/>
          </a:xfrm>
        </p:spPr>
        <p:txBody>
          <a:bodyPr/>
          <a:lstStyle/>
          <a:p>
            <a:pPr marL="514350" indent="-514350">
              <a:buFont typeface="+mj-lt"/>
              <a:buAutoNum type="arabicPeriod"/>
            </a:pPr>
            <a:r>
              <a:rPr lang="en-US" dirty="0" smtClean="0"/>
              <a:t>Be able to reliably categorize people into visual vs. verbal learners</a:t>
            </a:r>
          </a:p>
          <a:p>
            <a:pPr marL="514350" indent="-514350">
              <a:buFont typeface="+mj-lt"/>
              <a:buAutoNum type="arabicPeriod"/>
            </a:pPr>
            <a:r>
              <a:rPr lang="en-US" dirty="0" smtClean="0"/>
              <a:t>Create treatments A and B.</a:t>
            </a:r>
          </a:p>
          <a:p>
            <a:pPr marL="914400" lvl="1" indent="-514350"/>
            <a:r>
              <a:rPr lang="en-US" dirty="0" smtClean="0"/>
              <a:t>Visual learners must consistently prefer A, verbal learners must consistently prefer B.</a:t>
            </a:r>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17</a:t>
            </a:fld>
            <a:endParaRPr lang="en-US"/>
          </a:p>
        </p:txBody>
      </p:sp>
    </p:spTree>
    <p:extLst>
      <p:ext uri="{BB962C8B-B14F-4D97-AF65-F5344CB8AC3E}">
        <p14:creationId xmlns:p14="http://schemas.microsoft.com/office/powerpoint/2010/main" val="695312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Testing the Meshing Hypothesis</a:t>
            </a:r>
            <a:endParaRPr lang="en-US" dirty="0"/>
          </a:p>
        </p:txBody>
      </p:sp>
      <p:sp>
        <p:nvSpPr>
          <p:cNvPr id="3" name="Content Placeholder 2"/>
          <p:cNvSpPr>
            <a:spLocks noGrp="1"/>
          </p:cNvSpPr>
          <p:nvPr>
            <p:ph idx="1"/>
          </p:nvPr>
        </p:nvSpPr>
        <p:spPr>
          <a:xfrm>
            <a:off x="685800" y="1600200"/>
            <a:ext cx="7772400" cy="4114800"/>
          </a:xfrm>
        </p:spPr>
        <p:txBody>
          <a:bodyPr/>
          <a:lstStyle/>
          <a:p>
            <a:pPr marL="514350" indent="-514350">
              <a:buFont typeface="+mj-lt"/>
              <a:buAutoNum type="arabicPeriod"/>
            </a:pPr>
            <a:r>
              <a:rPr lang="en-US" dirty="0" smtClean="0"/>
              <a:t>Be able to reliably categorize people into visual vs. verbal learners</a:t>
            </a:r>
          </a:p>
          <a:p>
            <a:pPr marL="514350" indent="-514350">
              <a:buFont typeface="+mj-lt"/>
              <a:buAutoNum type="arabicPeriod"/>
            </a:pPr>
            <a:r>
              <a:rPr lang="en-US" dirty="0" smtClean="0"/>
              <a:t>Create treatments A and B.</a:t>
            </a:r>
          </a:p>
          <a:p>
            <a:pPr marL="914400" lvl="1" indent="-514350"/>
            <a:r>
              <a:rPr lang="en-US" dirty="0" smtClean="0"/>
              <a:t>Visual learners must consistently prefer A, verbal learners must consistently prefer B.</a:t>
            </a:r>
          </a:p>
          <a:p>
            <a:pPr marL="514350" indent="-514350">
              <a:buFont typeface="+mj-lt"/>
              <a:buAutoNum type="arabicPeriod"/>
            </a:pPr>
            <a:r>
              <a:rPr lang="en-US" dirty="0" smtClean="0"/>
              <a:t>Visual learners must perform better when taught with A, verbal learners must perform better when taught with B.</a:t>
            </a:r>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18</a:t>
            </a:fld>
            <a:endParaRPr lang="en-US"/>
          </a:p>
        </p:txBody>
      </p:sp>
    </p:spTree>
    <p:extLst>
      <p:ext uri="{BB962C8B-B14F-4D97-AF65-F5344CB8AC3E}">
        <p14:creationId xmlns:p14="http://schemas.microsoft.com/office/powerpoint/2010/main" val="1788727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Testing the Meshing Hypothesis</a:t>
            </a:r>
            <a:endParaRPr lang="en-US" dirty="0"/>
          </a:p>
        </p:txBody>
      </p:sp>
      <p:sp>
        <p:nvSpPr>
          <p:cNvPr id="3" name="Content Placeholder 2"/>
          <p:cNvSpPr>
            <a:spLocks noGrp="1"/>
          </p:cNvSpPr>
          <p:nvPr>
            <p:ph idx="1"/>
          </p:nvPr>
        </p:nvSpPr>
        <p:spPr>
          <a:xfrm>
            <a:off x="685800" y="1600200"/>
            <a:ext cx="7772400" cy="4114800"/>
          </a:xfrm>
        </p:spPr>
        <p:txBody>
          <a:bodyPr/>
          <a:lstStyle/>
          <a:p>
            <a:pPr marL="514350" indent="-514350">
              <a:buFont typeface="+mj-lt"/>
              <a:buAutoNum type="arabicPeriod"/>
            </a:pPr>
            <a:r>
              <a:rPr lang="en-US" dirty="0" smtClean="0"/>
              <a:t>Be able to reliably categorize people into visual vs. verbal learners</a:t>
            </a:r>
          </a:p>
          <a:p>
            <a:pPr marL="514350" indent="-514350">
              <a:buFont typeface="+mj-lt"/>
              <a:buAutoNum type="arabicPeriod"/>
            </a:pPr>
            <a:r>
              <a:rPr lang="en-US" dirty="0" smtClean="0"/>
              <a:t>Create treatments A and B.</a:t>
            </a:r>
          </a:p>
          <a:p>
            <a:pPr marL="914400" lvl="1" indent="-514350"/>
            <a:r>
              <a:rPr lang="en-US" dirty="0" smtClean="0"/>
              <a:t>Visual learners must consistently prefer A, verbal learners must consistently prefer B.</a:t>
            </a:r>
          </a:p>
          <a:p>
            <a:pPr marL="514350" indent="-514350">
              <a:buFont typeface="+mj-lt"/>
              <a:buAutoNum type="arabicPeriod"/>
            </a:pPr>
            <a:r>
              <a:rPr lang="en-US" dirty="0" smtClean="0"/>
              <a:t>Visual learners must perform better when taught with A, verbal learners must perform better when taught with B.</a:t>
            </a:r>
          </a:p>
          <a:p>
            <a:pPr marL="914400" lvl="1" indent="-514350"/>
            <a:r>
              <a:rPr lang="en-US" dirty="0" smtClean="0"/>
              <a:t>Conversely, </a:t>
            </a:r>
            <a:r>
              <a:rPr lang="en-US" dirty="0" err="1" smtClean="0"/>
              <a:t>verbals</a:t>
            </a:r>
            <a:r>
              <a:rPr lang="en-US" dirty="0" smtClean="0"/>
              <a:t> must do (relatively) worse with A, visuals with B.</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19</a:t>
            </a:fld>
            <a:endParaRPr lang="en-US"/>
          </a:p>
        </p:txBody>
      </p:sp>
    </p:spTree>
    <p:extLst>
      <p:ext uri="{BB962C8B-B14F-4D97-AF65-F5344CB8AC3E}">
        <p14:creationId xmlns:p14="http://schemas.microsoft.com/office/powerpoint/2010/main" val="137890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4650"/>
            <a:ext cx="7772400" cy="1143000"/>
          </a:xfrm>
        </p:spPr>
        <p:txBody>
          <a:bodyPr/>
          <a:lstStyle/>
          <a:p>
            <a:r>
              <a:rPr lang="en-US" dirty="0" smtClean="0"/>
              <a:t>Learning Styles</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Different students are different.</a:t>
            </a:r>
          </a:p>
          <a:p>
            <a:r>
              <a:rPr lang="en-US" dirty="0" smtClean="0"/>
              <a:t>People</a:t>
            </a:r>
            <a:r>
              <a:rPr lang="en-US" dirty="0" smtClean="0"/>
              <a:t> learn in different ways.</a:t>
            </a:r>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2</a:t>
            </a:fld>
            <a:endParaRPr lang="en-US"/>
          </a:p>
        </p:txBody>
      </p:sp>
    </p:spTree>
    <p:extLst>
      <p:ext uri="{BB962C8B-B14F-4D97-AF65-F5344CB8AC3E}">
        <p14:creationId xmlns:p14="http://schemas.microsoft.com/office/powerpoint/2010/main" val="3188608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pPr marL="563563" indent="-457200">
              <a:buSzPct val="77000"/>
            </a:pPr>
            <a:r>
              <a:rPr lang="en-GB" dirty="0">
                <a:solidFill>
                  <a:schemeClr val="accent1">
                    <a:lumMod val="20000"/>
                    <a:lumOff val="80000"/>
                  </a:schemeClr>
                </a:solidFill>
              </a:rPr>
              <a:t>“Testing the ATI hypothesis: Should multimedia instruction accommodate verbalizer-visualizer cognitive style?”  by L. Massa, R. Mayer, 2006</a:t>
            </a:r>
          </a:p>
          <a:p>
            <a:pPr lvl="1"/>
            <a:r>
              <a:rPr lang="en-US" sz="2400" b="1" dirty="0" smtClean="0">
                <a:solidFill>
                  <a:schemeClr val="accent1">
                    <a:lumMod val="20000"/>
                    <a:lumOff val="80000"/>
                  </a:schemeClr>
                </a:solidFill>
              </a:rPr>
              <a:t>Results</a:t>
            </a:r>
            <a:r>
              <a:rPr lang="en-US" sz="2400" dirty="0" smtClean="0">
                <a:solidFill>
                  <a:schemeClr val="accent1">
                    <a:lumMod val="20000"/>
                    <a:lumOff val="80000"/>
                  </a:schemeClr>
                </a:solidFill>
              </a:rPr>
              <a:t>:</a:t>
            </a:r>
            <a:endParaRPr lang="en-GB" sz="2400" dirty="0" smtClean="0">
              <a:solidFill>
                <a:schemeClr val="accent1">
                  <a:lumMod val="20000"/>
                  <a:lumOff val="80000"/>
                </a:schemeClr>
              </a:solidFill>
            </a:endParaRPr>
          </a:p>
          <a:p>
            <a:pPr marL="1427163" lvl="2" indent="-457200">
              <a:buSzPct val="90000"/>
              <a:buFont typeface="+mj-lt"/>
              <a:buAutoNum type="arabicPeriod"/>
            </a:pPr>
            <a:r>
              <a:rPr lang="en-GB" sz="2000" dirty="0">
                <a:solidFill>
                  <a:schemeClr val="accent1">
                    <a:lumMod val="20000"/>
                    <a:lumOff val="80000"/>
                  </a:schemeClr>
                </a:solidFill>
              </a:rPr>
              <a:t>Support for the verbalizer-visualizer </a:t>
            </a:r>
            <a:r>
              <a:rPr lang="en-GB" sz="2000" dirty="0" smtClean="0">
                <a:solidFill>
                  <a:schemeClr val="accent1">
                    <a:lumMod val="20000"/>
                    <a:lumOff val="80000"/>
                  </a:schemeClr>
                </a:solidFill>
              </a:rPr>
              <a:t>hypothesis</a:t>
            </a:r>
          </a:p>
          <a:p>
            <a:pPr marL="1427163" lvl="2" indent="-457200">
              <a:buSzPct val="90000"/>
              <a:buFont typeface="+mj-lt"/>
              <a:buAutoNum type="arabicPeriod"/>
            </a:pPr>
            <a:r>
              <a:rPr lang="en-GB" sz="2000" dirty="0" smtClean="0">
                <a:solidFill>
                  <a:schemeClr val="accent1">
                    <a:lumMod val="20000"/>
                    <a:lumOff val="80000"/>
                  </a:schemeClr>
                </a:solidFill>
              </a:rPr>
              <a:t>No </a:t>
            </a:r>
            <a:r>
              <a:rPr lang="en-GB" sz="2000" dirty="0">
                <a:solidFill>
                  <a:schemeClr val="accent1">
                    <a:lumMod val="20000"/>
                    <a:lumOff val="80000"/>
                  </a:schemeClr>
                </a:solidFill>
              </a:rPr>
              <a:t>support for the </a:t>
            </a:r>
            <a:r>
              <a:rPr lang="en-GB" sz="2000" dirty="0" smtClean="0">
                <a:solidFill>
                  <a:schemeClr val="accent1">
                    <a:lumMod val="20000"/>
                    <a:lumOff val="80000"/>
                  </a:schemeClr>
                </a:solidFill>
              </a:rPr>
              <a:t>attribute-treatment interaction ATI hypothesis</a:t>
            </a:r>
          </a:p>
          <a:p>
            <a:pPr marL="563563" indent="-457200">
              <a:buSzPct val="76000"/>
            </a:pPr>
            <a:r>
              <a:rPr lang="en-GB" b="1" dirty="0" smtClean="0">
                <a:solidFill>
                  <a:schemeClr val="accent1">
                    <a:lumMod val="20000"/>
                    <a:lumOff val="80000"/>
                  </a:schemeClr>
                </a:solidFill>
              </a:rPr>
              <a:t>Conclusion</a:t>
            </a:r>
            <a:r>
              <a:rPr lang="en-GB" dirty="0" smtClean="0">
                <a:solidFill>
                  <a:schemeClr val="accent1">
                    <a:lumMod val="20000"/>
                    <a:lumOff val="80000"/>
                  </a:schemeClr>
                </a:solidFill>
              </a:rPr>
              <a:t>: There </a:t>
            </a:r>
            <a:r>
              <a:rPr lang="en-GB" dirty="0">
                <a:solidFill>
                  <a:schemeClr val="accent1">
                    <a:lumMod val="20000"/>
                    <a:lumOff val="80000"/>
                  </a:schemeClr>
                </a:solidFill>
              </a:rPr>
              <a:t>was not strong support for the hypothesis that verbal learners and visual learners should be given different kinds of multimedia instruction</a:t>
            </a:r>
          </a:p>
        </p:txBody>
      </p:sp>
      <p:sp>
        <p:nvSpPr>
          <p:cNvPr id="3" name="Text Placeholder 2"/>
          <p:cNvSpPr>
            <a:spLocks noGrp="1"/>
          </p:cNvSpPr>
          <p:nvPr>
            <p:ph type="body" sz="quarter" idx="12"/>
          </p:nvPr>
        </p:nvSpPr>
        <p:spPr/>
        <p:txBody>
          <a:bodyPr/>
          <a:lstStyle/>
          <a:p>
            <a:r>
              <a:rPr lang="en-GB" sz="3600" dirty="0" smtClean="0">
                <a:solidFill>
                  <a:schemeClr val="accent1">
                    <a:lumMod val="20000"/>
                    <a:lumOff val="80000"/>
                  </a:schemeClr>
                </a:solidFill>
              </a:rPr>
              <a:t>Criticism</a:t>
            </a:r>
            <a:r>
              <a:rPr lang="en-GB" sz="3600" dirty="0" smtClean="0">
                <a:solidFill>
                  <a:schemeClr val="accent1">
                    <a:lumMod val="20000"/>
                    <a:lumOff val="80000"/>
                  </a:schemeClr>
                </a:solidFill>
              </a:rPr>
              <a:t>: Massa &amp; </a:t>
            </a:r>
            <a:r>
              <a:rPr lang="en-GB" sz="3600" dirty="0">
                <a:solidFill>
                  <a:schemeClr val="accent1">
                    <a:lumMod val="20000"/>
                    <a:lumOff val="80000"/>
                  </a:schemeClr>
                </a:solidFill>
              </a:rPr>
              <a:t>Mayer, </a:t>
            </a:r>
            <a:r>
              <a:rPr lang="en-GB" sz="3600" dirty="0" smtClean="0">
                <a:solidFill>
                  <a:schemeClr val="accent1">
                    <a:lumMod val="20000"/>
                    <a:lumOff val="80000"/>
                  </a:schemeClr>
                </a:solidFill>
              </a:rPr>
              <a:t>(2006)</a:t>
            </a:r>
            <a:endParaRPr lang="en-GB" sz="3600" dirty="0">
              <a:solidFill>
                <a:schemeClr val="accent1">
                  <a:lumMod val="20000"/>
                  <a:lumOff val="80000"/>
                </a:schemeClr>
              </a:solidFill>
            </a:endParaRPr>
          </a:p>
        </p:txBody>
      </p:sp>
    </p:spTree>
    <p:extLst>
      <p:ext uri="{BB962C8B-B14F-4D97-AF65-F5344CB8AC3E}">
        <p14:creationId xmlns:p14="http://schemas.microsoft.com/office/powerpoint/2010/main" val="137485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pPr>
              <a:buSzPct val="67000"/>
            </a:pPr>
            <a:r>
              <a:rPr lang="en-US" b="1" dirty="0" smtClean="0">
                <a:solidFill>
                  <a:schemeClr val="accent1">
                    <a:lumMod val="20000"/>
                    <a:lumOff val="80000"/>
                  </a:schemeClr>
                </a:solidFill>
              </a:rPr>
              <a:t>Learning Styles Hypothesis </a:t>
            </a:r>
            <a:r>
              <a:rPr lang="en-US" dirty="0" smtClean="0">
                <a:solidFill>
                  <a:schemeClr val="accent1">
                    <a:lumMod val="20000"/>
                    <a:lumOff val="80000"/>
                  </a:schemeClr>
                </a:solidFill>
                <a:sym typeface="Wingdings" pitchFamily="2" charset="2"/>
              </a:rPr>
              <a:t> p</a:t>
            </a:r>
            <a:r>
              <a:rPr lang="en-US" dirty="0" smtClean="0">
                <a:solidFill>
                  <a:schemeClr val="accent1">
                    <a:lumMod val="20000"/>
                    <a:lumOff val="80000"/>
                  </a:schemeClr>
                </a:solidFill>
              </a:rPr>
              <a:t>references </a:t>
            </a:r>
          </a:p>
          <a:p>
            <a:pPr>
              <a:buSzPct val="67000"/>
            </a:pPr>
            <a:r>
              <a:rPr lang="en-US" b="1" dirty="0" smtClean="0">
                <a:solidFill>
                  <a:schemeClr val="accent1">
                    <a:lumMod val="20000"/>
                    <a:lumOff val="80000"/>
                  </a:schemeClr>
                </a:solidFill>
              </a:rPr>
              <a:t>Meshing </a:t>
            </a:r>
            <a:r>
              <a:rPr lang="en-US" b="1" dirty="0">
                <a:solidFill>
                  <a:schemeClr val="accent1">
                    <a:lumMod val="20000"/>
                    <a:lumOff val="80000"/>
                  </a:schemeClr>
                </a:solidFill>
              </a:rPr>
              <a:t>Hypothesis </a:t>
            </a:r>
            <a:r>
              <a:rPr lang="en-US" dirty="0" smtClean="0">
                <a:solidFill>
                  <a:schemeClr val="accent1">
                    <a:lumMod val="20000"/>
                    <a:lumOff val="80000"/>
                  </a:schemeClr>
                </a:solidFill>
                <a:sym typeface="Wingdings" pitchFamily="2" charset="2"/>
              </a:rPr>
              <a:t> </a:t>
            </a:r>
            <a:r>
              <a:rPr lang="en-GB" dirty="0" smtClean="0">
                <a:solidFill>
                  <a:schemeClr val="accent1">
                    <a:lumMod val="20000"/>
                    <a:lumOff val="80000"/>
                  </a:schemeClr>
                </a:solidFill>
              </a:rPr>
              <a:t>presentation </a:t>
            </a:r>
            <a:r>
              <a:rPr lang="en-GB" dirty="0">
                <a:solidFill>
                  <a:schemeClr val="accent1">
                    <a:lumMod val="20000"/>
                    <a:lumOff val="80000"/>
                  </a:schemeClr>
                </a:solidFill>
              </a:rPr>
              <a:t>should mesh with the </a:t>
            </a:r>
            <a:r>
              <a:rPr lang="en-GB" dirty="0" smtClean="0">
                <a:solidFill>
                  <a:schemeClr val="accent1">
                    <a:lumMod val="20000"/>
                    <a:lumOff val="80000"/>
                  </a:schemeClr>
                </a:solidFill>
              </a:rPr>
              <a:t>learner’s preference</a:t>
            </a:r>
            <a:endParaRPr lang="en-US" dirty="0" smtClean="0">
              <a:solidFill>
                <a:schemeClr val="accent1">
                  <a:lumMod val="20000"/>
                  <a:lumOff val="80000"/>
                </a:schemeClr>
              </a:solidFill>
            </a:endParaRPr>
          </a:p>
          <a:p>
            <a:pPr>
              <a:buSzPct val="67000"/>
            </a:pPr>
            <a:endParaRPr lang="en-US" dirty="0" smtClean="0">
              <a:solidFill>
                <a:schemeClr val="accent1">
                  <a:lumMod val="20000"/>
                  <a:lumOff val="80000"/>
                </a:schemeClr>
              </a:solidFill>
            </a:endParaRPr>
          </a:p>
          <a:p>
            <a:pPr>
              <a:buSzPct val="67000"/>
            </a:pPr>
            <a:r>
              <a:rPr lang="en-US" dirty="0" smtClean="0">
                <a:solidFill>
                  <a:schemeClr val="accent1">
                    <a:lumMod val="20000"/>
                    <a:lumOff val="80000"/>
                  </a:schemeClr>
                </a:solidFill>
              </a:rPr>
              <a:t>Provides criteria to design studies that provide evidence for Learning Styles.</a:t>
            </a:r>
          </a:p>
          <a:p>
            <a:pPr>
              <a:buSzPct val="67000"/>
            </a:pPr>
            <a:r>
              <a:rPr lang="en-GB" dirty="0" smtClean="0">
                <a:solidFill>
                  <a:schemeClr val="accent1">
                    <a:lumMod val="20000"/>
                    <a:lumOff val="80000"/>
                  </a:schemeClr>
                </a:solidFill>
              </a:rPr>
              <a:t>Results:</a:t>
            </a:r>
            <a:r>
              <a:rPr lang="en-GB" dirty="0" smtClean="0">
                <a:solidFill>
                  <a:schemeClr val="accent1">
                    <a:lumMod val="20000"/>
                    <a:lumOff val="80000"/>
                  </a:schemeClr>
                </a:solidFill>
                <a:sym typeface="Wingdings" pitchFamily="2" charset="2"/>
              </a:rPr>
              <a:t> </a:t>
            </a:r>
          </a:p>
          <a:p>
            <a:pPr lvl="1"/>
            <a:r>
              <a:rPr lang="en-GB" dirty="0" smtClean="0">
                <a:solidFill>
                  <a:schemeClr val="accent1">
                    <a:lumMod val="20000"/>
                    <a:lumOff val="80000"/>
                  </a:schemeClr>
                </a:solidFill>
              </a:rPr>
              <a:t>Learning </a:t>
            </a:r>
            <a:r>
              <a:rPr lang="en-GB" dirty="0">
                <a:solidFill>
                  <a:schemeClr val="accent1">
                    <a:lumMod val="20000"/>
                    <a:lumOff val="80000"/>
                  </a:schemeClr>
                </a:solidFill>
              </a:rPr>
              <a:t>Styles </a:t>
            </a:r>
            <a:r>
              <a:rPr lang="en-GB" dirty="0" smtClean="0">
                <a:solidFill>
                  <a:schemeClr val="accent1">
                    <a:lumMod val="20000"/>
                    <a:lumOff val="80000"/>
                  </a:schemeClr>
                </a:solidFill>
              </a:rPr>
              <a:t>preferences exist with no dispute</a:t>
            </a:r>
            <a:endParaRPr lang="en-GB" dirty="0" smtClean="0">
              <a:solidFill>
                <a:schemeClr val="accent1">
                  <a:lumMod val="20000"/>
                  <a:lumOff val="80000"/>
                </a:schemeClr>
              </a:solidFill>
              <a:sym typeface="Wingdings" pitchFamily="2" charset="2"/>
            </a:endParaRPr>
          </a:p>
          <a:p>
            <a:pPr lvl="1"/>
            <a:r>
              <a:rPr lang="en-GB" dirty="0" smtClean="0">
                <a:solidFill>
                  <a:schemeClr val="accent1">
                    <a:lumMod val="20000"/>
                    <a:lumOff val="80000"/>
                  </a:schemeClr>
                </a:solidFill>
              </a:rPr>
              <a:t>BUT no evidence (according to their criteria) for the Meshing Hypothesis</a:t>
            </a:r>
            <a:endParaRPr lang="en-GB" i="1" dirty="0" smtClean="0">
              <a:solidFill>
                <a:schemeClr val="accent1">
                  <a:lumMod val="20000"/>
                  <a:lumOff val="80000"/>
                </a:schemeClr>
              </a:solidFill>
            </a:endParaRPr>
          </a:p>
        </p:txBody>
      </p:sp>
      <p:sp>
        <p:nvSpPr>
          <p:cNvPr id="3" name="Text Placeholder 2"/>
          <p:cNvSpPr>
            <a:spLocks noGrp="1"/>
          </p:cNvSpPr>
          <p:nvPr>
            <p:ph type="body" sz="quarter" idx="12"/>
          </p:nvPr>
        </p:nvSpPr>
        <p:spPr/>
        <p:txBody>
          <a:bodyPr/>
          <a:lstStyle/>
          <a:p>
            <a:r>
              <a:rPr lang="en-GB" sz="3600" dirty="0" smtClean="0">
                <a:solidFill>
                  <a:schemeClr val="accent1">
                    <a:lumMod val="20000"/>
                    <a:lumOff val="80000"/>
                  </a:schemeClr>
                </a:solidFill>
              </a:rPr>
              <a:t>Criticism</a:t>
            </a:r>
            <a:r>
              <a:rPr lang="en-GB" sz="3600" dirty="0" smtClean="0">
                <a:solidFill>
                  <a:schemeClr val="accent1">
                    <a:lumMod val="20000"/>
                    <a:lumOff val="80000"/>
                  </a:schemeClr>
                </a:solidFill>
              </a:rPr>
              <a:t>: Pashler et al. (</a:t>
            </a:r>
            <a:r>
              <a:rPr lang="en-GB" sz="3600" dirty="0">
                <a:solidFill>
                  <a:schemeClr val="accent1">
                    <a:lumMod val="20000"/>
                    <a:lumOff val="80000"/>
                  </a:schemeClr>
                </a:solidFill>
              </a:rPr>
              <a:t>2008)</a:t>
            </a:r>
          </a:p>
        </p:txBody>
      </p:sp>
      <p:sp>
        <p:nvSpPr>
          <p:cNvPr id="4" name="Footer Placeholder 3"/>
          <p:cNvSpPr>
            <a:spLocks noGrp="1"/>
          </p:cNvSpPr>
          <p:nvPr>
            <p:ph type="ftr" idx="13"/>
          </p:nvPr>
        </p:nvSpPr>
        <p:spPr/>
        <p:txBody>
          <a:bodyPr/>
          <a:lstStyle/>
          <a:p>
            <a:pPr>
              <a:defRPr/>
            </a:pPr>
            <a:r>
              <a:rPr lang="en-GB" smtClean="0"/>
              <a:t>VT-MENA, Egypt.</a:t>
            </a:r>
            <a:endParaRPr lang="en-GB"/>
          </a:p>
        </p:txBody>
      </p:sp>
      <p:sp>
        <p:nvSpPr>
          <p:cNvPr id="5" name="Slide Number Placeholder 4"/>
          <p:cNvSpPr>
            <a:spLocks noGrp="1"/>
          </p:cNvSpPr>
          <p:nvPr>
            <p:ph type="sldNum" idx="14"/>
          </p:nvPr>
        </p:nvSpPr>
        <p:spPr/>
        <p:txBody>
          <a:bodyPr/>
          <a:lstStyle/>
          <a:p>
            <a:pPr>
              <a:defRPr/>
            </a:pPr>
            <a:fld id="{1920358A-F983-43F1-8586-0B69492928D7}" type="slidenum">
              <a:rPr lang="en-GB" smtClean="0"/>
              <a:pPr>
                <a:defRPr/>
              </a:pPr>
              <a:t>21</a:t>
            </a:fld>
            <a:endParaRPr lang="en-GB" dirty="0"/>
          </a:p>
        </p:txBody>
      </p:sp>
    </p:spTree>
    <p:extLst>
      <p:ext uri="{BB962C8B-B14F-4D97-AF65-F5344CB8AC3E}">
        <p14:creationId xmlns:p14="http://schemas.microsoft.com/office/powerpoint/2010/main" val="3603372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p:txBody>
          <a:bodyPr/>
          <a:lstStyle/>
          <a:p>
            <a:r>
              <a:rPr lang="en-GB" dirty="0" smtClean="0"/>
              <a:t>“…we </a:t>
            </a:r>
            <a:r>
              <a:rPr lang="en-GB" dirty="0"/>
              <a:t>found virtually no evidence for the interaction pattern mentioned above, which was judged to be a precondition for validating the educational applications of learning </a:t>
            </a:r>
            <a:r>
              <a:rPr lang="en-GB" dirty="0" smtClean="0"/>
              <a:t>styles.”</a:t>
            </a:r>
          </a:p>
          <a:p>
            <a:r>
              <a:rPr lang="en-GB" dirty="0" smtClean="0"/>
              <a:t>“Although </a:t>
            </a:r>
            <a:r>
              <a:rPr lang="en-GB" dirty="0"/>
              <a:t>the literature on learning styles is enormous, very few studies have even used an experimental methodology capable of testing the validity of learning styles applied to </a:t>
            </a:r>
            <a:r>
              <a:rPr lang="en-GB" dirty="0" smtClean="0"/>
              <a:t>education.”</a:t>
            </a:r>
          </a:p>
          <a:p>
            <a:r>
              <a:rPr lang="en-GB" dirty="0" smtClean="0"/>
              <a:t>Moreover</a:t>
            </a:r>
            <a:r>
              <a:rPr lang="en-GB" dirty="0"/>
              <a:t>, of those that did use an appropriate method, several found results that ﬂatly contradict the popular meshing </a:t>
            </a:r>
            <a:r>
              <a:rPr lang="en-GB" dirty="0" smtClean="0"/>
              <a:t>hypothesis.”</a:t>
            </a:r>
            <a:endParaRPr lang="en-US" dirty="0"/>
          </a:p>
        </p:txBody>
      </p:sp>
      <p:sp>
        <p:nvSpPr>
          <p:cNvPr id="3" name="Text Placeholder 2"/>
          <p:cNvSpPr>
            <a:spLocks noGrp="1"/>
          </p:cNvSpPr>
          <p:nvPr>
            <p:ph type="body" sz="quarter" idx="12"/>
          </p:nvPr>
        </p:nvSpPr>
        <p:spPr>
          <a:xfrm>
            <a:off x="467544" y="298612"/>
            <a:ext cx="8229600" cy="854372"/>
          </a:xfrm>
        </p:spPr>
        <p:txBody>
          <a:bodyPr/>
          <a:lstStyle/>
          <a:p>
            <a:endParaRPr lang="en-GB" dirty="0" smtClean="0">
              <a:solidFill>
                <a:schemeClr val="accent1">
                  <a:lumMod val="20000"/>
                  <a:lumOff val="80000"/>
                </a:schemeClr>
              </a:solidFill>
            </a:endParaRPr>
          </a:p>
          <a:p>
            <a:r>
              <a:rPr lang="en-GB" dirty="0" smtClean="0">
                <a:solidFill>
                  <a:schemeClr val="accent1">
                    <a:lumMod val="20000"/>
                    <a:lumOff val="80000"/>
                  </a:schemeClr>
                </a:solidFill>
              </a:rPr>
              <a:t>Criticism</a:t>
            </a:r>
            <a:r>
              <a:rPr lang="en-GB" dirty="0">
                <a:solidFill>
                  <a:schemeClr val="accent1">
                    <a:lumMod val="20000"/>
                    <a:lumOff val="80000"/>
                  </a:schemeClr>
                </a:solidFill>
              </a:rPr>
              <a:t>: </a:t>
            </a:r>
            <a:r>
              <a:rPr lang="en-GB" dirty="0" err="1">
                <a:solidFill>
                  <a:schemeClr val="accent1">
                    <a:lumMod val="20000"/>
                    <a:lumOff val="80000"/>
                  </a:schemeClr>
                </a:solidFill>
              </a:rPr>
              <a:t>Pashler</a:t>
            </a:r>
            <a:r>
              <a:rPr lang="en-GB" dirty="0">
                <a:solidFill>
                  <a:schemeClr val="accent1">
                    <a:lumMod val="20000"/>
                    <a:lumOff val="80000"/>
                  </a:schemeClr>
                </a:solidFill>
              </a:rPr>
              <a:t> et al. (2008</a:t>
            </a:r>
            <a:r>
              <a:rPr lang="en-GB" dirty="0" smtClean="0">
                <a:solidFill>
                  <a:schemeClr val="accent1">
                    <a:lumMod val="20000"/>
                    <a:lumOff val="80000"/>
                  </a:schemeClr>
                </a:solidFill>
              </a:rPr>
              <a:t>) - 2</a:t>
            </a:r>
            <a:endParaRPr lang="en-GB" dirty="0">
              <a:solidFill>
                <a:schemeClr val="accent1">
                  <a:lumMod val="20000"/>
                  <a:lumOff val="80000"/>
                </a:schemeClr>
              </a:solidFill>
            </a:endParaRPr>
          </a:p>
          <a:p>
            <a:endParaRPr lang="en-US" dirty="0"/>
          </a:p>
        </p:txBody>
      </p:sp>
    </p:spTree>
    <p:extLst>
      <p:ext uri="{BB962C8B-B14F-4D97-AF65-F5344CB8AC3E}">
        <p14:creationId xmlns:p14="http://schemas.microsoft.com/office/powerpoint/2010/main" val="3306891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normAutofit fontScale="90000"/>
          </a:bodyPr>
          <a:lstStyle/>
          <a:p>
            <a:r>
              <a:rPr lang="en-US" dirty="0" smtClean="0"/>
              <a:t>Meshing Hypothesis Consequences</a:t>
            </a:r>
            <a:endParaRPr lang="en-US" dirty="0"/>
          </a:p>
        </p:txBody>
      </p:sp>
      <p:sp>
        <p:nvSpPr>
          <p:cNvPr id="3" name="Content Placeholder 2"/>
          <p:cNvSpPr>
            <a:spLocks noGrp="1"/>
          </p:cNvSpPr>
          <p:nvPr>
            <p:ph idx="1"/>
          </p:nvPr>
        </p:nvSpPr>
        <p:spPr>
          <a:xfrm>
            <a:off x="822960" y="1676400"/>
            <a:ext cx="7498080" cy="5181600"/>
          </a:xfrm>
        </p:spPr>
        <p:txBody>
          <a:bodyPr>
            <a:normAutofit/>
          </a:bodyPr>
          <a:lstStyle/>
          <a:p>
            <a:pPr marL="470916" indent="-514350">
              <a:buFont typeface="+mj-lt"/>
              <a:buAutoNum type="arabicPeriod"/>
            </a:pPr>
            <a:r>
              <a:rPr lang="en-US" dirty="0" smtClean="0"/>
              <a:t>Our </a:t>
            </a:r>
            <a:r>
              <a:rPr lang="en-US" dirty="0" smtClean="0"/>
              <a:t>design decisions won’t create winners and losers</a:t>
            </a:r>
          </a:p>
          <a:p>
            <a:pPr marL="470916" indent="-514350">
              <a:buFont typeface="+mj-lt"/>
              <a:buAutoNum type="arabicPeriod"/>
            </a:pPr>
            <a:r>
              <a:rPr lang="en-US" dirty="0"/>
              <a:t>We can focus on doing it right one time (that is hard enough!)</a:t>
            </a:r>
          </a:p>
          <a:p>
            <a:pPr marL="870966" lvl="1" indent="-514350">
              <a:buFont typeface="+mj-lt"/>
              <a:buAutoNum type="arabicPeriod"/>
            </a:pPr>
            <a:endParaRPr lang="en-US" dirty="0" smtClean="0"/>
          </a:p>
        </p:txBody>
      </p:sp>
    </p:spTree>
    <p:extLst>
      <p:ext uri="{BB962C8B-B14F-4D97-AF65-F5344CB8AC3E}">
        <p14:creationId xmlns:p14="http://schemas.microsoft.com/office/powerpoint/2010/main" val="104643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4650"/>
            <a:ext cx="7772400" cy="1143000"/>
          </a:xfrm>
        </p:spPr>
        <p:txBody>
          <a:bodyPr/>
          <a:lstStyle/>
          <a:p>
            <a:r>
              <a:rPr lang="en-US" dirty="0" smtClean="0"/>
              <a:t>Learning Styles</a:t>
            </a:r>
            <a:endParaRPr lang="en-US" dirty="0"/>
          </a:p>
        </p:txBody>
      </p:sp>
      <p:sp>
        <p:nvSpPr>
          <p:cNvPr id="3" name="Content Placeholder 2"/>
          <p:cNvSpPr>
            <a:spLocks noGrp="1"/>
          </p:cNvSpPr>
          <p:nvPr>
            <p:ph idx="1"/>
          </p:nvPr>
        </p:nvSpPr>
        <p:spPr>
          <a:xfrm>
            <a:off x="685800" y="1600200"/>
            <a:ext cx="7772400" cy="4114800"/>
          </a:xfrm>
        </p:spPr>
        <p:txBody>
          <a:bodyPr/>
          <a:lstStyle/>
          <a:p>
            <a:r>
              <a:rPr lang="en-US" dirty="0" smtClean="0"/>
              <a:t>Different students are different.</a:t>
            </a:r>
          </a:p>
          <a:p>
            <a:r>
              <a:rPr lang="en-US" dirty="0" smtClean="0"/>
              <a:t>People</a:t>
            </a:r>
            <a:r>
              <a:rPr lang="en-US" dirty="0" smtClean="0"/>
              <a:t> learn in different ways.</a:t>
            </a:r>
          </a:p>
          <a:p>
            <a:r>
              <a:rPr lang="en-US" dirty="0" smtClean="0"/>
              <a:t>Learning Styles theory tries to formalize and operationalize this observation.</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3</a:t>
            </a:fld>
            <a:endParaRPr lang="en-US"/>
          </a:p>
        </p:txBody>
      </p:sp>
    </p:spTree>
    <p:extLst>
      <p:ext uri="{BB962C8B-B14F-4D97-AF65-F5344CB8AC3E}">
        <p14:creationId xmlns:p14="http://schemas.microsoft.com/office/powerpoint/2010/main" val="2831303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What Aspects Matter?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4</a:t>
            </a:fld>
            <a:endParaRPr lang="en-US"/>
          </a:p>
        </p:txBody>
      </p:sp>
    </p:spTree>
    <p:extLst>
      <p:ext uri="{BB962C8B-B14F-4D97-AF65-F5344CB8AC3E}">
        <p14:creationId xmlns:p14="http://schemas.microsoft.com/office/powerpoint/2010/main" val="3459973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dirty="0" smtClean="0"/>
              <a:t>Felder-Silverman Model</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4 dimensions (similar to Myers-Briggs)</a:t>
            </a:r>
          </a:p>
          <a:p>
            <a:pPr lvl="1"/>
            <a:r>
              <a:rPr lang="en-US" dirty="0" smtClean="0"/>
              <a:t>Active vs. Reflective</a:t>
            </a:r>
          </a:p>
          <a:p>
            <a:pPr lvl="1"/>
            <a:r>
              <a:rPr lang="en-US" dirty="0" smtClean="0"/>
              <a:t>Sensing vs. Intuitive (much like MB)</a:t>
            </a:r>
          </a:p>
          <a:p>
            <a:pPr lvl="1"/>
            <a:r>
              <a:rPr lang="en-US" dirty="0" smtClean="0"/>
              <a:t>Visual vs. Verbal</a:t>
            </a:r>
          </a:p>
          <a:p>
            <a:pPr lvl="1"/>
            <a:r>
              <a:rPr lang="en-US" dirty="0" smtClean="0"/>
              <a:t>Sequential vs. Global</a:t>
            </a:r>
            <a:endParaRPr lang="en-US" dirty="0"/>
          </a:p>
        </p:txBody>
      </p:sp>
      <p:sp>
        <p:nvSpPr>
          <p:cNvPr id="4" name="Slide Number Placeholder 3"/>
          <p:cNvSpPr>
            <a:spLocks noGrp="1"/>
          </p:cNvSpPr>
          <p:nvPr>
            <p:ph type="sldNum" sz="quarter" idx="12"/>
          </p:nvPr>
        </p:nvSpPr>
        <p:spPr/>
        <p:txBody>
          <a:bodyPr/>
          <a:lstStyle/>
          <a:p>
            <a:pPr>
              <a:defRPr/>
            </a:pPr>
            <a:fld id="{4E17A906-11BD-4700-A3D8-36378A836EDC}" type="slidenum">
              <a:rPr lang="en-US" smtClean="0"/>
              <a:pPr>
                <a:defRPr/>
              </a:pPr>
              <a:t>5</a:t>
            </a:fld>
            <a:endParaRPr lang="en-US"/>
          </a:p>
        </p:txBody>
      </p:sp>
    </p:spTree>
    <p:extLst>
      <p:ext uri="{BB962C8B-B14F-4D97-AF65-F5344CB8AC3E}">
        <p14:creationId xmlns:p14="http://schemas.microsoft.com/office/powerpoint/2010/main" val="3785725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smtClean="0"/>
              <a:t>How </a:t>
            </a:r>
            <a:r>
              <a:rPr lang="en-GB" dirty="0"/>
              <a:t>does the student prefer to process </a:t>
            </a:r>
            <a:r>
              <a:rPr lang="en-GB" dirty="0" smtClean="0"/>
              <a:t>information</a:t>
            </a:r>
            <a:r>
              <a:rPr lang="en-GB" dirty="0"/>
              <a:t>?</a:t>
            </a:r>
            <a:endParaRPr lang="en-GB" dirty="0"/>
          </a:p>
          <a:p>
            <a:endParaRPr lang="en-GB" dirty="0"/>
          </a:p>
        </p:txBody>
      </p:sp>
      <p:sp>
        <p:nvSpPr>
          <p:cNvPr id="3" name="Text Placeholder 2"/>
          <p:cNvSpPr>
            <a:spLocks noGrp="1"/>
          </p:cNvSpPr>
          <p:nvPr>
            <p:ph type="body" sz="quarter" idx="12"/>
          </p:nvPr>
        </p:nvSpPr>
        <p:spPr/>
        <p:txBody>
          <a:bodyPr/>
          <a:lstStyle/>
          <a:p>
            <a:r>
              <a:rPr lang="en-US" sz="3600" dirty="0" smtClean="0">
                <a:solidFill>
                  <a:schemeClr val="accent1">
                    <a:lumMod val="20000"/>
                    <a:lumOff val="80000"/>
                  </a:schemeClr>
                </a:solidFill>
              </a:rPr>
              <a:t>1- ILS: Active vs. Reflective</a:t>
            </a:r>
            <a:endParaRPr lang="en-GB" sz="3600" dirty="0">
              <a:solidFill>
                <a:schemeClr val="accent1">
                  <a:lumMod val="20000"/>
                  <a:lumOff val="80000"/>
                </a:schemeClr>
              </a:solidFill>
            </a:endParaRPr>
          </a:p>
        </p:txBody>
      </p:sp>
      <p:sp>
        <p:nvSpPr>
          <p:cNvPr id="12" name="AutoShape 1066"/>
          <p:cNvSpPr>
            <a:spLocks noChangeArrowheads="1"/>
          </p:cNvSpPr>
          <p:nvPr/>
        </p:nvSpPr>
        <p:spPr bwMode="auto">
          <a:xfrm>
            <a:off x="1475657"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a:solidFill>
                  <a:srgbClr val="C00000"/>
                </a:solidFill>
              </a:rPr>
              <a:t>Active</a:t>
            </a:r>
          </a:p>
        </p:txBody>
      </p:sp>
      <p:sp>
        <p:nvSpPr>
          <p:cNvPr id="13" name="Rectangle 1040"/>
          <p:cNvSpPr>
            <a:spLocks noChangeArrowheads="1"/>
          </p:cNvSpPr>
          <p:nvPr/>
        </p:nvSpPr>
        <p:spPr bwMode="auto">
          <a:xfrm>
            <a:off x="683568" y="3573016"/>
            <a:ext cx="3600400"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Learn </a:t>
            </a:r>
            <a:r>
              <a:rPr lang="en-GB" sz="2000" dirty="0">
                <a:solidFill>
                  <a:schemeClr val="tx2">
                    <a:lumMod val="50000"/>
                  </a:schemeClr>
                </a:solidFill>
                <a:effectLst/>
                <a:latin typeface="Times New Roman" pitchFamily="16" charset="0"/>
                <a:cs typeface="+mj-cs"/>
              </a:rPr>
              <a:t>info by doing something active with it: discussing, applying, or explaining to others</a:t>
            </a:r>
          </a:p>
          <a:p>
            <a:pPr marL="342900" indent="-342900">
              <a:buSzPct val="97000"/>
              <a:buFont typeface="Arial" pitchFamily="34" charset="0"/>
              <a:buChar char="•"/>
            </a:pPr>
            <a:r>
              <a:rPr lang="en-GB" sz="2000" dirty="0" smtClean="0">
                <a:solidFill>
                  <a:schemeClr val="tx2">
                    <a:lumMod val="50000"/>
                  </a:schemeClr>
                </a:solidFill>
                <a:latin typeface="Times New Roman" pitchFamily="16" charset="0"/>
                <a:cs typeface="+mj-cs"/>
              </a:rPr>
              <a:t>L</a:t>
            </a:r>
            <a:r>
              <a:rPr lang="en-GB" sz="2000" dirty="0" smtClean="0">
                <a:solidFill>
                  <a:schemeClr val="tx2">
                    <a:lumMod val="50000"/>
                  </a:schemeClr>
                </a:solidFill>
                <a:effectLst/>
                <a:latin typeface="Times New Roman" pitchFamily="16" charset="0"/>
                <a:cs typeface="+mj-cs"/>
              </a:rPr>
              <a:t>ike </a:t>
            </a:r>
            <a:r>
              <a:rPr lang="en-GB" sz="2000" dirty="0">
                <a:solidFill>
                  <a:schemeClr val="tx2">
                    <a:lumMod val="50000"/>
                  </a:schemeClr>
                </a:solidFill>
                <a:effectLst/>
                <a:latin typeface="Times New Roman" pitchFamily="16" charset="0"/>
                <a:cs typeface="+mj-cs"/>
              </a:rPr>
              <a:t>group work more </a:t>
            </a:r>
            <a:endParaRPr lang="en-US" sz="2000" dirty="0">
              <a:solidFill>
                <a:schemeClr val="tx2">
                  <a:lumMod val="50000"/>
                </a:schemeClr>
              </a:solidFill>
              <a:effectLst/>
              <a:latin typeface="Times New Roman" pitchFamily="16" charset="0"/>
              <a:cs typeface="+mj-cs"/>
            </a:endParaRPr>
          </a:p>
        </p:txBody>
      </p:sp>
      <p:sp>
        <p:nvSpPr>
          <p:cNvPr id="37" name="AutoShape 1066"/>
          <p:cNvSpPr>
            <a:spLocks noChangeArrowheads="1"/>
          </p:cNvSpPr>
          <p:nvPr/>
        </p:nvSpPr>
        <p:spPr bwMode="auto">
          <a:xfrm>
            <a:off x="5652120"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Reflective</a:t>
            </a:r>
            <a:endParaRPr lang="en-US" b="1" dirty="0">
              <a:solidFill>
                <a:srgbClr val="C00000"/>
              </a:solidFill>
            </a:endParaRPr>
          </a:p>
        </p:txBody>
      </p:sp>
      <p:sp>
        <p:nvSpPr>
          <p:cNvPr id="38" name="Rectangle 1040"/>
          <p:cNvSpPr>
            <a:spLocks noChangeArrowheads="1"/>
          </p:cNvSpPr>
          <p:nvPr/>
        </p:nvSpPr>
        <p:spPr bwMode="auto">
          <a:xfrm>
            <a:off x="4716016" y="3573016"/>
            <a:ext cx="3744416"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75000"/>
                  </a:schemeClr>
                </a:solidFill>
                <a:latin typeface="Times New Roman" pitchFamily="16" charset="0"/>
                <a:cs typeface="+mj-cs"/>
              </a:rPr>
              <a:t>P</a:t>
            </a:r>
            <a:r>
              <a:rPr lang="en-GB" sz="2000" dirty="0" smtClean="0">
                <a:solidFill>
                  <a:schemeClr val="tx2">
                    <a:lumMod val="75000"/>
                  </a:schemeClr>
                </a:solidFill>
                <a:effectLst/>
                <a:latin typeface="Times New Roman" pitchFamily="16" charset="0"/>
                <a:cs typeface="+mj-cs"/>
              </a:rPr>
              <a:t>refer </a:t>
            </a:r>
            <a:r>
              <a:rPr lang="en-GB" sz="2000" dirty="0">
                <a:solidFill>
                  <a:schemeClr val="tx2">
                    <a:lumMod val="75000"/>
                  </a:schemeClr>
                </a:solidFill>
                <a:effectLst/>
                <a:latin typeface="Times New Roman" pitchFamily="16" charset="0"/>
                <a:cs typeface="+mj-cs"/>
              </a:rPr>
              <a:t>to think about it quietly first</a:t>
            </a:r>
          </a:p>
          <a:p>
            <a:pPr marL="342900" indent="-342900">
              <a:buSzPct val="97000"/>
              <a:buFont typeface="Arial" pitchFamily="34" charset="0"/>
              <a:buChar char="•"/>
            </a:pPr>
            <a:r>
              <a:rPr lang="en-GB" sz="2000" dirty="0">
                <a:solidFill>
                  <a:schemeClr val="tx2">
                    <a:lumMod val="75000"/>
                  </a:schemeClr>
                </a:solidFill>
                <a:latin typeface="Times New Roman" pitchFamily="16" charset="0"/>
                <a:cs typeface="+mj-cs"/>
              </a:rPr>
              <a:t>P</a:t>
            </a:r>
            <a:r>
              <a:rPr lang="en-GB" sz="2000" dirty="0" smtClean="0">
                <a:solidFill>
                  <a:schemeClr val="tx2">
                    <a:lumMod val="75000"/>
                  </a:schemeClr>
                </a:solidFill>
                <a:effectLst/>
                <a:latin typeface="Times New Roman" pitchFamily="16" charset="0"/>
                <a:cs typeface="+mj-cs"/>
              </a:rPr>
              <a:t>refer </a:t>
            </a:r>
            <a:r>
              <a:rPr lang="en-GB" sz="2000" dirty="0">
                <a:solidFill>
                  <a:schemeClr val="tx2">
                    <a:lumMod val="75000"/>
                  </a:schemeClr>
                </a:solidFill>
                <a:effectLst/>
                <a:latin typeface="Times New Roman" pitchFamily="16" charset="0"/>
                <a:cs typeface="+mj-cs"/>
              </a:rPr>
              <a:t>working </a:t>
            </a:r>
            <a:r>
              <a:rPr lang="en-GB" sz="2000" dirty="0" smtClean="0">
                <a:solidFill>
                  <a:schemeClr val="tx2">
                    <a:lumMod val="75000"/>
                  </a:schemeClr>
                </a:solidFill>
                <a:effectLst/>
                <a:latin typeface="Times New Roman" pitchFamily="16" charset="0"/>
                <a:cs typeface="+mj-cs"/>
              </a:rPr>
              <a:t>alone</a:t>
            </a:r>
          </a:p>
          <a:p>
            <a:pPr marL="342900" indent="-342900">
              <a:buSzPct val="97000"/>
              <a:buFont typeface="Arial" pitchFamily="34" charset="0"/>
              <a:buChar char="•"/>
            </a:pPr>
            <a:endParaRPr lang="en-US" sz="2000" dirty="0">
              <a:solidFill>
                <a:schemeClr val="tx2">
                  <a:lumMod val="75000"/>
                </a:schemeClr>
              </a:solidFill>
              <a:effectLst/>
              <a:latin typeface="Times New Roman" pitchFamily="16" charset="0"/>
              <a:cs typeface="+mj-cs"/>
            </a:endParaRPr>
          </a:p>
          <a:p>
            <a:pPr marL="342900" indent="-342900">
              <a:buSzPct val="97000"/>
              <a:buFont typeface="Arial" pitchFamily="34" charset="0"/>
              <a:buChar char="•"/>
            </a:pPr>
            <a:endParaRPr lang="en-US" sz="2000" dirty="0">
              <a:solidFill>
                <a:schemeClr val="tx2">
                  <a:lumMod val="75000"/>
                </a:schemeClr>
              </a:solidFill>
              <a:effectLst/>
              <a:latin typeface="Times New Roman" pitchFamily="16" charset="0"/>
              <a:cs typeface="+mj-cs"/>
            </a:endParaRPr>
          </a:p>
        </p:txBody>
      </p:sp>
    </p:spTree>
    <p:extLst>
      <p:ext uri="{BB962C8B-B14F-4D97-AF65-F5344CB8AC3E}">
        <p14:creationId xmlns:p14="http://schemas.microsoft.com/office/powerpoint/2010/main" val="2932550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smtClean="0"/>
              <a:t>What </a:t>
            </a:r>
            <a:r>
              <a:rPr lang="en-GB" dirty="0"/>
              <a:t>type of information does the student </a:t>
            </a:r>
            <a:r>
              <a:rPr lang="en-GB" dirty="0" smtClean="0"/>
              <a:t>prefer to </a:t>
            </a:r>
            <a:r>
              <a:rPr lang="en-GB" dirty="0" smtClean="0"/>
              <a:t>perceive</a:t>
            </a:r>
            <a:r>
              <a:rPr lang="en-GB" dirty="0"/>
              <a:t>?</a:t>
            </a:r>
            <a:endParaRPr lang="en-GB" dirty="0"/>
          </a:p>
          <a:p>
            <a:pPr marL="106363" indent="0">
              <a:buNone/>
            </a:pPr>
            <a:endParaRPr lang="en-GB" dirty="0"/>
          </a:p>
          <a:p>
            <a:endParaRPr lang="en-GB" dirty="0"/>
          </a:p>
        </p:txBody>
      </p:sp>
      <p:sp>
        <p:nvSpPr>
          <p:cNvPr id="3" name="Text Placeholder 2"/>
          <p:cNvSpPr>
            <a:spLocks noGrp="1"/>
          </p:cNvSpPr>
          <p:nvPr>
            <p:ph type="body" sz="quarter" idx="12"/>
          </p:nvPr>
        </p:nvSpPr>
        <p:spPr/>
        <p:txBody>
          <a:bodyPr/>
          <a:lstStyle/>
          <a:p>
            <a:r>
              <a:rPr lang="en-US" sz="3600" dirty="0" smtClean="0">
                <a:solidFill>
                  <a:schemeClr val="accent1">
                    <a:lumMod val="20000"/>
                    <a:lumOff val="80000"/>
                  </a:schemeClr>
                </a:solidFill>
              </a:rPr>
              <a:t>2- </a:t>
            </a:r>
            <a:r>
              <a:rPr lang="en-US" sz="3600" dirty="0">
                <a:solidFill>
                  <a:schemeClr val="accent1">
                    <a:lumMod val="20000"/>
                    <a:lumOff val="80000"/>
                  </a:schemeClr>
                </a:solidFill>
              </a:rPr>
              <a:t>ILS: </a:t>
            </a:r>
            <a:r>
              <a:rPr lang="en-US" sz="3600" dirty="0" smtClean="0">
                <a:solidFill>
                  <a:schemeClr val="accent1">
                    <a:lumMod val="20000"/>
                    <a:lumOff val="80000"/>
                  </a:schemeClr>
                </a:solidFill>
              </a:rPr>
              <a:t>Sensory vs</a:t>
            </a:r>
            <a:r>
              <a:rPr lang="en-US" sz="3600" dirty="0">
                <a:solidFill>
                  <a:schemeClr val="accent1">
                    <a:lumMod val="20000"/>
                    <a:lumOff val="80000"/>
                  </a:schemeClr>
                </a:solidFill>
              </a:rPr>
              <a:t>. </a:t>
            </a:r>
            <a:r>
              <a:rPr lang="en-US" sz="3600" dirty="0" smtClean="0">
                <a:solidFill>
                  <a:schemeClr val="accent1">
                    <a:lumMod val="20000"/>
                    <a:lumOff val="80000"/>
                  </a:schemeClr>
                </a:solidFill>
              </a:rPr>
              <a:t>Intuitive</a:t>
            </a:r>
            <a:endParaRPr lang="en-GB" sz="3600" dirty="0">
              <a:solidFill>
                <a:schemeClr val="accent1">
                  <a:lumMod val="20000"/>
                  <a:lumOff val="80000"/>
                </a:schemeClr>
              </a:solidFill>
            </a:endParaRPr>
          </a:p>
        </p:txBody>
      </p:sp>
      <p:sp>
        <p:nvSpPr>
          <p:cNvPr id="12" name="AutoShape 1066"/>
          <p:cNvSpPr>
            <a:spLocks noChangeArrowheads="1"/>
          </p:cNvSpPr>
          <p:nvPr/>
        </p:nvSpPr>
        <p:spPr bwMode="auto">
          <a:xfrm>
            <a:off x="1475657"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b="1" dirty="0" smtClean="0">
                <a:solidFill>
                  <a:srgbClr val="C00000"/>
                </a:solidFill>
              </a:rPr>
              <a:t>Sensory</a:t>
            </a:r>
          </a:p>
          <a:p>
            <a:pPr algn="ctr">
              <a:defRPr/>
            </a:pPr>
            <a:r>
              <a:rPr lang="en-GB" b="1" dirty="0">
                <a:solidFill>
                  <a:srgbClr val="C00000"/>
                </a:solidFill>
              </a:rPr>
              <a:t>(external)</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83568" y="3573016"/>
            <a:ext cx="3600400" cy="2145268"/>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Tend </a:t>
            </a:r>
            <a:r>
              <a:rPr lang="en-GB" sz="2000" dirty="0">
                <a:solidFill>
                  <a:schemeClr val="tx2">
                    <a:lumMod val="50000"/>
                  </a:schemeClr>
                </a:solidFill>
                <a:effectLst/>
                <a:latin typeface="Times New Roman" pitchFamily="16" charset="0"/>
                <a:cs typeface="+mj-cs"/>
              </a:rPr>
              <a:t>to like learning facts </a:t>
            </a:r>
            <a:endParaRPr lang="en-GB" sz="2000" dirty="0" smtClean="0">
              <a:solidFill>
                <a:schemeClr val="tx2">
                  <a:lumMod val="50000"/>
                </a:schemeClr>
              </a:solidFill>
              <a:effectLst/>
              <a:latin typeface="Times New Roman" pitchFamily="16" charset="0"/>
              <a:cs typeface="+mj-cs"/>
            </a:endParaRPr>
          </a:p>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Learn through sights, sounds, physical sensations</a:t>
            </a:r>
          </a:p>
          <a:p>
            <a:pPr marL="342900" indent="-342900">
              <a:buSzPct val="97000"/>
              <a:buFont typeface="Arial" pitchFamily="34" charset="0"/>
              <a:buChar char="•"/>
            </a:pPr>
            <a:r>
              <a:rPr lang="en-GB" sz="2000" dirty="0">
                <a:solidFill>
                  <a:schemeClr val="tx2">
                    <a:lumMod val="50000"/>
                  </a:schemeClr>
                </a:solidFill>
                <a:latin typeface="Times New Roman" pitchFamily="16" charset="0"/>
                <a:cs typeface="+mj-cs"/>
              </a:rPr>
              <a:t>P</a:t>
            </a:r>
            <a:r>
              <a:rPr lang="en-GB" sz="2000" dirty="0" smtClean="0">
                <a:solidFill>
                  <a:schemeClr val="tx2">
                    <a:lumMod val="50000"/>
                  </a:schemeClr>
                </a:solidFill>
                <a:effectLst/>
                <a:latin typeface="Times New Roman" pitchFamily="16" charset="0"/>
                <a:cs typeface="+mj-cs"/>
              </a:rPr>
              <a:t>atient </a:t>
            </a:r>
            <a:r>
              <a:rPr lang="en-GB" sz="2000" dirty="0">
                <a:solidFill>
                  <a:schemeClr val="tx2">
                    <a:lumMod val="50000"/>
                  </a:schemeClr>
                </a:solidFill>
                <a:effectLst/>
                <a:latin typeface="Times New Roman" pitchFamily="16" charset="0"/>
                <a:cs typeface="+mj-cs"/>
              </a:rPr>
              <a:t>with details and good at memorizing facts and doing hands-on </a:t>
            </a:r>
            <a:endParaRPr lang="en-US" sz="2000" dirty="0">
              <a:solidFill>
                <a:schemeClr val="tx2">
                  <a:lumMod val="50000"/>
                </a:schemeClr>
              </a:solidFill>
              <a:effectLst/>
              <a:latin typeface="Times New Roman" pitchFamily="16" charset="0"/>
              <a:cs typeface="+mj-cs"/>
            </a:endParaRPr>
          </a:p>
        </p:txBody>
      </p:sp>
      <p:sp>
        <p:nvSpPr>
          <p:cNvPr id="37" name="AutoShape 1066"/>
          <p:cNvSpPr>
            <a:spLocks noChangeArrowheads="1"/>
          </p:cNvSpPr>
          <p:nvPr/>
        </p:nvSpPr>
        <p:spPr bwMode="auto">
          <a:xfrm>
            <a:off x="5652120" y="2492896"/>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b="1" dirty="0">
                <a:solidFill>
                  <a:srgbClr val="C00000"/>
                </a:solidFill>
              </a:rPr>
              <a:t>Intuitive </a:t>
            </a:r>
          </a:p>
          <a:p>
            <a:pPr algn="ctr">
              <a:defRPr/>
            </a:pPr>
            <a:r>
              <a:rPr lang="en-GB" b="1" dirty="0">
                <a:solidFill>
                  <a:srgbClr val="C00000"/>
                </a:solidFill>
              </a:rPr>
              <a:t>(internal)</a:t>
            </a:r>
            <a:endParaRPr lang="en-US" b="1" dirty="0">
              <a:solidFill>
                <a:srgbClr val="C00000"/>
              </a:solidFill>
            </a:endParaRPr>
          </a:p>
        </p:txBody>
      </p:sp>
      <p:sp>
        <p:nvSpPr>
          <p:cNvPr id="38" name="Rectangle 1040"/>
          <p:cNvSpPr>
            <a:spLocks noChangeArrowheads="1"/>
          </p:cNvSpPr>
          <p:nvPr/>
        </p:nvSpPr>
        <p:spPr bwMode="auto">
          <a:xfrm>
            <a:off x="4716016" y="3573016"/>
            <a:ext cx="3744416" cy="2485787"/>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cs typeface="+mj-cs"/>
              </a:rPr>
              <a:t>P</a:t>
            </a:r>
            <a:r>
              <a:rPr lang="en-GB" sz="2000" dirty="0" smtClean="0">
                <a:solidFill>
                  <a:schemeClr val="tx2">
                    <a:lumMod val="50000"/>
                  </a:schemeClr>
                </a:solidFill>
                <a:effectLst/>
                <a:latin typeface="Times New Roman" pitchFamily="16" charset="0"/>
                <a:cs typeface="+mj-cs"/>
              </a:rPr>
              <a:t>refer </a:t>
            </a:r>
            <a:r>
              <a:rPr lang="en-GB" sz="2000" dirty="0">
                <a:solidFill>
                  <a:schemeClr val="tx2">
                    <a:lumMod val="50000"/>
                  </a:schemeClr>
                </a:solidFill>
                <a:effectLst/>
                <a:latin typeface="Times New Roman" pitchFamily="16" charset="0"/>
                <a:cs typeface="+mj-cs"/>
              </a:rPr>
              <a:t>discovering possibilities &amp; relationships</a:t>
            </a:r>
          </a:p>
          <a:p>
            <a:pPr marL="342900" indent="-342900">
              <a:buSzPct val="97000"/>
              <a:buFont typeface="Arial" pitchFamily="34" charset="0"/>
              <a:buChar char="•"/>
            </a:pPr>
            <a:r>
              <a:rPr lang="en-GB" sz="2000" dirty="0">
                <a:solidFill>
                  <a:schemeClr val="tx2">
                    <a:lumMod val="50000"/>
                  </a:schemeClr>
                </a:solidFill>
                <a:latin typeface="Times New Roman" pitchFamily="16" charset="0"/>
                <a:cs typeface="+mj-cs"/>
              </a:rPr>
              <a:t>L</a:t>
            </a:r>
            <a:r>
              <a:rPr lang="en-GB" sz="2000" dirty="0" smtClean="0">
                <a:solidFill>
                  <a:schemeClr val="tx2">
                    <a:lumMod val="50000"/>
                  </a:schemeClr>
                </a:solidFill>
                <a:effectLst/>
                <a:latin typeface="Times New Roman" pitchFamily="16" charset="0"/>
                <a:cs typeface="+mj-cs"/>
              </a:rPr>
              <a:t>ike </a:t>
            </a:r>
            <a:r>
              <a:rPr lang="en-GB" sz="2000" dirty="0">
                <a:solidFill>
                  <a:schemeClr val="tx2">
                    <a:lumMod val="50000"/>
                  </a:schemeClr>
                </a:solidFill>
                <a:effectLst/>
                <a:latin typeface="Times New Roman" pitchFamily="16" charset="0"/>
                <a:cs typeface="+mj-cs"/>
              </a:rPr>
              <a:t>innovation and dislike repetition</a:t>
            </a:r>
          </a:p>
          <a:p>
            <a:pPr marL="342900" indent="-342900">
              <a:buSzPct val="97000"/>
              <a:buFont typeface="Arial" pitchFamily="34" charset="0"/>
              <a:buChar char="•"/>
            </a:pPr>
            <a:r>
              <a:rPr lang="en-GB" sz="2000" dirty="0" smtClean="0">
                <a:solidFill>
                  <a:schemeClr val="tx2">
                    <a:lumMod val="50000"/>
                  </a:schemeClr>
                </a:solidFill>
                <a:effectLst/>
                <a:latin typeface="Times New Roman" pitchFamily="16" charset="0"/>
                <a:cs typeface="+mj-cs"/>
              </a:rPr>
              <a:t>Comfortable </a:t>
            </a:r>
            <a:r>
              <a:rPr lang="en-GB" sz="2000" dirty="0" smtClean="0">
                <a:solidFill>
                  <a:schemeClr val="tx2">
                    <a:lumMod val="50000"/>
                  </a:schemeClr>
                </a:solidFill>
                <a:effectLst/>
                <a:latin typeface="Times New Roman" pitchFamily="16" charset="0"/>
                <a:cs typeface="+mj-cs"/>
              </a:rPr>
              <a:t>with abstractions </a:t>
            </a:r>
            <a:r>
              <a:rPr lang="en-GB" sz="2000" dirty="0">
                <a:solidFill>
                  <a:schemeClr val="tx2">
                    <a:lumMod val="50000"/>
                  </a:schemeClr>
                </a:solidFill>
                <a:effectLst/>
                <a:latin typeface="Times New Roman" pitchFamily="16" charset="0"/>
                <a:cs typeface="+mj-cs"/>
              </a:rPr>
              <a:t>and mathematical formulations</a:t>
            </a:r>
            <a:endParaRPr lang="en-US" sz="2000" dirty="0">
              <a:solidFill>
                <a:schemeClr val="tx2">
                  <a:lumMod val="50000"/>
                </a:schemeClr>
              </a:solidFill>
              <a:effectLst/>
              <a:latin typeface="Times New Roman" pitchFamily="16" charset="0"/>
              <a:cs typeface="+mj-cs"/>
            </a:endParaRPr>
          </a:p>
        </p:txBody>
      </p:sp>
    </p:spTree>
    <p:extLst>
      <p:ext uri="{BB962C8B-B14F-4D97-AF65-F5344CB8AC3E}">
        <p14:creationId xmlns:p14="http://schemas.microsoft.com/office/powerpoint/2010/main" val="1119132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a:t>Through which sensory channel is external information most </a:t>
            </a:r>
            <a:r>
              <a:rPr lang="en-GB" dirty="0" smtClean="0"/>
              <a:t>effectively</a:t>
            </a:r>
            <a:r>
              <a:rPr lang="en-GB" dirty="0"/>
              <a:t> </a:t>
            </a:r>
            <a:r>
              <a:rPr lang="en-GB" dirty="0" smtClean="0"/>
              <a:t>perceived?</a:t>
            </a:r>
            <a:endParaRPr lang="en-GB" dirty="0" smtClean="0"/>
          </a:p>
          <a:p>
            <a:endParaRPr lang="en-US" dirty="0"/>
          </a:p>
          <a:p>
            <a:endParaRPr lang="en-US" dirty="0" smtClean="0"/>
          </a:p>
          <a:p>
            <a:endParaRPr lang="en-US" dirty="0"/>
          </a:p>
          <a:p>
            <a:endParaRPr lang="en-US" dirty="0" smtClean="0"/>
          </a:p>
          <a:p>
            <a:endParaRPr lang="en-US" dirty="0"/>
          </a:p>
          <a:p>
            <a:endParaRPr lang="en-GB" sz="2000" dirty="0" smtClean="0"/>
          </a:p>
          <a:p>
            <a:pPr>
              <a:spcAft>
                <a:spcPts val="1200"/>
              </a:spcAft>
            </a:pPr>
            <a:r>
              <a:rPr lang="en-GB" sz="2000" dirty="0" smtClean="0"/>
              <a:t>Most </a:t>
            </a:r>
            <a:r>
              <a:rPr lang="en-GB" sz="2000" dirty="0"/>
              <a:t>people of college age and older are </a:t>
            </a:r>
            <a:r>
              <a:rPr lang="en-GB" sz="2000" dirty="0" smtClean="0"/>
              <a:t>visual, while </a:t>
            </a:r>
            <a:r>
              <a:rPr lang="en-GB" sz="2000" dirty="0"/>
              <a:t>most college teaching is </a:t>
            </a:r>
            <a:r>
              <a:rPr lang="en-GB" sz="2000" dirty="0" smtClean="0"/>
              <a:t>verbal.</a:t>
            </a:r>
            <a:endParaRPr lang="en-GB" dirty="0"/>
          </a:p>
          <a:p>
            <a:pPr marL="106363" indent="0">
              <a:buNone/>
            </a:pPr>
            <a:endParaRPr lang="en-GB" dirty="0"/>
          </a:p>
          <a:p>
            <a:endParaRPr lang="en-GB" dirty="0"/>
          </a:p>
        </p:txBody>
      </p:sp>
      <p:sp>
        <p:nvSpPr>
          <p:cNvPr id="3" name="Text Placeholder 2"/>
          <p:cNvSpPr>
            <a:spLocks noGrp="1"/>
          </p:cNvSpPr>
          <p:nvPr>
            <p:ph type="body" sz="quarter" idx="12"/>
          </p:nvPr>
        </p:nvSpPr>
        <p:spPr/>
        <p:txBody>
          <a:bodyPr/>
          <a:lstStyle/>
          <a:p>
            <a:r>
              <a:rPr lang="en-US" sz="3600" dirty="0">
                <a:solidFill>
                  <a:schemeClr val="accent1">
                    <a:lumMod val="20000"/>
                    <a:lumOff val="80000"/>
                  </a:schemeClr>
                </a:solidFill>
              </a:rPr>
              <a:t>3- ILS: Visual vs. Verbal</a:t>
            </a:r>
            <a:endParaRPr lang="en-GB" sz="3600" dirty="0">
              <a:solidFill>
                <a:schemeClr val="accent1">
                  <a:lumMod val="20000"/>
                  <a:lumOff val="80000"/>
                </a:schemeClr>
              </a:solidFill>
            </a:endParaRPr>
          </a:p>
        </p:txBody>
      </p:sp>
      <p:sp>
        <p:nvSpPr>
          <p:cNvPr id="12" name="AutoShape 1066"/>
          <p:cNvSpPr>
            <a:spLocks noChangeArrowheads="1"/>
          </p:cNvSpPr>
          <p:nvPr/>
        </p:nvSpPr>
        <p:spPr bwMode="auto">
          <a:xfrm>
            <a:off x="1475657" y="2645807"/>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Visual</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83568" y="3745448"/>
            <a:ext cx="3600400"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a:solidFill>
                  <a:schemeClr val="tx2">
                    <a:lumMod val="50000"/>
                  </a:schemeClr>
                </a:solidFill>
                <a:latin typeface="Times New Roman" pitchFamily="16" charset="0"/>
              </a:rPr>
              <a:t>R</a:t>
            </a:r>
            <a:r>
              <a:rPr lang="en-GB" sz="2000" dirty="0" smtClean="0">
                <a:solidFill>
                  <a:schemeClr val="tx2">
                    <a:lumMod val="50000"/>
                  </a:schemeClr>
                </a:solidFill>
                <a:latin typeface="Times New Roman" pitchFamily="16" charset="0"/>
              </a:rPr>
              <a:t>emember </a:t>
            </a:r>
            <a:r>
              <a:rPr lang="en-GB" sz="2000" dirty="0">
                <a:solidFill>
                  <a:schemeClr val="tx2">
                    <a:lumMod val="50000"/>
                  </a:schemeClr>
                </a:solidFill>
                <a:latin typeface="Times New Roman" pitchFamily="16" charset="0"/>
              </a:rPr>
              <a:t>best what they </a:t>
            </a:r>
            <a:r>
              <a:rPr lang="en-GB" sz="2000" dirty="0" smtClean="0">
                <a:solidFill>
                  <a:schemeClr val="tx2">
                    <a:lumMod val="50000"/>
                  </a:schemeClr>
                </a:solidFill>
                <a:latin typeface="Times New Roman" pitchFamily="16" charset="0"/>
              </a:rPr>
              <a:t>see: pictures</a:t>
            </a:r>
            <a:r>
              <a:rPr lang="en-GB" sz="2000" dirty="0">
                <a:solidFill>
                  <a:schemeClr val="tx2">
                    <a:lumMod val="50000"/>
                  </a:schemeClr>
                </a:solidFill>
                <a:latin typeface="Times New Roman" pitchFamily="16" charset="0"/>
              </a:rPr>
              <a:t>, </a:t>
            </a:r>
            <a:r>
              <a:rPr lang="en-GB" sz="2000" dirty="0" smtClean="0">
                <a:solidFill>
                  <a:schemeClr val="tx2">
                    <a:lumMod val="50000"/>
                  </a:schemeClr>
                </a:solidFill>
                <a:latin typeface="Times New Roman" pitchFamily="16" charset="0"/>
              </a:rPr>
              <a:t>diagrams, flow charts, and </a:t>
            </a:r>
            <a:r>
              <a:rPr lang="en-GB" sz="2000" dirty="0">
                <a:solidFill>
                  <a:schemeClr val="tx2">
                    <a:lumMod val="50000"/>
                  </a:schemeClr>
                </a:solidFill>
                <a:latin typeface="Times New Roman" pitchFamily="16" charset="0"/>
              </a:rPr>
              <a:t>demonstrations</a:t>
            </a:r>
          </a:p>
        </p:txBody>
      </p:sp>
      <p:sp>
        <p:nvSpPr>
          <p:cNvPr id="37" name="AutoShape 1066"/>
          <p:cNvSpPr>
            <a:spLocks noChangeArrowheads="1"/>
          </p:cNvSpPr>
          <p:nvPr/>
        </p:nvSpPr>
        <p:spPr bwMode="auto">
          <a:xfrm>
            <a:off x="5652120" y="2645807"/>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smtClean="0">
                <a:solidFill>
                  <a:srgbClr val="C00000"/>
                </a:solidFill>
              </a:rPr>
              <a:t>Verbal</a:t>
            </a:r>
            <a:endParaRPr lang="en-US" b="1" dirty="0">
              <a:solidFill>
                <a:srgbClr val="C00000"/>
              </a:solidFill>
            </a:endParaRPr>
          </a:p>
        </p:txBody>
      </p:sp>
      <p:sp>
        <p:nvSpPr>
          <p:cNvPr id="38" name="Rectangle 1040"/>
          <p:cNvSpPr>
            <a:spLocks noChangeArrowheads="1"/>
          </p:cNvSpPr>
          <p:nvPr/>
        </p:nvSpPr>
        <p:spPr bwMode="auto">
          <a:xfrm>
            <a:off x="4788024" y="3745448"/>
            <a:ext cx="3600400" cy="1123712"/>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latin typeface="Times New Roman" pitchFamily="16" charset="0"/>
              </a:rPr>
              <a:t>Get </a:t>
            </a:r>
            <a:r>
              <a:rPr lang="en-GB" sz="2000" dirty="0">
                <a:solidFill>
                  <a:schemeClr val="tx2">
                    <a:lumMod val="50000"/>
                  </a:schemeClr>
                </a:solidFill>
                <a:latin typeface="Times New Roman" pitchFamily="16" charset="0"/>
              </a:rPr>
              <a:t>more out of words, written and spoken </a:t>
            </a:r>
            <a:r>
              <a:rPr lang="en-GB" sz="2000" dirty="0" smtClean="0">
                <a:solidFill>
                  <a:schemeClr val="tx2">
                    <a:lumMod val="50000"/>
                  </a:schemeClr>
                </a:solidFill>
                <a:latin typeface="Times New Roman" pitchFamily="16" charset="0"/>
              </a:rPr>
              <a:t>explanations</a:t>
            </a:r>
            <a:endParaRPr lang="en-US" sz="2000" dirty="0">
              <a:solidFill>
                <a:srgbClr val="57257D"/>
              </a:solidFill>
              <a:latin typeface="Times New Roman" pitchFamily="16" charset="0"/>
            </a:endParaRPr>
          </a:p>
        </p:txBody>
      </p:sp>
    </p:spTree>
    <p:extLst>
      <p:ext uri="{BB962C8B-B14F-4D97-AF65-F5344CB8AC3E}">
        <p14:creationId xmlns:p14="http://schemas.microsoft.com/office/powerpoint/2010/main" val="615634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p:cNvSpPr>
            <a:spLocks noGrp="1"/>
          </p:cNvSpPr>
          <p:nvPr>
            <p:ph type="body" orient="vert" idx="1"/>
          </p:nvPr>
        </p:nvSpPr>
        <p:spPr>
          <a:xfrm>
            <a:off x="467544" y="1700808"/>
            <a:ext cx="8208912" cy="4464496"/>
          </a:xfrm>
        </p:spPr>
        <p:txBody>
          <a:bodyPr/>
          <a:lstStyle/>
          <a:p>
            <a:r>
              <a:rPr lang="en-GB" dirty="0"/>
              <a:t>How does the student progress toward </a:t>
            </a:r>
            <a:r>
              <a:rPr lang="en-GB" dirty="0" smtClean="0"/>
              <a:t>understanding</a:t>
            </a:r>
            <a:r>
              <a:rPr lang="en-GB" dirty="0"/>
              <a:t>?</a:t>
            </a:r>
            <a:endParaRPr lang="en-US" dirty="0"/>
          </a:p>
          <a:p>
            <a:endParaRPr lang="en-US" dirty="0" smtClean="0"/>
          </a:p>
          <a:p>
            <a:endParaRPr lang="en-US" dirty="0"/>
          </a:p>
          <a:p>
            <a:endParaRPr lang="en-US" dirty="0" smtClean="0"/>
          </a:p>
          <a:p>
            <a:endParaRPr lang="en-US" dirty="0"/>
          </a:p>
          <a:p>
            <a:endParaRPr lang="en-GB" sz="2000" dirty="0" smtClean="0"/>
          </a:p>
          <a:p>
            <a:endParaRPr lang="en-GB" dirty="0"/>
          </a:p>
        </p:txBody>
      </p:sp>
      <p:sp>
        <p:nvSpPr>
          <p:cNvPr id="3" name="Text Placeholder 2"/>
          <p:cNvSpPr>
            <a:spLocks noGrp="1"/>
          </p:cNvSpPr>
          <p:nvPr>
            <p:ph type="body" sz="quarter" idx="12"/>
          </p:nvPr>
        </p:nvSpPr>
        <p:spPr/>
        <p:txBody>
          <a:bodyPr/>
          <a:lstStyle/>
          <a:p>
            <a:r>
              <a:rPr lang="en-US" sz="3600" dirty="0" smtClean="0">
                <a:solidFill>
                  <a:schemeClr val="accent1">
                    <a:lumMod val="20000"/>
                    <a:lumOff val="80000"/>
                  </a:schemeClr>
                </a:solidFill>
              </a:rPr>
              <a:t>4- </a:t>
            </a:r>
            <a:r>
              <a:rPr lang="en-US" sz="3600" dirty="0">
                <a:solidFill>
                  <a:schemeClr val="accent1">
                    <a:lumMod val="20000"/>
                    <a:lumOff val="80000"/>
                  </a:schemeClr>
                </a:solidFill>
              </a:rPr>
              <a:t>ILS: </a:t>
            </a:r>
            <a:r>
              <a:rPr lang="en-US" sz="3600" dirty="0" smtClean="0">
                <a:solidFill>
                  <a:schemeClr val="accent1">
                    <a:lumMod val="20000"/>
                    <a:lumOff val="80000"/>
                  </a:schemeClr>
                </a:solidFill>
              </a:rPr>
              <a:t>Sequential vs</a:t>
            </a:r>
            <a:r>
              <a:rPr lang="en-US" sz="3600" dirty="0">
                <a:solidFill>
                  <a:schemeClr val="accent1">
                    <a:lumMod val="20000"/>
                    <a:lumOff val="80000"/>
                  </a:schemeClr>
                </a:solidFill>
              </a:rPr>
              <a:t>. </a:t>
            </a:r>
            <a:r>
              <a:rPr lang="en-US" sz="3600" dirty="0" smtClean="0">
                <a:solidFill>
                  <a:schemeClr val="accent1">
                    <a:lumMod val="20000"/>
                    <a:lumOff val="80000"/>
                  </a:schemeClr>
                </a:solidFill>
              </a:rPr>
              <a:t>Global</a:t>
            </a:r>
            <a:endParaRPr lang="en-GB" sz="3600" dirty="0">
              <a:solidFill>
                <a:schemeClr val="accent1">
                  <a:lumMod val="20000"/>
                  <a:lumOff val="80000"/>
                </a:schemeClr>
              </a:solidFill>
            </a:endParaRPr>
          </a:p>
        </p:txBody>
      </p:sp>
      <p:sp>
        <p:nvSpPr>
          <p:cNvPr id="12" name="AutoShape 1066"/>
          <p:cNvSpPr>
            <a:spLocks noChangeArrowheads="1"/>
          </p:cNvSpPr>
          <p:nvPr/>
        </p:nvSpPr>
        <p:spPr bwMode="auto">
          <a:xfrm>
            <a:off x="1475657" y="2564904"/>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GB" sz="2000" b="1" dirty="0" smtClean="0">
                <a:solidFill>
                  <a:srgbClr val="C00000"/>
                </a:solidFill>
              </a:rPr>
              <a:t>Sequential</a:t>
            </a:r>
            <a:endParaRPr lang="en-US" b="1" dirty="0">
              <a:solidFill>
                <a:srgbClr val="C00000"/>
              </a:solidFill>
              <a:latin typeface="Arial" charset="0"/>
              <a:cs typeface="Arial Unicode MS" charset="0"/>
            </a:endParaRPr>
          </a:p>
        </p:txBody>
      </p:sp>
      <p:sp>
        <p:nvSpPr>
          <p:cNvPr id="13" name="Rectangle 1040"/>
          <p:cNvSpPr>
            <a:spLocks noChangeArrowheads="1"/>
          </p:cNvSpPr>
          <p:nvPr/>
        </p:nvSpPr>
        <p:spPr bwMode="auto">
          <a:xfrm>
            <a:off x="611560" y="3745448"/>
            <a:ext cx="3600400"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latin typeface="Times New Roman" pitchFamily="16" charset="0"/>
              </a:rPr>
              <a:t>Gain </a:t>
            </a:r>
            <a:r>
              <a:rPr lang="en-GB" sz="2000" dirty="0">
                <a:solidFill>
                  <a:schemeClr val="tx2">
                    <a:lumMod val="50000"/>
                  </a:schemeClr>
                </a:solidFill>
                <a:latin typeface="Times New Roman" pitchFamily="16" charset="0"/>
              </a:rPr>
              <a:t>understanding in linear continual </a:t>
            </a:r>
            <a:r>
              <a:rPr lang="en-GB" sz="2000" dirty="0" smtClean="0">
                <a:solidFill>
                  <a:schemeClr val="tx2">
                    <a:lumMod val="50000"/>
                  </a:schemeClr>
                </a:solidFill>
                <a:latin typeface="Times New Roman" pitchFamily="16" charset="0"/>
              </a:rPr>
              <a:t>steps</a:t>
            </a:r>
          </a:p>
          <a:p>
            <a:pPr marL="342900" indent="-342900">
              <a:buSzPct val="97000"/>
              <a:buFont typeface="Arial" pitchFamily="34" charset="0"/>
              <a:buChar char="•"/>
            </a:pPr>
            <a:r>
              <a:rPr lang="en-GB" sz="2000" dirty="0">
                <a:solidFill>
                  <a:schemeClr val="tx2">
                    <a:lumMod val="50000"/>
                  </a:schemeClr>
                </a:solidFill>
                <a:latin typeface="Times New Roman" pitchFamily="16" charset="0"/>
              </a:rPr>
              <a:t>F</a:t>
            </a:r>
            <a:r>
              <a:rPr lang="en-GB" sz="2000" dirty="0" smtClean="0">
                <a:solidFill>
                  <a:schemeClr val="tx2">
                    <a:lumMod val="50000"/>
                  </a:schemeClr>
                </a:solidFill>
                <a:latin typeface="Times New Roman" pitchFamily="16" charset="0"/>
              </a:rPr>
              <a:t>ollow </a:t>
            </a:r>
            <a:r>
              <a:rPr lang="en-GB" sz="2000" dirty="0">
                <a:solidFill>
                  <a:schemeClr val="tx2">
                    <a:lumMod val="50000"/>
                  </a:schemeClr>
                </a:solidFill>
                <a:latin typeface="Times New Roman" pitchFamily="16" charset="0"/>
              </a:rPr>
              <a:t>logical stepwise paths in finding solutions</a:t>
            </a:r>
          </a:p>
          <a:p>
            <a:pPr marL="342900" indent="-342900">
              <a:buSzPct val="97000"/>
              <a:buFont typeface="Arial" pitchFamily="34" charset="0"/>
              <a:buChar char="•"/>
            </a:pPr>
            <a:endParaRPr lang="en-GB" sz="2000" dirty="0">
              <a:solidFill>
                <a:schemeClr val="tx2">
                  <a:lumMod val="50000"/>
                </a:schemeClr>
              </a:solidFill>
              <a:latin typeface="Times New Roman" pitchFamily="16" charset="0"/>
            </a:endParaRPr>
          </a:p>
        </p:txBody>
      </p:sp>
      <p:sp>
        <p:nvSpPr>
          <p:cNvPr id="37" name="AutoShape 1066"/>
          <p:cNvSpPr>
            <a:spLocks noChangeArrowheads="1"/>
          </p:cNvSpPr>
          <p:nvPr/>
        </p:nvSpPr>
        <p:spPr bwMode="auto">
          <a:xfrm>
            <a:off x="5652120" y="2564904"/>
            <a:ext cx="1872207" cy="855201"/>
          </a:xfrm>
          <a:prstGeom prst="ellipse">
            <a:avLst/>
          </a:prstGeom>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b="1" dirty="0" smtClean="0">
                <a:solidFill>
                  <a:srgbClr val="C00000"/>
                </a:solidFill>
              </a:rPr>
              <a:t>Global</a:t>
            </a:r>
            <a:endParaRPr lang="en-US" b="1" dirty="0">
              <a:solidFill>
                <a:srgbClr val="C00000"/>
              </a:solidFill>
            </a:endParaRPr>
          </a:p>
        </p:txBody>
      </p:sp>
      <p:sp>
        <p:nvSpPr>
          <p:cNvPr id="38" name="Rectangle 1040"/>
          <p:cNvSpPr>
            <a:spLocks noChangeArrowheads="1"/>
          </p:cNvSpPr>
          <p:nvPr/>
        </p:nvSpPr>
        <p:spPr bwMode="auto">
          <a:xfrm>
            <a:off x="4644008" y="3745448"/>
            <a:ext cx="3888432" cy="1804749"/>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soft" dir="tl">
                <a:rot lat="0" lon="0" rev="0"/>
              </a:lightRig>
            </a:scene3d>
            <a:sp3d contourW="25400" prstMaterial="matte">
              <a:contourClr>
                <a:schemeClr val="accent2">
                  <a:tint val="20000"/>
                </a:schemeClr>
              </a:contourClr>
            </a:sp3d>
          </a:bodyPr>
          <a:lstStyle/>
          <a:p>
            <a:pPr marL="342900" indent="-342900">
              <a:buSzPct val="97000"/>
              <a:buFont typeface="Arial" pitchFamily="34" charset="0"/>
              <a:buChar char="•"/>
            </a:pPr>
            <a:r>
              <a:rPr lang="en-GB" sz="2000" dirty="0" smtClean="0">
                <a:solidFill>
                  <a:schemeClr val="tx2">
                    <a:lumMod val="50000"/>
                  </a:schemeClr>
                </a:solidFill>
                <a:latin typeface="Times New Roman" pitchFamily="16" charset="0"/>
              </a:rPr>
              <a:t>Tend </a:t>
            </a:r>
            <a:r>
              <a:rPr lang="en-GB" sz="2000" dirty="0">
                <a:solidFill>
                  <a:schemeClr val="tx2">
                    <a:lumMod val="50000"/>
                  </a:schemeClr>
                </a:solidFill>
                <a:latin typeface="Times New Roman" pitchFamily="16" charset="0"/>
              </a:rPr>
              <a:t>to learn globally in large jumps</a:t>
            </a:r>
          </a:p>
          <a:p>
            <a:pPr marL="342900" indent="-342900">
              <a:buSzPct val="97000"/>
              <a:buFont typeface="Arial" pitchFamily="34" charset="0"/>
              <a:buChar char="•"/>
            </a:pPr>
            <a:r>
              <a:rPr lang="en-GB" sz="2000" dirty="0">
                <a:solidFill>
                  <a:schemeClr val="tx2">
                    <a:lumMod val="50000"/>
                  </a:schemeClr>
                </a:solidFill>
                <a:latin typeface="Times New Roman" pitchFamily="16" charset="0"/>
              </a:rPr>
              <a:t>M</a:t>
            </a:r>
            <a:r>
              <a:rPr lang="en-GB" sz="2000" dirty="0" smtClean="0">
                <a:solidFill>
                  <a:schemeClr val="tx2">
                    <a:lumMod val="50000"/>
                  </a:schemeClr>
                </a:solidFill>
                <a:latin typeface="Times New Roman" pitchFamily="16" charset="0"/>
              </a:rPr>
              <a:t>ay </a:t>
            </a:r>
            <a:r>
              <a:rPr lang="en-GB" sz="2000" dirty="0">
                <a:solidFill>
                  <a:schemeClr val="tx2">
                    <a:lumMod val="50000"/>
                  </a:schemeClr>
                </a:solidFill>
                <a:latin typeface="Times New Roman" pitchFamily="16" charset="0"/>
              </a:rPr>
              <a:t>be able to solve complex problems quickly or put things together in novel ways</a:t>
            </a:r>
            <a:endParaRPr lang="en-US" sz="2000" dirty="0">
              <a:solidFill>
                <a:schemeClr val="tx2">
                  <a:lumMod val="50000"/>
                </a:schemeClr>
              </a:solidFill>
              <a:latin typeface="Times New Roman" pitchFamily="16" charset="0"/>
            </a:endParaRPr>
          </a:p>
        </p:txBody>
      </p:sp>
    </p:spTree>
    <p:extLst>
      <p:ext uri="{BB962C8B-B14F-4D97-AF65-F5344CB8AC3E}">
        <p14:creationId xmlns:p14="http://schemas.microsoft.com/office/powerpoint/2010/main" val="2295871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Calibri" pitchFamily="32" charset="0"/>
          <a:buNone/>
          <a:tabLst/>
          <a:defRPr kumimoji="0" lang="en-GB" sz="1800" b="0" i="0" u="none" strike="noStrike" cap="none" normalizeH="0" baseline="0" smtClean="0">
            <a:ln>
              <a:noFill/>
            </a:ln>
            <a:solidFill>
              <a:schemeClr val="bg1"/>
            </a:solidFill>
            <a:effectLst/>
            <a:latin typeface="Calibri" pitchFamily="32"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33768</TotalTime>
  <Words>1859</Words>
  <Application>Microsoft Office PowerPoint</Application>
  <PresentationFormat>On-screen Show (4:3)</PresentationFormat>
  <Paragraphs>184</Paragraphs>
  <Slides>23</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 Unicode MS</vt:lpstr>
      <vt:lpstr>Arial</vt:lpstr>
      <vt:lpstr>Calibri</vt:lpstr>
      <vt:lpstr>Helvetica</vt:lpstr>
      <vt:lpstr>Symbol</vt:lpstr>
      <vt:lpstr>Times New Roman</vt:lpstr>
      <vt:lpstr>Wingdings</vt:lpstr>
      <vt:lpstr>Default Design</vt:lpstr>
      <vt:lpstr>1_Office Theme</vt:lpstr>
      <vt:lpstr>PowerPoint Presentation</vt:lpstr>
      <vt:lpstr>Learning Styles</vt:lpstr>
      <vt:lpstr>Learning Styles</vt:lpstr>
      <vt:lpstr>What Aspects Matter?</vt:lpstr>
      <vt:lpstr>Felder-Silverman Model</vt:lpstr>
      <vt:lpstr>PowerPoint Presentation</vt:lpstr>
      <vt:lpstr>PowerPoint Presentation</vt:lpstr>
      <vt:lpstr>PowerPoint Presentation</vt:lpstr>
      <vt:lpstr>PowerPoint Presentation</vt:lpstr>
      <vt:lpstr>Learning Style Preferences</vt:lpstr>
      <vt:lpstr>Learning Style Preferences</vt:lpstr>
      <vt:lpstr>Learning Styles Research</vt:lpstr>
      <vt:lpstr>PowerPoint Presentation</vt:lpstr>
      <vt:lpstr>Meshing Hypothesis</vt:lpstr>
      <vt:lpstr>Testing the Meshing Hypothesis</vt:lpstr>
      <vt:lpstr>Testing the Meshing Hypothesis</vt:lpstr>
      <vt:lpstr>Testing the Meshing Hypothesis</vt:lpstr>
      <vt:lpstr>Testing the Meshing Hypothesis</vt:lpstr>
      <vt:lpstr>Testing the Meshing Hypothesis</vt:lpstr>
      <vt:lpstr>PowerPoint Presentation</vt:lpstr>
      <vt:lpstr>PowerPoint Presentation</vt:lpstr>
      <vt:lpstr>PowerPoint Presentation</vt:lpstr>
      <vt:lpstr>Meshing Hypothesis Consequences</vt:lpstr>
    </vt:vector>
  </TitlesOfParts>
  <Company>VT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 Shaffer</dc:creator>
  <cp:lastModifiedBy>Cliff</cp:lastModifiedBy>
  <cp:revision>499</cp:revision>
  <dcterms:created xsi:type="dcterms:W3CDTF">2000-11-03T19:18:01Z</dcterms:created>
  <dcterms:modified xsi:type="dcterms:W3CDTF">2015-02-24T20:28:27Z</dcterms:modified>
</cp:coreProperties>
</file>