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sldIdLst>
    <p:sldId id="256" r:id="rId2"/>
    <p:sldId id="257" r:id="rId3"/>
    <p:sldId id="258" r:id="rId4"/>
    <p:sldId id="275" r:id="rId5"/>
    <p:sldId id="269" r:id="rId6"/>
    <p:sldId id="276" r:id="rId7"/>
    <p:sldId id="278" r:id="rId8"/>
    <p:sldId id="279" r:id="rId9"/>
    <p:sldId id="277" r:id="rId10"/>
    <p:sldId id="259" r:id="rId11"/>
    <p:sldId id="272" r:id="rId12"/>
    <p:sldId id="260" r:id="rId13"/>
    <p:sldId id="280" r:id="rId14"/>
    <p:sldId id="281" r:id="rId15"/>
    <p:sldId id="282" r:id="rId16"/>
    <p:sldId id="283" r:id="rId17"/>
    <p:sldId id="264" r:id="rId18"/>
    <p:sldId id="262" r:id="rId19"/>
    <p:sldId id="270" r:id="rId20"/>
    <p:sldId id="271" r:id="rId21"/>
    <p:sldId id="273" r:id="rId22"/>
    <p:sldId id="274" r:id="rId23"/>
    <p:sldId id="266" r:id="rId24"/>
    <p:sldId id="267" r:id="rId25"/>
    <p:sldId id="26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4"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3439F-A693-4E8E-A4EF-952C80E38105}" type="datetimeFigureOut">
              <a:rPr lang="en-US" smtClean="0"/>
              <a:t>3/17/2015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C33E08-E1CB-47CD-ABB6-E8BCC8687E10}" type="slidenum">
              <a:rPr lang="en-US" smtClean="0"/>
              <a:t>‹#›</a:t>
            </a:fld>
            <a:endParaRPr lang="en-US"/>
          </a:p>
        </p:txBody>
      </p:sp>
    </p:spTree>
    <p:extLst>
      <p:ext uri="{BB962C8B-B14F-4D97-AF65-F5344CB8AC3E}">
        <p14:creationId xmlns:p14="http://schemas.microsoft.com/office/powerpoint/2010/main" val="385594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Progress and Course Engagement- Rio Salado</a:t>
            </a:r>
            <a:r>
              <a:rPr lang="en-US" baseline="0" dirty="0" smtClean="0"/>
              <a:t> Community College</a:t>
            </a:r>
            <a:endParaRPr lang="en-US" dirty="0" smtClean="0"/>
          </a:p>
          <a:p>
            <a:r>
              <a:rPr lang="en-US" dirty="0" smtClean="0"/>
              <a:t>Browser of Student and Course Objects –</a:t>
            </a:r>
            <a:r>
              <a:rPr lang="en-US" baseline="0" dirty="0" smtClean="0"/>
              <a:t> University of </a:t>
            </a:r>
            <a:r>
              <a:rPr lang="en-US" baseline="0" smtClean="0"/>
              <a:t>Minnesota Rochester</a:t>
            </a:r>
            <a:endParaRPr lang="en-US" dirty="0"/>
          </a:p>
        </p:txBody>
      </p:sp>
      <p:sp>
        <p:nvSpPr>
          <p:cNvPr id="4" name="Slide Number Placeholder 3"/>
          <p:cNvSpPr>
            <a:spLocks noGrp="1"/>
          </p:cNvSpPr>
          <p:nvPr>
            <p:ph type="sldNum" sz="quarter" idx="10"/>
          </p:nvPr>
        </p:nvSpPr>
        <p:spPr/>
        <p:txBody>
          <a:bodyPr/>
          <a:lstStyle/>
          <a:p>
            <a:fld id="{D1C33E08-E1CB-47CD-ABB6-E8BCC8687E10}" type="slidenum">
              <a:rPr lang="en-US" smtClean="0"/>
              <a:t>2</a:t>
            </a:fld>
            <a:endParaRPr lang="en-US"/>
          </a:p>
        </p:txBody>
      </p:sp>
    </p:spTree>
    <p:extLst>
      <p:ext uri="{BB962C8B-B14F-4D97-AF65-F5344CB8AC3E}">
        <p14:creationId xmlns:p14="http://schemas.microsoft.com/office/powerpoint/2010/main" val="3552495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C33E08-E1CB-47CD-ABB6-E8BCC8687E10}" type="slidenum">
              <a:rPr lang="en-US" smtClean="0"/>
              <a:t>15</a:t>
            </a:fld>
            <a:endParaRPr lang="en-US"/>
          </a:p>
        </p:txBody>
      </p:sp>
    </p:spTree>
    <p:extLst>
      <p:ext uri="{BB962C8B-B14F-4D97-AF65-F5344CB8AC3E}">
        <p14:creationId xmlns:p14="http://schemas.microsoft.com/office/powerpoint/2010/main" val="3397685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C33E08-E1CB-47CD-ABB6-E8BCC8687E10}" type="slidenum">
              <a:rPr lang="en-US" smtClean="0"/>
              <a:t>16</a:t>
            </a:fld>
            <a:endParaRPr lang="en-US"/>
          </a:p>
        </p:txBody>
      </p:sp>
    </p:spTree>
    <p:extLst>
      <p:ext uri="{BB962C8B-B14F-4D97-AF65-F5344CB8AC3E}">
        <p14:creationId xmlns:p14="http://schemas.microsoft.com/office/powerpoint/2010/main" val="236390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Middle arrow</a:t>
            </a:r>
            <a:r>
              <a:rPr lang="en-US" baseline="0" dirty="0" smtClean="0"/>
              <a:t> is ‘art’ of teaching: anecdotes, informal student feedback, instructor observations; does not use rigorous data analysis.</a:t>
            </a:r>
            <a:endParaRPr lang="en-US" dirty="0"/>
          </a:p>
        </p:txBody>
      </p:sp>
      <p:sp>
        <p:nvSpPr>
          <p:cNvPr id="4" name="Slide Number Placeholder 3"/>
          <p:cNvSpPr>
            <a:spLocks noGrp="1"/>
          </p:cNvSpPr>
          <p:nvPr>
            <p:ph type="sldNum" sz="quarter" idx="10"/>
          </p:nvPr>
        </p:nvSpPr>
        <p:spPr/>
        <p:txBody>
          <a:bodyPr/>
          <a:lstStyle/>
          <a:p>
            <a:fld id="{D1C33E08-E1CB-47CD-ABB6-E8BCC8687E10}" type="slidenum">
              <a:rPr lang="en-US" smtClean="0"/>
              <a:t>17</a:t>
            </a:fld>
            <a:endParaRPr lang="en-US"/>
          </a:p>
        </p:txBody>
      </p:sp>
    </p:spTree>
    <p:extLst>
      <p:ext uri="{BB962C8B-B14F-4D97-AF65-F5344CB8AC3E}">
        <p14:creationId xmlns:p14="http://schemas.microsoft.com/office/powerpoint/2010/main" val="602943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University of Minnesota Rochester,</a:t>
            </a:r>
            <a:r>
              <a:rPr lang="en-US" baseline="0" dirty="0" smtClean="0"/>
              <a:t> Center for Learning Innovation</a:t>
            </a:r>
            <a:endParaRPr lang="en-US" dirty="0" smtClean="0"/>
          </a:p>
          <a:p>
            <a:r>
              <a:rPr lang="en-US" dirty="0" err="1" smtClean="0"/>
              <a:t>iSEAL</a:t>
            </a:r>
            <a:r>
              <a:rPr lang="en-US" dirty="0" smtClean="0"/>
              <a:t>: intelligent System for Education,</a:t>
            </a:r>
            <a:r>
              <a:rPr lang="en-US" baseline="0" dirty="0" smtClean="0"/>
              <a:t> Assessment, and Learning</a:t>
            </a:r>
          </a:p>
        </p:txBody>
      </p:sp>
      <p:sp>
        <p:nvSpPr>
          <p:cNvPr id="4" name="Slide Number Placeholder 3"/>
          <p:cNvSpPr>
            <a:spLocks noGrp="1"/>
          </p:cNvSpPr>
          <p:nvPr>
            <p:ph type="sldNum" sz="quarter" idx="10"/>
          </p:nvPr>
        </p:nvSpPr>
        <p:spPr/>
        <p:txBody>
          <a:bodyPr/>
          <a:lstStyle/>
          <a:p>
            <a:fld id="{D1C33E08-E1CB-47CD-ABB6-E8BCC8687E10}" type="slidenum">
              <a:rPr lang="en-US" smtClean="0"/>
              <a:t>18</a:t>
            </a:fld>
            <a:endParaRPr lang="en-US"/>
          </a:p>
        </p:txBody>
      </p:sp>
    </p:spTree>
    <p:extLst>
      <p:ext uri="{BB962C8B-B14F-4D97-AF65-F5344CB8AC3E}">
        <p14:creationId xmlns:p14="http://schemas.microsoft.com/office/powerpoint/2010/main" val="3505005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Directly from </a:t>
            </a:r>
            <a:r>
              <a:rPr lang="en-US" dirty="0" err="1" smtClean="0"/>
              <a:t>iSEAL</a:t>
            </a:r>
            <a:r>
              <a:rPr lang="en-US" dirty="0" smtClean="0"/>
              <a:t>, or manually copying/pasting from csv</a:t>
            </a:r>
          </a:p>
          <a:p>
            <a:endParaRPr lang="en-US" dirty="0"/>
          </a:p>
        </p:txBody>
      </p:sp>
      <p:sp>
        <p:nvSpPr>
          <p:cNvPr id="4" name="Slide Number Placeholder 3"/>
          <p:cNvSpPr>
            <a:spLocks noGrp="1"/>
          </p:cNvSpPr>
          <p:nvPr>
            <p:ph type="sldNum" sz="quarter" idx="10"/>
          </p:nvPr>
        </p:nvSpPr>
        <p:spPr/>
        <p:txBody>
          <a:bodyPr/>
          <a:lstStyle/>
          <a:p>
            <a:fld id="{D1C33E08-E1CB-47CD-ABB6-E8BCC8687E10}" type="slidenum">
              <a:rPr lang="en-US" smtClean="0"/>
              <a:t>19</a:t>
            </a:fld>
            <a:endParaRPr lang="en-US"/>
          </a:p>
        </p:txBody>
      </p:sp>
    </p:spTree>
    <p:extLst>
      <p:ext uri="{BB962C8B-B14F-4D97-AF65-F5344CB8AC3E}">
        <p14:creationId xmlns:p14="http://schemas.microsoft.com/office/powerpoint/2010/main" val="3648169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C33E08-E1CB-47CD-ABB6-E8BCC8687E10}" type="slidenum">
              <a:rPr lang="en-US" smtClean="0"/>
              <a:t>20</a:t>
            </a:fld>
            <a:endParaRPr lang="en-US"/>
          </a:p>
        </p:txBody>
      </p:sp>
    </p:spTree>
    <p:extLst>
      <p:ext uri="{BB962C8B-B14F-4D97-AF65-F5344CB8AC3E}">
        <p14:creationId xmlns:p14="http://schemas.microsoft.com/office/powerpoint/2010/main" val="886202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7. The user can further explore matrix results using bar charts or scatterplots, and filtering by demographic variables like sex or race, or filtering by specific assignments. The straight diagonal line in these scatterplots represents x=y, and can be used to compare whether students performed better in the y-axis category or the x-axis category</a:t>
            </a:r>
            <a:endParaRPr lang="en-US" dirty="0"/>
          </a:p>
        </p:txBody>
      </p:sp>
      <p:sp>
        <p:nvSpPr>
          <p:cNvPr id="4" name="Slide Number Placeholder 3"/>
          <p:cNvSpPr>
            <a:spLocks noGrp="1"/>
          </p:cNvSpPr>
          <p:nvPr>
            <p:ph type="sldNum" sz="quarter" idx="10"/>
          </p:nvPr>
        </p:nvSpPr>
        <p:spPr/>
        <p:txBody>
          <a:bodyPr/>
          <a:lstStyle/>
          <a:p>
            <a:fld id="{D1C33E08-E1CB-47CD-ABB6-E8BCC8687E10}" type="slidenum">
              <a:rPr lang="en-US" smtClean="0"/>
              <a:t>21</a:t>
            </a:fld>
            <a:endParaRPr lang="en-US"/>
          </a:p>
        </p:txBody>
      </p:sp>
    </p:spTree>
    <p:extLst>
      <p:ext uri="{BB962C8B-B14F-4D97-AF65-F5344CB8AC3E}">
        <p14:creationId xmlns:p14="http://schemas.microsoft.com/office/powerpoint/2010/main" val="587408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 assignments,</a:t>
            </a:r>
            <a:r>
              <a:rPr lang="en-US" baseline="0" dirty="0" smtClean="0"/>
              <a:t> social self-efficacy: belief in competence in social situations</a:t>
            </a:r>
            <a:endParaRPr lang="en-US" dirty="0"/>
          </a:p>
        </p:txBody>
      </p:sp>
      <p:sp>
        <p:nvSpPr>
          <p:cNvPr id="4" name="Slide Number Placeholder 3"/>
          <p:cNvSpPr>
            <a:spLocks noGrp="1"/>
          </p:cNvSpPr>
          <p:nvPr>
            <p:ph type="sldNum" sz="quarter" idx="10"/>
          </p:nvPr>
        </p:nvSpPr>
        <p:spPr/>
        <p:txBody>
          <a:bodyPr/>
          <a:lstStyle/>
          <a:p>
            <a:fld id="{D1C33E08-E1CB-47CD-ABB6-E8BCC8687E10}" type="slidenum">
              <a:rPr lang="en-US" smtClean="0"/>
              <a:t>22</a:t>
            </a:fld>
            <a:endParaRPr lang="en-US"/>
          </a:p>
        </p:txBody>
      </p:sp>
    </p:spTree>
    <p:extLst>
      <p:ext uri="{BB962C8B-B14F-4D97-AF65-F5344CB8AC3E}">
        <p14:creationId xmlns:p14="http://schemas.microsoft.com/office/powerpoint/2010/main" val="116436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C33E08-E1CB-47CD-ABB6-E8BCC8687E10}" type="slidenum">
              <a:rPr lang="en-US" smtClean="0"/>
              <a:t>4</a:t>
            </a:fld>
            <a:endParaRPr lang="en-US"/>
          </a:p>
        </p:txBody>
      </p:sp>
    </p:spTree>
    <p:extLst>
      <p:ext uri="{BB962C8B-B14F-4D97-AF65-F5344CB8AC3E}">
        <p14:creationId xmlns:p14="http://schemas.microsoft.com/office/powerpoint/2010/main" val="3045511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Developmental: “student experiences,</a:t>
            </a:r>
            <a:r>
              <a:rPr lang="en-US" baseline="0" dirty="0" smtClean="0"/>
              <a:t> skills, and affective and personality traits, both inside and outside of the classroom”</a:t>
            </a:r>
            <a:endParaRPr lang="en-US" dirty="0"/>
          </a:p>
        </p:txBody>
      </p:sp>
      <p:sp>
        <p:nvSpPr>
          <p:cNvPr id="4" name="Slide Number Placeholder 3"/>
          <p:cNvSpPr>
            <a:spLocks noGrp="1"/>
          </p:cNvSpPr>
          <p:nvPr>
            <p:ph type="sldNum" sz="quarter" idx="10"/>
          </p:nvPr>
        </p:nvSpPr>
        <p:spPr/>
        <p:txBody>
          <a:bodyPr/>
          <a:lstStyle/>
          <a:p>
            <a:fld id="{D1C33E08-E1CB-47CD-ABB6-E8BCC8687E10}" type="slidenum">
              <a:rPr lang="en-US" smtClean="0"/>
              <a:t>5</a:t>
            </a:fld>
            <a:endParaRPr lang="en-US"/>
          </a:p>
        </p:txBody>
      </p:sp>
    </p:spTree>
    <p:extLst>
      <p:ext uri="{BB962C8B-B14F-4D97-AF65-F5344CB8AC3E}">
        <p14:creationId xmlns:p14="http://schemas.microsoft.com/office/powerpoint/2010/main" val="1126483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C33E08-E1CB-47CD-ABB6-E8BCC8687E10}" type="slidenum">
              <a:rPr lang="en-US" smtClean="0"/>
              <a:t>7</a:t>
            </a:fld>
            <a:endParaRPr lang="en-US"/>
          </a:p>
        </p:txBody>
      </p:sp>
    </p:spTree>
    <p:extLst>
      <p:ext uri="{BB962C8B-B14F-4D97-AF65-F5344CB8AC3E}">
        <p14:creationId xmlns:p14="http://schemas.microsoft.com/office/powerpoint/2010/main" val="1193202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C33E08-E1CB-47CD-ABB6-E8BCC8687E10}" type="slidenum">
              <a:rPr lang="en-US" smtClean="0"/>
              <a:t>8</a:t>
            </a:fld>
            <a:endParaRPr lang="en-US"/>
          </a:p>
        </p:txBody>
      </p:sp>
    </p:spTree>
    <p:extLst>
      <p:ext uri="{BB962C8B-B14F-4D97-AF65-F5344CB8AC3E}">
        <p14:creationId xmlns:p14="http://schemas.microsoft.com/office/powerpoint/2010/main" val="2984291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Categories of instructional applications</a:t>
            </a:r>
            <a:endParaRPr lang="en-US" dirty="0"/>
          </a:p>
        </p:txBody>
      </p:sp>
      <p:sp>
        <p:nvSpPr>
          <p:cNvPr id="4" name="Slide Number Placeholder 3"/>
          <p:cNvSpPr>
            <a:spLocks noGrp="1"/>
          </p:cNvSpPr>
          <p:nvPr>
            <p:ph type="sldNum" sz="quarter" idx="10"/>
          </p:nvPr>
        </p:nvSpPr>
        <p:spPr/>
        <p:txBody>
          <a:bodyPr/>
          <a:lstStyle/>
          <a:p>
            <a:fld id="{D1C33E08-E1CB-47CD-ABB6-E8BCC8687E10}" type="slidenum">
              <a:rPr lang="en-US" smtClean="0"/>
              <a:t>10</a:t>
            </a:fld>
            <a:endParaRPr lang="en-US"/>
          </a:p>
        </p:txBody>
      </p:sp>
    </p:spTree>
    <p:extLst>
      <p:ext uri="{BB962C8B-B14F-4D97-AF65-F5344CB8AC3E}">
        <p14:creationId xmlns:p14="http://schemas.microsoft.com/office/powerpoint/2010/main" val="1086026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C33E08-E1CB-47CD-ABB6-E8BCC8687E10}" type="slidenum">
              <a:rPr lang="en-US" smtClean="0"/>
              <a:t>11</a:t>
            </a:fld>
            <a:endParaRPr lang="en-US"/>
          </a:p>
        </p:txBody>
      </p:sp>
    </p:spTree>
    <p:extLst>
      <p:ext uri="{BB962C8B-B14F-4D97-AF65-F5344CB8AC3E}">
        <p14:creationId xmlns:p14="http://schemas.microsoft.com/office/powerpoint/2010/main" val="1107731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Ssas</a:t>
            </a:r>
            <a:r>
              <a:rPr lang="en-US" dirty="0" smtClean="0"/>
              <a:t> customized</a:t>
            </a:r>
            <a:r>
              <a:rPr lang="en-US" baseline="0" dirty="0" smtClean="0"/>
              <a:t> to class, include performance and effort (as measured by LMS time and help-seeking behavior)</a:t>
            </a:r>
            <a:endParaRPr lang="en-US" dirty="0"/>
          </a:p>
        </p:txBody>
      </p:sp>
      <p:sp>
        <p:nvSpPr>
          <p:cNvPr id="4" name="Slide Number Placeholder 3"/>
          <p:cNvSpPr>
            <a:spLocks noGrp="1"/>
          </p:cNvSpPr>
          <p:nvPr>
            <p:ph type="sldNum" sz="quarter" idx="10"/>
          </p:nvPr>
        </p:nvSpPr>
        <p:spPr/>
        <p:txBody>
          <a:bodyPr/>
          <a:lstStyle/>
          <a:p>
            <a:fld id="{D1C33E08-E1CB-47CD-ABB6-E8BCC8687E10}" type="slidenum">
              <a:rPr lang="en-US" smtClean="0"/>
              <a:t>13</a:t>
            </a:fld>
            <a:endParaRPr lang="en-US"/>
          </a:p>
        </p:txBody>
      </p:sp>
    </p:spTree>
    <p:extLst>
      <p:ext uri="{BB962C8B-B14F-4D97-AF65-F5344CB8AC3E}">
        <p14:creationId xmlns:p14="http://schemas.microsoft.com/office/powerpoint/2010/main" val="3949871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C33E08-E1CB-47CD-ABB6-E8BCC8687E10}" type="slidenum">
              <a:rPr lang="en-US" smtClean="0"/>
              <a:t>14</a:t>
            </a:fld>
            <a:endParaRPr lang="en-US"/>
          </a:p>
        </p:txBody>
      </p:sp>
    </p:spTree>
    <p:extLst>
      <p:ext uri="{BB962C8B-B14F-4D97-AF65-F5344CB8AC3E}">
        <p14:creationId xmlns:p14="http://schemas.microsoft.com/office/powerpoint/2010/main" val="2799712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6A2812-D85A-4615-8C1A-B5950F93E122}"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43C9FFA-2CDF-4C95-B981-FE34B8BCFA66}" type="slidenum">
              <a:rPr lang="en-US" smtClean="0"/>
              <a:t>‹#›</a:t>
            </a:fld>
            <a:endParaRPr lang="en-US"/>
          </a:p>
        </p:txBody>
      </p:sp>
    </p:spTree>
    <p:extLst>
      <p:ext uri="{BB962C8B-B14F-4D97-AF65-F5344CB8AC3E}">
        <p14:creationId xmlns:p14="http://schemas.microsoft.com/office/powerpoint/2010/main" val="1119552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6A2812-D85A-4615-8C1A-B5950F93E122}"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43C9FFA-2CDF-4C95-B981-FE34B8BCFA66}" type="slidenum">
              <a:rPr lang="en-US" smtClean="0"/>
              <a:t>‹#›</a:t>
            </a:fld>
            <a:endParaRPr lang="en-US"/>
          </a:p>
        </p:txBody>
      </p:sp>
    </p:spTree>
    <p:extLst>
      <p:ext uri="{BB962C8B-B14F-4D97-AF65-F5344CB8AC3E}">
        <p14:creationId xmlns:p14="http://schemas.microsoft.com/office/powerpoint/2010/main" val="3221086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6A2812-D85A-4615-8C1A-B5950F93E122}"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43C9FFA-2CDF-4C95-B981-FE34B8BCFA66}"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85863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36A2812-D85A-4615-8C1A-B5950F93E122}" type="datetimeFigureOut">
              <a:rPr lang="en-US" smtClean="0"/>
              <a:t>3/17/2015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43C9FFA-2CDF-4C95-B981-FE34B8BCFA66}" type="slidenum">
              <a:rPr lang="en-US" smtClean="0"/>
              <a:t>‹#›</a:t>
            </a:fld>
            <a:endParaRPr lang="en-US"/>
          </a:p>
        </p:txBody>
      </p:sp>
    </p:spTree>
    <p:extLst>
      <p:ext uri="{BB962C8B-B14F-4D97-AF65-F5344CB8AC3E}">
        <p14:creationId xmlns:p14="http://schemas.microsoft.com/office/powerpoint/2010/main" val="1734983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36A2812-D85A-4615-8C1A-B5950F93E122}" type="datetimeFigureOut">
              <a:rPr lang="en-US" smtClean="0"/>
              <a:t>3/17/2015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43C9FFA-2CDF-4C95-B981-FE34B8BCFA66}"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25135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36A2812-D85A-4615-8C1A-B5950F93E122}" type="datetimeFigureOut">
              <a:rPr lang="en-US" smtClean="0"/>
              <a:t>3/17/2015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43C9FFA-2CDF-4C95-B981-FE34B8BCFA66}" type="slidenum">
              <a:rPr lang="en-US" smtClean="0"/>
              <a:t>‹#›</a:t>
            </a:fld>
            <a:endParaRPr lang="en-US"/>
          </a:p>
        </p:txBody>
      </p:sp>
    </p:spTree>
    <p:extLst>
      <p:ext uri="{BB962C8B-B14F-4D97-AF65-F5344CB8AC3E}">
        <p14:creationId xmlns:p14="http://schemas.microsoft.com/office/powerpoint/2010/main" val="4258260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6A2812-D85A-4615-8C1A-B5950F93E122}"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43C9FFA-2CDF-4C95-B981-FE34B8BCFA66}" type="slidenum">
              <a:rPr lang="en-US" smtClean="0"/>
              <a:t>‹#›</a:t>
            </a:fld>
            <a:endParaRPr lang="en-US"/>
          </a:p>
        </p:txBody>
      </p:sp>
    </p:spTree>
    <p:extLst>
      <p:ext uri="{BB962C8B-B14F-4D97-AF65-F5344CB8AC3E}">
        <p14:creationId xmlns:p14="http://schemas.microsoft.com/office/powerpoint/2010/main" val="2609731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6A2812-D85A-4615-8C1A-B5950F93E122}"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43C9FFA-2CDF-4C95-B981-FE34B8BCFA66}" type="slidenum">
              <a:rPr lang="en-US" smtClean="0"/>
              <a:t>‹#›</a:t>
            </a:fld>
            <a:endParaRPr lang="en-US"/>
          </a:p>
        </p:txBody>
      </p:sp>
    </p:spTree>
    <p:extLst>
      <p:ext uri="{BB962C8B-B14F-4D97-AF65-F5344CB8AC3E}">
        <p14:creationId xmlns:p14="http://schemas.microsoft.com/office/powerpoint/2010/main" val="4106112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6A2812-D85A-4615-8C1A-B5950F93E122}"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43C9FFA-2CDF-4C95-B981-FE34B8BCFA66}" type="slidenum">
              <a:rPr lang="en-US" smtClean="0"/>
              <a:t>‹#›</a:t>
            </a:fld>
            <a:endParaRPr lang="en-US"/>
          </a:p>
        </p:txBody>
      </p:sp>
    </p:spTree>
    <p:extLst>
      <p:ext uri="{BB962C8B-B14F-4D97-AF65-F5344CB8AC3E}">
        <p14:creationId xmlns:p14="http://schemas.microsoft.com/office/powerpoint/2010/main" val="3968924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6A2812-D85A-4615-8C1A-B5950F93E122}"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43C9FFA-2CDF-4C95-B981-FE34B8BCFA66}" type="slidenum">
              <a:rPr lang="en-US" smtClean="0"/>
              <a:t>‹#›</a:t>
            </a:fld>
            <a:endParaRPr lang="en-US"/>
          </a:p>
        </p:txBody>
      </p:sp>
    </p:spTree>
    <p:extLst>
      <p:ext uri="{BB962C8B-B14F-4D97-AF65-F5344CB8AC3E}">
        <p14:creationId xmlns:p14="http://schemas.microsoft.com/office/powerpoint/2010/main" val="871456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6A2812-D85A-4615-8C1A-B5950F93E122}" type="datetimeFigureOut">
              <a:rPr lang="en-US" smtClean="0"/>
              <a:t>3/17/2015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43C9FFA-2CDF-4C95-B981-FE34B8BCFA66}" type="slidenum">
              <a:rPr lang="en-US" smtClean="0"/>
              <a:t>‹#›</a:t>
            </a:fld>
            <a:endParaRPr lang="en-US"/>
          </a:p>
        </p:txBody>
      </p:sp>
    </p:spTree>
    <p:extLst>
      <p:ext uri="{BB962C8B-B14F-4D97-AF65-F5344CB8AC3E}">
        <p14:creationId xmlns:p14="http://schemas.microsoft.com/office/powerpoint/2010/main" val="70066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6A2812-D85A-4615-8C1A-B5950F93E122}" type="datetimeFigureOut">
              <a:rPr lang="en-US" smtClean="0"/>
              <a:t>3/17/2015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43C9FFA-2CDF-4C95-B981-FE34B8BCFA66}" type="slidenum">
              <a:rPr lang="en-US" smtClean="0"/>
              <a:t>‹#›</a:t>
            </a:fld>
            <a:endParaRPr lang="en-US"/>
          </a:p>
        </p:txBody>
      </p:sp>
    </p:spTree>
    <p:extLst>
      <p:ext uri="{BB962C8B-B14F-4D97-AF65-F5344CB8AC3E}">
        <p14:creationId xmlns:p14="http://schemas.microsoft.com/office/powerpoint/2010/main" val="1849259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36A2812-D85A-4615-8C1A-B5950F93E122}" type="datetimeFigureOut">
              <a:rPr lang="en-US" smtClean="0"/>
              <a:t>3/17/2015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43C9FFA-2CDF-4C95-B981-FE34B8BCFA66}" type="slidenum">
              <a:rPr lang="en-US" smtClean="0"/>
              <a:t>‹#›</a:t>
            </a:fld>
            <a:endParaRPr lang="en-US"/>
          </a:p>
        </p:txBody>
      </p:sp>
    </p:spTree>
    <p:extLst>
      <p:ext uri="{BB962C8B-B14F-4D97-AF65-F5344CB8AC3E}">
        <p14:creationId xmlns:p14="http://schemas.microsoft.com/office/powerpoint/2010/main" val="1156408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6A2812-D85A-4615-8C1A-B5950F93E122}" type="datetimeFigureOut">
              <a:rPr lang="en-US" smtClean="0"/>
              <a:t>3/17/2015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43C9FFA-2CDF-4C95-B981-FE34B8BCFA66}" type="slidenum">
              <a:rPr lang="en-US" smtClean="0"/>
              <a:t>‹#›</a:t>
            </a:fld>
            <a:endParaRPr lang="en-US"/>
          </a:p>
        </p:txBody>
      </p:sp>
    </p:spTree>
    <p:extLst>
      <p:ext uri="{BB962C8B-B14F-4D97-AF65-F5344CB8AC3E}">
        <p14:creationId xmlns:p14="http://schemas.microsoft.com/office/powerpoint/2010/main" val="257225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6A2812-D85A-4615-8C1A-B5950F93E122}" type="datetimeFigureOut">
              <a:rPr lang="en-US" smtClean="0"/>
              <a:t>3/17/2015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43C9FFA-2CDF-4C95-B981-FE34B8BCFA66}" type="slidenum">
              <a:rPr lang="en-US" smtClean="0"/>
              <a:t>‹#›</a:t>
            </a:fld>
            <a:endParaRPr lang="en-US"/>
          </a:p>
        </p:txBody>
      </p:sp>
    </p:spTree>
    <p:extLst>
      <p:ext uri="{BB962C8B-B14F-4D97-AF65-F5344CB8AC3E}">
        <p14:creationId xmlns:p14="http://schemas.microsoft.com/office/powerpoint/2010/main" val="3114737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6A2812-D85A-4615-8C1A-B5950F93E122}" type="datetimeFigureOut">
              <a:rPr lang="en-US" smtClean="0"/>
              <a:t>3/17/2015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43C9FFA-2CDF-4C95-B981-FE34B8BCFA66}" type="slidenum">
              <a:rPr lang="en-US" smtClean="0"/>
              <a:t>‹#›</a:t>
            </a:fld>
            <a:endParaRPr lang="en-US"/>
          </a:p>
        </p:txBody>
      </p:sp>
    </p:spTree>
    <p:extLst>
      <p:ext uri="{BB962C8B-B14F-4D97-AF65-F5344CB8AC3E}">
        <p14:creationId xmlns:p14="http://schemas.microsoft.com/office/powerpoint/2010/main" val="2393424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36A2812-D85A-4615-8C1A-B5950F93E122}" type="datetimeFigureOut">
              <a:rPr lang="en-US" smtClean="0"/>
              <a:t>3/17/2015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43C9FFA-2CDF-4C95-B981-FE34B8BCFA66}" type="slidenum">
              <a:rPr lang="en-US" smtClean="0"/>
              <a:t>‹#›</a:t>
            </a:fld>
            <a:endParaRPr lang="en-US"/>
          </a:p>
        </p:txBody>
      </p:sp>
    </p:spTree>
    <p:extLst>
      <p:ext uri="{BB962C8B-B14F-4D97-AF65-F5344CB8AC3E}">
        <p14:creationId xmlns:p14="http://schemas.microsoft.com/office/powerpoint/2010/main" val="40081999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eric.ed.gov/?id=EJ982669" TargetMode="External"/><Relationship Id="rId3" Type="http://schemas.openxmlformats.org/officeDocument/2006/relationships/hyperlink" Target="http://www.ncolr.org/jiol/issues/pdf/12.1.2.pdf" TargetMode="External"/><Relationship Id="rId7" Type="http://schemas.openxmlformats.org/officeDocument/2006/relationships/hyperlink" Target="http://net.educause.edu/ir/library/pdf/ERM1159.pdf" TargetMode="External"/><Relationship Id="rId2" Type="http://schemas.openxmlformats.org/officeDocument/2006/relationships/hyperlink" Target="http://eric.ed.gov/?id=EJ890465" TargetMode="External"/><Relationship Id="rId1" Type="http://schemas.openxmlformats.org/officeDocument/2006/relationships/slideLayout" Target="../slideLayouts/slideLayout2.xml"/><Relationship Id="rId6" Type="http://schemas.openxmlformats.org/officeDocument/2006/relationships/hyperlink" Target="http://public.dhe.ibm.com/common/ssi/ecm/en/ytw03149caen/YTW03149CAEN.PDF" TargetMode="External"/><Relationship Id="rId5" Type="http://schemas.openxmlformats.org/officeDocument/2006/relationships/hyperlink" Target="http://net.educause.edu/ir/library/pdf/ekf/ekf0508.pdf" TargetMode="External"/><Relationship Id="rId4" Type="http://schemas.openxmlformats.org/officeDocument/2006/relationships/hyperlink" Target="http://epress.lib.uts.edu.au/journals/index.php/JLA/article/view/374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Student Data Analytics</a:t>
            </a:r>
            <a:endParaRPr lang="en-US" dirty="0"/>
          </a:p>
        </p:txBody>
      </p:sp>
      <p:sp>
        <p:nvSpPr>
          <p:cNvPr id="3" name="Subtitle 2"/>
          <p:cNvSpPr>
            <a:spLocks noGrp="1"/>
          </p:cNvSpPr>
          <p:nvPr>
            <p:ph type="subTitle" idx="1"/>
          </p:nvPr>
        </p:nvSpPr>
        <p:spPr/>
        <p:txBody>
          <a:bodyPr>
            <a:normAutofit lnSpcReduction="10000"/>
          </a:bodyPr>
          <a:lstStyle/>
          <a:p>
            <a:r>
              <a:rPr lang="en-US" dirty="0" smtClean="0"/>
              <a:t>Joe Luke</a:t>
            </a:r>
          </a:p>
          <a:p>
            <a:r>
              <a:rPr lang="en-US" dirty="0" smtClean="0"/>
              <a:t>CS 6604</a:t>
            </a:r>
          </a:p>
          <a:p>
            <a:r>
              <a:rPr lang="en-US" dirty="0" smtClean="0"/>
              <a:t>3/17/2015</a:t>
            </a:r>
            <a:endParaRPr lang="en-US" dirty="0"/>
          </a:p>
        </p:txBody>
      </p:sp>
    </p:spTree>
    <p:extLst>
      <p:ext uri="{BB962C8B-B14F-4D97-AF65-F5344CB8AC3E}">
        <p14:creationId xmlns:p14="http://schemas.microsoft.com/office/powerpoint/2010/main" val="3917386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Analytics for Achievement</a:t>
            </a:r>
            <a:endParaRPr lang="en-US" dirty="0"/>
          </a:p>
        </p:txBody>
      </p:sp>
      <p:sp>
        <p:nvSpPr>
          <p:cNvPr id="3" name="Content Placeholder 2"/>
          <p:cNvSpPr>
            <a:spLocks noGrp="1"/>
          </p:cNvSpPr>
          <p:nvPr>
            <p:ph idx="1"/>
          </p:nvPr>
        </p:nvSpPr>
        <p:spPr/>
        <p:txBody>
          <a:bodyPr/>
          <a:lstStyle/>
          <a:p>
            <a:r>
              <a:rPr lang="en-US" dirty="0"/>
              <a:t>Monitoring individual student </a:t>
            </a:r>
            <a:r>
              <a:rPr lang="en-US" dirty="0" smtClean="0"/>
              <a:t>performance</a:t>
            </a:r>
          </a:p>
          <a:p>
            <a:r>
              <a:rPr lang="en-US" dirty="0" smtClean="0"/>
              <a:t>Disaggregating </a:t>
            </a:r>
            <a:r>
              <a:rPr lang="en-US" dirty="0"/>
              <a:t>student performance by selected characteristics such as major, year of study, ethnicity, etc</a:t>
            </a:r>
            <a:r>
              <a:rPr lang="en-US" dirty="0" smtClean="0"/>
              <a:t>.</a:t>
            </a:r>
          </a:p>
          <a:p>
            <a:r>
              <a:rPr lang="en-US" dirty="0" smtClean="0"/>
              <a:t>Identifying </a:t>
            </a:r>
            <a:r>
              <a:rPr lang="en-US" dirty="0"/>
              <a:t>outliers for early </a:t>
            </a:r>
            <a:r>
              <a:rPr lang="en-US" dirty="0" smtClean="0"/>
              <a:t>intervention</a:t>
            </a:r>
          </a:p>
          <a:p>
            <a:r>
              <a:rPr lang="en-US" dirty="0" smtClean="0"/>
              <a:t>Predicting </a:t>
            </a:r>
            <a:r>
              <a:rPr lang="en-US" dirty="0"/>
              <a:t>potential so that all students achieve </a:t>
            </a:r>
            <a:r>
              <a:rPr lang="en-US" dirty="0" smtClean="0"/>
              <a:t>optimally</a:t>
            </a:r>
          </a:p>
          <a:p>
            <a:r>
              <a:rPr lang="en-US" dirty="0" smtClean="0"/>
              <a:t>Preventing </a:t>
            </a:r>
            <a:r>
              <a:rPr lang="en-US" dirty="0"/>
              <a:t>attrition from a course or </a:t>
            </a:r>
            <a:r>
              <a:rPr lang="en-US" dirty="0" smtClean="0"/>
              <a:t>program</a:t>
            </a:r>
          </a:p>
          <a:p>
            <a:r>
              <a:rPr lang="en-US" dirty="0" smtClean="0"/>
              <a:t>Identifying </a:t>
            </a:r>
            <a:r>
              <a:rPr lang="en-US" dirty="0"/>
              <a:t>and developing effective instructional </a:t>
            </a:r>
            <a:r>
              <a:rPr lang="en-US" dirty="0" smtClean="0"/>
              <a:t>techniques</a:t>
            </a:r>
          </a:p>
          <a:p>
            <a:r>
              <a:rPr lang="en-US" dirty="0" smtClean="0"/>
              <a:t>Analyzing </a:t>
            </a:r>
            <a:r>
              <a:rPr lang="en-US" dirty="0"/>
              <a:t>standard assessment techniques and instruments (i.e. departmental and licensing exams</a:t>
            </a:r>
            <a:r>
              <a:rPr lang="en-US" dirty="0" smtClean="0"/>
              <a:t>)</a:t>
            </a:r>
          </a:p>
          <a:p>
            <a:r>
              <a:rPr lang="en-US" dirty="0" smtClean="0"/>
              <a:t>Testing </a:t>
            </a:r>
            <a:r>
              <a:rPr lang="en-US" dirty="0"/>
              <a:t>and evaluation of curricula</a:t>
            </a:r>
          </a:p>
        </p:txBody>
      </p:sp>
      <p:sp>
        <p:nvSpPr>
          <p:cNvPr id="4" name="Footer Placeholder 3"/>
          <p:cNvSpPr>
            <a:spLocks noGrp="1"/>
          </p:cNvSpPr>
          <p:nvPr>
            <p:ph type="ftr" sz="quarter" idx="11"/>
          </p:nvPr>
        </p:nvSpPr>
        <p:spPr/>
        <p:txBody>
          <a:bodyPr/>
          <a:lstStyle/>
          <a:p>
            <a:r>
              <a:rPr lang="en-US" smtClean="0"/>
              <a:t>IBM Software Group. Analytics for achievement. Ottawa, Ontario, 2001. </a:t>
            </a:r>
            <a:endParaRPr lang="en-US"/>
          </a:p>
        </p:txBody>
      </p:sp>
    </p:spTree>
    <p:extLst>
      <p:ext uri="{BB962C8B-B14F-4D97-AF65-F5344CB8AC3E}">
        <p14:creationId xmlns:p14="http://schemas.microsoft.com/office/powerpoint/2010/main" val="3453006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Analytics Tools</a:t>
            </a:r>
            <a:endParaRPr lang="en-US" dirty="0"/>
          </a:p>
        </p:txBody>
      </p:sp>
      <p:pic>
        <p:nvPicPr>
          <p:cNvPr id="4" name="Content Placeholder 3"/>
          <p:cNvPicPr>
            <a:picLocks noGrp="1" noChangeAspect="1"/>
          </p:cNvPicPr>
          <p:nvPr>
            <p:ph idx="1"/>
          </p:nvPr>
        </p:nvPicPr>
        <p:blipFill>
          <a:blip r:embed="rId3"/>
          <a:stretch>
            <a:fillRect/>
          </a:stretch>
        </p:blipFill>
        <p:spPr>
          <a:xfrm>
            <a:off x="3054809" y="2155825"/>
            <a:ext cx="6105525" cy="3733800"/>
          </a:xfrm>
          <a:prstGeom prst="rect">
            <a:avLst/>
          </a:prstGeom>
        </p:spPr>
      </p:pic>
      <p:sp>
        <p:nvSpPr>
          <p:cNvPr id="5" name="Footer Placeholder 4"/>
          <p:cNvSpPr>
            <a:spLocks noGrp="1"/>
          </p:cNvSpPr>
          <p:nvPr>
            <p:ph type="ftr" sz="quarter" idx="11"/>
          </p:nvPr>
        </p:nvSpPr>
        <p:spPr/>
        <p:txBody>
          <a:bodyPr/>
          <a:lstStyle/>
          <a:p>
            <a:r>
              <a:rPr lang="en-US" smtClean="0"/>
              <a:t>Dietz-Uhler, B., &amp; Hurn, J. E. (2013). Using learning analytics to predict (and improve) student success: a faculty perspective. Journal of Interactive Online Learning, 12(1), 17-26.</a:t>
            </a:r>
            <a:endParaRPr lang="en-US"/>
          </a:p>
        </p:txBody>
      </p:sp>
    </p:spTree>
    <p:extLst>
      <p:ext uri="{BB962C8B-B14F-4D97-AF65-F5344CB8AC3E}">
        <p14:creationId xmlns:p14="http://schemas.microsoft.com/office/powerpoint/2010/main" val="1801934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PACE</a:t>
            </a:r>
            <a:endParaRPr lang="en-US" dirty="0"/>
          </a:p>
        </p:txBody>
      </p:sp>
      <p:sp>
        <p:nvSpPr>
          <p:cNvPr id="3" name="Content Placeholder 2"/>
          <p:cNvSpPr>
            <a:spLocks noGrp="1"/>
          </p:cNvSpPr>
          <p:nvPr>
            <p:ph idx="1"/>
          </p:nvPr>
        </p:nvSpPr>
        <p:spPr/>
        <p:txBody>
          <a:bodyPr/>
          <a:lstStyle/>
          <a:p>
            <a:r>
              <a:rPr lang="en-US" dirty="0" smtClean="0"/>
              <a:t>Rio Salado Community College in Arizona</a:t>
            </a:r>
          </a:p>
          <a:p>
            <a:r>
              <a:rPr lang="en-US" dirty="0" smtClean="0"/>
              <a:t>Progress and Course Engagement</a:t>
            </a:r>
          </a:p>
          <a:p>
            <a:r>
              <a:rPr lang="en-US" dirty="0" smtClean="0"/>
              <a:t>Predictors of success:</a:t>
            </a:r>
          </a:p>
          <a:p>
            <a:pPr lvl="1"/>
            <a:r>
              <a:rPr lang="en-US" dirty="0" smtClean="0"/>
              <a:t>Frequency of online use</a:t>
            </a:r>
          </a:p>
          <a:p>
            <a:pPr lvl="1"/>
            <a:r>
              <a:rPr lang="en-US" dirty="0" smtClean="0"/>
              <a:t>Student engagement</a:t>
            </a:r>
          </a:p>
          <a:p>
            <a:pPr lvl="1"/>
            <a:r>
              <a:rPr lang="en-US" dirty="0" smtClean="0"/>
              <a:t>Actual grades</a:t>
            </a:r>
          </a:p>
          <a:p>
            <a:r>
              <a:rPr lang="en-US" dirty="0" smtClean="0"/>
              <a:t>Predictions</a:t>
            </a:r>
          </a:p>
          <a:p>
            <a:pPr lvl="1"/>
            <a:r>
              <a:rPr lang="en-US" dirty="0" smtClean="0"/>
              <a:t>C or better: 70% accuracy after one week</a:t>
            </a:r>
          </a:p>
          <a:p>
            <a:pPr lvl="1"/>
            <a:r>
              <a:rPr lang="en-US" dirty="0" smtClean="0"/>
              <a:t>Weekly updates</a:t>
            </a:r>
            <a:endParaRPr lang="en-US" dirty="0"/>
          </a:p>
        </p:txBody>
      </p:sp>
    </p:spTree>
    <p:extLst>
      <p:ext uri="{BB962C8B-B14F-4D97-AF65-F5344CB8AC3E}">
        <p14:creationId xmlns:p14="http://schemas.microsoft.com/office/powerpoint/2010/main" val="2353079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Signals</a:t>
            </a:r>
            <a:endParaRPr lang="en-US" dirty="0"/>
          </a:p>
        </p:txBody>
      </p:sp>
      <p:sp>
        <p:nvSpPr>
          <p:cNvPr id="3" name="Content Placeholder 2"/>
          <p:cNvSpPr>
            <a:spLocks noGrp="1"/>
          </p:cNvSpPr>
          <p:nvPr>
            <p:ph idx="1"/>
          </p:nvPr>
        </p:nvSpPr>
        <p:spPr/>
        <p:txBody>
          <a:bodyPr>
            <a:normAutofit lnSpcReduction="10000"/>
          </a:bodyPr>
          <a:lstStyle/>
          <a:p>
            <a:r>
              <a:rPr lang="en-US" dirty="0" smtClean="0"/>
              <a:t>Purdue University</a:t>
            </a:r>
          </a:p>
          <a:p>
            <a:endParaRPr lang="en-US" dirty="0" smtClean="0"/>
          </a:p>
          <a:p>
            <a:r>
              <a:rPr lang="en-US" dirty="0" smtClean="0"/>
              <a:t>Student risk identification</a:t>
            </a:r>
          </a:p>
          <a:p>
            <a:endParaRPr lang="en-US" dirty="0" smtClean="0"/>
          </a:p>
          <a:p>
            <a:r>
              <a:rPr lang="en-US" dirty="0" smtClean="0"/>
              <a:t> Automatic interventions</a:t>
            </a:r>
          </a:p>
          <a:p>
            <a:pPr lvl="1"/>
            <a:r>
              <a:rPr lang="en-US" dirty="0" smtClean="0"/>
              <a:t>Student messages</a:t>
            </a:r>
          </a:p>
          <a:p>
            <a:pPr lvl="1"/>
            <a:endParaRPr lang="en-US" dirty="0" smtClean="0"/>
          </a:p>
          <a:p>
            <a:r>
              <a:rPr lang="en-US" dirty="0" smtClean="0"/>
              <a:t>More than 11,000 students</a:t>
            </a:r>
          </a:p>
          <a:p>
            <a:endParaRPr lang="en-US" dirty="0" smtClean="0"/>
          </a:p>
          <a:p>
            <a:r>
              <a:rPr lang="en-US" dirty="0" smtClean="0"/>
              <a:t>Student Success Algorithms (SSA)</a:t>
            </a:r>
          </a:p>
        </p:txBody>
      </p:sp>
    </p:spTree>
    <p:extLst>
      <p:ext uri="{BB962C8B-B14F-4D97-AF65-F5344CB8AC3E}">
        <p14:creationId xmlns:p14="http://schemas.microsoft.com/office/powerpoint/2010/main" val="1436831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Signals Interventions</a:t>
            </a:r>
            <a:endParaRPr lang="en-US" dirty="0"/>
          </a:p>
        </p:txBody>
      </p:sp>
      <p:sp>
        <p:nvSpPr>
          <p:cNvPr id="3" name="Content Placeholder 2"/>
          <p:cNvSpPr>
            <a:spLocks noGrp="1"/>
          </p:cNvSpPr>
          <p:nvPr>
            <p:ph idx="1"/>
          </p:nvPr>
        </p:nvSpPr>
        <p:spPr>
          <a:xfrm>
            <a:off x="2589212" y="1695796"/>
            <a:ext cx="8915400" cy="4215426"/>
          </a:xfrm>
        </p:spPr>
        <p:txBody>
          <a:bodyPr>
            <a:normAutofit lnSpcReduction="10000"/>
          </a:bodyPr>
          <a:lstStyle/>
          <a:p>
            <a:r>
              <a:rPr lang="en-US" dirty="0" smtClean="0"/>
              <a:t>Generated by instructors</a:t>
            </a:r>
          </a:p>
          <a:p>
            <a:endParaRPr lang="en-US" dirty="0" smtClean="0"/>
          </a:p>
          <a:p>
            <a:r>
              <a:rPr lang="en-US" dirty="0" smtClean="0"/>
              <a:t>Posting </a:t>
            </a:r>
            <a:r>
              <a:rPr lang="en-US" dirty="0"/>
              <a:t>of a traffic signal indicator on a student’s CMS home </a:t>
            </a:r>
            <a:r>
              <a:rPr lang="en-US" dirty="0" smtClean="0"/>
              <a:t>page</a:t>
            </a:r>
          </a:p>
          <a:p>
            <a:endParaRPr lang="en-US" dirty="0"/>
          </a:p>
          <a:p>
            <a:r>
              <a:rPr lang="en-US" dirty="0"/>
              <a:t>E-mail messages or </a:t>
            </a:r>
            <a:r>
              <a:rPr lang="en-US" dirty="0" smtClean="0"/>
              <a:t>reminders</a:t>
            </a:r>
          </a:p>
          <a:p>
            <a:endParaRPr lang="en-US" dirty="0"/>
          </a:p>
          <a:p>
            <a:r>
              <a:rPr lang="en-US" dirty="0"/>
              <a:t>Text </a:t>
            </a:r>
            <a:r>
              <a:rPr lang="en-US" dirty="0" smtClean="0"/>
              <a:t>messages</a:t>
            </a:r>
          </a:p>
          <a:p>
            <a:endParaRPr lang="en-US" dirty="0"/>
          </a:p>
          <a:p>
            <a:r>
              <a:rPr lang="en-US" dirty="0"/>
              <a:t>Referral to academic advisor or academic resource </a:t>
            </a:r>
            <a:r>
              <a:rPr lang="en-US" dirty="0" smtClean="0"/>
              <a:t>centers</a:t>
            </a:r>
          </a:p>
          <a:p>
            <a:endParaRPr lang="en-US" dirty="0"/>
          </a:p>
          <a:p>
            <a:r>
              <a:rPr lang="en-US" dirty="0"/>
              <a:t>Face to face meetings with the </a:t>
            </a:r>
            <a:r>
              <a:rPr lang="en-US" dirty="0" smtClean="0"/>
              <a:t>instructor</a:t>
            </a:r>
            <a:endParaRPr lang="en-US" dirty="0"/>
          </a:p>
        </p:txBody>
      </p:sp>
      <p:pic>
        <p:nvPicPr>
          <p:cNvPr id="4" name="Picture 3"/>
          <p:cNvPicPr>
            <a:picLocks noChangeAspect="1"/>
          </p:cNvPicPr>
          <p:nvPr/>
        </p:nvPicPr>
        <p:blipFill>
          <a:blip r:embed="rId3"/>
          <a:stretch>
            <a:fillRect/>
          </a:stretch>
        </p:blipFill>
        <p:spPr>
          <a:xfrm>
            <a:off x="7616539" y="2926299"/>
            <a:ext cx="2433550" cy="1754420"/>
          </a:xfrm>
          <a:prstGeom prst="rect">
            <a:avLst/>
          </a:prstGeom>
        </p:spPr>
      </p:pic>
      <p:sp>
        <p:nvSpPr>
          <p:cNvPr id="5" name="Footer Placeholder 4"/>
          <p:cNvSpPr>
            <a:spLocks noGrp="1"/>
          </p:cNvSpPr>
          <p:nvPr>
            <p:ph type="ftr" sz="quarter" idx="11"/>
          </p:nvPr>
        </p:nvSpPr>
        <p:spPr/>
        <p:txBody>
          <a:bodyPr/>
          <a:lstStyle/>
          <a:p>
            <a:r>
              <a:rPr lang="en-US" smtClean="0"/>
              <a:t>Arnold, K. E. (2010). Signals: Applying Academic Analytics. Educause Quarterly, 33(1), n1. http://www.educause.edu/ero/article/signals-applying-academic-analytics</a:t>
            </a:r>
            <a:endParaRPr lang="en-US"/>
          </a:p>
        </p:txBody>
      </p:sp>
    </p:spTree>
    <p:extLst>
      <p:ext uri="{BB962C8B-B14F-4D97-AF65-F5344CB8AC3E}">
        <p14:creationId xmlns:p14="http://schemas.microsoft.com/office/powerpoint/2010/main" val="695935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Signals (student view)</a:t>
            </a:r>
            <a:endParaRPr lang="en-US" dirty="0"/>
          </a:p>
        </p:txBody>
      </p:sp>
      <p:pic>
        <p:nvPicPr>
          <p:cNvPr id="4" name="Content Placeholder 3"/>
          <p:cNvPicPr>
            <a:picLocks noGrp="1" noChangeAspect="1"/>
          </p:cNvPicPr>
          <p:nvPr>
            <p:ph idx="1"/>
          </p:nvPr>
        </p:nvPicPr>
        <p:blipFill>
          <a:blip r:embed="rId3"/>
          <a:stretch>
            <a:fillRect/>
          </a:stretch>
        </p:blipFill>
        <p:spPr>
          <a:xfrm>
            <a:off x="1799311" y="1688869"/>
            <a:ext cx="8454114" cy="4246418"/>
          </a:xfrm>
          <a:prstGeom prst="rect">
            <a:avLst/>
          </a:prstGeom>
        </p:spPr>
      </p:pic>
      <p:sp>
        <p:nvSpPr>
          <p:cNvPr id="5" name="Footer Placeholder 4"/>
          <p:cNvSpPr>
            <a:spLocks noGrp="1"/>
          </p:cNvSpPr>
          <p:nvPr>
            <p:ph type="ftr" sz="quarter" idx="11"/>
          </p:nvPr>
        </p:nvSpPr>
        <p:spPr/>
        <p:txBody>
          <a:bodyPr/>
          <a:lstStyle/>
          <a:p>
            <a:r>
              <a:rPr lang="en-US" smtClean="0"/>
              <a:t>Arnold, K. E. (2010). Signals: Applying Academic Analytics. Educause Quarterly, 33(1), n1. http://www.educause.edu/ero/article/signals-applying-academic-analytics</a:t>
            </a:r>
            <a:endParaRPr lang="en-US"/>
          </a:p>
        </p:txBody>
      </p:sp>
    </p:spTree>
    <p:extLst>
      <p:ext uri="{BB962C8B-B14F-4D97-AF65-F5344CB8AC3E}">
        <p14:creationId xmlns:p14="http://schemas.microsoft.com/office/powerpoint/2010/main" val="608303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Signals (instructor view)</a:t>
            </a:r>
            <a:endParaRPr lang="en-US" dirty="0"/>
          </a:p>
        </p:txBody>
      </p:sp>
      <p:pic>
        <p:nvPicPr>
          <p:cNvPr id="5" name="Content Placeholder 4"/>
          <p:cNvPicPr>
            <a:picLocks noGrp="1" noChangeAspect="1"/>
          </p:cNvPicPr>
          <p:nvPr>
            <p:ph idx="1"/>
          </p:nvPr>
        </p:nvPicPr>
        <p:blipFill>
          <a:blip r:embed="rId3"/>
          <a:stretch>
            <a:fillRect/>
          </a:stretch>
        </p:blipFill>
        <p:spPr>
          <a:xfrm>
            <a:off x="3183774" y="1540103"/>
            <a:ext cx="5816555" cy="4671005"/>
          </a:xfrm>
          <a:prstGeom prst="rect">
            <a:avLst/>
          </a:prstGeom>
        </p:spPr>
      </p:pic>
      <p:sp>
        <p:nvSpPr>
          <p:cNvPr id="6" name="Footer Placeholder 5"/>
          <p:cNvSpPr>
            <a:spLocks noGrp="1"/>
          </p:cNvSpPr>
          <p:nvPr>
            <p:ph type="ftr" sz="quarter" idx="11"/>
          </p:nvPr>
        </p:nvSpPr>
        <p:spPr/>
        <p:txBody>
          <a:bodyPr/>
          <a:lstStyle/>
          <a:p>
            <a:r>
              <a:rPr lang="en-US" dirty="0" smtClean="0"/>
              <a:t>Arnold, K. E. (2010). Signals: Applying Academic Analytics. </a:t>
            </a:r>
            <a:r>
              <a:rPr lang="en-US" dirty="0" err="1" smtClean="0"/>
              <a:t>Educause</a:t>
            </a:r>
            <a:r>
              <a:rPr lang="en-US" dirty="0" smtClean="0"/>
              <a:t> Quarterly, 33(1), n1. http://www.educause.edu/ero/article/signals-applying-academic-analytics</a:t>
            </a:r>
            <a:endParaRPr lang="en-US" dirty="0"/>
          </a:p>
        </p:txBody>
      </p:sp>
    </p:spTree>
    <p:extLst>
      <p:ext uri="{BB962C8B-B14F-4D97-AF65-F5344CB8AC3E}">
        <p14:creationId xmlns:p14="http://schemas.microsoft.com/office/powerpoint/2010/main" val="4150170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Design, Develop, Implement, and Evaluate (ADDIE)</a:t>
            </a:r>
            <a:endParaRPr lang="en-US" dirty="0"/>
          </a:p>
        </p:txBody>
      </p:sp>
      <p:pic>
        <p:nvPicPr>
          <p:cNvPr id="4" name="Content Placeholder 3"/>
          <p:cNvPicPr>
            <a:picLocks noGrp="1" noChangeAspect="1"/>
          </p:cNvPicPr>
          <p:nvPr>
            <p:ph idx="1"/>
          </p:nvPr>
        </p:nvPicPr>
        <p:blipFill>
          <a:blip r:embed="rId3"/>
          <a:stretch>
            <a:fillRect/>
          </a:stretch>
        </p:blipFill>
        <p:spPr>
          <a:xfrm>
            <a:off x="2446215" y="2052711"/>
            <a:ext cx="7323016" cy="3355902"/>
          </a:xfrm>
          <a:prstGeom prst="rect">
            <a:avLst/>
          </a:prstGeom>
        </p:spPr>
      </p:pic>
      <p:sp>
        <p:nvSpPr>
          <p:cNvPr id="5" name="Footer Placeholder 4"/>
          <p:cNvSpPr>
            <a:spLocks noGrp="1"/>
          </p:cNvSpPr>
          <p:nvPr>
            <p:ph type="ftr" sz="quarter" idx="11"/>
          </p:nvPr>
        </p:nvSpPr>
        <p:spPr/>
        <p:txBody>
          <a:bodyPr/>
          <a:lstStyle/>
          <a:p>
            <a:r>
              <a:rPr lang="en-US" dirty="0" smtClean="0"/>
              <a:t>Dunbar, R. L., </a:t>
            </a:r>
            <a:r>
              <a:rPr lang="en-US" dirty="0" err="1" smtClean="0"/>
              <a:t>Dingel</a:t>
            </a:r>
            <a:r>
              <a:rPr lang="en-US" dirty="0" smtClean="0"/>
              <a:t>, M. J., &amp; Prat-</a:t>
            </a:r>
            <a:r>
              <a:rPr lang="en-US" dirty="0" err="1" smtClean="0"/>
              <a:t>Resina</a:t>
            </a:r>
            <a:r>
              <a:rPr lang="en-US" dirty="0" smtClean="0"/>
              <a:t>, X. (2014). Connecting Analytics and Curriculum Design: Process and Outcomes of Building a Tool to Browse Data Relevant to Course Designers. Journal of Learning Analytics, 1(3), 220-240.</a:t>
            </a:r>
            <a:endParaRPr lang="en-US" dirty="0"/>
          </a:p>
        </p:txBody>
      </p:sp>
    </p:spTree>
    <p:extLst>
      <p:ext uri="{BB962C8B-B14F-4D97-AF65-F5344CB8AC3E}">
        <p14:creationId xmlns:p14="http://schemas.microsoft.com/office/powerpoint/2010/main" val="2912506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Browser of Student and Course Objects</a:t>
            </a:r>
          </a:p>
        </p:txBody>
      </p:sp>
      <p:sp>
        <p:nvSpPr>
          <p:cNvPr id="3" name="Content Placeholder 2"/>
          <p:cNvSpPr>
            <a:spLocks noGrp="1"/>
          </p:cNvSpPr>
          <p:nvPr>
            <p:ph idx="1"/>
          </p:nvPr>
        </p:nvSpPr>
        <p:spPr>
          <a:xfrm>
            <a:off x="2591068" y="1635104"/>
            <a:ext cx="8915400" cy="3777622"/>
          </a:xfrm>
        </p:spPr>
        <p:txBody>
          <a:bodyPr/>
          <a:lstStyle/>
          <a:p>
            <a:r>
              <a:rPr lang="en-US" dirty="0" err="1" smtClean="0"/>
              <a:t>BoSCO</a:t>
            </a:r>
            <a:endParaRPr lang="en-US" dirty="0" smtClean="0"/>
          </a:p>
          <a:p>
            <a:r>
              <a:rPr lang="en-US" dirty="0" smtClean="0"/>
              <a:t>Goal: Connect analytics to course and curriculum design and implementation</a:t>
            </a:r>
            <a:endParaRPr lang="en-US" dirty="0"/>
          </a:p>
        </p:txBody>
      </p:sp>
      <p:pic>
        <p:nvPicPr>
          <p:cNvPr id="4" name="Picture 3"/>
          <p:cNvPicPr>
            <a:picLocks noChangeAspect="1"/>
          </p:cNvPicPr>
          <p:nvPr/>
        </p:nvPicPr>
        <p:blipFill>
          <a:blip r:embed="rId3"/>
          <a:stretch>
            <a:fillRect/>
          </a:stretch>
        </p:blipFill>
        <p:spPr>
          <a:xfrm>
            <a:off x="3078653" y="2810838"/>
            <a:ext cx="5574896" cy="3177182"/>
          </a:xfrm>
          <a:prstGeom prst="rect">
            <a:avLst/>
          </a:prstGeom>
        </p:spPr>
      </p:pic>
      <p:sp>
        <p:nvSpPr>
          <p:cNvPr id="5" name="Footer Placeholder 4"/>
          <p:cNvSpPr>
            <a:spLocks noGrp="1"/>
          </p:cNvSpPr>
          <p:nvPr>
            <p:ph type="ftr" sz="quarter" idx="11"/>
          </p:nvPr>
        </p:nvSpPr>
        <p:spPr/>
        <p:txBody>
          <a:bodyPr/>
          <a:lstStyle/>
          <a:p>
            <a:r>
              <a:rPr lang="en-US" dirty="0" smtClean="0"/>
              <a:t>Dunbar, R. L., </a:t>
            </a:r>
            <a:r>
              <a:rPr lang="en-US" dirty="0" err="1" smtClean="0"/>
              <a:t>Dingel</a:t>
            </a:r>
            <a:r>
              <a:rPr lang="en-US" dirty="0" smtClean="0"/>
              <a:t>, M. J., &amp; Prat-</a:t>
            </a:r>
            <a:r>
              <a:rPr lang="en-US" dirty="0" err="1" smtClean="0"/>
              <a:t>Resina</a:t>
            </a:r>
            <a:r>
              <a:rPr lang="en-US" dirty="0" smtClean="0"/>
              <a:t>, X. (2014). Connecting Analytics and Curriculum Design: Process and Outcomes of Building a Tool to Browse Data Relevant to Course Designers. Journal of Learning Analytics, 1(3), 220-240.</a:t>
            </a:r>
            <a:endParaRPr lang="en-US" dirty="0"/>
          </a:p>
        </p:txBody>
      </p:sp>
    </p:spTree>
    <p:extLst>
      <p:ext uri="{BB962C8B-B14F-4D97-AF65-F5344CB8AC3E}">
        <p14:creationId xmlns:p14="http://schemas.microsoft.com/office/powerpoint/2010/main" val="275423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BoSCO</a:t>
            </a:r>
            <a:r>
              <a:rPr lang="en-US" dirty="0" smtClean="0"/>
              <a:t> (cont.)</a:t>
            </a:r>
            <a:endParaRPr lang="en-US" dirty="0"/>
          </a:p>
        </p:txBody>
      </p:sp>
      <p:sp>
        <p:nvSpPr>
          <p:cNvPr id="3" name="Content Placeholder 2"/>
          <p:cNvSpPr>
            <a:spLocks noGrp="1"/>
          </p:cNvSpPr>
          <p:nvPr>
            <p:ph idx="1"/>
          </p:nvPr>
        </p:nvSpPr>
        <p:spPr/>
        <p:txBody>
          <a:bodyPr/>
          <a:lstStyle/>
          <a:p>
            <a:r>
              <a:rPr lang="en-US" dirty="0" err="1" smtClean="0"/>
              <a:t>Templated</a:t>
            </a:r>
            <a:r>
              <a:rPr lang="en-US" dirty="0" smtClean="0"/>
              <a:t> uploads</a:t>
            </a:r>
          </a:p>
          <a:p>
            <a:r>
              <a:rPr lang="en-US" dirty="0" smtClean="0"/>
              <a:t>File types</a:t>
            </a:r>
          </a:p>
          <a:p>
            <a:pPr lvl="1"/>
            <a:r>
              <a:rPr lang="en-US" dirty="0" smtClean="0"/>
              <a:t>Course</a:t>
            </a:r>
          </a:p>
          <a:p>
            <a:pPr lvl="1"/>
            <a:r>
              <a:rPr lang="en-US" dirty="0" smtClean="0"/>
              <a:t>Student performance</a:t>
            </a:r>
          </a:p>
          <a:p>
            <a:pPr lvl="1"/>
            <a:r>
              <a:rPr lang="en-US" dirty="0" smtClean="0"/>
              <a:t>Demographic</a:t>
            </a:r>
          </a:p>
          <a:p>
            <a:r>
              <a:rPr lang="en-US" dirty="0" smtClean="0"/>
              <a:t>IRB handled internally</a:t>
            </a:r>
          </a:p>
          <a:p>
            <a:pPr lvl="1"/>
            <a:r>
              <a:rPr lang="en-US" dirty="0" smtClean="0"/>
              <a:t>No review required for internal quality control or curriculum design</a:t>
            </a:r>
          </a:p>
        </p:txBody>
      </p:sp>
    </p:spTree>
    <p:extLst>
      <p:ext uri="{BB962C8B-B14F-4D97-AF65-F5344CB8AC3E}">
        <p14:creationId xmlns:p14="http://schemas.microsoft.com/office/powerpoint/2010/main" val="2298049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Academic Analytics</a:t>
            </a:r>
          </a:p>
          <a:p>
            <a:pPr lvl="1"/>
            <a:r>
              <a:rPr lang="en-US" dirty="0" smtClean="0"/>
              <a:t>Definition</a:t>
            </a:r>
          </a:p>
          <a:p>
            <a:pPr lvl="1"/>
            <a:r>
              <a:rPr lang="en-US" dirty="0" smtClean="0"/>
              <a:t>Institutional</a:t>
            </a:r>
          </a:p>
          <a:p>
            <a:pPr lvl="1"/>
            <a:r>
              <a:rPr lang="en-US" dirty="0" smtClean="0"/>
              <a:t>Learning</a:t>
            </a:r>
          </a:p>
          <a:p>
            <a:pPr lvl="1"/>
            <a:r>
              <a:rPr lang="en-US" dirty="0" smtClean="0"/>
              <a:t>Developmental</a:t>
            </a:r>
          </a:p>
          <a:p>
            <a:r>
              <a:rPr lang="en-US" dirty="0" smtClean="0"/>
              <a:t>Case studies</a:t>
            </a:r>
          </a:p>
          <a:p>
            <a:pPr lvl="1"/>
            <a:r>
              <a:rPr lang="en-US" dirty="0" smtClean="0"/>
              <a:t>PACE</a:t>
            </a:r>
            <a:endParaRPr lang="en-US" dirty="0"/>
          </a:p>
          <a:p>
            <a:pPr lvl="1"/>
            <a:r>
              <a:rPr lang="en-US" dirty="0" smtClean="0"/>
              <a:t>Signals</a:t>
            </a:r>
          </a:p>
          <a:p>
            <a:pPr lvl="1"/>
            <a:r>
              <a:rPr lang="en-US" dirty="0" err="1" smtClean="0"/>
              <a:t>BoSCO</a:t>
            </a:r>
            <a:endParaRPr lang="en-US" dirty="0"/>
          </a:p>
        </p:txBody>
      </p:sp>
    </p:spTree>
    <p:extLst>
      <p:ext uri="{BB962C8B-B14F-4D97-AF65-F5344CB8AC3E}">
        <p14:creationId xmlns:p14="http://schemas.microsoft.com/office/powerpoint/2010/main" val="3878488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BoSCO</a:t>
            </a:r>
            <a:r>
              <a:rPr lang="en-US" dirty="0"/>
              <a:t> (cont.)</a:t>
            </a:r>
          </a:p>
        </p:txBody>
      </p:sp>
      <p:pic>
        <p:nvPicPr>
          <p:cNvPr id="4" name="Content Placeholder 3"/>
          <p:cNvPicPr>
            <a:picLocks noGrp="1" noChangeAspect="1"/>
          </p:cNvPicPr>
          <p:nvPr>
            <p:ph idx="1"/>
          </p:nvPr>
        </p:nvPicPr>
        <p:blipFill>
          <a:blip r:embed="rId3"/>
          <a:stretch>
            <a:fillRect/>
          </a:stretch>
        </p:blipFill>
        <p:spPr>
          <a:xfrm>
            <a:off x="3343197" y="1264555"/>
            <a:ext cx="5846022" cy="4874769"/>
          </a:xfrm>
          <a:prstGeom prst="rect">
            <a:avLst/>
          </a:prstGeom>
        </p:spPr>
      </p:pic>
      <p:sp>
        <p:nvSpPr>
          <p:cNvPr id="5" name="Footer Placeholder 4"/>
          <p:cNvSpPr>
            <a:spLocks noGrp="1"/>
          </p:cNvSpPr>
          <p:nvPr>
            <p:ph type="ftr" sz="quarter" idx="11"/>
          </p:nvPr>
        </p:nvSpPr>
        <p:spPr/>
        <p:txBody>
          <a:bodyPr/>
          <a:lstStyle/>
          <a:p>
            <a:r>
              <a:rPr lang="en-US" dirty="0" smtClean="0"/>
              <a:t>Dunbar, R. L., </a:t>
            </a:r>
            <a:r>
              <a:rPr lang="en-US" dirty="0" err="1" smtClean="0"/>
              <a:t>Dingel</a:t>
            </a:r>
            <a:r>
              <a:rPr lang="en-US" dirty="0" smtClean="0"/>
              <a:t>, M. J., &amp; Prat-</a:t>
            </a:r>
            <a:r>
              <a:rPr lang="en-US" dirty="0" err="1" smtClean="0"/>
              <a:t>Resina</a:t>
            </a:r>
            <a:r>
              <a:rPr lang="en-US" dirty="0" smtClean="0"/>
              <a:t>, X. (2014). Connecting Analytics and Curriculum Design: Process and Outcomes of Building a Tool to Browse Data Relevant to Course Designers. Journal of Learning Analytics, 1(3), 220-240.</a:t>
            </a:r>
            <a:endParaRPr lang="en-US" dirty="0"/>
          </a:p>
        </p:txBody>
      </p:sp>
    </p:spTree>
    <p:extLst>
      <p:ext uri="{BB962C8B-B14F-4D97-AF65-F5344CB8AC3E}">
        <p14:creationId xmlns:p14="http://schemas.microsoft.com/office/powerpoint/2010/main" val="2976519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BoSCO</a:t>
            </a:r>
            <a:r>
              <a:rPr lang="en-US" dirty="0" smtClean="0"/>
              <a:t> (cont.)</a:t>
            </a:r>
            <a:endParaRPr lang="en-US" dirty="0"/>
          </a:p>
        </p:txBody>
      </p:sp>
      <p:pic>
        <p:nvPicPr>
          <p:cNvPr id="4" name="Content Placeholder 3"/>
          <p:cNvPicPr>
            <a:picLocks noGrp="1" noChangeAspect="1"/>
          </p:cNvPicPr>
          <p:nvPr>
            <p:ph idx="1"/>
          </p:nvPr>
        </p:nvPicPr>
        <p:blipFill>
          <a:blip r:embed="rId3"/>
          <a:stretch>
            <a:fillRect/>
          </a:stretch>
        </p:blipFill>
        <p:spPr>
          <a:xfrm>
            <a:off x="3358344" y="1211002"/>
            <a:ext cx="4876678" cy="4717474"/>
          </a:xfrm>
          <a:prstGeom prst="rect">
            <a:avLst/>
          </a:prstGeom>
        </p:spPr>
      </p:pic>
      <p:sp>
        <p:nvSpPr>
          <p:cNvPr id="5" name="Footer Placeholder 4"/>
          <p:cNvSpPr>
            <a:spLocks noGrp="1"/>
          </p:cNvSpPr>
          <p:nvPr>
            <p:ph type="ftr" sz="quarter" idx="11"/>
          </p:nvPr>
        </p:nvSpPr>
        <p:spPr/>
        <p:txBody>
          <a:bodyPr/>
          <a:lstStyle/>
          <a:p>
            <a:r>
              <a:rPr lang="en-US" dirty="0" smtClean="0"/>
              <a:t>Dunbar, R. L., </a:t>
            </a:r>
            <a:r>
              <a:rPr lang="en-US" dirty="0" err="1" smtClean="0"/>
              <a:t>Dingel</a:t>
            </a:r>
            <a:r>
              <a:rPr lang="en-US" dirty="0" smtClean="0"/>
              <a:t>, M. J., &amp; Prat-</a:t>
            </a:r>
            <a:r>
              <a:rPr lang="en-US" dirty="0" err="1" smtClean="0"/>
              <a:t>Resina</a:t>
            </a:r>
            <a:r>
              <a:rPr lang="en-US" dirty="0" smtClean="0"/>
              <a:t>, X. (2014). Connecting Analytics and Curriculum Design: Process and Outcomes of Building a Tool to Browse Data Relevant to Course Designers. Journal of Learning Analytics, 1(3), 220-240.</a:t>
            </a:r>
            <a:endParaRPr lang="en-US" dirty="0"/>
          </a:p>
        </p:txBody>
      </p:sp>
    </p:spTree>
    <p:extLst>
      <p:ext uri="{BB962C8B-B14F-4D97-AF65-F5344CB8AC3E}">
        <p14:creationId xmlns:p14="http://schemas.microsoft.com/office/powerpoint/2010/main" val="2595435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BoSCO</a:t>
            </a:r>
            <a:r>
              <a:rPr lang="en-US" dirty="0" smtClean="0"/>
              <a:t> (cont.)</a:t>
            </a:r>
            <a:endParaRPr lang="en-US" dirty="0"/>
          </a:p>
        </p:txBody>
      </p:sp>
      <p:pic>
        <p:nvPicPr>
          <p:cNvPr id="4" name="Content Placeholder 3"/>
          <p:cNvPicPr>
            <a:picLocks noGrp="1" noChangeAspect="1"/>
          </p:cNvPicPr>
          <p:nvPr>
            <p:ph idx="1"/>
          </p:nvPr>
        </p:nvPicPr>
        <p:blipFill>
          <a:blip r:embed="rId3"/>
          <a:stretch>
            <a:fillRect/>
          </a:stretch>
        </p:blipFill>
        <p:spPr>
          <a:xfrm>
            <a:off x="3635559" y="1905000"/>
            <a:ext cx="5259916" cy="3778250"/>
          </a:xfrm>
          <a:prstGeom prst="rect">
            <a:avLst/>
          </a:prstGeom>
        </p:spPr>
      </p:pic>
      <p:sp>
        <p:nvSpPr>
          <p:cNvPr id="5" name="Footer Placeholder 4"/>
          <p:cNvSpPr>
            <a:spLocks noGrp="1"/>
          </p:cNvSpPr>
          <p:nvPr>
            <p:ph type="ftr" sz="quarter" idx="11"/>
          </p:nvPr>
        </p:nvSpPr>
        <p:spPr/>
        <p:txBody>
          <a:bodyPr/>
          <a:lstStyle/>
          <a:p>
            <a:r>
              <a:rPr lang="en-US" smtClean="0"/>
              <a:t>Dunbar, R. L., Dingel, M. J., &amp; Prat-Resina, X. (2014). Connecting Analytics and Curriculum Design: Process and Outcomes of Building a Tool to Browse Data Relevant to Course Designers. Journal of Learning Analytics, 1(3), 220-240.</a:t>
            </a:r>
            <a:endParaRPr lang="en-US"/>
          </a:p>
        </p:txBody>
      </p:sp>
    </p:spTree>
    <p:extLst>
      <p:ext uri="{BB962C8B-B14F-4D97-AF65-F5344CB8AC3E}">
        <p14:creationId xmlns:p14="http://schemas.microsoft.com/office/powerpoint/2010/main" val="1000512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Academic Analytics</a:t>
            </a:r>
            <a:endParaRPr lang="en-US" dirty="0"/>
          </a:p>
        </p:txBody>
      </p:sp>
      <p:sp>
        <p:nvSpPr>
          <p:cNvPr id="3" name="Content Placeholder 2"/>
          <p:cNvSpPr>
            <a:spLocks noGrp="1"/>
          </p:cNvSpPr>
          <p:nvPr>
            <p:ph idx="1"/>
          </p:nvPr>
        </p:nvSpPr>
        <p:spPr/>
        <p:txBody>
          <a:bodyPr>
            <a:normAutofit/>
          </a:bodyPr>
          <a:lstStyle/>
          <a:p>
            <a:r>
              <a:rPr lang="en-US" dirty="0" smtClean="0"/>
              <a:t>Student perception/involvement</a:t>
            </a:r>
          </a:p>
          <a:p>
            <a:r>
              <a:rPr lang="en-US" dirty="0" smtClean="0"/>
              <a:t>Faculty perception/involvement</a:t>
            </a:r>
          </a:p>
          <a:p>
            <a:r>
              <a:rPr lang="en-US" dirty="0" smtClean="0"/>
              <a:t>Profiling/Expectations</a:t>
            </a:r>
          </a:p>
          <a:p>
            <a:r>
              <a:rPr lang="en-US" dirty="0" smtClean="0"/>
              <a:t>Privacy</a:t>
            </a:r>
          </a:p>
          <a:p>
            <a:pPr lvl="1"/>
            <a:r>
              <a:rPr lang="en-US" dirty="0" smtClean="0"/>
              <a:t>IRB/FERPA</a:t>
            </a:r>
          </a:p>
          <a:p>
            <a:r>
              <a:rPr lang="en-US" dirty="0" smtClean="0"/>
              <a:t>Data theft</a:t>
            </a:r>
          </a:p>
          <a:p>
            <a:r>
              <a:rPr lang="en-US" dirty="0"/>
              <a:t>“…a wealth of information creates a poverty of attention</a:t>
            </a:r>
            <a:r>
              <a:rPr lang="en-US" dirty="0" smtClean="0"/>
              <a:t>…” –H. Simon</a:t>
            </a:r>
          </a:p>
          <a:p>
            <a:r>
              <a:rPr lang="en-US" dirty="0" smtClean="0"/>
              <a:t>Is this enough?</a:t>
            </a:r>
          </a:p>
          <a:p>
            <a:pPr lvl="1"/>
            <a:r>
              <a:rPr lang="en-US" dirty="0" smtClean="0"/>
              <a:t>What can’t we measure?</a:t>
            </a:r>
          </a:p>
        </p:txBody>
      </p:sp>
    </p:spTree>
    <p:extLst>
      <p:ext uri="{BB962C8B-B14F-4D97-AF65-F5344CB8AC3E}">
        <p14:creationId xmlns:p14="http://schemas.microsoft.com/office/powerpoint/2010/main" val="3864775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Student data analytics are heavily used, and their use is likely to grow.</a:t>
            </a:r>
          </a:p>
          <a:p>
            <a:endParaRPr lang="en-US" dirty="0" smtClean="0"/>
          </a:p>
          <a:p>
            <a:r>
              <a:rPr lang="en-US" dirty="0" smtClean="0"/>
              <a:t>Long-term benefits for students, instructors, institutions, and courses can be promoted through analytics.</a:t>
            </a:r>
          </a:p>
          <a:p>
            <a:endParaRPr lang="en-US" dirty="0" smtClean="0"/>
          </a:p>
          <a:p>
            <a:r>
              <a:rPr lang="en-US" dirty="0" smtClean="0"/>
              <a:t>Analytics provide both descriptive and predictive power.</a:t>
            </a:r>
          </a:p>
          <a:p>
            <a:endParaRPr lang="en-US" dirty="0" smtClean="0"/>
          </a:p>
          <a:p>
            <a:r>
              <a:rPr lang="en-US" dirty="0" smtClean="0"/>
              <a:t>Many issues must still be addressed, including privacy and involvement.</a:t>
            </a:r>
            <a:endParaRPr lang="en-US" dirty="0"/>
          </a:p>
        </p:txBody>
      </p:sp>
    </p:spTree>
    <p:extLst>
      <p:ext uri="{BB962C8B-B14F-4D97-AF65-F5344CB8AC3E}">
        <p14:creationId xmlns:p14="http://schemas.microsoft.com/office/powerpoint/2010/main" val="2522589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10000"/>
          </a:bodyPr>
          <a:lstStyle/>
          <a:p>
            <a:r>
              <a:rPr lang="en-US" dirty="0"/>
              <a:t>Arnold, K. E. (2010). </a:t>
            </a:r>
            <a:r>
              <a:rPr lang="en-US" dirty="0">
                <a:hlinkClick r:id="rId2"/>
              </a:rPr>
              <a:t>Signals: Applying Academic Analytics.</a:t>
            </a:r>
            <a:r>
              <a:rPr lang="en-US" dirty="0"/>
              <a:t> </a:t>
            </a:r>
            <a:r>
              <a:rPr lang="en-US" i="1" dirty="0" err="1"/>
              <a:t>Educause</a:t>
            </a:r>
            <a:r>
              <a:rPr lang="en-US" i="1" dirty="0"/>
              <a:t> Quarterly</a:t>
            </a:r>
            <a:r>
              <a:rPr lang="en-US" dirty="0"/>
              <a:t>, </a:t>
            </a:r>
            <a:r>
              <a:rPr lang="en-US" i="1" dirty="0"/>
              <a:t>33</a:t>
            </a:r>
            <a:r>
              <a:rPr lang="en-US" dirty="0"/>
              <a:t>(1), n1.</a:t>
            </a:r>
            <a:endParaRPr lang="en-US" dirty="0" smtClean="0"/>
          </a:p>
          <a:p>
            <a:r>
              <a:rPr lang="en-US" dirty="0" smtClean="0"/>
              <a:t>Dietz-</a:t>
            </a:r>
            <a:r>
              <a:rPr lang="en-US" dirty="0" err="1" smtClean="0"/>
              <a:t>Uhler</a:t>
            </a:r>
            <a:r>
              <a:rPr lang="en-US" dirty="0"/>
              <a:t>, B., &amp; </a:t>
            </a:r>
            <a:r>
              <a:rPr lang="en-US" dirty="0" err="1"/>
              <a:t>Hurn</a:t>
            </a:r>
            <a:r>
              <a:rPr lang="en-US" dirty="0"/>
              <a:t>, J. E. (2013). </a:t>
            </a:r>
            <a:r>
              <a:rPr lang="en-US" dirty="0">
                <a:hlinkClick r:id="rId3"/>
              </a:rPr>
              <a:t>Using learning analytics to predict (and improve) student success: a faculty perspective.</a:t>
            </a:r>
            <a:r>
              <a:rPr lang="en-US" dirty="0"/>
              <a:t> </a:t>
            </a:r>
            <a:r>
              <a:rPr lang="en-US" i="1" dirty="0"/>
              <a:t>Journal of Interactive Online Learning</a:t>
            </a:r>
            <a:r>
              <a:rPr lang="en-US" dirty="0"/>
              <a:t>, </a:t>
            </a:r>
            <a:r>
              <a:rPr lang="en-US" i="1" dirty="0"/>
              <a:t>12</a:t>
            </a:r>
            <a:r>
              <a:rPr lang="en-US" dirty="0"/>
              <a:t>(1), 17-26.</a:t>
            </a:r>
            <a:endParaRPr lang="en-US" dirty="0" smtClean="0"/>
          </a:p>
          <a:p>
            <a:r>
              <a:rPr lang="en-US" dirty="0" smtClean="0"/>
              <a:t>Dunbar</a:t>
            </a:r>
            <a:r>
              <a:rPr lang="en-US" dirty="0"/>
              <a:t>, R. L., </a:t>
            </a:r>
            <a:r>
              <a:rPr lang="en-US" dirty="0" err="1"/>
              <a:t>Dingel</a:t>
            </a:r>
            <a:r>
              <a:rPr lang="en-US" dirty="0"/>
              <a:t>, M. J., &amp; Prat-</a:t>
            </a:r>
            <a:r>
              <a:rPr lang="en-US" dirty="0" err="1"/>
              <a:t>Resina</a:t>
            </a:r>
            <a:r>
              <a:rPr lang="en-US" dirty="0"/>
              <a:t>, X. (2014). </a:t>
            </a:r>
            <a:r>
              <a:rPr lang="en-US" dirty="0">
                <a:hlinkClick r:id="rId4"/>
              </a:rPr>
              <a:t>Connecting Analytics and Curriculum Design: Process and Outcomes of Building a Tool to Browse Data Relevant to Course Designers.</a:t>
            </a:r>
            <a:r>
              <a:rPr lang="en-US" dirty="0"/>
              <a:t> Journal of Learning Analytics, 1(3), 220-240</a:t>
            </a:r>
            <a:r>
              <a:rPr lang="en-US" dirty="0" smtClean="0"/>
              <a:t>.</a:t>
            </a:r>
          </a:p>
          <a:p>
            <a:r>
              <a:rPr lang="en-US" dirty="0"/>
              <a:t>Goldstein, P. &amp; Katz, D. (2005). </a:t>
            </a:r>
            <a:r>
              <a:rPr lang="en-US" dirty="0">
                <a:hlinkClick r:id="rId5"/>
              </a:rPr>
              <a:t>Academic analytics: The uses of management information and technology in higher education.</a:t>
            </a:r>
            <a:r>
              <a:rPr lang="en-US" dirty="0"/>
              <a:t> EDUCAUSE Center for Applied Research. </a:t>
            </a:r>
            <a:endParaRPr lang="en-US" dirty="0" smtClean="0"/>
          </a:p>
          <a:p>
            <a:r>
              <a:rPr lang="en-US" dirty="0"/>
              <a:t>IBM Software Group. </a:t>
            </a:r>
            <a:r>
              <a:rPr lang="en-US" dirty="0">
                <a:hlinkClick r:id="rId6"/>
              </a:rPr>
              <a:t>Analytics for achievement. </a:t>
            </a:r>
            <a:r>
              <a:rPr lang="en-US" dirty="0"/>
              <a:t>Ottawa, Ontario, 2001</a:t>
            </a:r>
            <a:r>
              <a:rPr lang="en-US" dirty="0" smtClean="0"/>
              <a:t>.</a:t>
            </a:r>
          </a:p>
          <a:p>
            <a:r>
              <a:rPr lang="en-US" dirty="0"/>
              <a:t>May, T. A. (2011). </a:t>
            </a:r>
            <a:r>
              <a:rPr lang="en-US" dirty="0">
                <a:hlinkClick r:id="rId7"/>
              </a:rPr>
              <a:t>Analytics, University 3.0, and the future of information technology. </a:t>
            </a:r>
            <a:r>
              <a:rPr lang="en-US" dirty="0"/>
              <a:t>EDUCAUSE Review </a:t>
            </a:r>
            <a:r>
              <a:rPr lang="en-US" dirty="0" smtClean="0"/>
              <a:t>Online.</a:t>
            </a:r>
          </a:p>
          <a:p>
            <a:r>
              <a:rPr lang="en-US" dirty="0" err="1"/>
              <a:t>Picciano</a:t>
            </a:r>
            <a:r>
              <a:rPr lang="en-US" dirty="0"/>
              <a:t>, A. G. (2012). </a:t>
            </a:r>
            <a:r>
              <a:rPr lang="en-US" dirty="0">
                <a:hlinkClick r:id="rId8"/>
              </a:rPr>
              <a:t>The Evolution of Big Data and Learning Analytics in American Higher Education.</a:t>
            </a:r>
            <a:r>
              <a:rPr lang="en-US" dirty="0"/>
              <a:t> Journal of Asynchronous Learning Networks, 16(3), 9-20</a:t>
            </a:r>
            <a:r>
              <a:rPr lang="en-US" dirty="0" smtClean="0"/>
              <a:t>.</a:t>
            </a:r>
            <a:endParaRPr lang="en-US" dirty="0"/>
          </a:p>
        </p:txBody>
      </p:sp>
    </p:spTree>
    <p:extLst>
      <p:ext uri="{BB962C8B-B14F-4D97-AF65-F5344CB8AC3E}">
        <p14:creationId xmlns:p14="http://schemas.microsoft.com/office/powerpoint/2010/main" val="2807589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Bounded Rationality</a:t>
            </a:r>
            <a:endParaRPr lang="en-US" dirty="0"/>
          </a:p>
        </p:txBody>
      </p:sp>
      <p:sp>
        <p:nvSpPr>
          <p:cNvPr id="3" name="Content Placeholder 2"/>
          <p:cNvSpPr>
            <a:spLocks noGrp="1"/>
          </p:cNvSpPr>
          <p:nvPr>
            <p:ph idx="1"/>
          </p:nvPr>
        </p:nvSpPr>
        <p:spPr/>
        <p:txBody>
          <a:bodyPr/>
          <a:lstStyle/>
          <a:p>
            <a:r>
              <a:rPr lang="en-US" dirty="0" smtClean="0"/>
              <a:t>Herbert Simon</a:t>
            </a:r>
          </a:p>
          <a:p>
            <a:endParaRPr lang="en-US" dirty="0" smtClean="0"/>
          </a:p>
          <a:p>
            <a:r>
              <a:rPr lang="en-US" dirty="0" smtClean="0"/>
              <a:t>Rational decisions of individuals limited by:</a:t>
            </a:r>
          </a:p>
          <a:p>
            <a:pPr lvl="1"/>
            <a:r>
              <a:rPr lang="en-US" dirty="0" smtClean="0"/>
              <a:t>Available information</a:t>
            </a:r>
          </a:p>
          <a:p>
            <a:pPr lvl="1"/>
            <a:r>
              <a:rPr lang="en-US" dirty="0" smtClean="0"/>
              <a:t>Cognitive limitations</a:t>
            </a:r>
          </a:p>
          <a:p>
            <a:pPr lvl="1"/>
            <a:r>
              <a:rPr lang="en-US" dirty="0" smtClean="0"/>
              <a:t>Available time</a:t>
            </a:r>
            <a:endParaRPr lang="en-US" dirty="0"/>
          </a:p>
        </p:txBody>
      </p:sp>
    </p:spTree>
    <p:extLst>
      <p:ext uri="{BB962C8B-B14F-4D97-AF65-F5344CB8AC3E}">
        <p14:creationId xmlns:p14="http://schemas.microsoft.com/office/powerpoint/2010/main" val="3743450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Analytics</a:t>
            </a:r>
            <a:endParaRPr lang="en-US" dirty="0"/>
          </a:p>
        </p:txBody>
      </p:sp>
      <p:sp>
        <p:nvSpPr>
          <p:cNvPr id="3" name="Content Placeholder 2"/>
          <p:cNvSpPr>
            <a:spLocks noGrp="1"/>
          </p:cNvSpPr>
          <p:nvPr>
            <p:ph idx="1"/>
          </p:nvPr>
        </p:nvSpPr>
        <p:spPr/>
        <p:txBody>
          <a:bodyPr/>
          <a:lstStyle/>
          <a:p>
            <a:r>
              <a:rPr lang="en-US" dirty="0"/>
              <a:t>Analytics: “the use of data, statistical and quantitative methods, and explanatory and predictive models to allow organizations and individuals to gain insights into and act on complex issues” </a:t>
            </a:r>
            <a:endParaRPr lang="en-US" dirty="0" smtClean="0"/>
          </a:p>
          <a:p>
            <a:endParaRPr lang="en-US" dirty="0" smtClean="0"/>
          </a:p>
          <a:p>
            <a:r>
              <a:rPr lang="en-US" dirty="0" smtClean="0"/>
              <a:t>Academic analytics: where this is applied to academic issues and organizations</a:t>
            </a:r>
            <a:endParaRPr lang="en-US" dirty="0"/>
          </a:p>
        </p:txBody>
      </p:sp>
      <p:sp>
        <p:nvSpPr>
          <p:cNvPr id="4" name="Footer Placeholder 3"/>
          <p:cNvSpPr>
            <a:spLocks noGrp="1"/>
          </p:cNvSpPr>
          <p:nvPr>
            <p:ph type="ftr" sz="quarter" idx="11"/>
          </p:nvPr>
        </p:nvSpPr>
        <p:spPr/>
        <p:txBody>
          <a:bodyPr/>
          <a:lstStyle/>
          <a:p>
            <a:r>
              <a:rPr lang="en-US" dirty="0" err="1" smtClean="0"/>
              <a:t>Oblinger</a:t>
            </a:r>
            <a:r>
              <a:rPr lang="en-US" dirty="0" smtClean="0"/>
              <a:t>, D. G. (2012). Let’s talk ... analytics. EDUCAUSE Review, </a:t>
            </a:r>
            <a:r>
              <a:rPr lang="en-US" dirty="0"/>
              <a:t>47(4). http://www.educause.edu/ero/article/lets-talk-analytics</a:t>
            </a:r>
          </a:p>
        </p:txBody>
      </p:sp>
    </p:spTree>
    <p:extLst>
      <p:ext uri="{BB962C8B-B14F-4D97-AF65-F5344CB8AC3E}">
        <p14:creationId xmlns:p14="http://schemas.microsoft.com/office/powerpoint/2010/main" val="2319599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Analytics</a:t>
            </a:r>
            <a:endParaRPr lang="en-US" dirty="0"/>
          </a:p>
        </p:txBody>
      </p:sp>
      <p:sp>
        <p:nvSpPr>
          <p:cNvPr id="3" name="Content Placeholder 2"/>
          <p:cNvSpPr>
            <a:spLocks noGrp="1"/>
          </p:cNvSpPr>
          <p:nvPr>
            <p:ph idx="1"/>
          </p:nvPr>
        </p:nvSpPr>
        <p:spPr>
          <a:xfrm>
            <a:off x="2589212" y="1767839"/>
            <a:ext cx="8915400" cy="3777622"/>
          </a:xfrm>
        </p:spPr>
        <p:txBody>
          <a:bodyPr/>
          <a:lstStyle/>
          <a:p>
            <a:r>
              <a:rPr lang="en-US" dirty="0" smtClean="0"/>
              <a:t>Institutional</a:t>
            </a:r>
          </a:p>
          <a:p>
            <a:r>
              <a:rPr lang="en-US" dirty="0" smtClean="0"/>
              <a:t>Learning</a:t>
            </a:r>
          </a:p>
          <a:p>
            <a:r>
              <a:rPr lang="en-US" dirty="0" smtClean="0"/>
              <a:t>Developmental</a:t>
            </a:r>
            <a:endParaRPr lang="en-US" dirty="0"/>
          </a:p>
        </p:txBody>
      </p:sp>
      <p:sp>
        <p:nvSpPr>
          <p:cNvPr id="5" name="Footer Placeholder 4"/>
          <p:cNvSpPr>
            <a:spLocks noGrp="1"/>
          </p:cNvSpPr>
          <p:nvPr>
            <p:ph type="ftr" sz="quarter" idx="11"/>
          </p:nvPr>
        </p:nvSpPr>
        <p:spPr/>
        <p:txBody>
          <a:bodyPr/>
          <a:lstStyle/>
          <a:p>
            <a:r>
              <a:rPr lang="en-US" smtClean="0"/>
              <a:t>Dunbar, R. L., Dingel, M. J., &amp; Prat-Resina, X. (2014). Connecting Analytics and Curriculum Design: Process and Outcomes of Building a Tool to Browse Data Relevant to Course Designers. Journal of Learning Analytics, 1(3), 220-240.</a:t>
            </a:r>
            <a:endParaRPr lang="en-US"/>
          </a:p>
        </p:txBody>
      </p:sp>
      <p:pic>
        <p:nvPicPr>
          <p:cNvPr id="6" name="Picture 5"/>
          <p:cNvPicPr>
            <a:picLocks noChangeAspect="1"/>
          </p:cNvPicPr>
          <p:nvPr/>
        </p:nvPicPr>
        <p:blipFill>
          <a:blip r:embed="rId3"/>
          <a:stretch>
            <a:fillRect/>
          </a:stretch>
        </p:blipFill>
        <p:spPr>
          <a:xfrm>
            <a:off x="2589212" y="3126111"/>
            <a:ext cx="7261370" cy="2841892"/>
          </a:xfrm>
          <a:prstGeom prst="rect">
            <a:avLst/>
          </a:prstGeom>
        </p:spPr>
      </p:pic>
    </p:spTree>
    <p:extLst>
      <p:ext uri="{BB962C8B-B14F-4D97-AF65-F5344CB8AC3E}">
        <p14:creationId xmlns:p14="http://schemas.microsoft.com/office/powerpoint/2010/main" val="236176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Academic Analytics</a:t>
            </a:r>
            <a:endParaRPr lang="en-US" dirty="0"/>
          </a:p>
        </p:txBody>
      </p:sp>
      <p:sp>
        <p:nvSpPr>
          <p:cNvPr id="3" name="Content Placeholder 2"/>
          <p:cNvSpPr>
            <a:spLocks noGrp="1"/>
          </p:cNvSpPr>
          <p:nvPr>
            <p:ph idx="1"/>
          </p:nvPr>
        </p:nvSpPr>
        <p:spPr/>
        <p:txBody>
          <a:bodyPr/>
          <a:lstStyle/>
          <a:p>
            <a:r>
              <a:rPr lang="en-US" dirty="0" smtClean="0"/>
              <a:t>Student retention</a:t>
            </a:r>
          </a:p>
          <a:p>
            <a:endParaRPr lang="en-US" dirty="0" smtClean="0"/>
          </a:p>
          <a:p>
            <a:r>
              <a:rPr lang="en-US" dirty="0" smtClean="0"/>
              <a:t>Student success</a:t>
            </a:r>
          </a:p>
          <a:p>
            <a:endParaRPr lang="en-US" dirty="0" smtClean="0"/>
          </a:p>
          <a:p>
            <a:r>
              <a:rPr lang="en-US" dirty="0" smtClean="0"/>
              <a:t>Curriculum and course design</a:t>
            </a:r>
            <a:endParaRPr lang="en-US" dirty="0"/>
          </a:p>
        </p:txBody>
      </p:sp>
    </p:spTree>
    <p:extLst>
      <p:ext uri="{BB962C8B-B14F-4D97-AF65-F5344CB8AC3E}">
        <p14:creationId xmlns:p14="http://schemas.microsoft.com/office/powerpoint/2010/main" val="2350405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r>
              <a:rPr lang="en-US" dirty="0"/>
              <a:t>t</a:t>
            </a:r>
            <a:r>
              <a:rPr lang="en-US" dirty="0" smtClean="0"/>
              <a:t>o Answer</a:t>
            </a:r>
            <a:endParaRPr lang="en-US" dirty="0"/>
          </a:p>
        </p:txBody>
      </p:sp>
      <p:sp>
        <p:nvSpPr>
          <p:cNvPr id="3" name="Content Placeholder 2"/>
          <p:cNvSpPr>
            <a:spLocks noGrp="1"/>
          </p:cNvSpPr>
          <p:nvPr>
            <p:ph idx="1"/>
          </p:nvPr>
        </p:nvSpPr>
        <p:spPr/>
        <p:txBody>
          <a:bodyPr/>
          <a:lstStyle/>
          <a:p>
            <a:r>
              <a:rPr lang="en-US" dirty="0" smtClean="0"/>
              <a:t>Descriptive</a:t>
            </a:r>
          </a:p>
          <a:p>
            <a:pPr lvl="1"/>
            <a:r>
              <a:rPr lang="en-US" dirty="0" smtClean="0"/>
              <a:t>What happened?</a:t>
            </a:r>
          </a:p>
          <a:p>
            <a:pPr lvl="1"/>
            <a:r>
              <a:rPr lang="en-US" dirty="0" smtClean="0"/>
              <a:t>Where was the problem?</a:t>
            </a:r>
          </a:p>
          <a:p>
            <a:pPr lvl="1"/>
            <a:r>
              <a:rPr lang="en-US" dirty="0" smtClean="0"/>
              <a:t>What actions are needed?</a:t>
            </a:r>
          </a:p>
          <a:p>
            <a:r>
              <a:rPr lang="en-US" dirty="0" smtClean="0"/>
              <a:t>Predictive</a:t>
            </a:r>
          </a:p>
          <a:p>
            <a:pPr lvl="1"/>
            <a:r>
              <a:rPr lang="en-US" dirty="0" smtClean="0"/>
              <a:t>Why is this happening?</a:t>
            </a:r>
          </a:p>
          <a:p>
            <a:pPr lvl="1"/>
            <a:r>
              <a:rPr lang="en-US" dirty="0" smtClean="0"/>
              <a:t>What if these trends continue?</a:t>
            </a:r>
          </a:p>
          <a:p>
            <a:pPr lvl="1"/>
            <a:r>
              <a:rPr lang="en-US" dirty="0" smtClean="0"/>
              <a:t>What will happen next?</a:t>
            </a:r>
          </a:p>
          <a:p>
            <a:pPr lvl="1"/>
            <a:r>
              <a:rPr lang="en-US" dirty="0" smtClean="0"/>
              <a:t>What is the best/worst that can happen?</a:t>
            </a:r>
          </a:p>
        </p:txBody>
      </p:sp>
      <p:sp>
        <p:nvSpPr>
          <p:cNvPr id="4" name="Footer Placeholder 3"/>
          <p:cNvSpPr>
            <a:spLocks noGrp="1"/>
          </p:cNvSpPr>
          <p:nvPr>
            <p:ph type="ftr" sz="quarter" idx="11"/>
          </p:nvPr>
        </p:nvSpPr>
        <p:spPr/>
        <p:txBody>
          <a:bodyPr/>
          <a:lstStyle/>
          <a:p>
            <a:r>
              <a:rPr lang="en-US" smtClean="0"/>
              <a:t>May, T. A. (2011). Analytics, University 3.0, and the future of information technology. EDUCAUSE Review Online. http://net.educause.edu/ir/library/pdf/ERM1159.pdf</a:t>
            </a:r>
            <a:endParaRPr lang="en-US"/>
          </a:p>
        </p:txBody>
      </p:sp>
    </p:spTree>
    <p:extLst>
      <p:ext uri="{BB962C8B-B14F-4D97-AF65-F5344CB8AC3E}">
        <p14:creationId xmlns:p14="http://schemas.microsoft.com/office/powerpoint/2010/main" val="907842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a:t>L</a:t>
            </a:r>
            <a:r>
              <a:rPr lang="en-US" dirty="0" smtClean="0"/>
              <a:t>earning Analytics</a:t>
            </a:r>
            <a:endParaRPr lang="en-US" dirty="0"/>
          </a:p>
        </p:txBody>
      </p:sp>
      <p:sp>
        <p:nvSpPr>
          <p:cNvPr id="3" name="Content Placeholder 2"/>
          <p:cNvSpPr>
            <a:spLocks noGrp="1"/>
          </p:cNvSpPr>
          <p:nvPr>
            <p:ph idx="1"/>
          </p:nvPr>
        </p:nvSpPr>
        <p:spPr/>
        <p:txBody>
          <a:bodyPr/>
          <a:lstStyle/>
          <a:p>
            <a:r>
              <a:rPr lang="en-US" dirty="0" smtClean="0"/>
              <a:t>Five Stages (Goldstein and Katz)</a:t>
            </a:r>
          </a:p>
          <a:p>
            <a:pPr lvl="1"/>
            <a:r>
              <a:rPr lang="en-US" dirty="0" smtClean="0"/>
              <a:t>Data extraction</a:t>
            </a:r>
          </a:p>
          <a:p>
            <a:pPr lvl="1"/>
            <a:r>
              <a:rPr lang="en-US" dirty="0" smtClean="0"/>
              <a:t>Performance analysis</a:t>
            </a:r>
          </a:p>
          <a:p>
            <a:pPr lvl="1"/>
            <a:r>
              <a:rPr lang="en-US" dirty="0" smtClean="0"/>
              <a:t>What-if decision support</a:t>
            </a:r>
          </a:p>
          <a:p>
            <a:pPr lvl="1"/>
            <a:r>
              <a:rPr lang="en-US" dirty="0" smtClean="0"/>
              <a:t>Predictive modeling</a:t>
            </a:r>
          </a:p>
          <a:p>
            <a:pPr lvl="1"/>
            <a:r>
              <a:rPr lang="en-US" dirty="0" smtClean="0"/>
              <a:t>Automatic response triggers</a:t>
            </a:r>
            <a:endParaRPr lang="en-US" dirty="0"/>
          </a:p>
        </p:txBody>
      </p:sp>
      <p:sp>
        <p:nvSpPr>
          <p:cNvPr id="4" name="Footer Placeholder 3"/>
          <p:cNvSpPr>
            <a:spLocks noGrp="1"/>
          </p:cNvSpPr>
          <p:nvPr>
            <p:ph type="ftr" sz="quarter" idx="11"/>
          </p:nvPr>
        </p:nvSpPr>
        <p:spPr/>
        <p:txBody>
          <a:bodyPr/>
          <a:lstStyle/>
          <a:p>
            <a:r>
              <a:rPr lang="en-US" dirty="0" smtClean="0"/>
              <a:t>Goldstein, P. &amp; Katz, D. (2005). Academic analytics: The uses of management information </a:t>
            </a:r>
            <a:r>
              <a:rPr lang="en-US" dirty="0"/>
              <a:t>and technology in higher education. EDUCAUSE Center for Applied Research. http://net.educause.edu/ir/library/pdf/ekf/ekf0508.pdf</a:t>
            </a:r>
          </a:p>
        </p:txBody>
      </p:sp>
    </p:spTree>
    <p:extLst>
      <p:ext uri="{BB962C8B-B14F-4D97-AF65-F5344CB8AC3E}">
        <p14:creationId xmlns:p14="http://schemas.microsoft.com/office/powerpoint/2010/main" val="1229063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Analytics Data</a:t>
            </a:r>
            <a:endParaRPr lang="en-US" dirty="0"/>
          </a:p>
        </p:txBody>
      </p:sp>
      <p:sp>
        <p:nvSpPr>
          <p:cNvPr id="3" name="Content Placeholder 2"/>
          <p:cNvSpPr>
            <a:spLocks noGrp="1"/>
          </p:cNvSpPr>
          <p:nvPr>
            <p:ph idx="1"/>
          </p:nvPr>
        </p:nvSpPr>
        <p:spPr/>
        <p:txBody>
          <a:bodyPr/>
          <a:lstStyle/>
          <a:p>
            <a:r>
              <a:rPr lang="en-US" dirty="0" smtClean="0"/>
              <a:t>Final and assignment grades</a:t>
            </a:r>
          </a:p>
          <a:p>
            <a:r>
              <a:rPr lang="en-US" dirty="0" smtClean="0"/>
              <a:t>Resource access </a:t>
            </a:r>
            <a:r>
              <a:rPr lang="en-US" dirty="0"/>
              <a:t>f</a:t>
            </a:r>
            <a:r>
              <a:rPr lang="en-US" dirty="0" smtClean="0"/>
              <a:t>requency</a:t>
            </a:r>
          </a:p>
          <a:p>
            <a:r>
              <a:rPr lang="en-US" dirty="0" smtClean="0"/>
              <a:t>Time of access</a:t>
            </a:r>
          </a:p>
          <a:p>
            <a:r>
              <a:rPr lang="en-US" dirty="0" smtClean="0"/>
              <a:t>Type of resources accessed</a:t>
            </a:r>
          </a:p>
          <a:p>
            <a:r>
              <a:rPr lang="en-US" dirty="0" smtClean="0"/>
              <a:t>Discussion posts</a:t>
            </a:r>
          </a:p>
          <a:p>
            <a:pPr lvl="1"/>
            <a:r>
              <a:rPr lang="en-US" dirty="0" smtClean="0"/>
              <a:t>Frequency generated and read</a:t>
            </a:r>
          </a:p>
          <a:p>
            <a:pPr lvl="1"/>
            <a:r>
              <a:rPr lang="en-US" dirty="0" smtClean="0"/>
              <a:t>Number and type of questions asked</a:t>
            </a:r>
          </a:p>
          <a:p>
            <a:r>
              <a:rPr lang="en-US" dirty="0" smtClean="0"/>
              <a:t>Emails sent to instructor</a:t>
            </a:r>
            <a:endParaRPr lang="en-US" dirty="0"/>
          </a:p>
        </p:txBody>
      </p:sp>
    </p:spTree>
    <p:extLst>
      <p:ext uri="{BB962C8B-B14F-4D97-AF65-F5344CB8AC3E}">
        <p14:creationId xmlns:p14="http://schemas.microsoft.com/office/powerpoint/2010/main" val="5979768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199</TotalTime>
  <Words>1241</Words>
  <Application>Microsoft Office PowerPoint</Application>
  <PresentationFormat>Widescreen</PresentationFormat>
  <Paragraphs>189</Paragraphs>
  <Slides>25</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Gothic</vt:lpstr>
      <vt:lpstr>Wingdings 3</vt:lpstr>
      <vt:lpstr>Wisp</vt:lpstr>
      <vt:lpstr>Student Data Analytics</vt:lpstr>
      <vt:lpstr>Overview</vt:lpstr>
      <vt:lpstr>Bounded Rationality</vt:lpstr>
      <vt:lpstr>Academic Analytics</vt:lpstr>
      <vt:lpstr>Academic Analytics</vt:lpstr>
      <vt:lpstr>Goals of Academic Analytics</vt:lpstr>
      <vt:lpstr>Questions to Answer</vt:lpstr>
      <vt:lpstr>Using Learning Analytics</vt:lpstr>
      <vt:lpstr>Academic Analytics Data</vt:lpstr>
      <vt:lpstr>Analytics for Achievement</vt:lpstr>
      <vt:lpstr>Learning Analytics Tools</vt:lpstr>
      <vt:lpstr>PACE</vt:lpstr>
      <vt:lpstr>Signals</vt:lpstr>
      <vt:lpstr>Signals Interventions</vt:lpstr>
      <vt:lpstr>Signals (student view)</vt:lpstr>
      <vt:lpstr>Signals (instructor view)</vt:lpstr>
      <vt:lpstr>Analyze, Design, Develop, Implement, and Evaluate (ADDIE)</vt:lpstr>
      <vt:lpstr>Browser of Student and Course Objects</vt:lpstr>
      <vt:lpstr>BoSCO (cont.)</vt:lpstr>
      <vt:lpstr>BoSCO (cont.)</vt:lpstr>
      <vt:lpstr>BoSCO (cont.)</vt:lpstr>
      <vt:lpstr>BoSCO (cont.)</vt:lpstr>
      <vt:lpstr>Issues with Academic Analytics</vt:lpstr>
      <vt:lpstr>Conclusions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Data Analytics</dc:title>
  <dc:creator>Joe</dc:creator>
  <cp:lastModifiedBy>Joe</cp:lastModifiedBy>
  <cp:revision>59</cp:revision>
  <dcterms:created xsi:type="dcterms:W3CDTF">2015-03-17T14:07:48Z</dcterms:created>
  <dcterms:modified xsi:type="dcterms:W3CDTF">2015-03-17T17:27:38Z</dcterms:modified>
</cp:coreProperties>
</file>