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98" r:id="rId3"/>
    <p:sldId id="270" r:id="rId4"/>
    <p:sldId id="272" r:id="rId5"/>
    <p:sldId id="273" r:id="rId6"/>
    <p:sldId id="301" r:id="rId7"/>
    <p:sldId id="274" r:id="rId8"/>
    <p:sldId id="268" r:id="rId9"/>
    <p:sldId id="257" r:id="rId10"/>
    <p:sldId id="297" r:id="rId11"/>
    <p:sldId id="275" r:id="rId12"/>
    <p:sldId id="276" r:id="rId13"/>
    <p:sldId id="311" r:id="rId14"/>
    <p:sldId id="282" r:id="rId15"/>
    <p:sldId id="307" r:id="rId16"/>
    <p:sldId id="308" r:id="rId17"/>
    <p:sldId id="313" r:id="rId18"/>
    <p:sldId id="277" r:id="rId19"/>
    <p:sldId id="291" r:id="rId20"/>
    <p:sldId id="285" r:id="rId21"/>
    <p:sldId id="300" r:id="rId22"/>
    <p:sldId id="299"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8D1D72-DA98-402A-B766-DE745935CFB5}">
          <p14:sldIdLst>
            <p14:sldId id="256"/>
            <p14:sldId id="298"/>
            <p14:sldId id="270"/>
            <p14:sldId id="272"/>
            <p14:sldId id="273"/>
            <p14:sldId id="301"/>
            <p14:sldId id="274"/>
            <p14:sldId id="268"/>
            <p14:sldId id="257"/>
            <p14:sldId id="297"/>
            <p14:sldId id="275"/>
            <p14:sldId id="276"/>
            <p14:sldId id="311"/>
            <p14:sldId id="282"/>
            <p14:sldId id="307"/>
            <p14:sldId id="308"/>
            <p14:sldId id="313"/>
            <p14:sldId id="277"/>
            <p14:sldId id="291"/>
            <p14:sldId id="285"/>
            <p14:sldId id="300"/>
            <p14:sldId id="299"/>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56376" autoAdjust="0"/>
  </p:normalViewPr>
  <p:slideViewPr>
    <p:cSldViewPr snapToGrid="0">
      <p:cViewPr varScale="1">
        <p:scale>
          <a:sx n="58" d="100"/>
          <a:sy n="58" d="100"/>
        </p:scale>
        <p:origin x="108" y="294"/>
      </p:cViewPr>
      <p:guideLst/>
    </p:cSldViewPr>
  </p:slideViewPr>
  <p:notesTextViewPr>
    <p:cViewPr>
      <p:scale>
        <a:sx n="100" d="100"/>
        <a:sy n="100" d="100"/>
      </p:scale>
      <p:origin x="0" y="0"/>
    </p:cViewPr>
  </p:notesTextViewPr>
  <p:notesViewPr>
    <p:cSldViewPr snapToGrid="0">
      <p:cViewPr>
        <p:scale>
          <a:sx n="125" d="100"/>
          <a:sy n="125" d="100"/>
        </p:scale>
        <p:origin x="1128" y="-15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7F227-E543-4B4D-B9BC-1131AFE9F6AA}" type="datetimeFigureOut">
              <a:rPr lang="en-US" smtClean="0"/>
              <a:t>3/25/2015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460F2-FEFD-4999-8CE3-923114955F9B}" type="slidenum">
              <a:rPr lang="en-US" smtClean="0"/>
              <a:t>‹#›</a:t>
            </a:fld>
            <a:endParaRPr lang="en-US"/>
          </a:p>
        </p:txBody>
      </p:sp>
    </p:spTree>
    <p:extLst>
      <p:ext uri="{BB962C8B-B14F-4D97-AF65-F5344CB8AC3E}">
        <p14:creationId xmlns:p14="http://schemas.microsoft.com/office/powerpoint/2010/main" val="79524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1</a:t>
            </a:fld>
            <a:endParaRPr lang="en-US"/>
          </a:p>
        </p:txBody>
      </p:sp>
    </p:spTree>
    <p:extLst>
      <p:ext uri="{BB962C8B-B14F-4D97-AF65-F5344CB8AC3E}">
        <p14:creationId xmlns:p14="http://schemas.microsoft.com/office/powerpoint/2010/main" val="27752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Learning can occurred at anytime and any place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The learning can happen intentionally or unintentionally</a:t>
            </a: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It can be both formal , in</a:t>
            </a:r>
            <a:r>
              <a:rPr lang="en-US" sz="1200" baseline="0" dirty="0" smtClean="0">
                <a:solidFill>
                  <a:schemeClr val="tx1"/>
                </a:solidFill>
              </a:rPr>
              <a:t> class </a:t>
            </a:r>
            <a:r>
              <a:rPr lang="en-US" sz="1200" dirty="0" smtClean="0">
                <a:solidFill>
                  <a:schemeClr val="tx1"/>
                </a:solidFill>
              </a:rPr>
              <a:t>and </a:t>
            </a:r>
            <a:r>
              <a:rPr lang="en-US" sz="1200" baseline="0" dirty="0" smtClean="0">
                <a:solidFill>
                  <a:schemeClr val="tx1"/>
                </a:solidFill>
              </a:rPr>
              <a:t>informal outside of classroom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It</a:t>
            </a:r>
            <a:r>
              <a:rPr lang="en-US" sz="1200" i="0" kern="1200" baseline="0" dirty="0" smtClean="0">
                <a:solidFill>
                  <a:schemeClr val="tx1"/>
                </a:solidFill>
                <a:effectLst/>
                <a:latin typeface="+mn-lt"/>
                <a:ea typeface="+mn-ea"/>
                <a:cs typeface="+mn-cs"/>
              </a:rPr>
              <a:t> gives the sense of that the</a:t>
            </a:r>
            <a:r>
              <a:rPr lang="en-US" sz="1200" i="0" kern="1200" dirty="0" smtClean="0">
                <a:solidFill>
                  <a:schemeClr val="tx1"/>
                </a:solidFill>
                <a:effectLst/>
                <a:latin typeface="+mn-lt"/>
                <a:ea typeface="+mn-ea"/>
                <a:cs typeface="+mn-cs"/>
              </a:rPr>
              <a:t> student takes ownership of learning;</a:t>
            </a:r>
          </a:p>
          <a:p>
            <a:r>
              <a:rPr lang="en-US" sz="1200" i="0" kern="1200" dirty="0" smtClean="0">
                <a:solidFill>
                  <a:schemeClr val="tx1"/>
                </a:solidFill>
                <a:effectLst/>
                <a:latin typeface="+mn-lt"/>
                <a:ea typeface="+mn-ea"/>
                <a:cs typeface="+mn-cs"/>
              </a:rPr>
              <a:t>Student</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personalize their own learning experience, have control over the place,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time ,</a:t>
            </a:r>
            <a:r>
              <a:rPr lang="en-US" sz="1200" i="0" kern="1200" baseline="0" dirty="0" smtClean="0">
                <a:solidFill>
                  <a:schemeClr val="tx1"/>
                </a:solidFill>
                <a:effectLst/>
                <a:latin typeface="+mn-lt"/>
                <a:ea typeface="+mn-ea"/>
                <a:cs typeface="+mn-cs"/>
              </a:rPr>
              <a:t> and </a:t>
            </a:r>
            <a:r>
              <a:rPr lang="en-US" sz="1200" i="0" kern="1200" dirty="0" smtClean="0">
                <a:solidFill>
                  <a:schemeClr val="tx1"/>
                </a:solidFill>
                <a:effectLst/>
                <a:latin typeface="+mn-lt"/>
                <a:ea typeface="+mn-ea"/>
                <a:cs typeface="+mn-cs"/>
              </a:rPr>
              <a:t>learning</a:t>
            </a:r>
            <a:r>
              <a:rPr lang="th-TH"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content.</a:t>
            </a:r>
          </a:p>
          <a:p>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It’s a</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sense of intimacy and convenience with their personal devices (different</a:t>
            </a:r>
            <a:r>
              <a:rPr lang="en-US" sz="1200" i="0" kern="1200" baseline="0" dirty="0" smtClean="0">
                <a:solidFill>
                  <a:schemeClr val="tx1"/>
                </a:solidFill>
                <a:effectLst/>
                <a:latin typeface="+mn-lt"/>
                <a:ea typeface="+mn-ea"/>
                <a:cs typeface="+mn-cs"/>
              </a:rPr>
              <a:t> than a laptop)</a:t>
            </a:r>
          </a:p>
          <a:p>
            <a:r>
              <a:rPr lang="en-US" dirty="0" smtClean="0"/>
              <a:t>Extra:</a:t>
            </a:r>
          </a:p>
          <a:p>
            <a:r>
              <a:rPr lang="en-US" dirty="0" smtClean="0"/>
              <a:t>A </a:t>
            </a:r>
            <a:r>
              <a:rPr lang="en-US" dirty="0" err="1" smtClean="0"/>
              <a:t>courselet</a:t>
            </a:r>
            <a:r>
              <a:rPr lang="en-US" dirty="0" smtClean="0"/>
              <a:t> is a short, 10 to 15 minute, learning module.</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ability to capture their own learning moments (take photos, videos, notes) and share their insights or questions with others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using social media and LMS.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sz="1200" dirty="0" smtClean="0">
              <a:solidFill>
                <a:schemeClr val="tx1"/>
              </a:solidFill>
            </a:endParaRP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750460F2-FEFD-4999-8CE3-923114955F9B}" type="slidenum">
              <a:rPr lang="en-US" smtClean="0"/>
              <a:t>10</a:t>
            </a:fld>
            <a:endParaRPr lang="en-US"/>
          </a:p>
        </p:txBody>
      </p:sp>
    </p:spTree>
    <p:extLst>
      <p:ext uri="{BB962C8B-B14F-4D97-AF65-F5344CB8AC3E}">
        <p14:creationId xmlns:p14="http://schemas.microsoft.com/office/powerpoint/2010/main" val="287511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Where do I start in deciding which capability to use?</a:t>
            </a:r>
          </a:p>
          <a:p>
            <a:r>
              <a:rPr lang="en-US" sz="1200" kern="1200" dirty="0" smtClean="0">
                <a:solidFill>
                  <a:schemeClr val="tx1"/>
                </a:solidFill>
                <a:effectLst/>
                <a:latin typeface="+mn-lt"/>
                <a:ea typeface="+mn-ea"/>
                <a:cs typeface="+mn-cs"/>
              </a:rPr>
              <a:t>Define the problem to be solved, and then examine mobile technologies systematically, pointing to their technical capabilities and matching them to their affordance.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Accessing:</a:t>
            </a:r>
            <a:br>
              <a:rPr lang="en-US" sz="1200" b="1" dirty="0" smtClean="0"/>
            </a:br>
            <a:r>
              <a:rPr lang="en-US" sz="1200" dirty="0" smtClean="0"/>
              <a:t>on-demand access to reference information, </a:t>
            </a:r>
            <a:r>
              <a:rPr lang="en-US" sz="1200" baseline="0" dirty="0" smtClean="0"/>
              <a:t>Wikipedia, </a:t>
            </a:r>
            <a:r>
              <a:rPr lang="en-US" sz="1200" dirty="0" smtClean="0"/>
              <a:t>course</a:t>
            </a:r>
            <a:r>
              <a:rPr lang="en-US" sz="1200" baseline="0" dirty="0" smtClean="0"/>
              <a:t> content, LMS</a:t>
            </a:r>
            <a:endParaRPr lang="en-US" sz="1200" b="1" dirty="0" smtClean="0"/>
          </a:p>
          <a:p>
            <a:endParaRPr lang="en-US" sz="1200" b="1" dirty="0" smtClean="0"/>
          </a:p>
          <a:p>
            <a:r>
              <a:rPr lang="en-US" sz="1200" b="1" dirty="0" smtClean="0"/>
              <a:t>Augmenting</a:t>
            </a:r>
            <a:r>
              <a:rPr lang="en-US" sz="1200" b="1" baseline="0" dirty="0" smtClean="0"/>
              <a:t> (camera, GPS)</a:t>
            </a:r>
            <a:r>
              <a:rPr lang="en-US" sz="1200" b="1" dirty="0" smtClean="0"/>
              <a:t/>
            </a:r>
            <a:br>
              <a:rPr lang="en-US" sz="1200" b="1" dirty="0" smtClean="0"/>
            </a:br>
            <a:r>
              <a:rPr lang="en-US" sz="1200" dirty="0" smtClean="0"/>
              <a:t>Overlaying still image, audio, or video over real world objects or settings</a:t>
            </a:r>
          </a:p>
          <a:p>
            <a:r>
              <a:rPr lang="en-US" dirty="0" smtClean="0"/>
              <a:t>Augmenting : augmented reality</a:t>
            </a:r>
          </a:p>
          <a:p>
            <a:endParaRPr lang="en-US" dirty="0" smtClean="0"/>
          </a:p>
          <a:p>
            <a:r>
              <a:rPr lang="en-US" sz="1200" b="1" dirty="0" smtClean="0"/>
              <a:t>Data Capturing</a:t>
            </a:r>
            <a:r>
              <a:rPr lang="en-US" sz="1200" b="1" baseline="0" dirty="0" smtClean="0"/>
              <a:t> (microphone, camera)</a:t>
            </a:r>
            <a:r>
              <a:rPr lang="en-US" sz="1200" b="1" dirty="0" smtClean="0"/>
              <a:t/>
            </a:r>
            <a:br>
              <a:rPr lang="en-US" sz="1200" b="1" dirty="0" smtClean="0"/>
            </a:br>
            <a:r>
              <a:rPr lang="en-US" sz="1200" dirty="0" smtClean="0"/>
              <a:t>Documenting audio, visual content (image or video)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Collaborative learning : information gathering and sharing among users</a:t>
            </a:r>
          </a:p>
          <a:p>
            <a:endParaRPr lang="en-US" sz="1200" b="1" dirty="0" smtClean="0"/>
          </a:p>
          <a:p>
            <a:r>
              <a:rPr lang="en-US" sz="1200" b="1" dirty="0" smtClean="0"/>
              <a:t>Communicating: (chat application)</a:t>
            </a:r>
            <a:br>
              <a:rPr lang="en-US" sz="1200" b="1" dirty="0" smtClean="0"/>
            </a:br>
            <a:r>
              <a:rPr lang="en-US" sz="1200" dirty="0" smtClean="0"/>
              <a:t>One-way, two-way, or group messaging as part of informal or formal learning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Group collaboration, instructor/student discussion, and chat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be both synchronous (real</a:t>
            </a:r>
            <a:r>
              <a:rPr lang="en-US" baseline="0" dirty="0" smtClean="0"/>
              <a:t> time) </a:t>
            </a:r>
            <a:r>
              <a:rPr lang="en-US" dirty="0" smtClean="0"/>
              <a:t>and</a:t>
            </a:r>
            <a:r>
              <a:rPr lang="en-US" baseline="0" dirty="0" smtClean="0"/>
              <a:t> asynchronous</a:t>
            </a:r>
            <a:endParaRPr lang="en-US" dirty="0" smtClean="0"/>
          </a:p>
          <a:p>
            <a:endParaRPr lang="en-US" sz="1200" b="1" dirty="0" smtClean="0"/>
          </a:p>
          <a:p>
            <a:r>
              <a:rPr lang="en-US" sz="1200" b="1" dirty="0" smtClean="0"/>
              <a:t>Contextualizing: </a:t>
            </a:r>
            <a:br>
              <a:rPr lang="en-US" sz="1200" b="1" dirty="0" smtClean="0"/>
            </a:br>
            <a:r>
              <a:rPr lang="en-US" sz="1200" dirty="0" smtClean="0"/>
              <a:t>Notifications and linked interactions, </a:t>
            </a:r>
            <a:br>
              <a:rPr lang="en-US" sz="1200" dirty="0" smtClean="0"/>
            </a:br>
            <a:r>
              <a:rPr lang="en-US" sz="1200" dirty="0" smtClean="0"/>
              <a:t>proximity or location sensors to provide context-aware content</a:t>
            </a:r>
            <a:endParaRPr lang="en-US" sz="1200" b="1" dirty="0" smtClean="0"/>
          </a:p>
          <a:p>
            <a:r>
              <a:rPr lang="en-US" dirty="0" smtClean="0"/>
              <a:t>QR Codes, mobile tours, games, and interactive stories</a:t>
            </a:r>
          </a:p>
          <a:p>
            <a:endParaRPr lang="en-US" dirty="0" smtClean="0"/>
          </a:p>
          <a:p>
            <a:r>
              <a:rPr lang="en-US" sz="1200" b="1" dirty="0" smtClean="0"/>
              <a:t>e-Reading: </a:t>
            </a:r>
            <a:br>
              <a:rPr lang="en-US" sz="1200" b="1" dirty="0" smtClean="0"/>
            </a:br>
            <a:r>
              <a:rPr lang="en-US" sz="1200" dirty="0" smtClean="0"/>
              <a:t>Accessing and reading documents on multiple devices anytime, anywhere</a:t>
            </a:r>
            <a:endParaRPr lang="en-US" sz="1200" b="1" dirty="0" smtClean="0"/>
          </a:p>
          <a:p>
            <a:r>
              <a:rPr lang="en-US" sz="1200" b="1" dirty="0" smtClean="0"/>
              <a:t>Media Playing: </a:t>
            </a:r>
            <a:br>
              <a:rPr lang="en-US" sz="1200" b="1" dirty="0" smtClean="0"/>
            </a:br>
            <a:r>
              <a:rPr lang="en-US" sz="1200" dirty="0" smtClean="0"/>
              <a:t>Accessing media anytime, anywhere</a:t>
            </a:r>
            <a:endParaRPr lang="en-US" sz="1200" b="1" dirty="0" smtClean="0"/>
          </a:p>
          <a:p>
            <a:r>
              <a:rPr lang="en-US" sz="1200" b="1" dirty="0" smtClean="0"/>
              <a:t>Notifying / Reminding: (push notification service)</a:t>
            </a:r>
            <a:br>
              <a:rPr lang="en-US" sz="1200" b="1" dirty="0" smtClean="0"/>
            </a:br>
            <a:r>
              <a:rPr lang="en-US" sz="1200" dirty="0" smtClean="0"/>
              <a:t>Event triggers, instant reminders, and alerts that illicit immediate responses or deeper engagement with a learning activity</a:t>
            </a:r>
          </a:p>
          <a:p>
            <a:pPr lvl="0"/>
            <a:endParaRPr lang="en-US" dirty="0" smtClean="0"/>
          </a:p>
          <a:p>
            <a:pPr lvl="0"/>
            <a:r>
              <a:rPr lang="en-US" dirty="0" smtClean="0"/>
              <a:t>Spaced repetition/learning, flash cards, language learning</a:t>
            </a:r>
            <a:endParaRPr lang="en-US" sz="1200" kern="1200" dirty="0" smtClean="0">
              <a:solidFill>
                <a:schemeClr val="tx1"/>
              </a:solidFill>
              <a:effectLst/>
              <a:latin typeface="+mn-lt"/>
              <a:ea typeface="+mn-ea"/>
              <a:cs typeface="+mn-cs"/>
            </a:endParaRPr>
          </a:p>
          <a:p>
            <a:endParaRPr lang="en-US" sz="1200" b="1" dirty="0" smtClean="0"/>
          </a:p>
          <a:p>
            <a:endParaRPr lang="en-US" dirty="0" smtClean="0"/>
          </a:p>
        </p:txBody>
      </p:sp>
      <p:sp>
        <p:nvSpPr>
          <p:cNvPr id="4" name="Slide Number Placeholder 3"/>
          <p:cNvSpPr>
            <a:spLocks noGrp="1"/>
          </p:cNvSpPr>
          <p:nvPr>
            <p:ph type="sldNum" sz="quarter" idx="10"/>
          </p:nvPr>
        </p:nvSpPr>
        <p:spPr/>
        <p:txBody>
          <a:bodyPr/>
          <a:lstStyle/>
          <a:p>
            <a:fld id="{750460F2-FEFD-4999-8CE3-923114955F9B}" type="slidenum">
              <a:rPr lang="en-US" smtClean="0"/>
              <a:t>11</a:t>
            </a:fld>
            <a:endParaRPr lang="en-US"/>
          </a:p>
        </p:txBody>
      </p:sp>
    </p:spTree>
    <p:extLst>
      <p:ext uri="{BB962C8B-B14F-4D97-AF65-F5344CB8AC3E}">
        <p14:creationId xmlns:p14="http://schemas.microsoft.com/office/powerpoint/2010/main" val="81226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teachers and disciplines will have different conceptions of teaching (</a:t>
            </a:r>
            <a:r>
              <a:rPr lang="en-US" dirty="0" err="1" smtClean="0"/>
              <a:t>Kember</a:t>
            </a:r>
            <a:r>
              <a:rPr lang="en-US" dirty="0" smtClean="0"/>
              <a:t>, 1997) that they will attempt to bring to education.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http://www.irrodl.org/index.php/irrodl/article/view/346/875</a:t>
            </a:r>
          </a:p>
          <a:p>
            <a:endParaRPr lang="en-US" dirty="0" smtClean="0"/>
          </a:p>
          <a:p>
            <a:r>
              <a:rPr lang="en-US" baseline="0" dirty="0" smtClean="0"/>
              <a:t>Pedagogical Affordances of mobile devices go beyond content delivery.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some case,</a:t>
            </a:r>
            <a:r>
              <a:rPr lang="en-US" baseline="0" dirty="0" smtClean="0"/>
              <a:t> one might be </a:t>
            </a:r>
            <a:r>
              <a:rPr lang="en-US" dirty="0" smtClean="0"/>
              <a:t>concerned with supporting students learning (i.e., by discussion and collaboration)</a:t>
            </a:r>
            <a:r>
              <a:rPr lang="en-US" baseline="0" dirty="0" smtClean="0"/>
              <a:t> over </a:t>
            </a:r>
            <a:r>
              <a:rPr lang="en-US" dirty="0" smtClean="0"/>
              <a:t>the delivery of content</a:t>
            </a:r>
          </a:p>
          <a:p>
            <a:endParaRPr lang="en-US" sz="1200" b="1" dirty="0" smtClean="0"/>
          </a:p>
          <a:p>
            <a:endParaRPr lang="en-US" sz="1200" b="1" dirty="0" smtClean="0"/>
          </a:p>
          <a:p>
            <a:r>
              <a:rPr lang="en-US" sz="1200" b="1" dirty="0" smtClean="0"/>
              <a:t>Behaviorist Learning</a:t>
            </a:r>
          </a:p>
          <a:p>
            <a:r>
              <a:rPr lang="en-US" sz="1200" b="0" dirty="0" smtClean="0"/>
              <a:t>Fairy basic application</a:t>
            </a:r>
            <a:r>
              <a:rPr lang="en-US" sz="1200" b="0" baseline="0" dirty="0" smtClean="0"/>
              <a:t> of mobile devices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Approach : Present content, gather responses</a:t>
            </a:r>
            <a:r>
              <a:rPr lang="en-US" sz="1200" b="0" baseline="0" dirty="0" smtClean="0"/>
              <a:t> and provide feedback</a:t>
            </a:r>
          </a:p>
          <a:p>
            <a:endParaRPr lang="en-US" sz="1200" b="0" baseline="0" dirty="0" smtClean="0"/>
          </a:p>
          <a:p>
            <a:r>
              <a:rPr lang="en-US" sz="1200" b="0" baseline="0" dirty="0" smtClean="0"/>
              <a:t>e.g. classroom response systems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presenting multiple choice options on students’ devices, quickly &amp; anonymously gather students response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provide aggregate visualization to show variation in students’ response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r>
              <a:rPr lang="en-US" sz="1200" b="1" baseline="0" dirty="0" smtClean="0"/>
              <a:t>Constructivist</a:t>
            </a:r>
          </a:p>
          <a:p>
            <a:r>
              <a:rPr lang="en-US" sz="1200" b="0" baseline="0" dirty="0" smtClean="0"/>
              <a:t>Learning is an active process where learners construct new concepts based on  current and past knowledge</a:t>
            </a:r>
          </a:p>
          <a:p>
            <a:r>
              <a:rPr lang="en-US" sz="1200" b="0" baseline="0" dirty="0" smtClean="0"/>
              <a:t>Computer not just used for presentation but  a tool to manipulate information</a:t>
            </a:r>
          </a:p>
          <a:p>
            <a:r>
              <a:rPr lang="en-US" sz="1200" b="0" baseline="0" dirty="0" smtClean="0"/>
              <a:t>Mobile device offers </a:t>
            </a:r>
            <a:r>
              <a:rPr lang="en-US" sz="1200" b="0" baseline="0" dirty="0" err="1" smtClean="0"/>
              <a:t>opportunites</a:t>
            </a:r>
            <a:r>
              <a:rPr lang="en-US" sz="1200" b="0" baseline="0" dirty="0" smtClean="0"/>
              <a:t> to put the learners in realistic context</a:t>
            </a:r>
          </a:p>
          <a:p>
            <a:r>
              <a:rPr lang="en-US" sz="1200" b="0" baseline="0" dirty="0" smtClean="0"/>
              <a:t>e.g. participatory simulation</a:t>
            </a:r>
          </a:p>
          <a:p>
            <a:endParaRPr lang="en-US" sz="1200" b="0" baseline="0" dirty="0" smtClean="0"/>
          </a:p>
          <a:p>
            <a:endParaRPr lang="en-US" sz="1200" b="0" baseline="0" dirty="0" smtClean="0"/>
          </a:p>
          <a:p>
            <a:r>
              <a:rPr lang="en-US" sz="1200" b="1" baseline="0" dirty="0" smtClean="0"/>
              <a:t>Situated Learning</a:t>
            </a:r>
          </a:p>
          <a:p>
            <a:r>
              <a:rPr lang="en-US" sz="1200" i="0" kern="1200" dirty="0" smtClean="0">
                <a:solidFill>
                  <a:schemeClr val="tx1"/>
                </a:solidFill>
                <a:effectLst/>
                <a:latin typeface="+mn-lt"/>
                <a:ea typeface="+mn-ea"/>
                <a:cs typeface="+mn-cs"/>
              </a:rPr>
              <a:t>We</a:t>
            </a:r>
            <a:r>
              <a:rPr lang="en-US" sz="1200" i="0" kern="1200" baseline="0" dirty="0" smtClean="0">
                <a:solidFill>
                  <a:schemeClr val="tx1"/>
                </a:solidFill>
                <a:effectLst/>
                <a:latin typeface="+mn-lt"/>
                <a:ea typeface="+mn-ea"/>
                <a:cs typeface="+mn-cs"/>
              </a:rPr>
              <a:t> carry mobile device everywhere at different contexts and these contexts can be used to enhance learning activity</a:t>
            </a:r>
          </a:p>
          <a:p>
            <a:r>
              <a:rPr lang="en-US" sz="1200" i="0" kern="1200" baseline="0" dirty="0" smtClean="0">
                <a:solidFill>
                  <a:schemeClr val="tx1"/>
                </a:solidFill>
                <a:effectLst/>
                <a:latin typeface="+mn-lt"/>
                <a:ea typeface="+mn-ea"/>
                <a:cs typeface="+mn-cs"/>
              </a:rPr>
              <a:t>e.g. museum, fieldtrip</a:t>
            </a:r>
          </a:p>
          <a:p>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sz="1200" b="0" baseline="0" dirty="0" smtClean="0"/>
          </a:p>
          <a:p>
            <a:endParaRPr lang="en-US" sz="1200" b="0" baseline="0" dirty="0" smtClean="0"/>
          </a:p>
          <a:p>
            <a:endParaRPr lang="en-US" sz="1200" b="0" baseline="0" dirty="0" smtClean="0"/>
          </a:p>
          <a:p>
            <a:endParaRPr lang="en-US" sz="1200" b="0" baseline="0" dirty="0" smtClean="0"/>
          </a:p>
          <a:p>
            <a:endParaRPr lang="en-US" sz="1200" b="0" baseline="0" dirty="0" smtClean="0"/>
          </a:p>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750460F2-FEFD-4999-8CE3-923114955F9B}" type="slidenum">
              <a:rPr lang="en-US" smtClean="0"/>
              <a:t>12</a:t>
            </a:fld>
            <a:endParaRPr lang="en-US"/>
          </a:p>
        </p:txBody>
      </p:sp>
    </p:spTree>
    <p:extLst>
      <p:ext uri="{BB962C8B-B14F-4D97-AF65-F5344CB8AC3E}">
        <p14:creationId xmlns:p14="http://schemas.microsoft.com/office/powerpoint/2010/main" val="166465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a:t>
            </a:r>
            <a:r>
              <a:rPr lang="en-US" dirty="0" smtClean="0"/>
              <a:t>&gt;clicker student response system to promote group discussion, sharing, and collaboration in the classroom.</a:t>
            </a:r>
          </a:p>
          <a:p>
            <a:endParaRPr lang="en-US" dirty="0" smtClean="0"/>
          </a:p>
          <a:p>
            <a:r>
              <a:rPr lang="en-US" dirty="0" smtClean="0"/>
              <a:t>Canvas Polls integrates with Canvas courses, participation and performance data is saved for every student,</a:t>
            </a:r>
          </a:p>
          <a:p>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13</a:t>
            </a:fld>
            <a:endParaRPr lang="en-US"/>
          </a:p>
        </p:txBody>
      </p:sp>
    </p:spTree>
    <p:extLst>
      <p:ext uri="{BB962C8B-B14F-4D97-AF65-F5344CB8AC3E}">
        <p14:creationId xmlns:p14="http://schemas.microsoft.com/office/powerpoint/2010/main" val="344934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Collaborative Learning</a:t>
            </a:r>
          </a:p>
          <a:p>
            <a:r>
              <a:rPr lang="en-US" dirty="0" smtClean="0"/>
              <a:t>learning</a:t>
            </a:r>
            <a:r>
              <a:rPr lang="en-US" baseline="0" dirty="0" smtClean="0"/>
              <a:t> by interacting with peers that are better via conversation, coming up with the meaning </a:t>
            </a:r>
          </a:p>
          <a:p>
            <a:r>
              <a:rPr lang="en-US" baseline="0" dirty="0" smtClean="0"/>
              <a:t>Consume, produce and exchange content, sharing information at any time.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Informal</a:t>
            </a:r>
            <a:r>
              <a:rPr lang="en-US" sz="1200" b="1" kern="1200" baseline="0" dirty="0" smtClean="0">
                <a:solidFill>
                  <a:schemeClr val="tx1"/>
                </a:solidFill>
                <a:effectLst/>
                <a:latin typeface="+mn-lt"/>
                <a:ea typeface="+mn-ea"/>
                <a:cs typeface="+mn-cs"/>
              </a:rPr>
              <a:t> Learning</a:t>
            </a:r>
          </a:p>
          <a:p>
            <a:pPr lvl="0"/>
            <a:r>
              <a:rPr lang="en-US" dirty="0" smtClean="0"/>
              <a:t>Mobile devices accompany users in their everyday experiences and become a convenient source of information or means of communication that assists with learning.</a:t>
            </a:r>
          </a:p>
          <a:p>
            <a:pPr lvl="0"/>
            <a:endParaRPr lang="en-US" sz="1200" kern="1200" dirty="0" smtClean="0">
              <a:solidFill>
                <a:schemeClr val="tx1"/>
              </a:solidFill>
              <a:effectLst/>
              <a:latin typeface="+mn-lt"/>
              <a:ea typeface="+mn-ea"/>
              <a:cs typeface="+mn-cs"/>
            </a:endParaRPr>
          </a:p>
          <a:p>
            <a:pPr lvl="0"/>
            <a:r>
              <a:rPr lang="en-US" sz="1200" b="1" dirty="0" smtClean="0"/>
              <a:t>Learning and teaching support</a:t>
            </a:r>
          </a:p>
          <a:p>
            <a:pPr lvl="0"/>
            <a:r>
              <a:rPr lang="en-US" sz="1200" b="0" kern="1200" dirty="0" smtClean="0">
                <a:solidFill>
                  <a:schemeClr val="tx1"/>
                </a:solidFill>
                <a:effectLst/>
                <a:latin typeface="+mn-lt"/>
                <a:ea typeface="+mn-ea"/>
                <a:cs typeface="+mn-cs"/>
              </a:rPr>
              <a:t>So</a:t>
            </a:r>
            <a:r>
              <a:rPr lang="en-US" sz="1200" b="0" kern="1200" baseline="0" dirty="0" smtClean="0">
                <a:solidFill>
                  <a:schemeClr val="tx1"/>
                </a:solidFill>
                <a:effectLst/>
                <a:latin typeface="+mn-lt"/>
                <a:ea typeface="+mn-ea"/>
                <a:cs typeface="+mn-cs"/>
              </a:rPr>
              <a:t> the use of mobile technology is not just for learning activities. It can be used to support learning such as a personal organization tool for students, a tool for instructors to provide course materials just like LMS</a:t>
            </a:r>
          </a:p>
          <a:p>
            <a:pPr lvl="0"/>
            <a:endParaRPr lang="en-US" sz="1200" b="0" kern="1200" baseline="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Questions</a:t>
            </a:r>
          </a:p>
          <a:p>
            <a:pPr lvl="0"/>
            <a:r>
              <a:rPr lang="en-US" sz="1200" kern="1200" dirty="0" smtClean="0">
                <a:solidFill>
                  <a:schemeClr val="tx1"/>
                </a:solidFill>
                <a:effectLst/>
                <a:latin typeface="+mn-lt"/>
                <a:ea typeface="+mn-ea"/>
                <a:cs typeface="+mn-cs"/>
              </a:rPr>
              <a:t>Where do I start in deciding which technology to use?</a:t>
            </a:r>
          </a:p>
          <a:p>
            <a:r>
              <a:rPr lang="en-US" sz="1200" kern="1200" dirty="0" smtClean="0">
                <a:solidFill>
                  <a:schemeClr val="tx1"/>
                </a:solidFill>
                <a:effectLst/>
                <a:latin typeface="+mn-lt"/>
                <a:ea typeface="+mn-ea"/>
                <a:cs typeface="+mn-cs"/>
              </a:rPr>
              <a:t>Define the problem to be solved, and then examine mobile technologies systematically, pointing to their technical capabilities and matching them to their affordance.</a:t>
            </a:r>
          </a:p>
          <a:p>
            <a:endParaRPr lang="en-US" dirty="0" smtClean="0"/>
          </a:p>
          <a:p>
            <a:endParaRPr lang="en-US" baseline="0" dirty="0" smtClean="0"/>
          </a:p>
          <a:p>
            <a:pPr lvl="0"/>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0460F2-FEFD-4999-8CE3-923114955F9B}" type="slidenum">
              <a:rPr lang="en-US" smtClean="0"/>
              <a:t>14</a:t>
            </a:fld>
            <a:endParaRPr lang="en-US"/>
          </a:p>
        </p:txBody>
      </p:sp>
    </p:spTree>
    <p:extLst>
      <p:ext uri="{BB962C8B-B14F-4D97-AF65-F5344CB8AC3E}">
        <p14:creationId xmlns:p14="http://schemas.microsoft.com/office/powerpoint/2010/main" val="397263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the higher education learning experience more mobile, social, and altogether part of the modern student's life</a:t>
            </a:r>
          </a:p>
          <a:p>
            <a:endParaRPr lang="en-US" dirty="0" smtClean="0"/>
          </a:p>
          <a:p>
            <a:r>
              <a:rPr lang="en-US" b="1" dirty="0" smtClean="0"/>
              <a:t>Mixable:</a:t>
            </a:r>
            <a:r>
              <a:rPr lang="en-US" b="1" baseline="0" dirty="0" smtClean="0"/>
              <a:t> </a:t>
            </a:r>
            <a:r>
              <a:rPr lang="en-US" b="0" baseline="0" dirty="0" smtClean="0"/>
              <a:t> </a:t>
            </a:r>
            <a:r>
              <a:rPr lang="en-US" dirty="0" smtClean="0"/>
              <a:t>An easy-to-use online system that follows a familiar social networking model, Mixable allows users to easily hold conversations and share course resources.</a:t>
            </a:r>
          </a:p>
          <a:p>
            <a:r>
              <a:rPr lang="en-US" b="1" dirty="0" err="1" smtClean="0"/>
              <a:t>Hotseat</a:t>
            </a:r>
            <a:r>
              <a:rPr lang="en-US" b="1" dirty="0" smtClean="0"/>
              <a:t>: </a:t>
            </a:r>
            <a:r>
              <a:rPr lang="en-US" dirty="0" err="1" smtClean="0"/>
              <a:t>Hotseat</a:t>
            </a:r>
            <a:r>
              <a:rPr lang="en-US" dirty="0" smtClean="0"/>
              <a:t> provides users a place to quickly and easily participate in a productive backchannel discussion during class.</a:t>
            </a:r>
          </a:p>
          <a:p>
            <a:r>
              <a:rPr lang="en-US" b="1" dirty="0" smtClean="0"/>
              <a:t>Convoy: </a:t>
            </a:r>
            <a:r>
              <a:rPr lang="en-US" dirty="0" smtClean="0"/>
              <a:t>Deliver interactive presentations, supplemental materials, and lecture notes.</a:t>
            </a:r>
            <a:endParaRPr lang="en-US" b="1" dirty="0" smtClean="0"/>
          </a:p>
          <a:p>
            <a:r>
              <a:rPr lang="en-US" b="1" dirty="0" smtClean="0"/>
              <a:t>Pattern:</a:t>
            </a:r>
            <a:r>
              <a:rPr lang="en-US" b="1" baseline="0" dirty="0" smtClean="0"/>
              <a:t> </a:t>
            </a:r>
            <a:r>
              <a:rPr lang="en-US" b="0" baseline="0" dirty="0" smtClean="0"/>
              <a:t>help </a:t>
            </a:r>
            <a:r>
              <a:rPr lang="en-US" dirty="0" smtClean="0"/>
              <a:t>measure your study habits, providing you analytics and insights to become a better learner. </a:t>
            </a:r>
          </a:p>
          <a:p>
            <a:r>
              <a:rPr lang="en-US" b="1" dirty="0" smtClean="0"/>
              <a:t>Course Signal: </a:t>
            </a:r>
            <a:r>
              <a:rPr lang="en-US" dirty="0" smtClean="0"/>
              <a:t>detects early warning signs and provides intervention to users who may not be performing to the best of their abilities before they reach a critical point.</a:t>
            </a:r>
          </a:p>
          <a:p>
            <a:endParaRPr lang="en-US" b="1" dirty="0" smtClean="0"/>
          </a:p>
          <a:p>
            <a:r>
              <a:rPr lang="en-US" b="1" dirty="0" smtClean="0"/>
              <a:t>Instructor can create</a:t>
            </a:r>
            <a:r>
              <a:rPr lang="en-US" b="1" baseline="0" dirty="0" smtClean="0"/>
              <a:t> badges, </a:t>
            </a:r>
            <a:r>
              <a:rPr lang="en-US" dirty="0" smtClean="0"/>
              <a:t>recognize and validate those skills for students</a:t>
            </a:r>
            <a:endParaRPr lang="en-US" b="1" dirty="0" smtClean="0"/>
          </a:p>
          <a:p>
            <a:r>
              <a:rPr lang="en-US" dirty="0" smtClean="0"/>
              <a:t>Digital badges are becoming a popular way to acknowledge professional skills,</a:t>
            </a:r>
            <a:endParaRPr lang="en-US" b="1" dirty="0"/>
          </a:p>
        </p:txBody>
      </p:sp>
      <p:sp>
        <p:nvSpPr>
          <p:cNvPr id="4" name="Slide Number Placeholder 3"/>
          <p:cNvSpPr>
            <a:spLocks noGrp="1"/>
          </p:cNvSpPr>
          <p:nvPr>
            <p:ph type="sldNum" sz="quarter" idx="10"/>
          </p:nvPr>
        </p:nvSpPr>
        <p:spPr/>
        <p:txBody>
          <a:bodyPr/>
          <a:lstStyle/>
          <a:p>
            <a:fld id="{750460F2-FEFD-4999-8CE3-923114955F9B}" type="slidenum">
              <a:rPr lang="en-US" smtClean="0"/>
              <a:t>15</a:t>
            </a:fld>
            <a:endParaRPr lang="en-US"/>
          </a:p>
        </p:txBody>
      </p:sp>
    </p:spTree>
    <p:extLst>
      <p:ext uri="{BB962C8B-B14F-4D97-AF65-F5344CB8AC3E}">
        <p14:creationId xmlns:p14="http://schemas.microsoft.com/office/powerpoint/2010/main" val="177662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 social networking-powered mobile Web application, which creates a collaborative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classroom, allowing students to provide near real-time feedback during</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class and enabling professors to adjust the course content and improve the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learning experience.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Students can post messages to </a:t>
            </a:r>
            <a:r>
              <a:rPr lang="en-US" sz="1200" i="0" kern="1200" dirty="0" err="1" smtClean="0">
                <a:solidFill>
                  <a:schemeClr val="tx1"/>
                </a:solidFill>
                <a:effectLst/>
                <a:latin typeface="+mn-lt"/>
                <a:ea typeface="+mn-ea"/>
                <a:cs typeface="+mn-cs"/>
              </a:rPr>
              <a:t>Hotseat</a:t>
            </a:r>
            <a:r>
              <a:rPr lang="en-US" sz="1200" i="0" kern="1200" dirty="0" smtClean="0">
                <a:solidFill>
                  <a:schemeClr val="tx1"/>
                </a:solidFill>
                <a:effectLst/>
                <a:latin typeface="+mn-lt"/>
                <a:ea typeface="+mn-ea"/>
                <a:cs typeface="+mn-cs"/>
              </a:rPr>
              <a:t> using their</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Facebook or Twitter accounts, sending text messages, or logging in to the</a:t>
            </a:r>
            <a:br>
              <a:rPr lang="en-US" sz="1200" i="0" kern="1200" dirty="0" smtClean="0">
                <a:solidFill>
                  <a:schemeClr val="tx1"/>
                </a:solidFill>
                <a:effectLst/>
                <a:latin typeface="+mn-lt"/>
                <a:ea typeface="+mn-ea"/>
                <a:cs typeface="+mn-cs"/>
              </a:rPr>
            </a:br>
            <a:r>
              <a:rPr lang="en-US" sz="1200" i="0" kern="1200" dirty="0" err="1" smtClean="0">
                <a:solidFill>
                  <a:schemeClr val="tx1"/>
                </a:solidFill>
                <a:effectLst/>
                <a:latin typeface="+mn-lt"/>
                <a:ea typeface="+mn-ea"/>
                <a:cs typeface="+mn-cs"/>
              </a:rPr>
              <a:t>Hotseat</a:t>
            </a:r>
            <a:r>
              <a:rPr lang="en-US" sz="1200" i="0" kern="1200" dirty="0" smtClean="0">
                <a:solidFill>
                  <a:schemeClr val="tx1"/>
                </a:solidFill>
                <a:effectLst/>
                <a:latin typeface="+mn-lt"/>
                <a:ea typeface="+mn-ea"/>
                <a:cs typeface="+mn-cs"/>
              </a:rPr>
              <a:t> Web site.”</a:t>
            </a:r>
          </a:p>
          <a:p>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0460F2-FEFD-4999-8CE3-923114955F9B}" type="slidenum">
              <a:rPr lang="en-US" smtClean="0"/>
              <a:t>16</a:t>
            </a:fld>
            <a:endParaRPr lang="en-US"/>
          </a:p>
        </p:txBody>
      </p:sp>
    </p:spTree>
    <p:extLst>
      <p:ext uri="{BB962C8B-B14F-4D97-AF65-F5344CB8AC3E}">
        <p14:creationId xmlns:p14="http://schemas.microsoft.com/office/powerpoint/2010/main" val="356908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Passport</a:t>
            </a:r>
            <a:r>
              <a:rPr lang="en-US" dirty="0" smtClean="0"/>
              <a:t> :</a:t>
            </a:r>
          </a:p>
          <a:p>
            <a:r>
              <a:rPr lang="en-US" dirty="0" smtClean="0"/>
              <a:t>More detailed than an academic transcript, </a:t>
            </a:r>
          </a:p>
          <a:p>
            <a:r>
              <a:rPr lang="en-US" dirty="0" smtClean="0"/>
              <a:t>Passport allows users to visually display their work as concrete evidence of their knowledge.</a:t>
            </a:r>
          </a:p>
          <a:p>
            <a:r>
              <a:rPr lang="en-US" dirty="0" smtClean="0"/>
              <a:t>Passport is a learning and e-portfolio system that uses digital badges to demonstrate user’s competencies and achievements.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Way to capture:  </a:t>
            </a:r>
            <a:r>
              <a:rPr lang="en-US" baseline="0" dirty="0" smtClean="0"/>
              <a:t>students gained </a:t>
            </a:r>
            <a:r>
              <a:rPr lang="en-US" dirty="0" smtClean="0"/>
              <a:t>knowledge</a:t>
            </a:r>
            <a:r>
              <a:rPr lang="en-US" baseline="0" dirty="0" smtClean="0"/>
              <a:t> and skills </a:t>
            </a:r>
            <a:r>
              <a:rPr lang="en-US" dirty="0" smtClean="0"/>
              <a:t>not</a:t>
            </a:r>
            <a:r>
              <a:rPr lang="en-US" baseline="0" dirty="0" smtClean="0"/>
              <a:t> well-represented in college degree</a:t>
            </a:r>
            <a:endParaRPr lang="en-US" dirty="0" smtClean="0"/>
          </a:p>
          <a:p>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17</a:t>
            </a:fld>
            <a:endParaRPr lang="en-US"/>
          </a:p>
        </p:txBody>
      </p:sp>
    </p:spTree>
    <p:extLst>
      <p:ext uri="{BB962C8B-B14F-4D97-AF65-F5344CB8AC3E}">
        <p14:creationId xmlns:p14="http://schemas.microsoft.com/office/powerpoint/2010/main" val="1111968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1" dirty="0" smtClean="0"/>
              <a:t>Learning Content:</a:t>
            </a:r>
          </a:p>
          <a:p>
            <a:pPr marL="0" lvl="0" indent="0">
              <a:buNone/>
            </a:pPr>
            <a:r>
              <a:rPr lang="en-US" dirty="0" smtClean="0"/>
              <a:t>Content cannot simply be transferred from the desktop format to the mobile format without significant reorganization, reformatting, </a:t>
            </a:r>
          </a:p>
          <a:p>
            <a:pPr marL="0" lvl="0" indent="0">
              <a:buNone/>
            </a:pPr>
            <a:r>
              <a:rPr lang="en-US" dirty="0" smtClean="0"/>
              <a:t>and possibly transform it as learning support rather than</a:t>
            </a:r>
            <a:r>
              <a:rPr lang="en-US" baseline="0" dirty="0" smtClean="0"/>
              <a:t> learning content.</a:t>
            </a:r>
          </a:p>
          <a:p>
            <a:pPr marL="0" lvl="0" indent="0">
              <a:buNone/>
            </a:pPr>
            <a:endParaRPr lang="en-US" sz="1200" dirty="0" smtClean="0"/>
          </a:p>
          <a:p>
            <a:pPr marL="0" lvl="0" indent="0">
              <a:buNone/>
            </a:pPr>
            <a:r>
              <a:rPr lang="en-US" sz="1200" b="1" dirty="0" smtClean="0"/>
              <a:t>Best</a:t>
            </a:r>
            <a:r>
              <a:rPr lang="en-US" sz="1200" b="1" baseline="0" dirty="0" smtClean="0"/>
              <a: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Create content that is short and to the point</a:t>
            </a:r>
          </a:p>
          <a:p>
            <a:pPr marL="0" lvl="0" indent="0">
              <a:buNone/>
            </a:pPr>
            <a:r>
              <a:rPr lang="en-US" sz="1200" i="0" kern="1200" dirty="0" smtClean="0">
                <a:solidFill>
                  <a:schemeClr val="tx1"/>
                </a:solidFill>
                <a:effectLst/>
                <a:latin typeface="+mn-lt"/>
                <a:ea typeface="+mn-ea"/>
                <a:cs typeface="+mn-cs"/>
              </a:rPr>
              <a:t>Creating the smallest possible modules</a:t>
            </a:r>
            <a:r>
              <a:rPr lang="en-US" sz="1200" i="0" kern="1200" baseline="0" dirty="0" smtClean="0">
                <a:solidFill>
                  <a:schemeClr val="tx1"/>
                </a:solidFill>
                <a:effectLst/>
                <a:latin typeface="+mn-lt"/>
                <a:ea typeface="+mn-ea"/>
                <a:cs typeface="+mn-cs"/>
              </a:rPr>
              <a:t> consisting of</a:t>
            </a:r>
            <a:r>
              <a:rPr lang="en-US" sz="1200" i="0" kern="1200" dirty="0" smtClean="0">
                <a:solidFill>
                  <a:schemeClr val="tx1"/>
                </a:solidFill>
                <a:effectLst/>
                <a:latin typeface="+mn-lt"/>
                <a:ea typeface="+mn-ea"/>
                <a:cs typeface="+mn-cs"/>
              </a:rPr>
              <a:t> smaller chunks of context-independent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e.g. </a:t>
            </a:r>
            <a:r>
              <a:rPr lang="en-US" sz="1200" dirty="0" smtClean="0"/>
              <a:t>Breaking an hour-long web lecture into six 10-minutes segments for mobile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lvl="0" indent="0">
              <a:buNone/>
            </a:pPr>
            <a:r>
              <a:rPr lang="en-US" sz="1200" i="0" kern="1200" dirty="0" smtClean="0">
                <a:solidFill>
                  <a:schemeClr val="tx1"/>
                </a:solidFill>
                <a:effectLst/>
                <a:latin typeface="+mn-lt"/>
                <a:ea typeface="+mn-ea"/>
                <a:cs typeface="+mn-cs"/>
              </a:rPr>
              <a:t>a good checklist could be worth much more than an interactive game</a:t>
            </a:r>
          </a:p>
          <a:p>
            <a:pPr marL="0" lvl="0" indent="0">
              <a:buNone/>
            </a:pPr>
            <a:endParaRPr lang="en-US" sz="1200" dirty="0" smtClean="0"/>
          </a:p>
          <a:p>
            <a:pPr marL="0" lvl="0" indent="0">
              <a:buNone/>
            </a:pPr>
            <a:r>
              <a:rPr lang="en-US" sz="1200" b="1" dirty="0" smtClean="0"/>
              <a:t>Technical Challenges</a:t>
            </a:r>
          </a:p>
          <a:p>
            <a:pPr lvl="0"/>
            <a:r>
              <a:rPr lang="en-US" b="1" dirty="0" smtClean="0"/>
              <a:t>Size of the mobile device:</a:t>
            </a:r>
            <a:r>
              <a:rPr lang="en-US" b="1" baseline="0" dirty="0" smtClean="0"/>
              <a:t> </a:t>
            </a:r>
            <a:r>
              <a:rPr lang="en-US" sz="1200" i="0" kern="1200" dirty="0" smtClean="0">
                <a:solidFill>
                  <a:schemeClr val="tx1"/>
                </a:solidFill>
                <a:effectLst/>
                <a:latin typeface="+mn-lt"/>
                <a:ea typeface="+mn-ea"/>
                <a:cs typeface="+mn-cs"/>
              </a:rPr>
              <a:t>small screen size, and slow text input (hard to get substantive feedback</a:t>
            </a:r>
            <a:r>
              <a:rPr lang="en-US" sz="1200" i="0" kern="1200" baseline="0" dirty="0" smtClean="0">
                <a:solidFill>
                  <a:schemeClr val="tx1"/>
                </a:solidFill>
                <a:effectLst/>
                <a:latin typeface="+mn-lt"/>
                <a:ea typeface="+mn-ea"/>
                <a:cs typeface="+mn-cs"/>
              </a:rPr>
              <a:t> from students)</a:t>
            </a:r>
            <a:endParaRPr lang="en-US" dirty="0" smtClean="0"/>
          </a:p>
          <a:p>
            <a:pPr lvl="0"/>
            <a:r>
              <a:rPr lang="en-US" b="1" dirty="0" smtClean="0"/>
              <a:t>Device supported: </a:t>
            </a:r>
            <a:r>
              <a:rPr lang="en-US" sz="1200" i="0" kern="1200" dirty="0" smtClean="0">
                <a:solidFill>
                  <a:schemeClr val="tx1"/>
                </a:solidFill>
                <a:effectLst/>
                <a:latin typeface="+mn-lt"/>
                <a:ea typeface="+mn-ea"/>
                <a:cs typeface="+mn-cs"/>
              </a:rPr>
              <a:t>New devices continue to become available with varying capabilities and sizes.</a:t>
            </a:r>
          </a:p>
          <a:p>
            <a:r>
              <a:rPr lang="en-US" sz="1200" i="0" kern="1200" dirty="0" smtClean="0">
                <a:solidFill>
                  <a:schemeClr val="tx1"/>
                </a:solidFill>
                <a:effectLst/>
                <a:latin typeface="+mn-lt"/>
                <a:ea typeface="+mn-ea"/>
                <a:cs typeface="+mn-cs"/>
              </a:rPr>
              <a:t>	</a:t>
            </a:r>
            <a:r>
              <a:rPr lang="en-US" dirty="0" smtClean="0"/>
              <a:t>Extra: ADL Mobile Learning Instructional</a:t>
            </a:r>
            <a:r>
              <a:rPr lang="en-US" baseline="0" dirty="0" smtClean="0"/>
              <a:t> Design Reference Model</a:t>
            </a:r>
            <a:endParaRPr lang="en-US" dirty="0" smtClean="0"/>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Web apps</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Pros for web apps</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easily support a much wider range of devices.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consistent with features of a PC</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browser</a:t>
            </a:r>
          </a:p>
          <a:p>
            <a:r>
              <a:rPr lang="en-US" sz="1200" i="0" kern="1200" dirty="0" smtClean="0">
                <a:solidFill>
                  <a:schemeClr val="tx1"/>
                </a:solidFill>
                <a:effectLst/>
                <a:latin typeface="+mn-lt"/>
                <a:ea typeface="+mn-ea"/>
                <a:cs typeface="+mn-cs"/>
              </a:rPr>
              <a:t>Faster to deploy and update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Allows potential access to the same LMS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environment (or a specialized flavor of it) that desktop offers</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Cons for web apps:</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Requires live Internet access.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Can’t push content to the learner. Must notify via some other communications media that the new content that they can pull.</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Native apps</a:t>
            </a:r>
            <a:endParaRPr lang="en-US" sz="120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Pros for native apps</a:t>
            </a:r>
          </a:p>
          <a:p>
            <a:r>
              <a:rPr lang="en-US" sz="1200" i="0" kern="1200" dirty="0" smtClean="0">
                <a:solidFill>
                  <a:schemeClr val="tx1"/>
                </a:solidFill>
                <a:effectLst/>
                <a:latin typeface="+mn-lt"/>
                <a:ea typeface="+mn-ea"/>
                <a:cs typeface="+mn-cs"/>
              </a:rPr>
              <a:t>· best-in-class user experience</a:t>
            </a:r>
          </a:p>
          <a:p>
            <a:r>
              <a:rPr lang="en-US" sz="1200" i="0" kern="1200" dirty="0" smtClean="0">
                <a:solidFill>
                  <a:schemeClr val="tx1"/>
                </a:solidFill>
                <a:effectLst/>
                <a:latin typeface="+mn-lt"/>
                <a:ea typeface="+mn-ea"/>
                <a:cs typeface="+mn-cs"/>
              </a:rPr>
              <a:t>a rich design and tapping into device features and</a:t>
            </a:r>
          </a:p>
          <a:p>
            <a:r>
              <a:rPr lang="en-US" sz="1200" i="0" kern="1200" dirty="0" smtClean="0">
                <a:solidFill>
                  <a:schemeClr val="tx1"/>
                </a:solidFill>
                <a:effectLst/>
                <a:latin typeface="+mn-lt"/>
                <a:ea typeface="+mn-ea"/>
                <a:cs typeface="+mn-cs"/>
              </a:rPr>
              <a:t>offline use.</a:t>
            </a:r>
          </a:p>
          <a:p>
            <a:r>
              <a:rPr lang="en-US" sz="1200" i="0" kern="1200" dirty="0" smtClean="0">
                <a:solidFill>
                  <a:schemeClr val="tx1"/>
                </a:solidFill>
                <a:effectLst/>
                <a:latin typeface="+mn-lt"/>
                <a:ea typeface="+mn-ea"/>
                <a:cs typeface="+mn-cs"/>
              </a:rPr>
              <a:t>· Content can be pushed or pulled.</a:t>
            </a:r>
          </a:p>
          <a:p>
            <a:r>
              <a:rPr lang="en-US" sz="1200" i="0" kern="1200" dirty="0" smtClean="0">
                <a:solidFill>
                  <a:schemeClr val="tx1"/>
                </a:solidFill>
                <a:effectLst/>
                <a:latin typeface="+mn-lt"/>
                <a:ea typeface="+mn-ea"/>
                <a:cs typeface="+mn-cs"/>
              </a:rPr>
              <a:t>· Content can be downloaded for offline</a:t>
            </a:r>
          </a:p>
          <a:p>
            <a:r>
              <a:rPr lang="en-US" sz="1200" i="0" kern="1200" dirty="0" smtClean="0">
                <a:solidFill>
                  <a:schemeClr val="tx1"/>
                </a:solidFill>
                <a:effectLst/>
                <a:latin typeface="+mn-lt"/>
                <a:ea typeface="+mn-ea"/>
                <a:cs typeface="+mn-cs"/>
              </a:rPr>
              <a:t>consumption</a:t>
            </a:r>
          </a:p>
          <a:p>
            <a:endParaRPr lang="en-US" sz="120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Cons for native apps:</a:t>
            </a:r>
          </a:p>
          <a:p>
            <a:r>
              <a:rPr lang="en-US" sz="1200" i="0" kern="1200" dirty="0" smtClean="0">
                <a:solidFill>
                  <a:schemeClr val="tx1"/>
                </a:solidFill>
                <a:effectLst/>
                <a:latin typeface="+mn-lt"/>
                <a:ea typeface="+mn-ea"/>
                <a:cs typeface="+mn-cs"/>
              </a:rPr>
              <a:t>· They cannot be easily ported to other mobile</a:t>
            </a:r>
          </a:p>
          <a:p>
            <a:r>
              <a:rPr lang="en-US" sz="1200" i="0" kern="1200" dirty="0" smtClean="0">
                <a:solidFill>
                  <a:schemeClr val="tx1"/>
                </a:solidFill>
                <a:effectLst/>
                <a:latin typeface="+mn-lt"/>
                <a:ea typeface="+mn-ea"/>
                <a:cs typeface="+mn-cs"/>
              </a:rPr>
              <a:t>platforms.</a:t>
            </a:r>
          </a:p>
          <a:p>
            <a:r>
              <a:rPr lang="en-US" sz="1200" i="0" kern="1200" dirty="0" smtClean="0">
                <a:solidFill>
                  <a:schemeClr val="tx1"/>
                </a:solidFill>
                <a:effectLst/>
                <a:latin typeface="+mn-lt"/>
                <a:ea typeface="+mn-ea"/>
                <a:cs typeface="+mn-cs"/>
              </a:rPr>
              <a:t>· Can take longer to deploy</a:t>
            </a:r>
          </a:p>
          <a:p>
            <a:r>
              <a:rPr lang="en-US" sz="1200" i="0" kern="1200" dirty="0" smtClean="0">
                <a:solidFill>
                  <a:schemeClr val="tx1"/>
                </a:solidFill>
                <a:effectLst/>
                <a:latin typeface="+mn-lt"/>
                <a:ea typeface="+mn-ea"/>
                <a:cs typeface="+mn-cs"/>
              </a:rPr>
              <a:t>· Developing, testing, and supporting multiple</a:t>
            </a:r>
          </a:p>
          <a:p>
            <a:r>
              <a:rPr lang="en-US" sz="1200" i="0" kern="1200" dirty="0" smtClean="0">
                <a:solidFill>
                  <a:schemeClr val="tx1"/>
                </a:solidFill>
                <a:effectLst/>
                <a:latin typeface="+mn-lt"/>
                <a:ea typeface="+mn-ea"/>
                <a:cs typeface="+mn-cs"/>
              </a:rPr>
              <a:t>device platforms can be costly.</a:t>
            </a:r>
          </a:p>
          <a:p>
            <a:pPr lvl="0"/>
            <a:endParaRPr lang="en-US" sz="1200" i="0" kern="1200" dirty="0" smtClean="0">
              <a:solidFill>
                <a:schemeClr val="tx1"/>
              </a:solidFill>
              <a:effectLst/>
              <a:latin typeface="+mn-lt"/>
              <a:ea typeface="+mn-ea"/>
              <a:cs typeface="+mn-cs"/>
            </a:endParaRPr>
          </a:p>
          <a:p>
            <a:pPr lvl="0"/>
            <a:r>
              <a:rPr lang="en-US" sz="1200" b="1" i="0" kern="1200" dirty="0" smtClean="0">
                <a:solidFill>
                  <a:schemeClr val="tx1"/>
                </a:solidFill>
                <a:effectLst/>
                <a:latin typeface="+mn-lt"/>
                <a:ea typeface="+mn-ea"/>
                <a:cs typeface="+mn-cs"/>
              </a:rPr>
              <a:t>Platform(s) supported: </a:t>
            </a:r>
            <a:r>
              <a:rPr lang="en-US" sz="1200" i="0" kern="1200" dirty="0" smtClean="0">
                <a:solidFill>
                  <a:schemeClr val="tx1"/>
                </a:solidFill>
                <a:effectLst/>
                <a:latin typeface="+mn-lt"/>
                <a:ea typeface="+mn-ea"/>
                <a:cs typeface="+mn-cs"/>
              </a:rPr>
              <a:t>Deloitte estimates the cost of developing for two OSs is 160 percent of the cost of developing for one.</a:t>
            </a:r>
            <a:endParaRPr lang="en-US" b="1" dirty="0" smtClean="0"/>
          </a:p>
          <a:p>
            <a:pPr lvl="0"/>
            <a:r>
              <a:rPr lang="en-US" b="1" dirty="0" smtClean="0"/>
              <a:t>Technology</a:t>
            </a:r>
            <a:r>
              <a:rPr lang="en-US" b="1" baseline="0" dirty="0" smtClean="0"/>
              <a:t> changes: </a:t>
            </a:r>
            <a:r>
              <a:rPr lang="en-US" sz="1200" i="0" kern="1200" dirty="0" smtClean="0">
                <a:solidFill>
                  <a:schemeClr val="tx1"/>
                </a:solidFill>
                <a:effectLst/>
                <a:latin typeface="+mn-lt"/>
                <a:ea typeface="+mn-ea"/>
                <a:cs typeface="+mn-cs"/>
              </a:rPr>
              <a:t>The global mobile industry is now the most “vibrant” and “fastest growing industry” on the planet. Expect improvements and changes</a:t>
            </a:r>
            <a:br>
              <a:rPr lang="en-US" sz="1200" i="0" kern="1200" dirty="0" smtClean="0">
                <a:solidFill>
                  <a:schemeClr val="tx1"/>
                </a:solidFill>
                <a:effectLst/>
                <a:latin typeface="+mn-lt"/>
                <a:ea typeface="+mn-ea"/>
                <a:cs typeface="+mn-cs"/>
              </a:rPr>
            </a:br>
            <a:r>
              <a:rPr lang="en-US" sz="1200" dirty="0" smtClean="0"/>
              <a:t>Inconsistent Platforms:</a:t>
            </a:r>
            <a:r>
              <a:rPr lang="en-US" sz="1200" baseline="0" dirty="0" smtClean="0"/>
              <a:t> </a:t>
            </a:r>
            <a:r>
              <a:rPr lang="en-US" sz="1200" i="0" kern="1200" dirty="0" smtClean="0">
                <a:solidFill>
                  <a:schemeClr val="tx1"/>
                </a:solidFill>
                <a:effectLst/>
                <a:latin typeface="+mn-lt"/>
                <a:ea typeface="+mn-ea"/>
                <a:cs typeface="+mn-cs"/>
              </a:rPr>
              <a:t>lack of cross-platform consistency in mobile devices, multiple operating systems.</a:t>
            </a:r>
          </a:p>
          <a:p>
            <a:pPr marL="0" lvl="0" indent="0">
              <a:buNone/>
            </a:pPr>
            <a:endParaRPr lang="en-US" sz="1200" dirty="0" smtClean="0"/>
          </a:p>
          <a:p>
            <a:pPr marL="0" lvl="0" indent="0">
              <a:buNone/>
            </a:pPr>
            <a:endParaRPr lang="en-US" sz="1200" dirty="0" smtClean="0"/>
          </a:p>
          <a:p>
            <a:pPr lvl="0"/>
            <a:r>
              <a:rPr lang="en-US" sz="1200" b="1" dirty="0" smtClean="0"/>
              <a:t>Social</a:t>
            </a:r>
            <a:r>
              <a:rPr lang="en-US" sz="1200" b="1" baseline="0" dirty="0" smtClean="0"/>
              <a:t> Challenges</a:t>
            </a: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Improved Technology—Increased Distraction,</a:t>
            </a:r>
            <a:r>
              <a:rPr lang="en-US" sz="1200" baseline="0" dirty="0" smtClean="0"/>
              <a:t> </a:t>
            </a:r>
            <a:r>
              <a:rPr lang="en-US" sz="1200" i="0" kern="1200" dirty="0" smtClean="0">
                <a:solidFill>
                  <a:schemeClr val="tx1"/>
                </a:solidFill>
                <a:effectLst/>
                <a:latin typeface="+mn-lt"/>
                <a:ea typeface="+mn-ea"/>
                <a:cs typeface="+mn-cs"/>
              </a:rPr>
              <a:t>Multi-tasking is not always a productive way to learn.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Sending friends text messages during class time.</a:t>
            </a:r>
            <a:endParaRPr lang="en-U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Personal and private information and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Other inappropriate</a:t>
            </a:r>
            <a:r>
              <a:rPr lang="en-US" sz="1200" baseline="0" dirty="0" smtClean="0"/>
              <a:t> behavior e.g.</a:t>
            </a:r>
            <a:endParaRPr lang="en-US" sz="1200" dirty="0" smtClean="0"/>
          </a:p>
          <a:p>
            <a:pPr lvl="0"/>
            <a:r>
              <a:rPr lang="en-US" sz="1200" dirty="0" smtClean="0"/>
              <a:t>Sending or receiving test answers. </a:t>
            </a:r>
          </a:p>
          <a:p>
            <a:pPr lvl="0"/>
            <a:r>
              <a:rPr lang="en-US" sz="1200" dirty="0" smtClean="0"/>
              <a:t>distributing inappropriate digital photos of students.</a:t>
            </a:r>
          </a:p>
          <a:p>
            <a:pPr marL="0" lv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18</a:t>
            </a:fld>
            <a:endParaRPr lang="en-US"/>
          </a:p>
        </p:txBody>
      </p:sp>
    </p:spTree>
    <p:extLst>
      <p:ext uri="{BB962C8B-B14F-4D97-AF65-F5344CB8AC3E}">
        <p14:creationId xmlns:p14="http://schemas.microsoft.com/office/powerpoint/2010/main" val="29739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a:t>
            </a:r>
            <a:r>
              <a:rPr lang="en-US" baseline="0" dirty="0" smtClean="0"/>
              <a:t> learned about </a:t>
            </a:r>
            <a:r>
              <a:rPr lang="en-US" dirty="0" smtClean="0"/>
              <a:t>LTI (IMS LTI (Learning Tools Interoperability)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standard for c</a:t>
            </a:r>
            <a:r>
              <a:rPr lang="en-US" dirty="0" smtClean="0"/>
              <a:t>ommunicating</a:t>
            </a:r>
            <a:r>
              <a:rPr lang="en-US" baseline="0" dirty="0" smtClean="0"/>
              <a:t> between </a:t>
            </a:r>
            <a:r>
              <a:rPr lang="en-US" dirty="0" smtClean="0"/>
              <a:t>platforms like LMS, portals, or other educational environments.</a:t>
            </a:r>
          </a:p>
          <a:p>
            <a:pPr marL="0" indent="0">
              <a:buFontTx/>
              <a:buNone/>
            </a:pPr>
            <a:r>
              <a:rPr lang="en-US" b="0" baseline="0" dirty="0" smtClean="0"/>
              <a:t>- Capture students’ assessment score</a:t>
            </a:r>
          </a:p>
          <a:p>
            <a:pPr marL="0" indent="0">
              <a:buFontTx/>
              <a:buNone/>
            </a:pPr>
            <a:endParaRPr lang="en-US" b="1" dirty="0" smtClean="0"/>
          </a:p>
          <a:p>
            <a:r>
              <a:rPr lang="en-US" dirty="0" smtClean="0"/>
              <a:t>The problem is that</a:t>
            </a:r>
            <a:r>
              <a:rPr lang="en-US" baseline="0" dirty="0" smtClean="0"/>
              <a:t> </a:t>
            </a:r>
            <a:r>
              <a:rPr lang="en-US" dirty="0" smtClean="0"/>
              <a:t>LTI </a:t>
            </a:r>
          </a:p>
          <a:p>
            <a:r>
              <a:rPr lang="en-US" sz="1200" i="0" kern="1200" dirty="0" smtClean="0">
                <a:solidFill>
                  <a:schemeClr val="tx1"/>
                </a:solidFill>
                <a:effectLst/>
                <a:latin typeface="+mn-lt"/>
                <a:ea typeface="+mn-ea"/>
                <a:cs typeface="+mn-cs"/>
              </a:rPr>
              <a:t>No</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support for non-web-based</a:t>
            </a:r>
            <a:r>
              <a:rPr lang="en-US" sz="1200" i="0" kern="1200" baseline="0" dirty="0" smtClean="0">
                <a:solidFill>
                  <a:schemeClr val="tx1"/>
                </a:solidFill>
                <a:effectLst/>
                <a:latin typeface="+mn-lt"/>
                <a:ea typeface="+mn-ea"/>
                <a:cs typeface="+mn-cs"/>
              </a:rPr>
              <a:t> activities</a:t>
            </a:r>
          </a:p>
          <a:p>
            <a:r>
              <a:rPr lang="en-US" sz="1200" i="0" kern="1200" baseline="0" dirty="0" smtClean="0">
                <a:solidFill>
                  <a:schemeClr val="tx1"/>
                </a:solidFill>
                <a:effectLst/>
                <a:latin typeface="+mn-lt"/>
                <a:ea typeface="+mn-ea"/>
                <a:cs typeface="+mn-cs"/>
              </a:rPr>
              <a:t>External tool must be launched via LMS</a:t>
            </a:r>
          </a:p>
          <a:p>
            <a:r>
              <a:rPr lang="en-US" sz="1200" i="0" kern="1200" baseline="0" dirty="0" smtClean="0">
                <a:solidFill>
                  <a:schemeClr val="tx1"/>
                </a:solidFill>
                <a:effectLst/>
                <a:latin typeface="+mn-lt"/>
                <a:ea typeface="+mn-ea"/>
                <a:cs typeface="+mn-cs"/>
              </a:rPr>
              <a:t>Integration with non-browser application may become complex</a:t>
            </a:r>
          </a:p>
          <a:p>
            <a:pPr marL="0" indent="0">
              <a:buFontTx/>
              <a:buNone/>
            </a:pPr>
            <a:endParaRPr lang="en-US" b="1" dirty="0" smtClean="0"/>
          </a:p>
          <a:p>
            <a:pPr marL="0" indent="0">
              <a:buFontTx/>
              <a:buNone/>
            </a:pPr>
            <a:r>
              <a:rPr lang="en-US" b="1" dirty="0" smtClean="0"/>
              <a:t>Consider Mobile learning </a:t>
            </a:r>
            <a:r>
              <a:rPr lang="en-US" b="1" baseline="0" dirty="0" smtClean="0"/>
              <a:t> where </a:t>
            </a:r>
            <a:r>
              <a:rPr lang="en-US" b="0" dirty="0" smtClean="0"/>
              <a:t>Learning happens everywhere both formal</a:t>
            </a:r>
            <a:r>
              <a:rPr lang="en-US" b="0" baseline="0" dirty="0" smtClean="0"/>
              <a:t>ly and informally</a:t>
            </a:r>
            <a:endParaRPr lang="en-US" b="0" dirty="0" smtClean="0"/>
          </a:p>
          <a:p>
            <a:r>
              <a:rPr lang="en-US" dirty="0" smtClean="0"/>
              <a:t>So if we want to make </a:t>
            </a:r>
            <a:r>
              <a:rPr lang="en-US" sz="1200" i="0" kern="1200" dirty="0" smtClean="0">
                <a:solidFill>
                  <a:schemeClr val="tx1"/>
                </a:solidFill>
                <a:effectLst/>
                <a:latin typeface="+mn-lt"/>
                <a:ea typeface="+mn-ea"/>
                <a:cs typeface="+mn-cs"/>
              </a:rPr>
              <a:t>mobile learning part of the learning tool,</a:t>
            </a:r>
            <a:r>
              <a:rPr lang="en-US" sz="1200" i="0" kern="1200" baseline="0" dirty="0" smtClean="0">
                <a:solidFill>
                  <a:schemeClr val="tx1"/>
                </a:solidFill>
                <a:effectLst/>
                <a:latin typeface="+mn-lt"/>
                <a:ea typeface="+mn-ea"/>
                <a:cs typeface="+mn-cs"/>
              </a:rPr>
              <a:t> it too need to be able to communicate with LMS and other learning environments.</a:t>
            </a:r>
          </a:p>
          <a:p>
            <a:endParaRPr lang="en-US" b="1" dirty="0" smtClean="0"/>
          </a:p>
          <a:p>
            <a:r>
              <a:rPr lang="en-US" sz="1200" i="0" kern="1200" dirty="0" smtClean="0">
                <a:solidFill>
                  <a:schemeClr val="tx1"/>
                </a:solidFill>
                <a:effectLst/>
                <a:latin typeface="+mn-lt"/>
                <a:ea typeface="+mn-ea"/>
                <a:cs typeface="+mn-cs"/>
              </a:rPr>
              <a:t>They expect to learn informally and collaboratively, and to be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able to use social networks as part of the learning experience. </a:t>
            </a:r>
          </a:p>
          <a:p>
            <a:r>
              <a:rPr lang="en-US" sz="1200" i="0" kern="1200" dirty="0" smtClean="0">
                <a:solidFill>
                  <a:schemeClr val="tx1"/>
                </a:solidFill>
                <a:effectLst/>
                <a:latin typeface="+mn-lt"/>
                <a:ea typeface="+mn-ea"/>
                <a:cs typeface="+mn-cs"/>
              </a:rPr>
              <a:t>Users expect that their</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learning experiences will earn them credit, regardless of whether the learning activities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are browser-based or not;</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Free learners from being tied to an LMS</a:t>
            </a:r>
          </a:p>
        </p:txBody>
      </p:sp>
      <p:sp>
        <p:nvSpPr>
          <p:cNvPr id="4" name="Slide Number Placeholder 3"/>
          <p:cNvSpPr>
            <a:spLocks noGrp="1"/>
          </p:cNvSpPr>
          <p:nvPr>
            <p:ph type="sldNum" sz="quarter" idx="10"/>
          </p:nvPr>
        </p:nvSpPr>
        <p:spPr/>
        <p:txBody>
          <a:bodyPr/>
          <a:lstStyle/>
          <a:p>
            <a:fld id="{750460F2-FEFD-4999-8CE3-923114955F9B}" type="slidenum">
              <a:rPr lang="en-US" smtClean="0"/>
              <a:t>19</a:t>
            </a:fld>
            <a:endParaRPr lang="en-US"/>
          </a:p>
        </p:txBody>
      </p:sp>
    </p:spTree>
    <p:extLst>
      <p:ext uri="{BB962C8B-B14F-4D97-AF65-F5344CB8AC3E}">
        <p14:creationId xmlns:p14="http://schemas.microsoft.com/office/powerpoint/2010/main" val="318769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VT Search for new LMS; mobile access as</a:t>
            </a:r>
            <a:r>
              <a:rPr lang="en-US" baseline="0" dirty="0" smtClean="0"/>
              <a:t> </a:t>
            </a:r>
            <a:r>
              <a:rPr lang="en-US" dirty="0" smtClean="0"/>
              <a:t>one of the</a:t>
            </a:r>
            <a:r>
              <a:rPr lang="en-US" baseline="0" dirty="0" smtClean="0"/>
              <a:t> key requirement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somehow reflect the growing importance of mobile devices to the learning experience of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people who make decision are quite confident that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having mobile support is worthwhile (money, time invested (maintenance, technical supports) students ,instructor will make use of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Evidence/Data</a:t>
            </a:r>
            <a:r>
              <a:rPr lang="en-US" baseline="0" dirty="0" smtClean="0"/>
              <a:t> to back up the decision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Trends to support decision</a:t>
            </a:r>
            <a:endParaRPr lang="en-US" dirty="0" smtClean="0"/>
          </a:p>
        </p:txBody>
      </p:sp>
      <p:sp>
        <p:nvSpPr>
          <p:cNvPr id="4" name="Slide Number Placeholder 3"/>
          <p:cNvSpPr>
            <a:spLocks noGrp="1"/>
          </p:cNvSpPr>
          <p:nvPr>
            <p:ph type="sldNum" sz="quarter" idx="10"/>
          </p:nvPr>
        </p:nvSpPr>
        <p:spPr/>
        <p:txBody>
          <a:bodyPr/>
          <a:lstStyle/>
          <a:p>
            <a:fld id="{750460F2-FEFD-4999-8CE3-923114955F9B}" type="slidenum">
              <a:rPr lang="en-US" smtClean="0"/>
              <a:t>2</a:t>
            </a:fld>
            <a:endParaRPr lang="en-US"/>
          </a:p>
        </p:txBody>
      </p:sp>
    </p:spTree>
    <p:extLst>
      <p:ext uri="{BB962C8B-B14F-4D97-AF65-F5344CB8AC3E}">
        <p14:creationId xmlns:p14="http://schemas.microsoft.com/office/powerpoint/2010/main" val="4120500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smtClean="0">
                <a:solidFill>
                  <a:schemeClr val="tx1"/>
                </a:solidFill>
                <a:effectLst/>
                <a:latin typeface="+mn-lt"/>
                <a:ea typeface="+mn-ea"/>
                <a:cs typeface="+mn-cs"/>
              </a:rPr>
              <a:t>Another emerging standard is </a:t>
            </a:r>
            <a:r>
              <a:rPr lang="en-US" dirty="0" smtClean="0"/>
              <a:t>Experience API (formerly known as </a:t>
            </a:r>
            <a:r>
              <a:rPr lang="en-US" dirty="0" err="1" smtClean="0"/>
              <a:t>TinCan</a:t>
            </a:r>
            <a:r>
              <a:rPr lang="en-US" dirty="0" smtClean="0"/>
              <a:t>) by</a:t>
            </a:r>
            <a:r>
              <a:rPr lang="en-US" baseline="0" dirty="0" smtClean="0"/>
              <a:t> </a:t>
            </a:r>
            <a:r>
              <a:rPr lang="en-US" sz="1200" i="0" kern="1200" baseline="0" dirty="0" smtClean="0">
                <a:solidFill>
                  <a:schemeClr val="tx1"/>
                </a:solidFill>
                <a:effectLst/>
                <a:latin typeface="+mn-lt"/>
                <a:ea typeface="+mn-ea"/>
                <a:cs typeface="+mn-cs"/>
              </a:rPr>
              <a:t>ADL (</a:t>
            </a:r>
            <a:r>
              <a:rPr lang="en-US" sz="1200" i="0" kern="1200" dirty="0" smtClean="0">
                <a:solidFill>
                  <a:schemeClr val="tx1"/>
                </a:solidFill>
                <a:effectLst/>
                <a:latin typeface="+mn-lt"/>
                <a:ea typeface="+mn-ea"/>
                <a:cs typeface="+mn-cs"/>
              </a:rPr>
              <a:t>Advanced Distributed Learning)</a:t>
            </a:r>
            <a:r>
              <a:rPr lang="en-US" sz="1200" i="0" kern="1200" baseline="0" dirty="0" smtClean="0">
                <a:solidFill>
                  <a:schemeClr val="tx1"/>
                </a:solidFill>
                <a:effectLst/>
                <a:latin typeface="+mn-lt"/>
                <a:ea typeface="+mn-ea"/>
                <a:cs typeface="+mn-cs"/>
              </a:rPr>
              <a:t> group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Growing list of</a:t>
            </a:r>
            <a:r>
              <a:rPr lang="en-US" baseline="0" dirty="0" smtClean="0"/>
              <a:t> adopters such as </a:t>
            </a:r>
            <a:r>
              <a:rPr lang="en-US" dirty="0" smtClean="0"/>
              <a:t>Moodle</a:t>
            </a:r>
            <a:r>
              <a:rPr lang="en-US" baseline="0" dirty="0" smtClean="0"/>
              <a:t> Sakai, and Blackboard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Support a variety of content types.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People learn from interactions with other people, content, and beyond.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actions can happen anywhere and signal an event where learning could occur. All of these can be recorded with the Tin Can API.</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 tied to </a:t>
            </a:r>
            <a:r>
              <a:rPr lang="en-US" sz="1200" b="1" kern="1200" dirty="0" err="1" smtClean="0">
                <a:solidFill>
                  <a:schemeClr val="tx1"/>
                </a:solidFill>
                <a:effectLst/>
                <a:latin typeface="+mn-lt"/>
                <a:ea typeface="+mn-ea"/>
                <a:cs typeface="+mn-cs"/>
              </a:rPr>
              <a:t>browswer</a:t>
            </a:r>
            <a:r>
              <a:rPr lang="en-US" sz="1200" b="1" kern="120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 LMS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Provide a method to track learning that involves activities that take place across multiple platforms and devices.</a:t>
            </a:r>
          </a:p>
          <a:p>
            <a:endParaRPr lang="en-US" dirty="0" smtClean="0"/>
          </a:p>
          <a:p>
            <a:r>
              <a:rPr lang="en-US" dirty="0" smtClean="0"/>
              <a:t> </a:t>
            </a:r>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0460F2-FEFD-4999-8CE3-923114955F9B}" type="slidenum">
              <a:rPr lang="en-US" smtClean="0"/>
              <a:t>20</a:t>
            </a:fld>
            <a:endParaRPr lang="en-US"/>
          </a:p>
        </p:txBody>
      </p:sp>
    </p:spTree>
    <p:extLst>
      <p:ext uri="{BB962C8B-B14F-4D97-AF65-F5344CB8AC3E}">
        <p14:creationId xmlns:p14="http://schemas.microsoft.com/office/powerpoint/2010/main" val="4259619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Facebook Activity Streams</a:t>
            </a:r>
          </a:p>
          <a:p>
            <a:r>
              <a:rPr lang="en-US" sz="1200" dirty="0" smtClean="0"/>
              <a:t>“Mike posted a picture”</a:t>
            </a:r>
          </a:p>
          <a:p>
            <a:r>
              <a:rPr lang="en-US" sz="1200" dirty="0" smtClean="0"/>
              <a:t>“Tim commented on Mike’s Picture”</a:t>
            </a:r>
          </a:p>
          <a:p>
            <a:r>
              <a:rPr lang="en-US" sz="1200" dirty="0" smtClean="0"/>
              <a:t>“Beth liked Mike’s Picture”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of “learning experiences” and “learning evidences”</a:t>
            </a:r>
          </a:p>
          <a:p>
            <a:r>
              <a:rPr lang="en-US" baseline="0" dirty="0" smtClean="0"/>
              <a:t>Allow </a:t>
            </a:r>
            <a:r>
              <a:rPr lang="en-US" baseline="0" dirty="0" err="1" smtClean="0"/>
              <a:t>xAPI</a:t>
            </a:r>
            <a:r>
              <a:rPr lang="en-US" baseline="0" dirty="0" smtClean="0"/>
              <a:t> enabled </a:t>
            </a:r>
            <a:r>
              <a:rPr lang="en-US" sz="1200" i="0" kern="1200" dirty="0" smtClean="0">
                <a:solidFill>
                  <a:schemeClr val="tx1"/>
                </a:solidFill>
                <a:effectLst/>
                <a:latin typeface="+mn-lt"/>
                <a:ea typeface="+mn-ea"/>
                <a:cs typeface="+mn-cs"/>
              </a:rPr>
              <a:t>generate and capture learning stream data and then organize the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data into meaningful learning contexts</a:t>
            </a:r>
            <a:br>
              <a:rPr lang="en-US" sz="1200" i="0" kern="1200" dirty="0" smtClean="0">
                <a:solidFill>
                  <a:schemeClr val="tx1"/>
                </a:solidFill>
                <a:effectLst/>
                <a:latin typeface="+mn-lt"/>
                <a:ea typeface="+mn-ea"/>
                <a:cs typeface="+mn-cs"/>
              </a:rPr>
            </a:br>
            <a:endParaRPr lang="en-US" dirty="0" smtClean="0"/>
          </a:p>
          <a:p>
            <a:r>
              <a:rPr lang="en-US" dirty="0" smtClean="0"/>
              <a:t>We can analyze the learning path of each student.</a:t>
            </a:r>
          </a:p>
          <a:p>
            <a:r>
              <a:rPr lang="en-US" dirty="0" smtClean="0"/>
              <a:t>Identify learning paths that lead to the most successful/problematic outcomes.</a:t>
            </a:r>
          </a:p>
          <a:p>
            <a:endParaRPr lang="en-US" dirty="0" smtClean="0"/>
          </a:p>
          <a:p>
            <a:r>
              <a:rPr lang="en-US" dirty="0" smtClean="0"/>
              <a:t>Students can link the data </a:t>
            </a:r>
          </a:p>
        </p:txBody>
      </p:sp>
      <p:sp>
        <p:nvSpPr>
          <p:cNvPr id="4" name="Slide Number Placeholder 3"/>
          <p:cNvSpPr>
            <a:spLocks noGrp="1"/>
          </p:cNvSpPr>
          <p:nvPr>
            <p:ph type="sldNum" sz="quarter" idx="10"/>
          </p:nvPr>
        </p:nvSpPr>
        <p:spPr/>
        <p:txBody>
          <a:bodyPr/>
          <a:lstStyle/>
          <a:p>
            <a:fld id="{750460F2-FEFD-4999-8CE3-923114955F9B}" type="slidenum">
              <a:rPr lang="en-US" smtClean="0"/>
              <a:t>21</a:t>
            </a:fld>
            <a:endParaRPr lang="en-US"/>
          </a:p>
        </p:txBody>
      </p:sp>
    </p:spTree>
    <p:extLst>
      <p:ext uri="{BB962C8B-B14F-4D97-AF65-F5344CB8AC3E}">
        <p14:creationId xmlns:p14="http://schemas.microsoft.com/office/powerpoint/2010/main" val="186801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Learning Record Store (LRS) = a place to store learning records.</a:t>
            </a:r>
            <a:br>
              <a:rPr lang="en-US" dirty="0" smtClean="0"/>
            </a:br>
            <a:endParaRPr lang="en-US" dirty="0" smtClean="0"/>
          </a:p>
          <a:p>
            <a:r>
              <a:rPr lang="en-US" sz="1200" kern="1200" dirty="0" smtClean="0">
                <a:solidFill>
                  <a:schemeClr val="tx1"/>
                </a:solidFill>
                <a:effectLst/>
                <a:latin typeface="+mn-lt"/>
                <a:ea typeface="+mn-ea"/>
                <a:cs typeface="+mn-cs"/>
              </a:rPr>
              <a:t>This data is available for retrieval by other systems that create reports, perform analytics, and generally </a:t>
            </a:r>
          </a:p>
          <a:p>
            <a:r>
              <a:rPr lang="en-US" sz="1200" kern="1200" dirty="0" smtClean="0">
                <a:solidFill>
                  <a:schemeClr val="tx1"/>
                </a:solidFill>
                <a:effectLst/>
                <a:latin typeface="+mn-lt"/>
                <a:ea typeface="+mn-ea"/>
                <a:cs typeface="+mn-cs"/>
              </a:rPr>
              <a:t>create meaning out of the raw data stored in the LRS in the form of statements. </a:t>
            </a:r>
          </a:p>
          <a:p>
            <a:r>
              <a:rPr lang="en-US" dirty="0" smtClean="0"/>
              <a:t>records that can be accessed by an LMS or a reporting tool. </a:t>
            </a:r>
          </a:p>
          <a:p>
            <a:r>
              <a:rPr lang="en-US" dirty="0" smtClean="0"/>
              <a:t>An LRS can live inside an LMS, or it can stand on its own.</a:t>
            </a:r>
          </a:p>
          <a:p>
            <a:endParaRPr lang="en-US" dirty="0" smtClean="0"/>
          </a:p>
          <a:p>
            <a:endParaRPr lang="en-US" dirty="0" smtClean="0"/>
          </a:p>
          <a:p>
            <a:r>
              <a:rPr lang="en-US" dirty="0" smtClean="0"/>
              <a:t>Will this has practical use in higher education?</a:t>
            </a:r>
          </a:p>
          <a:p>
            <a:r>
              <a:rPr lang="en-US" dirty="0" smtClean="0"/>
              <a:t>Concerns about ethical issues (</a:t>
            </a:r>
            <a:r>
              <a:rPr lang="en-US" baseline="0" dirty="0" smtClean="0"/>
              <a:t> evading student’s privacy)?</a:t>
            </a:r>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22</a:t>
            </a:fld>
            <a:endParaRPr lang="en-US"/>
          </a:p>
        </p:txBody>
      </p:sp>
    </p:spTree>
    <p:extLst>
      <p:ext uri="{BB962C8B-B14F-4D97-AF65-F5344CB8AC3E}">
        <p14:creationId xmlns:p14="http://schemas.microsoft.com/office/powerpoint/2010/main" val="82185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2014</a:t>
            </a:r>
          </a:p>
          <a:p>
            <a:r>
              <a:rPr lang="en-US" dirty="0" smtClean="0"/>
              <a:t>EDUCAUSE,</a:t>
            </a:r>
            <a:r>
              <a:rPr lang="en-US" baseline="0" dirty="0" smtClean="0"/>
              <a:t> </a:t>
            </a:r>
            <a:r>
              <a:rPr lang="en-US" dirty="0" smtClean="0"/>
              <a:t>an educational nonprofit association,</a:t>
            </a:r>
            <a:r>
              <a:rPr lang="en-US" baseline="0" dirty="0" smtClean="0"/>
              <a:t> [</a:t>
            </a:r>
            <a:r>
              <a:rPr lang="en-US" dirty="0" smtClean="0"/>
              <a:t>IT leaders and professionals committed to advancing higher education]</a:t>
            </a:r>
          </a:p>
          <a:p>
            <a:endParaRPr lang="en-US" b="0" dirty="0" smtClean="0"/>
          </a:p>
          <a:p>
            <a:r>
              <a:rPr lang="en-US" b="1" dirty="0" smtClean="0"/>
              <a:t>Conduct studies</a:t>
            </a:r>
            <a:r>
              <a:rPr lang="en-US" b="1" baseline="0" dirty="0" smtClean="0"/>
              <a:t> designed to </a:t>
            </a:r>
            <a:r>
              <a:rPr lang="en-US" b="1" dirty="0" smtClean="0"/>
              <a:t>help academic</a:t>
            </a:r>
            <a:r>
              <a:rPr lang="en-US" b="1" baseline="0" dirty="0" smtClean="0"/>
              <a:t> institution to </a:t>
            </a:r>
            <a:r>
              <a:rPr lang="en-US" b="1" dirty="0" smtClean="0"/>
              <a:t>predict, plan for, and act on IT trends in higher education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partnered with 213 higher education institutions across 45 U.S. states and 15 countries to investigate </a:t>
            </a:r>
          </a:p>
          <a:p>
            <a:r>
              <a:rPr lang="en-US" sz="1200" kern="1200" dirty="0" smtClean="0">
                <a:solidFill>
                  <a:schemeClr val="tx1"/>
                </a:solidFill>
                <a:effectLst/>
                <a:latin typeface="+mn-lt"/>
                <a:ea typeface="+mn-ea"/>
                <a:cs typeface="+mn-cs"/>
              </a:rPr>
              <a:t>Undergrad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experiences and expectations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conduct online survey where m</a:t>
            </a:r>
            <a:r>
              <a:rPr lang="en-US" dirty="0" smtClean="0"/>
              <a:t>ore than 75,000 students responded.</a:t>
            </a:r>
          </a:p>
          <a:p>
            <a:r>
              <a:rPr lang="en-US" sz="1200" b="1" kern="1200" dirty="0" smtClean="0">
                <a:solidFill>
                  <a:schemeClr val="tx1"/>
                </a:solidFill>
                <a:effectLst/>
                <a:latin typeface="+mn-lt"/>
                <a:ea typeface="+mn-ea"/>
                <a:cs typeface="+mn-cs"/>
              </a:rPr>
              <a:t>They asked them what devices students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own, how they use them, and their perception</a:t>
            </a:r>
            <a:r>
              <a:rPr lang="en-US" sz="1200" b="1" kern="1200" baseline="0" dirty="0" smtClean="0">
                <a:solidFill>
                  <a:schemeClr val="tx1"/>
                </a:solidFill>
                <a:effectLst/>
                <a:latin typeface="+mn-lt"/>
                <a:ea typeface="+mn-ea"/>
                <a:cs typeface="+mn-cs"/>
              </a:rPr>
              <a:t> of technology at their institutions.</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3</a:t>
            </a:fld>
            <a:endParaRPr lang="en-US"/>
          </a:p>
        </p:txBody>
      </p:sp>
    </p:spTree>
    <p:extLst>
      <p:ext uri="{BB962C8B-B14F-4D97-AF65-F5344CB8AC3E}">
        <p14:creationId xmlns:p14="http://schemas.microsoft.com/office/powerpoint/2010/main" val="180656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students own mobile devices now than ever.</a:t>
            </a:r>
          </a:p>
          <a:p>
            <a:r>
              <a:rPr lang="en-US" sz="1200" kern="1200" dirty="0" smtClean="0">
                <a:solidFill>
                  <a:schemeClr val="tx1"/>
                </a:solidFill>
                <a:effectLst/>
                <a:latin typeface="+mn-lt"/>
                <a:ea typeface="+mn-ea"/>
                <a:cs typeface="+mn-cs"/>
              </a:rPr>
              <a:t>Mobile device ownership continues to increase, with 86% of undergrad</a:t>
            </a:r>
            <a:r>
              <a:rPr lang="en-US" sz="1200" kern="1200" baseline="0" dirty="0" smtClean="0">
                <a:solidFill>
                  <a:schemeClr val="tx1"/>
                </a:solidFill>
                <a:effectLst/>
                <a:latin typeface="+mn-lt"/>
                <a:ea typeface="+mn-ea"/>
                <a:cs typeface="+mn-cs"/>
              </a:rPr>
              <a:t> students</a:t>
            </a:r>
            <a:r>
              <a:rPr lang="en-US" sz="1200" kern="1200" dirty="0" smtClean="0">
                <a:solidFill>
                  <a:schemeClr val="tx1"/>
                </a:solidFill>
                <a:effectLst/>
                <a:latin typeface="+mn-lt"/>
                <a:ea typeface="+mn-ea"/>
                <a:cs typeface="+mn-cs"/>
              </a:rPr>
              <a:t> owning a smartphone in 2014 (up from 76% in 2013) and </a:t>
            </a:r>
          </a:p>
          <a:p>
            <a:r>
              <a:rPr lang="en-US" sz="1200" kern="1200" dirty="0" smtClean="0">
                <a:solidFill>
                  <a:schemeClr val="tx1"/>
                </a:solidFill>
                <a:effectLst/>
                <a:latin typeface="+mn-lt"/>
                <a:ea typeface="+mn-ea"/>
                <a:cs typeface="+mn-cs"/>
              </a:rPr>
              <a:t>nearly half of students (47%) owning a tablet (up from 31% in 2013). </a:t>
            </a:r>
          </a:p>
          <a:p>
            <a:r>
              <a:rPr lang="en-US" sz="1200" kern="1200" dirty="0" smtClean="0">
                <a:solidFill>
                  <a:schemeClr val="tx1"/>
                </a:solidFill>
                <a:effectLst/>
                <a:latin typeface="+mn-lt"/>
                <a:ea typeface="+mn-ea"/>
                <a:cs typeface="+mn-cs"/>
              </a:rPr>
              <a:t>Laptop ownership has leveled off, with 90% of students owning one in </a:t>
            </a:r>
          </a:p>
          <a:p>
            <a:r>
              <a:rPr lang="en-US" sz="1200" kern="1200" dirty="0" smtClean="0">
                <a:solidFill>
                  <a:schemeClr val="tx1"/>
                </a:solidFill>
                <a:effectLst/>
                <a:latin typeface="+mn-lt"/>
                <a:ea typeface="+mn-ea"/>
                <a:cs typeface="+mn-cs"/>
              </a:rPr>
              <a:t>2014 (up 1% from 2013).</a:t>
            </a:r>
          </a:p>
          <a:p>
            <a:endParaRPr lang="en-US" baseline="0" dirty="0" smtClean="0"/>
          </a:p>
          <a:p>
            <a:r>
              <a:rPr lang="en-US" baseline="0" dirty="0" smtClean="0"/>
              <a:t>Owning mobile devices doesn’t mean they are using it for academics!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4</a:t>
            </a:fld>
            <a:endParaRPr lang="en-US"/>
          </a:p>
        </p:txBody>
      </p:sp>
    </p:spTree>
    <p:extLst>
      <p:ext uri="{BB962C8B-B14F-4D97-AF65-F5344CB8AC3E}">
        <p14:creationId xmlns:p14="http://schemas.microsoft.com/office/powerpoint/2010/main" val="83957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Noticeably more students used their smartphones, tablets, and e-readers for</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academics in 2014 than in previous years, a finding that corresponds with the general</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trend in increased device ownership.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among students who use these devices for academic work, attitudes about the importance of these devices hasn’t changed much</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during this same time period.</a:t>
            </a:r>
            <a:r>
              <a:rPr lang="en-US" sz="1200" i="0" kern="1200" baseline="0" dirty="0" smtClean="0">
                <a:solidFill>
                  <a:schemeClr val="tx1"/>
                </a:solidFill>
                <a:effectLst/>
                <a:latin typeface="+mn-lt"/>
                <a:ea typeface="+mn-ea"/>
                <a:cs typeface="+mn-cs"/>
              </a:rPr>
              <a:t> Students that are more tech-inclined , the more likely they are to use device for academic purposes and rate them as important to academic success.</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5</a:t>
            </a:fld>
            <a:endParaRPr lang="en-US"/>
          </a:p>
        </p:txBody>
      </p:sp>
    </p:spTree>
    <p:extLst>
      <p:ext uri="{BB962C8B-B14F-4D97-AF65-F5344CB8AC3E}">
        <p14:creationId xmlns:p14="http://schemas.microsoft.com/office/powerpoint/2010/main" val="355808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top 5 issues are a mix of administrative tasks (checking grades and accessing the LMS)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engagement activities (communicating with other students outside class and looking</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up information while in class)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6</a:t>
            </a:fld>
            <a:endParaRPr lang="en-US"/>
          </a:p>
        </p:txBody>
      </p:sp>
    </p:spTree>
    <p:extLst>
      <p:ext uri="{BB962C8B-B14F-4D97-AF65-F5344CB8AC3E}">
        <p14:creationId xmlns:p14="http://schemas.microsoft.com/office/powerpoint/2010/main" val="277785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increased use of personal digital devices for academics corresponds with trend increases in device </a:t>
            </a:r>
          </a:p>
          <a:p>
            <a:r>
              <a:rPr lang="en-US" sz="1200" kern="1200" dirty="0" smtClean="0">
                <a:solidFill>
                  <a:schemeClr val="tx1"/>
                </a:solidFill>
                <a:effectLst/>
                <a:latin typeface="+mn-lt"/>
                <a:ea typeface="+mn-ea"/>
                <a:cs typeface="+mn-cs"/>
              </a:rPr>
              <a:t>ownership, attitudes about the importance of these devices for academic success haven’t changed much.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few data points may help explain this: </a:t>
            </a:r>
            <a:endParaRPr lang="en-US" sz="1200" kern="1200" dirty="0" smtClean="0">
              <a:solidFill>
                <a:schemeClr val="tx1"/>
              </a:solidFill>
              <a:effectLst/>
              <a:latin typeface="+mn-lt"/>
              <a:ea typeface="+mn-ea"/>
              <a:cs typeface="+mn-cs"/>
            </a:endParaRPr>
          </a:p>
          <a:p>
            <a:endParaRPr lang="th-TH"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Few instructors (30%) create assignments that incorporate mobile technology, </a:t>
            </a:r>
          </a:p>
          <a:p>
            <a:r>
              <a:rPr lang="en-US" sz="1200" kern="1200" dirty="0" smtClean="0">
                <a:solidFill>
                  <a:schemeClr val="tx1"/>
                </a:solidFill>
                <a:effectLst/>
                <a:latin typeface="+mn-lt"/>
                <a:ea typeface="+mn-ea"/>
                <a:cs typeface="+mn-cs"/>
              </a:rPr>
              <a:t>Report</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uggests no widespread strategy for leveraging personal mobile technology in the classroom.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instructors (67%) agree that in-class use of mobile devices is distracting, with over half (55%) banning or discouraging their use.</a:t>
            </a:r>
          </a:p>
          <a:p>
            <a:r>
              <a:rPr lang="en-US" sz="1200" kern="1200" dirty="0" smtClean="0">
                <a:solidFill>
                  <a:schemeClr val="tx1"/>
                </a:solidFill>
                <a:effectLst/>
                <a:latin typeface="+mn-lt"/>
                <a:ea typeface="+mn-ea"/>
                <a:cs typeface="+mn-cs"/>
              </a:rPr>
              <a:t>About half of under graduates (47%) are also concerned that in-class use of mobile devices can be distracting.</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are not quite</a:t>
            </a:r>
            <a:r>
              <a:rPr lang="en-US" baseline="0" dirty="0" smtClean="0"/>
              <a:t> </a:t>
            </a:r>
            <a:r>
              <a:rPr lang="en-US" dirty="0" smtClean="0"/>
              <a:t>prepared to take advantage of</a:t>
            </a:r>
            <a:r>
              <a:rPr lang="en-US" baseline="0" dirty="0" smtClean="0"/>
              <a:t> their </a:t>
            </a:r>
            <a:r>
              <a:rPr lang="en-US" dirty="0" smtClean="0"/>
              <a:t>benefits in higher education.</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50460F2-FEFD-4999-8CE3-923114955F9B}" type="slidenum">
              <a:rPr lang="en-US" smtClean="0"/>
              <a:t>7</a:t>
            </a:fld>
            <a:endParaRPr lang="en-US"/>
          </a:p>
        </p:txBody>
      </p:sp>
    </p:spTree>
    <p:extLst>
      <p:ext uri="{BB962C8B-B14F-4D97-AF65-F5344CB8AC3E}">
        <p14:creationId xmlns:p14="http://schemas.microsoft.com/office/powerpoint/2010/main" val="198839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a:t>
            </a:r>
            <a:r>
              <a:rPr lang="en-US" baseline="0" dirty="0" smtClean="0"/>
              <a:t> technology intersect with learning</a:t>
            </a:r>
          </a:p>
          <a:p>
            <a:r>
              <a:rPr lang="en-US" sz="1200" i="0" kern="1200" dirty="0" smtClean="0">
                <a:solidFill>
                  <a:schemeClr val="tx1"/>
                </a:solidFill>
                <a:effectLst/>
                <a:latin typeface="+mn-lt"/>
                <a:ea typeface="+mn-ea"/>
                <a:cs typeface="+mn-cs"/>
              </a:rPr>
              <a:t>certainly not just the conjunction of mobile‘ and learning‘</a:t>
            </a:r>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8</a:t>
            </a:fld>
            <a:endParaRPr lang="en-US"/>
          </a:p>
        </p:txBody>
      </p:sp>
    </p:spTree>
    <p:extLst>
      <p:ext uri="{BB962C8B-B14F-4D97-AF65-F5344CB8AC3E}">
        <p14:creationId xmlns:p14="http://schemas.microsoft.com/office/powerpoint/2010/main" val="257345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Obviously,</a:t>
            </a:r>
            <a:r>
              <a:rPr lang="en-US" sz="1200" b="1" i="0" kern="1200" baseline="0" dirty="0" smtClean="0">
                <a:solidFill>
                  <a:schemeClr val="tx1"/>
                </a:solidFill>
                <a:effectLst/>
                <a:latin typeface="+mn-lt"/>
                <a:ea typeface="+mn-ea"/>
                <a:cs typeface="+mn-cs"/>
              </a:rPr>
              <a:t> i</a:t>
            </a:r>
            <a:r>
              <a:rPr lang="en-US" sz="1200" b="1" i="0" kern="1200" dirty="0" smtClean="0">
                <a:solidFill>
                  <a:schemeClr val="tx1"/>
                </a:solidFill>
                <a:effectLst/>
                <a:latin typeface="+mn-lt"/>
                <a:ea typeface="+mn-ea"/>
                <a:cs typeface="+mn-cs"/>
              </a:rPr>
              <a:t>t’s not just</a:t>
            </a:r>
            <a:r>
              <a:rPr lang="en-US" sz="1200" b="1" i="0" kern="1200" baseline="0" dirty="0" smtClean="0">
                <a:solidFill>
                  <a:schemeClr val="tx1"/>
                </a:solidFill>
                <a:effectLst/>
                <a:latin typeface="+mn-lt"/>
                <a:ea typeface="+mn-ea"/>
                <a:cs typeface="+mn-cs"/>
              </a:rPr>
              <a:t> e-learning on a smaller screen.</a:t>
            </a:r>
            <a:endParaRPr lang="en-US" sz="1200" b="1"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It’s implicitly meant mobile E-Learning‘ and its history and development have to be understood as both a continuation of conventional‘ E-Learning and a reaction to this conventional‘ E-Learning and to its perceived inadequacies and limitations.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mobile aspect of the</a:t>
            </a:r>
            <a:r>
              <a:rPr lang="en-US" sz="1200" i="0" kern="1200" baseline="0" dirty="0" smtClean="0">
                <a:solidFill>
                  <a:schemeClr val="tx1"/>
                </a:solidFill>
                <a:effectLst/>
                <a:latin typeface="+mn-lt"/>
                <a:ea typeface="+mn-ea"/>
                <a:cs typeface="+mn-cs"/>
              </a:rPr>
              <a:t> mobile learning </a:t>
            </a:r>
            <a:r>
              <a:rPr lang="en-US" sz="1200" i="0" kern="1200" dirty="0" smtClean="0">
                <a:solidFill>
                  <a:schemeClr val="tx1"/>
                </a:solidFill>
                <a:effectLst/>
                <a:latin typeface="+mn-lt"/>
                <a:ea typeface="+mn-ea"/>
                <a:cs typeface="+mn-cs"/>
              </a:rPr>
              <a:t>make it unique.</a:t>
            </a:r>
            <a:r>
              <a:rPr lang="en-US" sz="1200" i="0" kern="1200" baseline="0" dirty="0" smtClean="0">
                <a:solidFill>
                  <a:schemeClr val="tx1"/>
                </a:solidFill>
                <a:effectLst/>
                <a:latin typeface="+mn-lt"/>
                <a:ea typeface="+mn-ea"/>
                <a:cs typeface="+mn-cs"/>
              </a:rPr>
              <a:t> </a:t>
            </a:r>
          </a:p>
          <a:p>
            <a:r>
              <a:rPr lang="en-US" sz="1200" i="0" kern="1200" baseline="0" dirty="0" smtClean="0">
                <a:solidFill>
                  <a:schemeClr val="tx1"/>
                </a:solidFill>
                <a:effectLst/>
                <a:latin typeface="+mn-lt"/>
                <a:ea typeface="+mn-ea"/>
                <a:cs typeface="+mn-cs"/>
              </a:rPr>
              <a:t>S</a:t>
            </a:r>
            <a:r>
              <a:rPr lang="en-US" sz="1200" i="0" kern="1200" dirty="0" smtClean="0">
                <a:solidFill>
                  <a:schemeClr val="tx1"/>
                </a:solidFill>
                <a:effectLst/>
                <a:latin typeface="+mn-lt"/>
                <a:ea typeface="+mn-ea"/>
                <a:cs typeface="+mn-cs"/>
              </a:rPr>
              <a:t>pecifically</a:t>
            </a:r>
            <a:r>
              <a:rPr lang="en-US" sz="1200" i="0" kern="1200" baseline="0" dirty="0" smtClean="0">
                <a:solidFill>
                  <a:schemeClr val="tx1"/>
                </a:solidFill>
                <a:effectLst/>
                <a:latin typeface="+mn-lt"/>
                <a:ea typeface="+mn-ea"/>
                <a:cs typeface="+mn-cs"/>
              </a:rPr>
              <a:t> it’s about </a:t>
            </a:r>
            <a:r>
              <a:rPr lang="en-US" sz="1200" i="0" kern="1200" dirty="0" smtClean="0">
                <a:solidFill>
                  <a:schemeClr val="tx1"/>
                </a:solidFill>
                <a:effectLst/>
                <a:latin typeface="+mn-lt"/>
                <a:ea typeface="+mn-ea"/>
                <a:cs typeface="+mn-cs"/>
              </a:rPr>
              <a:t>designing learning experiences that exploit the opportunities that mobility</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can</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offer us.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More learner-focused</a:t>
            </a:r>
            <a:r>
              <a:rPr lang="en-US" sz="1200" i="0" kern="1200" baseline="0" dirty="0" smtClean="0">
                <a:solidFill>
                  <a:schemeClr val="tx1"/>
                </a:solidFill>
                <a:effectLst/>
                <a:latin typeface="+mn-lt"/>
                <a:ea typeface="+mn-ea"/>
                <a:cs typeface="+mn-cs"/>
              </a:rPr>
              <a:t> and device-focused, and the mobility of the learner (anytime anywhere)</a:t>
            </a:r>
          </a:p>
          <a:p>
            <a:endParaRPr lang="en-US" sz="1200" dirty="0" smtClean="0"/>
          </a:p>
          <a:p>
            <a:r>
              <a:rPr lang="en-US" dirty="0" smtClean="0"/>
              <a:t>ADL Advanced Distributed Learning Initiative</a:t>
            </a:r>
          </a:p>
          <a:p>
            <a:endParaRPr lang="en-US" dirty="0"/>
          </a:p>
        </p:txBody>
      </p:sp>
      <p:sp>
        <p:nvSpPr>
          <p:cNvPr id="4" name="Slide Number Placeholder 3"/>
          <p:cNvSpPr>
            <a:spLocks noGrp="1"/>
          </p:cNvSpPr>
          <p:nvPr>
            <p:ph type="sldNum" sz="quarter" idx="10"/>
          </p:nvPr>
        </p:nvSpPr>
        <p:spPr/>
        <p:txBody>
          <a:bodyPr/>
          <a:lstStyle/>
          <a:p>
            <a:fld id="{750460F2-FEFD-4999-8CE3-923114955F9B}" type="slidenum">
              <a:rPr lang="en-US" smtClean="0"/>
              <a:t>9</a:t>
            </a:fld>
            <a:endParaRPr lang="en-US"/>
          </a:p>
        </p:txBody>
      </p:sp>
    </p:spTree>
    <p:extLst>
      <p:ext uri="{BB962C8B-B14F-4D97-AF65-F5344CB8AC3E}">
        <p14:creationId xmlns:p14="http://schemas.microsoft.com/office/powerpoint/2010/main" val="322885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E07FED-F37D-4564-8196-E699FBAE4B29}"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237242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07FED-F37D-4564-8196-E699FBAE4B29}"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379286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07FED-F37D-4564-8196-E699FBAE4B29}"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48F50C-996A-47BF-A00F-FDEB23D8B5B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637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7E07FED-F37D-4564-8196-E699FBAE4B29}"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176249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7E07FED-F37D-4564-8196-E699FBAE4B29}"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48F50C-996A-47BF-A00F-FDEB23D8B5B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424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7E07FED-F37D-4564-8196-E699FBAE4B29}"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1111721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07FED-F37D-4564-8196-E699FBAE4B29}"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369156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07FED-F37D-4564-8196-E699FBAE4B29}"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72704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07FED-F37D-4564-8196-E699FBAE4B29}"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1206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07FED-F37D-4564-8196-E699FBAE4B29}"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115528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E07FED-F37D-4564-8196-E699FBAE4B29}"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34752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E07FED-F37D-4564-8196-E699FBAE4B29}" type="datetimeFigureOut">
              <a:rPr lang="en-US" smtClean="0"/>
              <a:t>3/25/2015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40734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E07FED-F37D-4564-8196-E699FBAE4B29}" type="datetimeFigureOut">
              <a:rPr lang="en-US" smtClean="0"/>
              <a:t>3/25/2015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50894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07FED-F37D-4564-8196-E699FBAE4B29}" type="datetimeFigureOut">
              <a:rPr lang="en-US" smtClean="0"/>
              <a:t>3/25/2015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212452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07FED-F37D-4564-8196-E699FBAE4B29}"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341226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07FED-F37D-4564-8196-E699FBAE4B29}"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48F50C-996A-47BF-A00F-FDEB23D8B5B8}" type="slidenum">
              <a:rPr lang="en-US" smtClean="0"/>
              <a:t>‹#›</a:t>
            </a:fld>
            <a:endParaRPr lang="en-US"/>
          </a:p>
        </p:txBody>
      </p:sp>
    </p:spTree>
    <p:extLst>
      <p:ext uri="{BB962C8B-B14F-4D97-AF65-F5344CB8AC3E}">
        <p14:creationId xmlns:p14="http://schemas.microsoft.com/office/powerpoint/2010/main" val="406837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E07FED-F37D-4564-8196-E699FBAE4B29}" type="datetimeFigureOut">
              <a:rPr lang="en-US" smtClean="0"/>
              <a:t>3/25/2015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E48F50C-996A-47BF-A00F-FDEB23D8B5B8}" type="slidenum">
              <a:rPr lang="en-US" smtClean="0"/>
              <a:t>‹#›</a:t>
            </a:fld>
            <a:endParaRPr lang="en-US"/>
          </a:p>
        </p:txBody>
      </p:sp>
    </p:spTree>
    <p:extLst>
      <p:ext uri="{BB962C8B-B14F-4D97-AF65-F5344CB8AC3E}">
        <p14:creationId xmlns:p14="http://schemas.microsoft.com/office/powerpoint/2010/main" val="2578870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2.futurelab.org.uk/resources/documents/lit_reviews/Mobile_Review.pdf" TargetMode="External"/><Relationship Id="rId3" Type="http://schemas.openxmlformats.org/officeDocument/2006/relationships/hyperlink" Target="https://sites.google.com/a/adlnet.gov/mobile-learning-guide/" TargetMode="External"/><Relationship Id="rId7" Type="http://schemas.openxmlformats.org/officeDocument/2006/relationships/hyperlink" Target="http://www.adlnet.gov/wp-content/uploads/2013/08/12.1.05_Murray_Berking_Haag_Hruska.pdf" TargetMode="External"/><Relationship Id="rId2" Type="http://schemas.openxmlformats.org/officeDocument/2006/relationships/hyperlink" Target="http://net.educause.edu/ir/library/pdf/ss14/ERS1406.pdf" TargetMode="External"/><Relationship Id="rId1" Type="http://schemas.openxmlformats.org/officeDocument/2006/relationships/slideLayout" Target="../slideLayouts/slideLayout2.xml"/><Relationship Id="rId6" Type="http://schemas.openxmlformats.org/officeDocument/2006/relationships/hyperlink" Target="http://ieeexplore.ieee.org/xpl/login.jsp?tp=&amp;arnumber=5476544&amp;url=http://ieeexplore.ieee.org/xpls/abs_all.jsp?arnumber%3D5476544" TargetMode="External"/><Relationship Id="rId5" Type="http://schemas.openxmlformats.org/officeDocument/2006/relationships/hyperlink" Target="http://www.adlnet.gov/the-affordances-of-mobile-learning/" TargetMode="External"/><Relationship Id="rId4" Type="http://schemas.openxmlformats.org/officeDocument/2006/relationships/hyperlink" Target="http://www.elearningguild.com/research/archives/index.cfm?id=177&amp;action=viewonly" TargetMode="External"/><Relationship Id="rId9" Type="http://schemas.openxmlformats.org/officeDocument/2006/relationships/hyperlink" Target="http://www.zakelijk.net/media/boeken/Mobile%20Learning.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36616"/>
          </a:xfrm>
        </p:spPr>
        <p:txBody>
          <a:bodyPr>
            <a:normAutofit fontScale="90000"/>
          </a:bodyPr>
          <a:lstStyle/>
          <a:p>
            <a:r>
              <a:rPr lang="en-US" sz="7200" b="1" dirty="0" smtClean="0"/>
              <a:t>Mobile Learning in Higher Education</a:t>
            </a:r>
            <a:endParaRPr lang="en-US" sz="7200" b="1" dirty="0"/>
          </a:p>
        </p:txBody>
      </p:sp>
      <p:sp>
        <p:nvSpPr>
          <p:cNvPr id="3" name="Subtitle 2"/>
          <p:cNvSpPr>
            <a:spLocks noGrp="1"/>
          </p:cNvSpPr>
          <p:nvPr>
            <p:ph type="subTitle" idx="1"/>
          </p:nvPr>
        </p:nvSpPr>
        <p:spPr/>
        <p:txBody>
          <a:bodyPr>
            <a:noAutofit/>
          </a:bodyPr>
          <a:lstStyle/>
          <a:p>
            <a:pPr algn="r"/>
            <a:r>
              <a:rPr lang="en-US" sz="2400" dirty="0" smtClean="0"/>
              <a:t>Peeratham Techapalokul</a:t>
            </a:r>
          </a:p>
          <a:p>
            <a:pPr algn="r"/>
            <a:r>
              <a:rPr lang="en-US" sz="2400" dirty="0"/>
              <a:t>CS 6604 – Online Education Systems</a:t>
            </a:r>
          </a:p>
          <a:p>
            <a:pPr algn="r"/>
            <a:r>
              <a:rPr lang="en-US" sz="2400" dirty="0" smtClean="0"/>
              <a:t>3/24/2015 </a:t>
            </a:r>
            <a:r>
              <a:rPr lang="en-US" sz="2400" dirty="0"/>
              <a:t>at 2PM in Randolph 110</a:t>
            </a:r>
          </a:p>
          <a:p>
            <a:pPr algn="r"/>
            <a:endParaRPr lang="en-US" sz="2400" dirty="0" smtClean="0"/>
          </a:p>
        </p:txBody>
      </p:sp>
    </p:spTree>
    <p:extLst>
      <p:ext uri="{BB962C8B-B14F-4D97-AF65-F5344CB8AC3E}">
        <p14:creationId xmlns:p14="http://schemas.microsoft.com/office/powerpoint/2010/main" val="2136023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Mobile learning has been </a:t>
            </a:r>
            <a:r>
              <a:rPr lang="en-US" b="1" dirty="0" smtClean="0">
                <a:solidFill>
                  <a:schemeClr val="tx1"/>
                </a:solidFill>
              </a:rPr>
              <a:t>called…</a:t>
            </a:r>
            <a:endParaRPr lang="en-US" b="1" dirty="0"/>
          </a:p>
        </p:txBody>
      </p:sp>
      <p:sp>
        <p:nvSpPr>
          <p:cNvPr id="3" name="Content Placeholder 2"/>
          <p:cNvSpPr>
            <a:spLocks noGrp="1"/>
          </p:cNvSpPr>
          <p:nvPr>
            <p:ph idx="1"/>
          </p:nvPr>
        </p:nvSpPr>
        <p:spPr>
          <a:xfrm>
            <a:off x="2107769" y="2133600"/>
            <a:ext cx="9396843" cy="3777622"/>
          </a:xfrm>
        </p:spPr>
        <p:txBody>
          <a:bodyPr numCol="3">
            <a:normAutofit/>
          </a:bodyPr>
          <a:lstStyle/>
          <a:p>
            <a:r>
              <a:rPr lang="en-US" sz="2400" dirty="0" smtClean="0">
                <a:solidFill>
                  <a:schemeClr val="tx1"/>
                </a:solidFill>
              </a:rPr>
              <a:t>Bite size</a:t>
            </a:r>
          </a:p>
          <a:p>
            <a:r>
              <a:rPr lang="en-US" sz="2400" dirty="0" smtClean="0">
                <a:solidFill>
                  <a:schemeClr val="tx1"/>
                </a:solidFill>
              </a:rPr>
              <a:t>handy learning</a:t>
            </a:r>
          </a:p>
          <a:p>
            <a:r>
              <a:rPr lang="en-US" sz="2400" dirty="0" smtClean="0">
                <a:solidFill>
                  <a:schemeClr val="tx1"/>
                </a:solidFill>
              </a:rPr>
              <a:t>Ubiquitous</a:t>
            </a:r>
          </a:p>
          <a:p>
            <a:r>
              <a:rPr lang="en-US" sz="2400" dirty="0" smtClean="0">
                <a:solidFill>
                  <a:schemeClr val="tx1"/>
                </a:solidFill>
              </a:rPr>
              <a:t>Portable</a:t>
            </a:r>
          </a:p>
          <a:p>
            <a:r>
              <a:rPr lang="en-US" sz="2400" dirty="0" err="1" smtClean="0">
                <a:solidFill>
                  <a:schemeClr val="tx1"/>
                </a:solidFill>
              </a:rPr>
              <a:t>Pocketable</a:t>
            </a:r>
            <a:endParaRPr lang="en-US" sz="2400" dirty="0" smtClean="0">
              <a:solidFill>
                <a:schemeClr val="tx1"/>
              </a:solidFill>
            </a:endParaRPr>
          </a:p>
          <a:p>
            <a:r>
              <a:rPr lang="en-US" sz="2400" dirty="0" smtClean="0">
                <a:solidFill>
                  <a:schemeClr val="tx1"/>
                </a:solidFill>
              </a:rPr>
              <a:t>learning </a:t>
            </a:r>
            <a:r>
              <a:rPr lang="en-US" sz="2400" dirty="0">
                <a:solidFill>
                  <a:schemeClr val="tx1"/>
                </a:solidFill>
              </a:rPr>
              <a:t>on the </a:t>
            </a:r>
            <a:r>
              <a:rPr lang="en-US" sz="2400" dirty="0" smtClean="0">
                <a:solidFill>
                  <a:schemeClr val="tx1"/>
                </a:solidFill>
              </a:rPr>
              <a:t>go</a:t>
            </a:r>
          </a:p>
          <a:p>
            <a:r>
              <a:rPr lang="en-US" sz="2400" dirty="0" smtClean="0">
                <a:solidFill>
                  <a:schemeClr val="tx1"/>
                </a:solidFill>
              </a:rPr>
              <a:t>my learning</a:t>
            </a:r>
          </a:p>
          <a:p>
            <a:r>
              <a:rPr lang="en-US" sz="2400" dirty="0" smtClean="0">
                <a:solidFill>
                  <a:schemeClr val="tx1"/>
                </a:solidFill>
              </a:rPr>
              <a:t>Untethered</a:t>
            </a:r>
          </a:p>
          <a:p>
            <a:r>
              <a:rPr lang="en-US" sz="2400" dirty="0" smtClean="0">
                <a:solidFill>
                  <a:schemeClr val="tx1"/>
                </a:solidFill>
              </a:rPr>
              <a:t>Informal</a:t>
            </a:r>
          </a:p>
          <a:p>
            <a:r>
              <a:rPr lang="en-US" sz="2400" dirty="0" smtClean="0">
                <a:solidFill>
                  <a:schemeClr val="tx1"/>
                </a:solidFill>
              </a:rPr>
              <a:t>opportunistic </a:t>
            </a:r>
          </a:p>
          <a:p>
            <a:r>
              <a:rPr lang="en-US" sz="2400" dirty="0" smtClean="0">
                <a:solidFill>
                  <a:schemeClr val="tx1"/>
                </a:solidFill>
              </a:rPr>
              <a:t>Personal</a:t>
            </a:r>
          </a:p>
          <a:p>
            <a:r>
              <a:rPr lang="en-US" sz="2400" dirty="0" smtClean="0">
                <a:solidFill>
                  <a:schemeClr val="tx1"/>
                </a:solidFill>
              </a:rPr>
              <a:t>Private</a:t>
            </a:r>
          </a:p>
          <a:p>
            <a:r>
              <a:rPr lang="en-US" sz="2400" dirty="0" smtClean="0">
                <a:solidFill>
                  <a:schemeClr val="tx1"/>
                </a:solidFill>
              </a:rPr>
              <a:t>Situational</a:t>
            </a:r>
          </a:p>
          <a:p>
            <a:r>
              <a:rPr lang="en-US" sz="2400" dirty="0" smtClean="0">
                <a:solidFill>
                  <a:schemeClr val="tx1"/>
                </a:solidFill>
              </a:rPr>
              <a:t>Unstructured</a:t>
            </a:r>
          </a:p>
          <a:p>
            <a:r>
              <a:rPr lang="en-US" sz="2400" dirty="0" smtClean="0">
                <a:solidFill>
                  <a:schemeClr val="tx1"/>
                </a:solidFill>
              </a:rPr>
              <a:t>learning </a:t>
            </a:r>
            <a:r>
              <a:rPr lang="en-US" sz="2400" dirty="0">
                <a:solidFill>
                  <a:schemeClr val="tx1"/>
                </a:solidFill>
              </a:rPr>
              <a:t>in the </a:t>
            </a:r>
            <a:r>
              <a:rPr lang="en-US" sz="2400" dirty="0" smtClean="0">
                <a:solidFill>
                  <a:schemeClr val="tx1"/>
                </a:solidFill>
              </a:rPr>
              <a:t>moment</a:t>
            </a:r>
          </a:p>
          <a:p>
            <a:r>
              <a:rPr lang="en-US" sz="2400" dirty="0" smtClean="0">
                <a:solidFill>
                  <a:schemeClr val="tx1"/>
                </a:solidFill>
              </a:rPr>
              <a:t>snack-learning</a:t>
            </a:r>
          </a:p>
          <a:p>
            <a:r>
              <a:rPr lang="en-US" sz="2400" dirty="0" err="1" smtClean="0">
                <a:solidFill>
                  <a:schemeClr val="tx1"/>
                </a:solidFill>
              </a:rPr>
              <a:t>Courselets</a:t>
            </a:r>
            <a:endParaRPr lang="en-US" sz="2400" dirty="0">
              <a:solidFill>
                <a:schemeClr val="tx1"/>
              </a:solidFill>
            </a:endParaRPr>
          </a:p>
          <a:p>
            <a:r>
              <a:rPr lang="en-US" sz="2400" dirty="0" smtClean="0">
                <a:solidFill>
                  <a:schemeClr val="tx1"/>
                </a:solidFill>
              </a:rPr>
              <a:t>"bus </a:t>
            </a:r>
            <a:r>
              <a:rPr lang="en-US" sz="2400" dirty="0">
                <a:solidFill>
                  <a:schemeClr val="tx1"/>
                </a:solidFill>
              </a:rPr>
              <a:t>stop" </a:t>
            </a:r>
            <a:r>
              <a:rPr lang="en-US" sz="2400" dirty="0" smtClean="0">
                <a:solidFill>
                  <a:schemeClr val="tx1"/>
                </a:solidFill>
              </a:rPr>
              <a:t>learning</a:t>
            </a:r>
          </a:p>
          <a:p>
            <a:r>
              <a:rPr lang="en-US" sz="2400" dirty="0" smtClean="0">
                <a:solidFill>
                  <a:schemeClr val="tx1"/>
                </a:solidFill>
              </a:rPr>
              <a:t>a </a:t>
            </a:r>
            <a:r>
              <a:rPr lang="en-US" sz="2400" dirty="0">
                <a:solidFill>
                  <a:schemeClr val="tx1"/>
                </a:solidFill>
              </a:rPr>
              <a:t>learning </a:t>
            </a:r>
            <a:r>
              <a:rPr lang="en-US" sz="2400" dirty="0" smtClean="0">
                <a:solidFill>
                  <a:schemeClr val="tx1"/>
                </a:solidFill>
              </a:rPr>
              <a:t>nugget</a:t>
            </a:r>
          </a:p>
          <a:p>
            <a:r>
              <a:rPr lang="en-US" sz="2400" dirty="0" smtClean="0">
                <a:solidFill>
                  <a:schemeClr val="tx1"/>
                </a:solidFill>
              </a:rPr>
              <a:t>a </a:t>
            </a:r>
            <a:r>
              <a:rPr lang="en-US" sz="2400" dirty="0">
                <a:solidFill>
                  <a:schemeClr val="tx1"/>
                </a:solidFill>
              </a:rPr>
              <a:t>learning </a:t>
            </a:r>
            <a:r>
              <a:rPr lang="en-US" sz="2400" dirty="0" smtClean="0">
                <a:solidFill>
                  <a:schemeClr val="tx1"/>
                </a:solidFill>
              </a:rPr>
              <a:t>pill</a:t>
            </a:r>
            <a:endParaRPr lang="en-US" sz="2400" dirty="0"/>
          </a:p>
        </p:txBody>
      </p:sp>
      <p:sp>
        <p:nvSpPr>
          <p:cNvPr id="4" name="Rectangle 3"/>
          <p:cNvSpPr/>
          <p:nvPr/>
        </p:nvSpPr>
        <p:spPr>
          <a:xfrm>
            <a:off x="5729975" y="6374991"/>
            <a:ext cx="6462025" cy="369332"/>
          </a:xfrm>
          <a:prstGeom prst="rect">
            <a:avLst/>
          </a:prstGeom>
        </p:spPr>
        <p:txBody>
          <a:bodyPr wrap="none">
            <a:spAutoFit/>
          </a:bodyPr>
          <a:lstStyle/>
          <a:p>
            <a:r>
              <a:rPr lang="en-US" dirty="0">
                <a:solidFill>
                  <a:schemeClr val="bg1">
                    <a:lumMod val="65000"/>
                  </a:schemeClr>
                </a:solidFill>
              </a:rPr>
              <a:t>Mobile Learning </a:t>
            </a:r>
            <a:r>
              <a:rPr lang="en-US" dirty="0" smtClean="0">
                <a:solidFill>
                  <a:schemeClr val="bg1">
                    <a:lumMod val="65000"/>
                  </a:schemeClr>
                </a:solidFill>
              </a:rPr>
              <a:t>Handbook (ADL Mobile Learning Team)</a:t>
            </a:r>
            <a:endParaRPr lang="en-US" dirty="0">
              <a:solidFill>
                <a:schemeClr val="bg1">
                  <a:lumMod val="65000"/>
                </a:schemeClr>
              </a:solidFill>
            </a:endParaRPr>
          </a:p>
        </p:txBody>
      </p:sp>
    </p:spTree>
    <p:extLst>
      <p:ext uri="{BB962C8B-B14F-4D97-AF65-F5344CB8AC3E}">
        <p14:creationId xmlns:p14="http://schemas.microsoft.com/office/powerpoint/2010/main" val="401280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Affordances for Learning</a:t>
            </a:r>
            <a:br>
              <a:rPr lang="en-US" b="1" dirty="0" smtClean="0"/>
            </a:br>
            <a:endParaRPr lang="en-US" dirty="0"/>
          </a:p>
        </p:txBody>
      </p:sp>
      <p:sp>
        <p:nvSpPr>
          <p:cNvPr id="3" name="Content Placeholder 2"/>
          <p:cNvSpPr>
            <a:spLocks noGrp="1"/>
          </p:cNvSpPr>
          <p:nvPr>
            <p:ph idx="1"/>
          </p:nvPr>
        </p:nvSpPr>
        <p:spPr>
          <a:xfrm>
            <a:off x="1318351" y="1561514"/>
            <a:ext cx="10414104" cy="4150813"/>
          </a:xfrm>
        </p:spPr>
        <p:txBody>
          <a:bodyPr>
            <a:noAutofit/>
          </a:bodyPr>
          <a:lstStyle/>
          <a:p>
            <a:pPr marL="0" lvl="0" indent="0">
              <a:buNone/>
            </a:pPr>
            <a:r>
              <a:rPr lang="en-US" sz="2400" b="1" dirty="0"/>
              <a:t>Portability of device + a specific combination of capabilities </a:t>
            </a:r>
            <a:r>
              <a:rPr lang="en-US" sz="2400" b="1" dirty="0" smtClean="0"/>
              <a:t>(hardware </a:t>
            </a:r>
            <a:r>
              <a:rPr lang="en-US" sz="2400" b="1" dirty="0"/>
              <a:t>and software) could result in an affordance for learning</a:t>
            </a:r>
            <a:r>
              <a:rPr lang="en-US" sz="2400" b="1" dirty="0" smtClean="0"/>
              <a:t>.</a:t>
            </a:r>
          </a:p>
          <a:p>
            <a:r>
              <a:rPr lang="en-US" sz="2400" dirty="0" smtClean="0"/>
              <a:t>Accessing (on-demand)</a:t>
            </a:r>
            <a:endParaRPr lang="en-US" sz="2400" dirty="0"/>
          </a:p>
          <a:p>
            <a:r>
              <a:rPr lang="en-US" sz="2400" dirty="0" smtClean="0"/>
              <a:t>Augmenting</a:t>
            </a:r>
          </a:p>
          <a:p>
            <a:r>
              <a:rPr lang="en-US" sz="2400" dirty="0"/>
              <a:t>Data </a:t>
            </a:r>
            <a:r>
              <a:rPr lang="en-US" sz="2400" dirty="0" smtClean="0"/>
              <a:t>Capturing</a:t>
            </a:r>
          </a:p>
          <a:p>
            <a:r>
              <a:rPr lang="en-US" sz="2400" dirty="0" smtClean="0"/>
              <a:t>Communicating</a:t>
            </a:r>
          </a:p>
          <a:p>
            <a:r>
              <a:rPr lang="en-US" sz="2400" dirty="0" smtClean="0"/>
              <a:t>Contextualizing</a:t>
            </a:r>
          </a:p>
          <a:p>
            <a:r>
              <a:rPr lang="en-US" sz="2400" dirty="0" smtClean="0"/>
              <a:t>e-Reading</a:t>
            </a:r>
          </a:p>
          <a:p>
            <a:r>
              <a:rPr lang="en-US" sz="2400" dirty="0" smtClean="0"/>
              <a:t>Media Playing</a:t>
            </a:r>
          </a:p>
          <a:p>
            <a:r>
              <a:rPr lang="en-US" sz="2400" dirty="0" smtClean="0"/>
              <a:t>Notifying </a:t>
            </a:r>
            <a:r>
              <a:rPr lang="en-US" sz="2400" dirty="0"/>
              <a:t>/ </a:t>
            </a:r>
            <a:r>
              <a:rPr lang="en-US" sz="2400" dirty="0" smtClean="0"/>
              <a:t>Reminding</a:t>
            </a:r>
            <a:r>
              <a:rPr lang="en-US" sz="2400" dirty="0"/>
              <a:t/>
            </a:r>
            <a:br>
              <a:rPr lang="en-US" sz="2400" dirty="0"/>
            </a:br>
            <a:r>
              <a:rPr lang="en-US" sz="2400" b="1" dirty="0" smtClean="0"/>
              <a:t/>
            </a:r>
            <a:br>
              <a:rPr lang="en-US" sz="2400" b="1" dirty="0" smtClean="0"/>
            </a:br>
            <a:endParaRPr lang="en-US" sz="2400" b="1" dirty="0" smtClean="0"/>
          </a:p>
          <a:p>
            <a:endParaRPr lang="en-US" sz="2400" b="1" dirty="0" smtClean="0"/>
          </a:p>
          <a:p>
            <a:endParaRPr lang="en-US" sz="2400" dirty="0"/>
          </a:p>
        </p:txBody>
      </p:sp>
      <p:pic>
        <p:nvPicPr>
          <p:cNvPr id="1026" name="Picture 2" descr="http://images.fxcuisine.com/blogimages/swiss-cuisine/wenger/knife-4-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57" y="2445668"/>
            <a:ext cx="5636455" cy="4043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1655" y="6488668"/>
            <a:ext cx="7071360" cy="369332"/>
          </a:xfrm>
          <a:prstGeom prst="rect">
            <a:avLst/>
          </a:prstGeom>
        </p:spPr>
        <p:txBody>
          <a:bodyPr wrap="square">
            <a:spAutoFit/>
          </a:bodyPr>
          <a:lstStyle/>
          <a:p>
            <a:r>
              <a:rPr lang="en-US" dirty="0">
                <a:solidFill>
                  <a:schemeClr val="bg1">
                    <a:lumMod val="65000"/>
                  </a:schemeClr>
                </a:solidFill>
              </a:rPr>
              <a:t>http://www.adlnet.gov/the-affordances-of-mobile-learning/</a:t>
            </a:r>
          </a:p>
        </p:txBody>
      </p:sp>
    </p:spTree>
    <p:extLst>
      <p:ext uri="{BB962C8B-B14F-4D97-AF65-F5344CB8AC3E}">
        <p14:creationId xmlns:p14="http://schemas.microsoft.com/office/powerpoint/2010/main" val="448844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624110"/>
            <a:ext cx="9251493" cy="1280890"/>
          </a:xfrm>
        </p:spPr>
        <p:txBody>
          <a:bodyPr>
            <a:normAutofit/>
          </a:bodyPr>
          <a:lstStyle/>
          <a:p>
            <a:r>
              <a:rPr lang="en-US" b="1" dirty="0" smtClean="0"/>
              <a:t>Learning Activities</a:t>
            </a:r>
            <a:endParaRPr lang="en-US" b="1" dirty="0"/>
          </a:p>
        </p:txBody>
      </p:sp>
      <p:sp>
        <p:nvSpPr>
          <p:cNvPr id="3" name="Content Placeholder 2"/>
          <p:cNvSpPr>
            <a:spLocks noGrp="1"/>
          </p:cNvSpPr>
          <p:nvPr>
            <p:ph idx="1"/>
          </p:nvPr>
        </p:nvSpPr>
        <p:spPr>
          <a:xfrm>
            <a:off x="2589212" y="2067951"/>
            <a:ext cx="8915400" cy="3920768"/>
          </a:xfrm>
        </p:spPr>
        <p:txBody>
          <a:bodyPr>
            <a:noAutofit/>
          </a:bodyPr>
          <a:lstStyle/>
          <a:p>
            <a:r>
              <a:rPr lang="en-US" sz="2400" b="1" dirty="0" smtClean="0"/>
              <a:t>Behaviorist </a:t>
            </a:r>
            <a:r>
              <a:rPr lang="en-US" sz="2400" b="1" dirty="0"/>
              <a:t>Learning</a:t>
            </a:r>
            <a:r>
              <a:rPr lang="en-US" sz="2400" dirty="0"/>
              <a:t>- Quick feedback or reinforcement can be facilitated through mobile devices</a:t>
            </a:r>
            <a:r>
              <a:rPr lang="en-US" sz="2400" dirty="0" smtClean="0"/>
              <a:t>.</a:t>
            </a:r>
            <a:endParaRPr lang="en-US" sz="2400" dirty="0"/>
          </a:p>
          <a:p>
            <a:r>
              <a:rPr lang="en-US" sz="2400" b="1" dirty="0" smtClean="0"/>
              <a:t>Constructivist </a:t>
            </a:r>
            <a:r>
              <a:rPr lang="en-US" sz="2400" b="1" dirty="0"/>
              <a:t>Learning </a:t>
            </a:r>
            <a:r>
              <a:rPr lang="en-US" sz="2400" dirty="0"/>
              <a:t>- </a:t>
            </a:r>
            <a:r>
              <a:rPr lang="en-US" sz="2400" dirty="0" smtClean="0"/>
              <a:t>Enable </a:t>
            </a:r>
            <a:r>
              <a:rPr lang="en-US" sz="2400" dirty="0"/>
              <a:t>immersive experiences such as those provided by simulations or games. </a:t>
            </a:r>
            <a:endParaRPr lang="en-US" sz="2400" dirty="0" smtClean="0"/>
          </a:p>
          <a:p>
            <a:r>
              <a:rPr lang="en-US" sz="2400" b="1" dirty="0" smtClean="0"/>
              <a:t>Situated </a:t>
            </a:r>
            <a:r>
              <a:rPr lang="en-US" sz="2400" b="1" dirty="0"/>
              <a:t>Learning</a:t>
            </a:r>
            <a:r>
              <a:rPr lang="en-US" sz="2400" dirty="0"/>
              <a:t> - </a:t>
            </a:r>
            <a:r>
              <a:rPr lang="en-US" sz="2400" dirty="0" smtClean="0"/>
              <a:t>learning </a:t>
            </a:r>
            <a:r>
              <a:rPr lang="en-US" sz="2400" dirty="0"/>
              <a:t>within an authentic context and </a:t>
            </a:r>
            <a:r>
              <a:rPr lang="en-US" sz="2400" dirty="0" smtClean="0"/>
              <a:t>culture</a:t>
            </a:r>
            <a:endParaRPr lang="en-US" sz="2400" dirty="0"/>
          </a:p>
        </p:txBody>
      </p:sp>
    </p:spTree>
    <p:extLst>
      <p:ext uri="{BB962C8B-B14F-4D97-AF65-F5344CB8AC3E}">
        <p14:creationId xmlns:p14="http://schemas.microsoft.com/office/powerpoint/2010/main" val="2807819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13860" y="1150068"/>
            <a:ext cx="9585753" cy="4971788"/>
          </a:xfrm>
          <a:prstGeom prst="rect">
            <a:avLst/>
          </a:prstGeom>
        </p:spPr>
      </p:pic>
      <p:sp>
        <p:nvSpPr>
          <p:cNvPr id="7" name="Rectangle 6"/>
          <p:cNvSpPr/>
          <p:nvPr/>
        </p:nvSpPr>
        <p:spPr>
          <a:xfrm>
            <a:off x="5451895" y="6345741"/>
            <a:ext cx="6504317" cy="369332"/>
          </a:xfrm>
          <a:prstGeom prst="rect">
            <a:avLst/>
          </a:prstGeom>
        </p:spPr>
        <p:txBody>
          <a:bodyPr wrap="square">
            <a:spAutoFit/>
          </a:bodyPr>
          <a:lstStyle/>
          <a:p>
            <a:r>
              <a:rPr lang="en-US" dirty="0">
                <a:solidFill>
                  <a:schemeClr val="bg1">
                    <a:lumMod val="65000"/>
                  </a:schemeClr>
                </a:solidFill>
              </a:rPr>
              <a:t>http://www.canvaslms.com/higher-education/features</a:t>
            </a:r>
          </a:p>
        </p:txBody>
      </p:sp>
      <p:sp>
        <p:nvSpPr>
          <p:cNvPr id="8" name="Rectangle 7"/>
          <p:cNvSpPr/>
          <p:nvPr/>
        </p:nvSpPr>
        <p:spPr>
          <a:xfrm>
            <a:off x="1913860" y="556851"/>
            <a:ext cx="6504317" cy="646331"/>
          </a:xfrm>
          <a:prstGeom prst="rect">
            <a:avLst/>
          </a:prstGeom>
        </p:spPr>
        <p:txBody>
          <a:bodyPr wrap="square">
            <a:spAutoFit/>
          </a:bodyPr>
          <a:lstStyle/>
          <a:p>
            <a:r>
              <a:rPr lang="en-US" sz="3600" b="1" dirty="0" smtClean="0"/>
              <a:t>Canvas Poll</a:t>
            </a:r>
            <a:endParaRPr lang="en-US" sz="3600" b="1" dirty="0"/>
          </a:p>
        </p:txBody>
      </p:sp>
    </p:spTree>
    <p:extLst>
      <p:ext uri="{BB962C8B-B14F-4D97-AF65-F5344CB8AC3E}">
        <p14:creationId xmlns:p14="http://schemas.microsoft.com/office/powerpoint/2010/main" val="3999404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Learning Activities </a:t>
            </a:r>
            <a:r>
              <a:rPr lang="en-US" b="1" dirty="0" smtClean="0"/>
              <a:t>(cont.)</a:t>
            </a:r>
            <a:endParaRPr lang="en-US" b="1" dirty="0"/>
          </a:p>
        </p:txBody>
      </p:sp>
      <p:sp>
        <p:nvSpPr>
          <p:cNvPr id="3" name="Content Placeholder 2"/>
          <p:cNvSpPr>
            <a:spLocks noGrp="1"/>
          </p:cNvSpPr>
          <p:nvPr>
            <p:ph idx="1"/>
          </p:nvPr>
        </p:nvSpPr>
        <p:spPr>
          <a:xfrm>
            <a:off x="2589212" y="2149101"/>
            <a:ext cx="8915400" cy="3777622"/>
          </a:xfrm>
        </p:spPr>
        <p:txBody>
          <a:bodyPr>
            <a:noAutofit/>
          </a:bodyPr>
          <a:lstStyle/>
          <a:p>
            <a:r>
              <a:rPr lang="en-US" sz="2400" b="1" dirty="0" smtClean="0"/>
              <a:t>Collaborative learning</a:t>
            </a:r>
            <a:r>
              <a:rPr lang="en-US" sz="2400" dirty="0" smtClean="0"/>
              <a:t> – learning through social interaction</a:t>
            </a:r>
          </a:p>
          <a:p>
            <a:r>
              <a:rPr lang="en-US" sz="2400" b="1" dirty="0" smtClean="0"/>
              <a:t>Informal learning</a:t>
            </a:r>
            <a:r>
              <a:rPr lang="en-US" sz="2400" dirty="0" smtClean="0"/>
              <a:t> – learning outside a dedicated learning environment and formal curriculum</a:t>
            </a:r>
          </a:p>
          <a:p>
            <a:r>
              <a:rPr lang="en-US" sz="2400" b="1" dirty="0" smtClean="0"/>
              <a:t>Learning and teaching support</a:t>
            </a:r>
            <a:r>
              <a:rPr lang="en-US" sz="2400" dirty="0" smtClean="0"/>
              <a:t> – assist in the coordination of learners and resources for learning activities</a:t>
            </a:r>
            <a:endParaRPr lang="en-US" sz="2400" dirty="0"/>
          </a:p>
        </p:txBody>
      </p:sp>
    </p:spTree>
    <p:extLst>
      <p:ext uri="{BB962C8B-B14F-4D97-AF65-F5344CB8AC3E}">
        <p14:creationId xmlns:p14="http://schemas.microsoft.com/office/powerpoint/2010/main" val="3731482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581" y="624110"/>
            <a:ext cx="6780628" cy="1280890"/>
          </a:xfrm>
        </p:spPr>
        <p:txBody>
          <a:bodyPr>
            <a:normAutofit/>
          </a:bodyPr>
          <a:lstStyle/>
          <a:p>
            <a:r>
              <a:rPr lang="en-US" b="1" dirty="0" smtClean="0"/>
              <a:t>Purdue’s Studio Project</a:t>
            </a:r>
            <a:endParaRPr lang="en-US" b="1" dirty="0"/>
          </a:p>
        </p:txBody>
      </p:sp>
      <p:pic>
        <p:nvPicPr>
          <p:cNvPr id="4" name="Picture 3"/>
          <p:cNvPicPr>
            <a:picLocks noChangeAspect="1"/>
          </p:cNvPicPr>
          <p:nvPr/>
        </p:nvPicPr>
        <p:blipFill>
          <a:blip r:embed="rId3"/>
          <a:stretch>
            <a:fillRect/>
          </a:stretch>
        </p:blipFill>
        <p:spPr>
          <a:xfrm>
            <a:off x="283991" y="1905000"/>
            <a:ext cx="6416407" cy="4024532"/>
          </a:xfrm>
          <a:prstGeom prst="rect">
            <a:avLst/>
          </a:prstGeom>
        </p:spPr>
      </p:pic>
      <p:pic>
        <p:nvPicPr>
          <p:cNvPr id="5" name="Picture 4"/>
          <p:cNvPicPr>
            <a:picLocks noChangeAspect="1"/>
          </p:cNvPicPr>
          <p:nvPr/>
        </p:nvPicPr>
        <p:blipFill>
          <a:blip r:embed="rId4"/>
          <a:stretch>
            <a:fillRect/>
          </a:stretch>
        </p:blipFill>
        <p:spPr>
          <a:xfrm>
            <a:off x="7176077" y="6358085"/>
            <a:ext cx="4328535" cy="4999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2939" y="124195"/>
            <a:ext cx="5279891" cy="6233890"/>
          </a:xfrm>
          <a:prstGeom prst="rect">
            <a:avLst/>
          </a:prstGeom>
        </p:spPr>
      </p:pic>
    </p:spTree>
    <p:extLst>
      <p:ext uri="{BB962C8B-B14F-4D97-AF65-F5344CB8AC3E}">
        <p14:creationId xmlns:p14="http://schemas.microsoft.com/office/powerpoint/2010/main" val="419963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996" y="567352"/>
            <a:ext cx="8911687" cy="1280890"/>
          </a:xfrm>
        </p:spPr>
        <p:txBody>
          <a:bodyPr/>
          <a:lstStyle/>
          <a:p>
            <a:r>
              <a:rPr lang="en-US" b="1" dirty="0" smtClean="0"/>
              <a:t>Purdue’s </a:t>
            </a:r>
            <a:r>
              <a:rPr lang="en-US" b="1" dirty="0" err="1" smtClean="0"/>
              <a:t>Hotseat</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83" y="5134287"/>
            <a:ext cx="5886450" cy="1438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290" y="1358404"/>
            <a:ext cx="3113844" cy="3638749"/>
          </a:xfrm>
          <a:prstGeom prst="rect">
            <a:avLst/>
          </a:prstGeom>
        </p:spPr>
      </p:pic>
      <p:pic>
        <p:nvPicPr>
          <p:cNvPr id="1026" name="Picture 2" descr="Hotseat Droid 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333" y="190783"/>
            <a:ext cx="31813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7039" y="6092718"/>
            <a:ext cx="6096000" cy="646331"/>
          </a:xfrm>
          <a:prstGeom prst="rect">
            <a:avLst/>
          </a:prstGeom>
        </p:spPr>
        <p:txBody>
          <a:bodyPr>
            <a:spAutoFit/>
          </a:bodyPr>
          <a:lstStyle/>
          <a:p>
            <a:r>
              <a:rPr lang="en-US" dirty="0">
                <a:solidFill>
                  <a:schemeClr val="bg1">
                    <a:lumMod val="65000"/>
                  </a:schemeClr>
                </a:solidFill>
              </a:rPr>
              <a:t>http://www.educause.edu/ero/article/hotseat-opening-backchannel-large-lectures</a:t>
            </a:r>
          </a:p>
        </p:txBody>
      </p:sp>
    </p:spTree>
    <p:extLst>
      <p:ext uri="{BB962C8B-B14F-4D97-AF65-F5344CB8AC3E}">
        <p14:creationId xmlns:p14="http://schemas.microsoft.com/office/powerpoint/2010/main" val="2438588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845" y="1348116"/>
            <a:ext cx="7589109" cy="47431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735" y="3291479"/>
            <a:ext cx="8091062" cy="3334402"/>
          </a:xfrm>
          <a:prstGeom prst="rect">
            <a:avLst/>
          </a:prstGeom>
        </p:spPr>
      </p:pic>
      <p:sp>
        <p:nvSpPr>
          <p:cNvPr id="8" name="Rectangle 7"/>
          <p:cNvSpPr/>
          <p:nvPr/>
        </p:nvSpPr>
        <p:spPr>
          <a:xfrm>
            <a:off x="1811141" y="600926"/>
            <a:ext cx="4192173" cy="646331"/>
          </a:xfrm>
          <a:prstGeom prst="rect">
            <a:avLst/>
          </a:prstGeom>
        </p:spPr>
        <p:txBody>
          <a:bodyPr wrap="none">
            <a:spAutoFit/>
          </a:bodyPr>
          <a:lstStyle/>
          <a:p>
            <a:r>
              <a:rPr lang="en-US" sz="3600" b="1" dirty="0" smtClean="0"/>
              <a:t>Purdue’s Passport </a:t>
            </a:r>
            <a:endParaRPr lang="en-US" sz="3600" b="1" dirty="0"/>
          </a:p>
        </p:txBody>
      </p:sp>
    </p:spTree>
    <p:extLst>
      <p:ext uri="{BB962C8B-B14F-4D97-AF65-F5344CB8AC3E}">
        <p14:creationId xmlns:p14="http://schemas.microsoft.com/office/powerpoint/2010/main" val="1420836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043" y="624110"/>
            <a:ext cx="9727570" cy="1280890"/>
          </a:xfrm>
        </p:spPr>
        <p:txBody>
          <a:bodyPr/>
          <a:lstStyle/>
          <a:p>
            <a:r>
              <a:rPr lang="en-US" b="1" dirty="0" smtClean="0"/>
              <a:t>Challenges</a:t>
            </a:r>
            <a:endParaRPr lang="en-US" b="1" dirty="0"/>
          </a:p>
        </p:txBody>
      </p:sp>
      <p:sp>
        <p:nvSpPr>
          <p:cNvPr id="3" name="Content Placeholder 2"/>
          <p:cNvSpPr>
            <a:spLocks noGrp="1"/>
          </p:cNvSpPr>
          <p:nvPr>
            <p:ph idx="1"/>
          </p:nvPr>
        </p:nvSpPr>
        <p:spPr>
          <a:xfrm>
            <a:off x="1777042" y="2133600"/>
            <a:ext cx="9920377" cy="4286250"/>
          </a:xfrm>
        </p:spPr>
        <p:txBody>
          <a:bodyPr>
            <a:noAutofit/>
          </a:bodyPr>
          <a:lstStyle/>
          <a:p>
            <a:pPr lvl="0"/>
            <a:r>
              <a:rPr lang="en-US" sz="2400" dirty="0" smtClean="0">
                <a:solidFill>
                  <a:schemeClr val="tx1"/>
                </a:solidFill>
              </a:rPr>
              <a:t>Technical Challenges</a:t>
            </a:r>
          </a:p>
          <a:p>
            <a:pPr lvl="1"/>
            <a:r>
              <a:rPr lang="en-US" sz="2200" dirty="0" smtClean="0">
                <a:solidFill>
                  <a:schemeClr val="tx1"/>
                </a:solidFill>
              </a:rPr>
              <a:t>Reworking </a:t>
            </a:r>
            <a:r>
              <a:rPr lang="en-US" sz="2200" dirty="0">
                <a:solidFill>
                  <a:schemeClr val="tx1"/>
                </a:solidFill>
              </a:rPr>
              <a:t>existing E-Learning materials for mobile </a:t>
            </a:r>
            <a:r>
              <a:rPr lang="en-US" sz="2200" dirty="0" smtClean="0">
                <a:solidFill>
                  <a:schemeClr val="tx1"/>
                </a:solidFill>
              </a:rPr>
              <a:t>platforms</a:t>
            </a:r>
          </a:p>
          <a:p>
            <a:pPr lvl="1"/>
            <a:r>
              <a:rPr lang="en-US" sz="2200" dirty="0" smtClean="0">
                <a:solidFill>
                  <a:schemeClr val="tx1"/>
                </a:solidFill>
              </a:rPr>
              <a:t>Slow text input</a:t>
            </a:r>
          </a:p>
          <a:p>
            <a:pPr lvl="1"/>
            <a:r>
              <a:rPr lang="en-US" sz="2200" dirty="0" smtClean="0">
                <a:solidFill>
                  <a:schemeClr val="tx1"/>
                </a:solidFill>
              </a:rPr>
              <a:t>Multiple sizes, platforms</a:t>
            </a:r>
          </a:p>
          <a:p>
            <a:pPr lvl="0"/>
            <a:r>
              <a:rPr lang="en-US" sz="2400" dirty="0" smtClean="0">
                <a:solidFill>
                  <a:schemeClr val="tx1"/>
                </a:solidFill>
              </a:rPr>
              <a:t>Social challenges</a:t>
            </a:r>
          </a:p>
          <a:p>
            <a:pPr lvl="1"/>
            <a:r>
              <a:rPr lang="en-US" sz="2200" dirty="0" smtClean="0">
                <a:solidFill>
                  <a:schemeClr val="tx1"/>
                </a:solidFill>
              </a:rPr>
              <a:t>distraction</a:t>
            </a:r>
          </a:p>
          <a:p>
            <a:pPr lvl="1"/>
            <a:r>
              <a:rPr lang="en-US" sz="2200" dirty="0" smtClean="0">
                <a:solidFill>
                  <a:schemeClr val="tx1"/>
                </a:solidFill>
              </a:rPr>
              <a:t>Privacy</a:t>
            </a:r>
          </a:p>
          <a:p>
            <a:pPr lvl="1"/>
            <a:r>
              <a:rPr lang="en-US" sz="2200" dirty="0" smtClean="0">
                <a:solidFill>
                  <a:schemeClr val="tx1"/>
                </a:solidFill>
              </a:rPr>
              <a:t>Other inappropriate behaviors</a:t>
            </a:r>
            <a:endParaRPr lang="en-US" sz="2200" dirty="0">
              <a:solidFill>
                <a:schemeClr val="tx1"/>
              </a:solidFill>
            </a:endParaRPr>
          </a:p>
          <a:p>
            <a:endParaRPr lang="en-US" sz="2400" dirty="0" smtClean="0">
              <a:solidFill>
                <a:schemeClr val="tx1"/>
              </a:solidFill>
            </a:endParaRPr>
          </a:p>
        </p:txBody>
      </p:sp>
    </p:spTree>
    <p:extLst>
      <p:ext uri="{BB962C8B-B14F-4D97-AF65-F5344CB8AC3E}">
        <p14:creationId xmlns:p14="http://schemas.microsoft.com/office/powerpoint/2010/main" val="24992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Record Any Learning Experience</a:t>
            </a:r>
            <a:r>
              <a:rPr lang="en-US" b="1" dirty="0"/>
              <a:t/>
            </a:r>
            <a:br>
              <a:rPr lang="en-US" b="1" dirty="0"/>
            </a:br>
            <a:endParaRPr lang="en-US" dirty="0"/>
          </a:p>
        </p:txBody>
      </p:sp>
      <p:sp>
        <p:nvSpPr>
          <p:cNvPr id="5" name="Content Placeholder 4"/>
          <p:cNvSpPr>
            <a:spLocks noGrp="1"/>
          </p:cNvSpPr>
          <p:nvPr>
            <p:ph idx="1"/>
          </p:nvPr>
        </p:nvSpPr>
        <p:spPr>
          <a:xfrm>
            <a:off x="1130300" y="1713253"/>
            <a:ext cx="10755312" cy="3777622"/>
          </a:xfrm>
        </p:spPr>
        <p:txBody>
          <a:bodyPr>
            <a:noAutofit/>
          </a:bodyPr>
          <a:lstStyle/>
          <a:p>
            <a:r>
              <a:rPr lang="en-US" sz="2400" dirty="0"/>
              <a:t>Watching a Khan Academy video is a learning experience</a:t>
            </a:r>
          </a:p>
          <a:p>
            <a:r>
              <a:rPr lang="en-US" sz="2400" dirty="0"/>
              <a:t>Attending a conference session is a learning experience</a:t>
            </a:r>
          </a:p>
          <a:p>
            <a:r>
              <a:rPr lang="en-US" sz="2400" dirty="0"/>
              <a:t>Asking your social network for advice</a:t>
            </a:r>
          </a:p>
          <a:p>
            <a:r>
              <a:rPr lang="en-US" sz="2400" dirty="0"/>
              <a:t>Being mentored by an expert</a:t>
            </a:r>
          </a:p>
          <a:p>
            <a:r>
              <a:rPr lang="en-US" sz="2400" dirty="0"/>
              <a:t>Turning in your homework</a:t>
            </a:r>
          </a:p>
          <a:p>
            <a:r>
              <a:rPr lang="en-US" sz="2400" dirty="0"/>
              <a:t>Mentoring somebody else</a:t>
            </a:r>
          </a:p>
          <a:p>
            <a:r>
              <a:rPr lang="en-US" sz="2400" dirty="0"/>
              <a:t>Writing a blog post</a:t>
            </a:r>
          </a:p>
          <a:p>
            <a:r>
              <a:rPr lang="en-US" sz="2400" dirty="0"/>
              <a:t>Going to class</a:t>
            </a:r>
          </a:p>
          <a:p>
            <a:r>
              <a:rPr lang="en-US" sz="2400" dirty="0"/>
              <a:t>Reading a book</a:t>
            </a:r>
          </a:p>
          <a:p>
            <a:endParaRPr lang="en-US" sz="2400" dirty="0"/>
          </a:p>
        </p:txBody>
      </p:sp>
      <p:pic>
        <p:nvPicPr>
          <p:cNvPr id="6" name="Picture 2" descr="http://cdn.tincanapi.com/wp-content/uploads/2012/05/tin-can-a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554" y="3083891"/>
            <a:ext cx="5628058" cy="29797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972812" y="6398241"/>
            <a:ext cx="3778599" cy="369332"/>
          </a:xfrm>
          <a:prstGeom prst="rect">
            <a:avLst/>
          </a:prstGeom>
        </p:spPr>
        <p:txBody>
          <a:bodyPr wrap="none">
            <a:spAutoFit/>
          </a:bodyPr>
          <a:lstStyle/>
          <a:p>
            <a:r>
              <a:rPr lang="en-US" dirty="0">
                <a:solidFill>
                  <a:schemeClr val="bg1">
                    <a:lumMod val="65000"/>
                  </a:schemeClr>
                </a:solidFill>
              </a:rPr>
              <a:t>http://tincanapi.com/overview/</a:t>
            </a:r>
          </a:p>
        </p:txBody>
      </p:sp>
    </p:spTree>
    <p:extLst>
      <p:ext uri="{BB962C8B-B14F-4D97-AF65-F5344CB8AC3E}">
        <p14:creationId xmlns:p14="http://schemas.microsoft.com/office/powerpoint/2010/main" val="3373265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72030" y="1154781"/>
            <a:ext cx="3714669" cy="5353050"/>
          </a:xfrm>
          <a:prstGeom prst="rect">
            <a:avLst/>
          </a:prstGeom>
        </p:spPr>
      </p:pic>
      <p:sp>
        <p:nvSpPr>
          <p:cNvPr id="6" name="Rectangle 5"/>
          <p:cNvSpPr/>
          <p:nvPr/>
        </p:nvSpPr>
        <p:spPr>
          <a:xfrm>
            <a:off x="2394747" y="508450"/>
            <a:ext cx="8283037" cy="646331"/>
          </a:xfrm>
          <a:prstGeom prst="rect">
            <a:avLst/>
          </a:prstGeom>
        </p:spPr>
        <p:txBody>
          <a:bodyPr wrap="none">
            <a:spAutoFit/>
          </a:bodyPr>
          <a:lstStyle/>
          <a:p>
            <a:r>
              <a:rPr lang="en-US" sz="3600" b="1" dirty="0" smtClean="0"/>
              <a:t>Virginia Tech Searching for New LMS</a:t>
            </a:r>
            <a:endParaRPr lang="en-US" sz="3600" b="1" dirty="0"/>
          </a:p>
        </p:txBody>
      </p:sp>
    </p:spTree>
    <p:extLst>
      <p:ext uri="{BB962C8B-B14F-4D97-AF65-F5344CB8AC3E}">
        <p14:creationId xmlns:p14="http://schemas.microsoft.com/office/powerpoint/2010/main" val="3410235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799" y="624110"/>
            <a:ext cx="10049611" cy="1280890"/>
          </a:xfrm>
        </p:spPr>
        <p:txBody>
          <a:bodyPr>
            <a:normAutofit/>
          </a:bodyPr>
          <a:lstStyle/>
          <a:p>
            <a:r>
              <a:rPr lang="en-US" b="1" dirty="0" smtClean="0"/>
              <a:t>Tracking of Mobile Learning: Experience API</a:t>
            </a:r>
            <a:endParaRPr lang="en-US" b="1" dirty="0"/>
          </a:p>
        </p:txBody>
      </p:sp>
      <p:pic>
        <p:nvPicPr>
          <p:cNvPr id="1028" name="Picture 4" descr="xAP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7" y="1603643"/>
            <a:ext cx="3303258" cy="86985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824825" y="1610609"/>
            <a:ext cx="7926585" cy="3182319"/>
          </a:xfrm>
        </p:spPr>
        <p:txBody>
          <a:bodyPr>
            <a:normAutofit/>
          </a:bodyPr>
          <a:lstStyle/>
          <a:p>
            <a:r>
              <a:rPr lang="en-US" sz="2400" dirty="0" smtClean="0"/>
              <a:t>Experience </a:t>
            </a:r>
            <a:r>
              <a:rPr lang="en-US" sz="2400" dirty="0"/>
              <a:t>API </a:t>
            </a:r>
            <a:r>
              <a:rPr lang="en-US" sz="2400" dirty="0" smtClean="0"/>
              <a:t>(</a:t>
            </a:r>
            <a:r>
              <a:rPr lang="en-US" sz="2400" dirty="0" err="1" smtClean="0"/>
              <a:t>xAPI</a:t>
            </a:r>
            <a:r>
              <a:rPr lang="en-US" sz="2400" dirty="0" smtClean="0"/>
              <a:t> or </a:t>
            </a:r>
            <a:r>
              <a:rPr lang="en-US" sz="2400" dirty="0" err="1" smtClean="0"/>
              <a:t>TinCan</a:t>
            </a:r>
            <a:r>
              <a:rPr lang="en-US" sz="2400" dirty="0"/>
              <a:t>) by </a:t>
            </a:r>
            <a:r>
              <a:rPr lang="en-US" sz="2400" dirty="0">
                <a:solidFill>
                  <a:schemeClr val="tx1"/>
                </a:solidFill>
              </a:rPr>
              <a:t>ADL (Advanced Distributed Learning) </a:t>
            </a:r>
            <a:r>
              <a:rPr lang="en-US" sz="2400" dirty="0" smtClean="0">
                <a:solidFill>
                  <a:schemeClr val="tx1"/>
                </a:solidFill>
              </a:rPr>
              <a:t>Initiative</a:t>
            </a:r>
          </a:p>
          <a:p>
            <a:r>
              <a:rPr lang="en-US" sz="2400" dirty="0"/>
              <a:t>Support a variety of content types</a:t>
            </a:r>
            <a:r>
              <a:rPr lang="en-US" sz="2400" dirty="0" smtClean="0"/>
              <a:t>.</a:t>
            </a:r>
          </a:p>
          <a:p>
            <a:r>
              <a:rPr lang="en-US" sz="2400" dirty="0" smtClean="0"/>
              <a:t>Learning not tethered to desktop browser or LMS</a:t>
            </a:r>
          </a:p>
          <a:p>
            <a:r>
              <a:rPr lang="en-US" sz="2400" dirty="0" smtClean="0"/>
              <a:t>Record activity statements of the form “actor verb object”</a:t>
            </a:r>
          </a:p>
          <a:p>
            <a:r>
              <a:rPr lang="en-US" sz="2400" dirty="0"/>
              <a:t>Allow for offline or disconnected scenarios.</a:t>
            </a:r>
          </a:p>
          <a:p>
            <a:endParaRPr lang="en-US" sz="2400" dirty="0" smtClean="0"/>
          </a:p>
        </p:txBody>
      </p:sp>
    </p:spTree>
    <p:extLst>
      <p:ext uri="{BB962C8B-B14F-4D97-AF65-F5344CB8AC3E}">
        <p14:creationId xmlns:p14="http://schemas.microsoft.com/office/powerpoint/2010/main" val="2798947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Activity Statements</a:t>
            </a:r>
            <a:endParaRPr lang="en-US" b="1" dirty="0"/>
          </a:p>
        </p:txBody>
      </p:sp>
      <p:sp>
        <p:nvSpPr>
          <p:cNvPr id="3" name="Content Placeholder 2"/>
          <p:cNvSpPr>
            <a:spLocks noGrp="1"/>
          </p:cNvSpPr>
          <p:nvPr>
            <p:ph idx="1"/>
          </p:nvPr>
        </p:nvSpPr>
        <p:spPr>
          <a:xfrm>
            <a:off x="2592925" y="1816100"/>
            <a:ext cx="8915400" cy="4610100"/>
          </a:xfrm>
        </p:spPr>
        <p:txBody>
          <a:bodyPr>
            <a:normAutofit/>
          </a:bodyPr>
          <a:lstStyle/>
          <a:p>
            <a:r>
              <a:rPr lang="en-US" sz="2400" dirty="0"/>
              <a:t>“Mary read to page 12 in resource [x</a:t>
            </a:r>
            <a:r>
              <a:rPr lang="en-US" sz="2400" dirty="0" smtClean="0"/>
              <a:t>]”</a:t>
            </a:r>
          </a:p>
          <a:p>
            <a:r>
              <a:rPr lang="en-US" sz="2400" dirty="0"/>
              <a:t>“</a:t>
            </a:r>
            <a:r>
              <a:rPr lang="en-US" sz="2400" dirty="0" err="1"/>
              <a:t>Jabbar</a:t>
            </a:r>
            <a:r>
              <a:rPr lang="en-US" sz="2400" dirty="0"/>
              <a:t> answered a question asked by Jennifer</a:t>
            </a:r>
            <a:r>
              <a:rPr lang="en-US" sz="2400" dirty="0" smtClean="0"/>
              <a:t>”</a:t>
            </a:r>
          </a:p>
          <a:p>
            <a:r>
              <a:rPr lang="en-US" sz="2400" dirty="0"/>
              <a:t>“Rajiv posted to discussion forum [x</a:t>
            </a:r>
            <a:r>
              <a:rPr lang="en-US" sz="2400" dirty="0" smtClean="0"/>
              <a:t>]”</a:t>
            </a:r>
          </a:p>
          <a:p>
            <a:r>
              <a:rPr lang="en-US" sz="2400" dirty="0"/>
              <a:t>“Yuan added an image to her learning journal</a:t>
            </a:r>
            <a:r>
              <a:rPr lang="en-US" sz="2400" dirty="0" smtClean="0"/>
              <a:t>”</a:t>
            </a:r>
          </a:p>
          <a:p>
            <a:r>
              <a:rPr lang="en-US" sz="2400" dirty="0"/>
              <a:t>“Jose completed learning project [x] and sent it to instructor [y</a:t>
            </a:r>
            <a:r>
              <a:rPr lang="en-US" sz="2400" dirty="0" smtClean="0"/>
              <a:t>]”</a:t>
            </a:r>
          </a:p>
          <a:p>
            <a:r>
              <a:rPr lang="en-US" sz="2400" dirty="0"/>
              <a:t>“For learning goal [x], Jermaine reported that content [y] was highly useful</a:t>
            </a:r>
            <a:r>
              <a:rPr lang="en-US" sz="2400" dirty="0" smtClean="0"/>
              <a:t>”</a:t>
            </a:r>
          </a:p>
          <a:p>
            <a:r>
              <a:rPr lang="en-US" sz="2400" dirty="0"/>
              <a:t>“Francois liked [learner x]’s blog”</a:t>
            </a:r>
          </a:p>
        </p:txBody>
      </p:sp>
    </p:spTree>
    <p:extLst>
      <p:ext uri="{BB962C8B-B14F-4D97-AF65-F5344CB8AC3E}">
        <p14:creationId xmlns:p14="http://schemas.microsoft.com/office/powerpoint/2010/main" val="3617763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70625" y="573309"/>
            <a:ext cx="8707998" cy="4722591"/>
          </a:xfrm>
          <a:prstGeom prst="rect">
            <a:avLst/>
          </a:prstGeom>
        </p:spPr>
      </p:pic>
      <p:sp>
        <p:nvSpPr>
          <p:cNvPr id="5" name="Rectangle 4"/>
          <p:cNvSpPr/>
          <p:nvPr/>
        </p:nvSpPr>
        <p:spPr>
          <a:xfrm>
            <a:off x="4461999" y="6488668"/>
            <a:ext cx="7730001" cy="369332"/>
          </a:xfrm>
          <a:prstGeom prst="rect">
            <a:avLst/>
          </a:prstGeom>
        </p:spPr>
        <p:txBody>
          <a:bodyPr wrap="none">
            <a:spAutoFit/>
          </a:bodyPr>
          <a:lstStyle/>
          <a:p>
            <a:pPr lvl="0" defTabSz="457200">
              <a:spcBef>
                <a:spcPts val="1000"/>
              </a:spcBef>
              <a:buClr>
                <a:srgbClr val="A53010"/>
              </a:buClr>
            </a:pPr>
            <a:r>
              <a:rPr lang="en-US" dirty="0" smtClean="0">
                <a:solidFill>
                  <a:schemeClr val="bg1">
                    <a:lumMod val="65000"/>
                  </a:schemeClr>
                </a:solidFill>
              </a:rPr>
              <a:t>Peter </a:t>
            </a:r>
            <a:r>
              <a:rPr lang="en-US" dirty="0" err="1" smtClean="0">
                <a:solidFill>
                  <a:schemeClr val="bg1">
                    <a:lumMod val="65000"/>
                  </a:schemeClr>
                </a:solidFill>
              </a:rPr>
              <a:t>Berking</a:t>
            </a:r>
            <a:r>
              <a:rPr lang="en-US" dirty="0" smtClean="0">
                <a:solidFill>
                  <a:schemeClr val="bg1">
                    <a:lumMod val="65000"/>
                  </a:schemeClr>
                </a:solidFill>
              </a:rPr>
              <a:t> et al. The Experience API – Liberating Learning Design</a:t>
            </a:r>
            <a:endParaRPr lang="en-US" dirty="0">
              <a:solidFill>
                <a:schemeClr val="bg1">
                  <a:lumMod val="65000"/>
                </a:schemeClr>
              </a:solidFill>
            </a:endParaRPr>
          </a:p>
        </p:txBody>
      </p:sp>
    </p:spTree>
    <p:extLst>
      <p:ext uri="{BB962C8B-B14F-4D97-AF65-F5344CB8AC3E}">
        <p14:creationId xmlns:p14="http://schemas.microsoft.com/office/powerpoint/2010/main" val="4019037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3400" y="801842"/>
            <a:ext cx="6096000" cy="523220"/>
          </a:xfrm>
          <a:prstGeom prst="rect">
            <a:avLst/>
          </a:prstGeom>
        </p:spPr>
        <p:txBody>
          <a:bodyPr>
            <a:spAutoFit/>
          </a:bodyPr>
          <a:lstStyle/>
          <a:p>
            <a:r>
              <a:rPr lang="en-US" sz="2800" b="1" dirty="0" smtClean="0">
                <a:latin typeface="MinionPro-Regular"/>
              </a:rPr>
              <a:t>References</a:t>
            </a:r>
            <a:endParaRPr lang="en-US" sz="4400" b="1" dirty="0"/>
          </a:p>
        </p:txBody>
      </p:sp>
      <p:sp>
        <p:nvSpPr>
          <p:cNvPr id="6" name="Rectangle 5"/>
          <p:cNvSpPr/>
          <p:nvPr/>
        </p:nvSpPr>
        <p:spPr>
          <a:xfrm>
            <a:off x="1803400" y="1512838"/>
            <a:ext cx="8801100" cy="6001643"/>
          </a:xfrm>
          <a:prstGeom prst="rect">
            <a:avLst/>
          </a:prstGeom>
        </p:spPr>
        <p:txBody>
          <a:bodyPr wrap="square">
            <a:spAutoFit/>
          </a:bodyPr>
          <a:lstStyle/>
          <a:p>
            <a:pPr marL="285750" indent="-285750">
              <a:buFont typeface="Arial" panose="020B0604020202020204" pitchFamily="34" charset="0"/>
              <a:buChar char="•"/>
            </a:pPr>
            <a:r>
              <a:rPr lang="en-US" dirty="0">
                <a:hlinkClick r:id="rId2"/>
              </a:rPr>
              <a:t>ECAR Study of Undergraduate Students </a:t>
            </a:r>
            <a:r>
              <a:rPr lang="en-US" dirty="0" smtClean="0">
                <a:hlinkClick r:id="rId2"/>
              </a:rPr>
              <a:t>and Information </a:t>
            </a:r>
            <a:r>
              <a:rPr lang="en-US" dirty="0">
                <a:hlinkClick r:id="rId2"/>
              </a:rPr>
              <a:t>Technology</a:t>
            </a:r>
            <a:r>
              <a:rPr lang="en-US" dirty="0"/>
              <a:t>, </a:t>
            </a:r>
            <a:r>
              <a:rPr lang="en-US" dirty="0" smtClean="0"/>
              <a:t>2014</a:t>
            </a:r>
          </a:p>
          <a:p>
            <a:pPr marL="285750" indent="-285750">
              <a:buFont typeface="Arial" panose="020B0604020202020204" pitchFamily="34" charset="0"/>
              <a:buChar char="•"/>
            </a:pPr>
            <a:r>
              <a:rPr lang="en-US" dirty="0" smtClean="0"/>
              <a:t>ADL Mobile Learning Team, </a:t>
            </a:r>
            <a:r>
              <a:rPr lang="en-US" dirty="0" smtClean="0">
                <a:hlinkClick r:id="rId3"/>
              </a:rPr>
              <a:t>Mobile </a:t>
            </a:r>
            <a:r>
              <a:rPr lang="en-US" dirty="0">
                <a:hlinkClick r:id="rId3"/>
              </a:rPr>
              <a:t>Learning </a:t>
            </a:r>
            <a:r>
              <a:rPr lang="en-US" dirty="0" smtClean="0">
                <a:hlinkClick r:id="rId3"/>
              </a:rPr>
              <a:t>Handbook</a:t>
            </a:r>
            <a:endParaRPr lang="en-US" dirty="0" smtClean="0"/>
          </a:p>
          <a:p>
            <a:pPr marL="285750" lvl="0" indent="-285750">
              <a:buFont typeface="Arial" panose="020B0604020202020204" pitchFamily="34" charset="0"/>
              <a:buChar char="•"/>
            </a:pPr>
            <a:r>
              <a:rPr lang="en-US" dirty="0" smtClean="0"/>
              <a:t>Peter </a:t>
            </a:r>
            <a:r>
              <a:rPr lang="en-US" dirty="0" err="1"/>
              <a:t>Berking</a:t>
            </a:r>
            <a:r>
              <a:rPr lang="en-US" dirty="0"/>
              <a:t> et al. </a:t>
            </a:r>
            <a:r>
              <a:rPr lang="en-US" dirty="0">
                <a:hlinkClick r:id="rId4"/>
              </a:rPr>
              <a:t>The Experience API – Liberating Learning </a:t>
            </a:r>
            <a:r>
              <a:rPr lang="en-US" dirty="0" smtClean="0">
                <a:hlinkClick r:id="rId4"/>
              </a:rPr>
              <a:t>Design</a:t>
            </a:r>
            <a:endParaRPr lang="en-US" dirty="0" smtClean="0"/>
          </a:p>
          <a:p>
            <a:pPr marL="285750" indent="-285750">
              <a:buFont typeface="Arial" panose="020B0604020202020204" pitchFamily="34" charset="0"/>
              <a:buChar char="•"/>
            </a:pPr>
            <a:r>
              <a:rPr lang="en-US" u="sng" dirty="0">
                <a:hlinkClick r:id="rId5"/>
              </a:rPr>
              <a:t>http://www.adlnet.gov/the-affordances-of-mobile-learning</a:t>
            </a:r>
            <a:r>
              <a:rPr lang="en-US" u="sng" dirty="0" smtClean="0">
                <a:hlinkClick r:id="rId5"/>
              </a:rPr>
              <a:t>/</a:t>
            </a:r>
            <a:endParaRPr lang="en-US" u="sng" dirty="0" smtClean="0"/>
          </a:p>
          <a:p>
            <a:pPr marL="285750" indent="-285750">
              <a:buFont typeface="Arial" panose="020B0604020202020204" pitchFamily="34" charset="0"/>
              <a:buChar char="•"/>
            </a:pPr>
            <a:r>
              <a:rPr lang="en-US" dirty="0"/>
              <a:t>Gregg Orr, </a:t>
            </a:r>
            <a:r>
              <a:rPr lang="en-US" dirty="0">
                <a:hlinkClick r:id="rId6"/>
              </a:rPr>
              <a:t>A Review of Literature in Mobile Learning: Affordances and Constraints</a:t>
            </a:r>
            <a:endParaRPr lang="en-US" dirty="0"/>
          </a:p>
          <a:p>
            <a:pPr marL="285750" indent="-285750">
              <a:buFont typeface="Arial" panose="020B0604020202020204" pitchFamily="34" charset="0"/>
              <a:buChar char="•"/>
            </a:pPr>
            <a:endParaRPr lang="en-US" u="sng" dirty="0" smtClean="0"/>
          </a:p>
          <a:p>
            <a:pPr marL="285750" indent="-285750">
              <a:buFont typeface="Arial" panose="020B0604020202020204" pitchFamily="34" charset="0"/>
              <a:buChar char="•"/>
            </a:pPr>
            <a:endParaRPr lang="en-US" u="sng" dirty="0"/>
          </a:p>
          <a:p>
            <a:r>
              <a:rPr lang="en-US" sz="2400" b="1" dirty="0" smtClean="0"/>
              <a:t>Further Readings</a:t>
            </a:r>
          </a:p>
          <a:p>
            <a:pPr marL="285750" indent="-285750">
              <a:buFont typeface="Arial" panose="020B0604020202020204" pitchFamily="34" charset="0"/>
              <a:buChar char="•"/>
            </a:pPr>
            <a:r>
              <a:rPr lang="en-US" dirty="0"/>
              <a:t>Kristy Murray et al. </a:t>
            </a:r>
            <a:r>
              <a:rPr lang="en-US" dirty="0">
                <a:hlinkClick r:id="rId7"/>
              </a:rPr>
              <a:t>Mobile Learning and ADL’s Experience API </a:t>
            </a:r>
            <a:endParaRPr lang="en-US" dirty="0"/>
          </a:p>
          <a:p>
            <a:pPr marL="285750" indent="-285750">
              <a:buFont typeface="Arial" panose="020B0604020202020204" pitchFamily="34" charset="0"/>
              <a:buChar char="•"/>
            </a:pPr>
            <a:r>
              <a:rPr lang="en-US" dirty="0" smtClean="0"/>
              <a:t>Laura Naismith et al. </a:t>
            </a:r>
            <a:r>
              <a:rPr lang="en-US" dirty="0" smtClean="0">
                <a:hlinkClick r:id="rId8"/>
              </a:rPr>
              <a:t>Literature Review in Mobile Technologies and Learning</a:t>
            </a:r>
            <a:endParaRPr lang="en-US" dirty="0"/>
          </a:p>
          <a:p>
            <a:pPr marL="285750" indent="-285750">
              <a:buFont typeface="Arial" panose="020B0604020202020204" pitchFamily="34" charset="0"/>
              <a:buChar char="•"/>
            </a:pPr>
            <a:r>
              <a:rPr lang="en-US" dirty="0" smtClean="0"/>
              <a:t>Mohamed Ally, </a:t>
            </a:r>
            <a:r>
              <a:rPr lang="en-US" dirty="0" smtClean="0">
                <a:hlinkClick r:id="rId9"/>
              </a:rPr>
              <a:t>Mobile Learning: Transforming the Delivery of Education and Training</a:t>
            </a:r>
            <a:endParaRPr lang="en-US" dirty="0"/>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dirty="0"/>
              <a:t/>
            </a:r>
            <a:br>
              <a:rPr lang="en-US" dirty="0"/>
            </a:br>
            <a:r>
              <a:rPr lang="en-US" dirty="0">
                <a:latin typeface="MinionPro-Regular"/>
              </a:rPr>
              <a:t/>
            </a:r>
            <a:br>
              <a:rPr lang="en-US" dirty="0">
                <a:latin typeface="MinionPro-Regular"/>
              </a:rPr>
            </a:br>
            <a:r>
              <a:rPr lang="en-US" dirty="0">
                <a:latin typeface="MinionPro-Regular"/>
              </a:rPr>
              <a:t/>
            </a:r>
            <a:br>
              <a:rPr lang="en-US" dirty="0">
                <a:latin typeface="MinionPro-Regular"/>
              </a:rPr>
            </a:br>
            <a:endParaRPr lang="en-US" dirty="0"/>
          </a:p>
        </p:txBody>
      </p:sp>
    </p:spTree>
    <p:extLst>
      <p:ext uri="{BB962C8B-B14F-4D97-AF65-F5344CB8AC3E}">
        <p14:creationId xmlns:p14="http://schemas.microsoft.com/office/powerpoint/2010/main" val="1848320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Current </a:t>
            </a:r>
            <a:r>
              <a:rPr lang="en-US" b="1" dirty="0" smtClean="0"/>
              <a:t>Trends: The Use of Mobile Devices for Academics</a:t>
            </a:r>
            <a:endParaRPr lang="en-US" b="1" dirty="0"/>
          </a:p>
        </p:txBody>
      </p:sp>
      <p:sp>
        <p:nvSpPr>
          <p:cNvPr id="3" name="Content Placeholder 2"/>
          <p:cNvSpPr>
            <a:spLocks noGrp="1"/>
          </p:cNvSpPr>
          <p:nvPr>
            <p:ph idx="1"/>
          </p:nvPr>
        </p:nvSpPr>
        <p:spPr/>
        <p:txBody>
          <a:bodyPr>
            <a:normAutofit/>
          </a:bodyPr>
          <a:lstStyle/>
          <a:p>
            <a:r>
              <a:rPr lang="en-US" sz="2400" dirty="0" err="1" smtClean="0">
                <a:solidFill>
                  <a:schemeClr val="tx1"/>
                </a:solidFill>
              </a:rPr>
              <a:t>Educause</a:t>
            </a:r>
            <a:r>
              <a:rPr lang="en-US" sz="2400" dirty="0" smtClean="0">
                <a:solidFill>
                  <a:schemeClr val="tx1"/>
                </a:solidFill>
              </a:rPr>
              <a:t> conducted studies on IT </a:t>
            </a:r>
            <a:r>
              <a:rPr lang="en-US" sz="2400" dirty="0">
                <a:solidFill>
                  <a:schemeClr val="tx1"/>
                </a:solidFill>
              </a:rPr>
              <a:t>trends in higher </a:t>
            </a:r>
            <a:r>
              <a:rPr lang="en-US" sz="2400" dirty="0" smtClean="0">
                <a:solidFill>
                  <a:schemeClr val="tx1"/>
                </a:solidFill>
              </a:rPr>
              <a:t>education</a:t>
            </a:r>
          </a:p>
          <a:p>
            <a:r>
              <a:rPr lang="en-US" sz="2400" dirty="0" smtClean="0">
                <a:solidFill>
                  <a:schemeClr val="tx1"/>
                </a:solidFill>
              </a:rPr>
              <a:t>partnered with 213 </a:t>
            </a:r>
            <a:r>
              <a:rPr lang="en-US" sz="2400" dirty="0">
                <a:solidFill>
                  <a:schemeClr val="tx1"/>
                </a:solidFill>
              </a:rPr>
              <a:t>higher education institutions across 45 U.S. states and 15 </a:t>
            </a:r>
            <a:r>
              <a:rPr lang="en-US" sz="2400" dirty="0" smtClean="0">
                <a:solidFill>
                  <a:schemeClr val="tx1"/>
                </a:solidFill>
              </a:rPr>
              <a:t>countries</a:t>
            </a:r>
          </a:p>
          <a:p>
            <a:r>
              <a:rPr lang="en-US" sz="2400" dirty="0">
                <a:solidFill>
                  <a:schemeClr val="tx1"/>
                </a:solidFill>
              </a:rPr>
              <a:t>Online </a:t>
            </a:r>
            <a:r>
              <a:rPr lang="en-US" sz="2400" dirty="0" smtClean="0">
                <a:solidFill>
                  <a:schemeClr val="tx1"/>
                </a:solidFill>
              </a:rPr>
              <a:t>survey on students’ experience with technology</a:t>
            </a:r>
          </a:p>
          <a:p>
            <a:r>
              <a:rPr lang="en-US" sz="2400" dirty="0" smtClean="0">
                <a:solidFill>
                  <a:schemeClr val="tx1"/>
                </a:solidFill>
              </a:rPr>
              <a:t>More than 75,000 students responded</a:t>
            </a:r>
          </a:p>
          <a:p>
            <a:pPr lvl="1"/>
            <a:endParaRPr lang="en-US" sz="2400" dirty="0" smtClean="0">
              <a:solidFill>
                <a:schemeClr val="tx1"/>
              </a:solidFill>
            </a:endParaRPr>
          </a:p>
        </p:txBody>
      </p:sp>
      <p:sp>
        <p:nvSpPr>
          <p:cNvPr id="4" name="Rectangle 3"/>
          <p:cNvSpPr/>
          <p:nvPr/>
        </p:nvSpPr>
        <p:spPr>
          <a:xfrm>
            <a:off x="5408612" y="6064306"/>
            <a:ext cx="6096000" cy="1323439"/>
          </a:xfrm>
          <a:prstGeom prst="rect">
            <a:avLst/>
          </a:prstGeom>
        </p:spPr>
        <p:txBody>
          <a:bodyPr>
            <a:spAutoFit/>
          </a:bodyPr>
          <a:lstStyle/>
          <a:p>
            <a:r>
              <a:rPr lang="en-US" sz="2000" dirty="0">
                <a:solidFill>
                  <a:schemeClr val="bg1">
                    <a:lumMod val="65000"/>
                  </a:schemeClr>
                </a:solidFill>
              </a:rPr>
              <a:t>ECAR Study </a:t>
            </a:r>
            <a:r>
              <a:rPr lang="en-US" sz="2000" dirty="0" smtClean="0">
                <a:solidFill>
                  <a:schemeClr val="bg1">
                    <a:lumMod val="65000"/>
                  </a:schemeClr>
                </a:solidFill>
              </a:rPr>
              <a:t>of</a:t>
            </a:r>
            <a:r>
              <a:rPr lang="en-US" sz="2000" dirty="0">
                <a:solidFill>
                  <a:schemeClr val="bg1">
                    <a:lumMod val="65000"/>
                  </a:schemeClr>
                </a:solidFill>
              </a:rPr>
              <a:t> </a:t>
            </a:r>
            <a:r>
              <a:rPr lang="en-US" sz="2000" dirty="0" smtClean="0">
                <a:solidFill>
                  <a:schemeClr val="bg1">
                    <a:lumMod val="65000"/>
                  </a:schemeClr>
                </a:solidFill>
              </a:rPr>
              <a:t>Undergraduate Students </a:t>
            </a:r>
            <a:r>
              <a:rPr lang="en-US" sz="2000" dirty="0">
                <a:solidFill>
                  <a:schemeClr val="bg1">
                    <a:lumMod val="65000"/>
                  </a:schemeClr>
                </a:solidFill>
              </a:rPr>
              <a:t>and</a:t>
            </a:r>
            <a:br>
              <a:rPr lang="en-US" sz="2000" dirty="0">
                <a:solidFill>
                  <a:schemeClr val="bg1">
                    <a:lumMod val="65000"/>
                  </a:schemeClr>
                </a:solidFill>
              </a:rPr>
            </a:br>
            <a:r>
              <a:rPr lang="en-US" sz="2000" dirty="0" smtClean="0">
                <a:solidFill>
                  <a:schemeClr val="bg1">
                    <a:lumMod val="65000"/>
                  </a:schemeClr>
                </a:solidFill>
              </a:rPr>
              <a:t>Information Technology</a:t>
            </a:r>
            <a:r>
              <a:rPr lang="en-US" sz="2000" dirty="0">
                <a:solidFill>
                  <a:schemeClr val="bg1">
                    <a:lumMod val="65000"/>
                  </a:schemeClr>
                </a:solidFill>
              </a:rPr>
              <a:t>, 2014</a:t>
            </a:r>
            <a:br>
              <a:rPr lang="en-US" sz="2000" dirty="0">
                <a:solidFill>
                  <a:schemeClr val="bg1">
                    <a:lumMod val="65000"/>
                  </a:schemeClr>
                </a:solidFill>
              </a:rPr>
            </a:br>
            <a:r>
              <a:rPr lang="en-US" sz="2000" dirty="0">
                <a:solidFill>
                  <a:schemeClr val="bg1">
                    <a:lumMod val="65000"/>
                  </a:schemeClr>
                </a:solidFill>
              </a:rPr>
              <a:t/>
            </a:r>
            <a:br>
              <a:rPr lang="en-US" sz="2000" dirty="0">
                <a:solidFill>
                  <a:schemeClr val="bg1">
                    <a:lumMod val="65000"/>
                  </a:schemeClr>
                </a:solidFill>
              </a:rPr>
            </a:br>
            <a:endParaRPr lang="en-US" sz="2000" dirty="0">
              <a:solidFill>
                <a:schemeClr val="bg1">
                  <a:lumMod val="65000"/>
                </a:schemeClr>
              </a:solidFill>
            </a:endParaRPr>
          </a:p>
        </p:txBody>
      </p:sp>
    </p:spTree>
    <p:extLst>
      <p:ext uri="{BB962C8B-B14F-4D97-AF65-F5344CB8AC3E}">
        <p14:creationId xmlns:p14="http://schemas.microsoft.com/office/powerpoint/2010/main" val="2021829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013" y="644026"/>
            <a:ext cx="4262034" cy="6213974"/>
          </a:xfrm>
          <a:prstGeom prst="rect">
            <a:avLst/>
          </a:prstGeom>
        </p:spPr>
      </p:pic>
      <p:sp>
        <p:nvSpPr>
          <p:cNvPr id="2" name="Rectangle 1"/>
          <p:cNvSpPr/>
          <p:nvPr/>
        </p:nvSpPr>
        <p:spPr>
          <a:xfrm>
            <a:off x="1534332" y="108486"/>
            <a:ext cx="10259878" cy="461665"/>
          </a:xfrm>
          <a:prstGeom prst="rect">
            <a:avLst/>
          </a:prstGeom>
        </p:spPr>
        <p:txBody>
          <a:bodyPr wrap="square">
            <a:spAutoFit/>
          </a:bodyPr>
          <a:lstStyle/>
          <a:p>
            <a:pPr algn="ctr"/>
            <a:r>
              <a:rPr lang="en-US" sz="2400" b="1" dirty="0" smtClean="0"/>
              <a:t>More </a:t>
            </a:r>
            <a:r>
              <a:rPr lang="en-US" sz="2400" b="1" dirty="0"/>
              <a:t>students own mobile devices now than </a:t>
            </a:r>
            <a:r>
              <a:rPr lang="en-US" sz="2400" b="1" dirty="0" smtClean="0"/>
              <a:t>ever</a:t>
            </a:r>
            <a:endParaRPr lang="en-US" sz="2400" b="1" dirty="0"/>
          </a:p>
        </p:txBody>
      </p:sp>
      <p:sp>
        <p:nvSpPr>
          <p:cNvPr id="3" name="Rectangle 2"/>
          <p:cNvSpPr/>
          <p:nvPr/>
        </p:nvSpPr>
        <p:spPr>
          <a:xfrm>
            <a:off x="4699876" y="1581188"/>
            <a:ext cx="4284203" cy="4339650"/>
          </a:xfrm>
          <a:prstGeom prst="rect">
            <a:avLst/>
          </a:prstGeom>
        </p:spPr>
        <p:txBody>
          <a:bodyPr wrap="square">
            <a:spAutoFit/>
          </a:bodyPr>
          <a:lstStyle/>
          <a:p>
            <a:pPr marL="342900" indent="-342900">
              <a:buFont typeface="Arial" panose="020B0604020202020204" pitchFamily="34" charset="0"/>
              <a:buChar char="•"/>
            </a:pPr>
            <a:r>
              <a:rPr lang="en-US" sz="2400" dirty="0">
                <a:solidFill>
                  <a:prstClr val="black"/>
                </a:solidFill>
              </a:rPr>
              <a:t>86% </a:t>
            </a:r>
            <a:r>
              <a:rPr lang="en-US" sz="2400" dirty="0" smtClean="0">
                <a:solidFill>
                  <a:prstClr val="black"/>
                </a:solidFill>
              </a:rPr>
              <a:t>own a </a:t>
            </a:r>
            <a:r>
              <a:rPr lang="en-US" sz="2400" dirty="0">
                <a:solidFill>
                  <a:prstClr val="black"/>
                </a:solidFill>
              </a:rPr>
              <a:t>smartphone in 2014 (up from 76% in 2013</a:t>
            </a:r>
            <a:r>
              <a:rPr lang="en-US" sz="2400" dirty="0" smtClean="0">
                <a:solidFill>
                  <a:prstClr val="black"/>
                </a:solidFill>
              </a:rPr>
              <a:t>)</a:t>
            </a:r>
          </a:p>
          <a:p>
            <a:pPr marL="342900" indent="-342900">
              <a:buFont typeface="Arial" panose="020B0604020202020204" pitchFamily="34" charset="0"/>
              <a:buChar char="•"/>
            </a:pPr>
            <a:endParaRPr lang="en-US" sz="2400" dirty="0" smtClean="0">
              <a:solidFill>
                <a:prstClr val="black"/>
              </a:solidFill>
            </a:endParaRPr>
          </a:p>
          <a:p>
            <a:pPr marL="342900" indent="-342900">
              <a:buFont typeface="Arial" panose="020B0604020202020204" pitchFamily="34" charset="0"/>
              <a:buChar char="•"/>
            </a:pPr>
            <a:r>
              <a:rPr lang="en-US" sz="2400" dirty="0" smtClean="0"/>
              <a:t>47% own </a:t>
            </a:r>
            <a:r>
              <a:rPr lang="en-US" sz="2400" dirty="0"/>
              <a:t>a </a:t>
            </a:r>
            <a:r>
              <a:rPr lang="en-US" sz="2400" dirty="0" smtClean="0"/>
              <a:t>tablet</a:t>
            </a:r>
            <a:br>
              <a:rPr lang="en-US" sz="2400" dirty="0" smtClean="0"/>
            </a:br>
            <a:r>
              <a:rPr lang="en-US" sz="2400" dirty="0" smtClean="0"/>
              <a:t>(</a:t>
            </a:r>
            <a:r>
              <a:rPr lang="en-US" sz="2400" dirty="0"/>
              <a:t>up from 31% in </a:t>
            </a:r>
            <a:r>
              <a:rPr lang="en-US" sz="2400" dirty="0" smtClean="0"/>
              <a:t>2013)</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90</a:t>
            </a:r>
            <a:r>
              <a:rPr lang="en-US" sz="2400" dirty="0"/>
              <a:t>% </a:t>
            </a:r>
            <a:r>
              <a:rPr lang="en-US" sz="2400" dirty="0" smtClean="0"/>
              <a:t>own a laptop </a:t>
            </a:r>
            <a:br>
              <a:rPr lang="en-US" sz="2400" dirty="0" smtClean="0"/>
            </a:br>
            <a:r>
              <a:rPr lang="en-US" sz="2400" dirty="0" smtClean="0"/>
              <a:t>(</a:t>
            </a:r>
            <a:r>
              <a:rPr lang="en-US" sz="2400" dirty="0"/>
              <a:t>up 1% from 2013).</a:t>
            </a:r>
          </a:p>
          <a:p>
            <a:pPr marL="342900" indent="-342900">
              <a:buFont typeface="Arial" panose="020B0604020202020204" pitchFamily="34" charset="0"/>
              <a:buChar char="•"/>
            </a:pPr>
            <a:endParaRPr lang="en-US" sz="2400" dirty="0" smtClean="0">
              <a:solidFill>
                <a:prstClr val="black"/>
              </a:solidFill>
            </a:endParaRPr>
          </a:p>
          <a:p>
            <a:pPr marL="571500" indent="-571500">
              <a:buFont typeface="Arial" panose="020B0604020202020204" pitchFamily="34" charset="0"/>
              <a:buChar char="•"/>
            </a:pPr>
            <a:endParaRPr lang="en-US" sz="3600" dirty="0"/>
          </a:p>
        </p:txBody>
      </p:sp>
      <p:pic>
        <p:nvPicPr>
          <p:cNvPr id="6" name="Content Placeholder 3"/>
          <p:cNvPicPr>
            <a:picLocks noGrp="1" noChangeAspect="1"/>
          </p:cNvPicPr>
          <p:nvPr>
            <p:ph idx="1"/>
          </p:nvPr>
        </p:nvPicPr>
        <p:blipFill>
          <a:blip r:embed="rId4"/>
          <a:stretch>
            <a:fillRect/>
          </a:stretch>
        </p:blipFill>
        <p:spPr>
          <a:xfrm>
            <a:off x="9214243" y="1374203"/>
            <a:ext cx="2984915" cy="4253864"/>
          </a:xfrm>
          <a:prstGeom prst="rect">
            <a:avLst/>
          </a:prstGeom>
        </p:spPr>
      </p:pic>
    </p:spTree>
    <p:extLst>
      <p:ext uri="{BB962C8B-B14F-4D97-AF65-F5344CB8AC3E}">
        <p14:creationId xmlns:p14="http://schemas.microsoft.com/office/powerpoint/2010/main" val="3637377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1177" y="623590"/>
            <a:ext cx="6600825" cy="6069927"/>
          </a:xfrm>
          <a:prstGeom prst="rect">
            <a:avLst/>
          </a:prstGeom>
        </p:spPr>
      </p:pic>
      <p:sp>
        <p:nvSpPr>
          <p:cNvPr id="2" name="Rectangle 1"/>
          <p:cNvSpPr/>
          <p:nvPr/>
        </p:nvSpPr>
        <p:spPr>
          <a:xfrm>
            <a:off x="0" y="161925"/>
            <a:ext cx="12832597" cy="461665"/>
          </a:xfrm>
          <a:prstGeom prst="rect">
            <a:avLst/>
          </a:prstGeom>
        </p:spPr>
        <p:txBody>
          <a:bodyPr wrap="square">
            <a:spAutoFit/>
          </a:bodyPr>
          <a:lstStyle/>
          <a:p>
            <a:pPr algn="ctr"/>
            <a:r>
              <a:rPr lang="en-US" sz="2400" b="1" dirty="0" smtClean="0"/>
              <a:t>Many </a:t>
            </a:r>
            <a:r>
              <a:rPr lang="en-US" sz="2400" b="1" dirty="0"/>
              <a:t>students use mobile devices for academic </a:t>
            </a:r>
            <a:r>
              <a:rPr lang="en-US" sz="2400" b="1" dirty="0" smtClean="0"/>
              <a:t>purposes</a:t>
            </a:r>
            <a:endParaRPr lang="en-US" sz="2400" b="1" dirty="0"/>
          </a:p>
        </p:txBody>
      </p:sp>
    </p:spTree>
    <p:extLst>
      <p:ext uri="{BB962C8B-B14F-4D97-AF65-F5344CB8AC3E}">
        <p14:creationId xmlns:p14="http://schemas.microsoft.com/office/powerpoint/2010/main" val="968872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4301" y="856890"/>
            <a:ext cx="9791699" cy="5804411"/>
          </a:xfrm>
          <a:prstGeom prst="rect">
            <a:avLst/>
          </a:prstGeom>
        </p:spPr>
      </p:pic>
      <p:sp>
        <p:nvSpPr>
          <p:cNvPr id="5" name="Rectangle 4"/>
          <p:cNvSpPr/>
          <p:nvPr/>
        </p:nvSpPr>
        <p:spPr>
          <a:xfrm>
            <a:off x="863600" y="190500"/>
            <a:ext cx="11099800" cy="1569660"/>
          </a:xfrm>
          <a:prstGeom prst="rect">
            <a:avLst/>
          </a:prstGeom>
        </p:spPr>
        <p:txBody>
          <a:bodyPr wrap="square">
            <a:spAutoFit/>
          </a:bodyPr>
          <a:lstStyle/>
          <a:p>
            <a:r>
              <a:rPr lang="en-US" sz="2400" b="1" dirty="0">
                <a:solidFill>
                  <a:srgbClr val="231F20"/>
                </a:solidFill>
                <a:latin typeface="PFDinTextPro-Bold"/>
              </a:rPr>
              <a:t>Importance of using a </a:t>
            </a:r>
            <a:r>
              <a:rPr lang="en-US" sz="2400" b="1" dirty="0" smtClean="0">
                <a:solidFill>
                  <a:srgbClr val="231F20"/>
                </a:solidFill>
                <a:latin typeface="PFDinTextPro-Bold"/>
              </a:rPr>
              <a:t>mobile </a:t>
            </a:r>
            <a:r>
              <a:rPr lang="en-US" sz="2400" b="1" dirty="0">
                <a:solidFill>
                  <a:srgbClr val="231F20"/>
                </a:solidFill>
                <a:latin typeface="PFDinTextPro-Bold"/>
              </a:rPr>
              <a:t>device for various </a:t>
            </a:r>
            <a:r>
              <a:rPr lang="en-US" sz="2400" b="1" dirty="0" smtClean="0">
                <a:solidFill>
                  <a:srgbClr val="231F20"/>
                </a:solidFill>
                <a:latin typeface="PFDinTextPro-Bold"/>
              </a:rPr>
              <a:t>student related </a:t>
            </a:r>
            <a:r>
              <a:rPr lang="en-US" sz="2400" b="1" dirty="0">
                <a:solidFill>
                  <a:srgbClr val="231F20"/>
                </a:solidFill>
                <a:latin typeface="PFDinTextPro-Bold"/>
              </a:rPr>
              <a:t>activities</a:t>
            </a:r>
            <a:r>
              <a:rPr lang="en-US" sz="2400" dirty="0">
                <a:solidFill>
                  <a:srgbClr val="231F20"/>
                </a:solidFill>
                <a:latin typeface="PFDinTextPro-Bold"/>
              </a:rPr>
              <a:t/>
            </a:r>
            <a:br>
              <a:rPr lang="en-US" sz="2400" dirty="0">
                <a:solidFill>
                  <a:srgbClr val="231F20"/>
                </a:solidFill>
                <a:latin typeface="PFDinTextPro-Bold"/>
              </a:rPr>
            </a:br>
            <a:r>
              <a:rPr lang="en-US" sz="2400" dirty="0">
                <a:solidFill>
                  <a:srgbClr val="231F20"/>
                </a:solidFill>
                <a:latin typeface="PFDinTextPro-Bold"/>
              </a:rPr>
              <a:t/>
            </a:r>
            <a:br>
              <a:rPr lang="en-US" sz="2400" dirty="0">
                <a:solidFill>
                  <a:srgbClr val="231F20"/>
                </a:solidFill>
                <a:latin typeface="PFDinTextPro-Bold"/>
              </a:rPr>
            </a:br>
            <a:endParaRPr lang="en-US" sz="4800" dirty="0"/>
          </a:p>
        </p:txBody>
      </p:sp>
    </p:spTree>
    <p:extLst>
      <p:ext uri="{BB962C8B-B14F-4D97-AF65-F5344CB8AC3E}">
        <p14:creationId xmlns:p14="http://schemas.microsoft.com/office/powerpoint/2010/main" val="3871364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767" y="624110"/>
            <a:ext cx="9365846" cy="1280890"/>
          </a:xfrm>
        </p:spPr>
        <p:txBody>
          <a:bodyPr>
            <a:normAutofit/>
          </a:bodyPr>
          <a:lstStyle/>
          <a:p>
            <a:r>
              <a:rPr lang="en-US" sz="2400" b="1" dirty="0" smtClean="0">
                <a:solidFill>
                  <a:schemeClr val="tx1"/>
                </a:solidFill>
              </a:rPr>
              <a:t>Attitudes about the importance of mobile </a:t>
            </a:r>
            <a:r>
              <a:rPr lang="en-US" sz="2400" b="1" dirty="0">
                <a:solidFill>
                  <a:schemeClr val="tx1"/>
                </a:solidFill>
              </a:rPr>
              <a:t>devices for academic </a:t>
            </a:r>
            <a:r>
              <a:rPr lang="en-US" sz="2400" b="1" dirty="0" smtClean="0">
                <a:solidFill>
                  <a:schemeClr val="tx1"/>
                </a:solidFill>
              </a:rPr>
              <a:t>success haven’t changed much</a:t>
            </a:r>
            <a:endParaRPr lang="en-US" sz="2400" b="1" dirty="0"/>
          </a:p>
        </p:txBody>
      </p:sp>
      <p:sp>
        <p:nvSpPr>
          <p:cNvPr id="3" name="Content Placeholder 2"/>
          <p:cNvSpPr>
            <a:spLocks noGrp="1"/>
          </p:cNvSpPr>
          <p:nvPr>
            <p:ph idx="1"/>
          </p:nvPr>
        </p:nvSpPr>
        <p:spPr/>
        <p:txBody>
          <a:bodyPr>
            <a:normAutofit/>
          </a:bodyPr>
          <a:lstStyle/>
          <a:p>
            <a:r>
              <a:rPr lang="en-US" sz="2400" dirty="0" smtClean="0"/>
              <a:t>30% of </a:t>
            </a:r>
            <a:r>
              <a:rPr lang="en-US" sz="2400" dirty="0"/>
              <a:t>instructors</a:t>
            </a:r>
            <a:r>
              <a:rPr lang="en-US" sz="2400" dirty="0" smtClean="0"/>
              <a:t> </a:t>
            </a:r>
            <a:r>
              <a:rPr lang="en-US" sz="2400" dirty="0"/>
              <a:t>create assignments that incorporate mobile </a:t>
            </a:r>
            <a:r>
              <a:rPr lang="en-US" sz="2400" dirty="0" smtClean="0"/>
              <a:t>technology</a:t>
            </a:r>
            <a:endParaRPr lang="en-US" sz="2400" dirty="0"/>
          </a:p>
          <a:p>
            <a:r>
              <a:rPr lang="en-US" sz="2400" dirty="0"/>
              <a:t>67</a:t>
            </a:r>
            <a:r>
              <a:rPr lang="en-US" sz="2400" dirty="0" smtClean="0"/>
              <a:t>% of instructors agree in-class </a:t>
            </a:r>
            <a:r>
              <a:rPr lang="en-US" sz="2400" dirty="0"/>
              <a:t>use of mobile devices is </a:t>
            </a:r>
            <a:r>
              <a:rPr lang="en-US" sz="2400" dirty="0" smtClean="0"/>
              <a:t>distracting; over </a:t>
            </a:r>
            <a:r>
              <a:rPr lang="en-US" sz="2400" dirty="0"/>
              <a:t>half (55%) banning or discouraging their </a:t>
            </a:r>
            <a:r>
              <a:rPr lang="en-US" sz="2400" dirty="0" smtClean="0"/>
              <a:t>use</a:t>
            </a:r>
            <a:endParaRPr lang="en-US" sz="2400" dirty="0"/>
          </a:p>
          <a:p>
            <a:r>
              <a:rPr lang="en-US" sz="2400" dirty="0" smtClean="0"/>
              <a:t>47% of undergraduates are </a:t>
            </a:r>
            <a:r>
              <a:rPr lang="en-US" sz="2400" dirty="0"/>
              <a:t>also concerned that in-class use of mobile devices can be </a:t>
            </a:r>
            <a:r>
              <a:rPr lang="en-US" sz="2400" dirty="0" smtClean="0"/>
              <a:t>distracting</a:t>
            </a:r>
            <a:endParaRPr lang="en-US" sz="2400" dirty="0"/>
          </a:p>
          <a:p>
            <a:endParaRPr lang="en-US" sz="2400" dirty="0"/>
          </a:p>
        </p:txBody>
      </p:sp>
      <p:sp>
        <p:nvSpPr>
          <p:cNvPr id="4" name="Rectangle 3"/>
          <p:cNvSpPr/>
          <p:nvPr/>
        </p:nvSpPr>
        <p:spPr>
          <a:xfrm>
            <a:off x="8338088" y="5911222"/>
            <a:ext cx="3967566" cy="646331"/>
          </a:xfrm>
          <a:prstGeom prst="rect">
            <a:avLst/>
          </a:prstGeom>
        </p:spPr>
        <p:txBody>
          <a:bodyPr wrap="square">
            <a:spAutoFit/>
          </a:bodyPr>
          <a:lstStyle/>
          <a:p>
            <a:r>
              <a:rPr lang="en-US" dirty="0"/>
              <a:t>Survey by the EDUCAUSE Center for Analysis and Research (ECAR)</a:t>
            </a:r>
          </a:p>
        </p:txBody>
      </p:sp>
    </p:spTree>
    <p:extLst>
      <p:ext uri="{BB962C8B-B14F-4D97-AF65-F5344CB8AC3E}">
        <p14:creationId xmlns:p14="http://schemas.microsoft.com/office/powerpoint/2010/main" val="23623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normAutofit/>
          </a:bodyPr>
          <a:lstStyle/>
          <a:p>
            <a:r>
              <a:rPr lang="en-US" sz="2400" dirty="0" smtClean="0"/>
              <a:t>Definition of Mobile Learning</a:t>
            </a:r>
          </a:p>
          <a:p>
            <a:r>
              <a:rPr lang="en-US" sz="2400" dirty="0" smtClean="0"/>
              <a:t>Affordances</a:t>
            </a:r>
          </a:p>
          <a:p>
            <a:r>
              <a:rPr lang="en-US" sz="2400" dirty="0" smtClean="0"/>
              <a:t>Learning Activities Supported by Mobile Learning</a:t>
            </a:r>
          </a:p>
          <a:p>
            <a:r>
              <a:rPr lang="en-US" sz="2400" dirty="0" smtClean="0"/>
              <a:t>Challenges</a:t>
            </a:r>
          </a:p>
          <a:p>
            <a:r>
              <a:rPr lang="en-US" sz="2400" dirty="0" smtClean="0"/>
              <a:t>Standard </a:t>
            </a:r>
            <a:r>
              <a:rPr lang="en-US" sz="2400" dirty="0"/>
              <a:t>for Mobile Learning </a:t>
            </a:r>
            <a:r>
              <a:rPr lang="en-US" sz="2400" dirty="0" smtClean="0"/>
              <a:t>App Development</a:t>
            </a:r>
          </a:p>
        </p:txBody>
      </p:sp>
    </p:spTree>
    <p:extLst>
      <p:ext uri="{BB962C8B-B14F-4D97-AF65-F5344CB8AC3E}">
        <p14:creationId xmlns:p14="http://schemas.microsoft.com/office/powerpoint/2010/main" val="1895136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of Mobile Learning</a:t>
            </a:r>
            <a:r>
              <a:rPr lang="en-US" b="1" dirty="0"/>
              <a:t/>
            </a:r>
            <a:br>
              <a:rPr lang="en-US" b="1" dirty="0"/>
            </a:br>
            <a:endParaRPr lang="en-US" b="1" dirty="0"/>
          </a:p>
        </p:txBody>
      </p:sp>
      <p:sp>
        <p:nvSpPr>
          <p:cNvPr id="3" name="Content Placeholder 2"/>
          <p:cNvSpPr>
            <a:spLocks noGrp="1"/>
          </p:cNvSpPr>
          <p:nvPr>
            <p:ph idx="1"/>
          </p:nvPr>
        </p:nvSpPr>
        <p:spPr>
          <a:xfrm>
            <a:off x="2372236" y="1653152"/>
            <a:ext cx="8915400" cy="3777622"/>
          </a:xfrm>
        </p:spPr>
        <p:txBody>
          <a:bodyPr>
            <a:noAutofit/>
          </a:bodyPr>
          <a:lstStyle/>
          <a:p>
            <a:r>
              <a:rPr lang="en-US" sz="2400" dirty="0" smtClean="0"/>
              <a:t>“the </a:t>
            </a:r>
            <a:r>
              <a:rPr lang="en-US" sz="2400" dirty="0"/>
              <a:t>intersection of </a:t>
            </a:r>
            <a:r>
              <a:rPr lang="en-US" sz="2400" dirty="0" smtClean="0"/>
              <a:t>mobile computing </a:t>
            </a:r>
            <a:r>
              <a:rPr lang="en-US" sz="2400" dirty="0"/>
              <a:t>and </a:t>
            </a:r>
            <a:r>
              <a:rPr lang="en-US" sz="2400" dirty="0" smtClean="0"/>
              <a:t>e-learning” (Quinn, 2000)</a:t>
            </a:r>
          </a:p>
          <a:p>
            <a:r>
              <a:rPr lang="en-US" sz="2400" dirty="0" smtClean="0"/>
              <a:t>The exploitation of ubiquitous handheld technologies, together with wireless and mobile phone networks, to facilitate, support, enhance and extend the reach of teaching and learning (</a:t>
            </a:r>
            <a:r>
              <a:rPr lang="en-US" sz="2400" dirty="0" err="1"/>
              <a:t>MoLeNET</a:t>
            </a:r>
            <a:r>
              <a:rPr lang="en-US" sz="2400" dirty="0"/>
              <a:t>, 2007</a:t>
            </a:r>
            <a:r>
              <a:rPr lang="en-US" sz="2400" dirty="0" smtClean="0"/>
              <a:t>)</a:t>
            </a:r>
          </a:p>
          <a:p>
            <a:r>
              <a:rPr lang="en-US" sz="2400" dirty="0" smtClean="0"/>
              <a:t>"Leveraging ubiquitous mobile technology for the adoption or augmentation of knowledge, behaviors, or skills through education, training, or performance support while the mobility of the learner may be independent of time, location, and space.“(ADL, 2012)</a:t>
            </a:r>
            <a:r>
              <a:rPr lang="en-US" sz="2400" b="1" dirty="0" smtClean="0"/>
              <a:t/>
            </a:r>
            <a:br>
              <a:rPr lang="en-US" sz="2400" b="1" dirty="0" smtClean="0"/>
            </a:br>
            <a:endParaRPr lang="en-US" sz="2400" b="1" dirty="0" smtClean="0"/>
          </a:p>
          <a:p>
            <a:endParaRPr lang="en-US" sz="2400" dirty="0"/>
          </a:p>
          <a:p>
            <a:endParaRPr lang="en-US" sz="2400" dirty="0" smtClean="0"/>
          </a:p>
          <a:p>
            <a:endParaRPr lang="en-US" sz="2400" dirty="0"/>
          </a:p>
        </p:txBody>
      </p:sp>
    </p:spTree>
    <p:extLst>
      <p:ext uri="{BB962C8B-B14F-4D97-AF65-F5344CB8AC3E}">
        <p14:creationId xmlns:p14="http://schemas.microsoft.com/office/powerpoint/2010/main" val="3725390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5942</TotalTime>
  <Words>2428</Words>
  <Application>Microsoft Office PowerPoint</Application>
  <PresentationFormat>Widescreen</PresentationFormat>
  <Paragraphs>408</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Cordia New</vt:lpstr>
      <vt:lpstr>MinionPro-Regular</vt:lpstr>
      <vt:lpstr>PFDinTextPro-Bold</vt:lpstr>
      <vt:lpstr>Wingdings 3</vt:lpstr>
      <vt:lpstr>Wisp</vt:lpstr>
      <vt:lpstr>Mobile Learning in Higher Education</vt:lpstr>
      <vt:lpstr>PowerPoint Presentation</vt:lpstr>
      <vt:lpstr>Current Trends: The Use of Mobile Devices for Academics</vt:lpstr>
      <vt:lpstr>PowerPoint Presentation</vt:lpstr>
      <vt:lpstr>PowerPoint Presentation</vt:lpstr>
      <vt:lpstr>PowerPoint Presentation</vt:lpstr>
      <vt:lpstr>Attitudes about the importance of mobile devices for academic success haven’t changed much</vt:lpstr>
      <vt:lpstr>Overview</vt:lpstr>
      <vt:lpstr>Definitions of Mobile Learning </vt:lpstr>
      <vt:lpstr>Mobile learning has been called…</vt:lpstr>
      <vt:lpstr>Affordances for Learning </vt:lpstr>
      <vt:lpstr>Learning Activities</vt:lpstr>
      <vt:lpstr>PowerPoint Presentation</vt:lpstr>
      <vt:lpstr>Learning Activities (cont.)</vt:lpstr>
      <vt:lpstr>Purdue’s Studio Project</vt:lpstr>
      <vt:lpstr>Purdue’s Hotseat</vt:lpstr>
      <vt:lpstr>PowerPoint Presentation</vt:lpstr>
      <vt:lpstr>Challenges</vt:lpstr>
      <vt:lpstr>Record Any Learning Experience </vt:lpstr>
      <vt:lpstr>Tracking of Mobile Learning: Experience API</vt:lpstr>
      <vt:lpstr>Learning Activity Statements</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Learning</dc:title>
  <dc:creator>Peeratham Techapalokul</dc:creator>
  <cp:lastModifiedBy>Peeratham Techapalokul</cp:lastModifiedBy>
  <cp:revision>225</cp:revision>
  <dcterms:created xsi:type="dcterms:W3CDTF">2015-03-11T13:34:33Z</dcterms:created>
  <dcterms:modified xsi:type="dcterms:W3CDTF">2015-03-25T15:15:29Z</dcterms:modified>
</cp:coreProperties>
</file>