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sldIdLst>
    <p:sldId id="256" r:id="rId2"/>
    <p:sldId id="277" r:id="rId3"/>
    <p:sldId id="257" r:id="rId4"/>
    <p:sldId id="310" r:id="rId5"/>
    <p:sldId id="259" r:id="rId6"/>
    <p:sldId id="261" r:id="rId7"/>
    <p:sldId id="276" r:id="rId8"/>
    <p:sldId id="258" r:id="rId9"/>
    <p:sldId id="260" r:id="rId10"/>
    <p:sldId id="309" r:id="rId11"/>
    <p:sldId id="263" r:id="rId12"/>
    <p:sldId id="265" r:id="rId13"/>
    <p:sldId id="279" r:id="rId14"/>
    <p:sldId id="322" r:id="rId15"/>
    <p:sldId id="275" r:id="rId16"/>
    <p:sldId id="286" r:id="rId17"/>
    <p:sldId id="270" r:id="rId18"/>
    <p:sldId id="272" r:id="rId19"/>
    <p:sldId id="291" r:id="rId20"/>
    <p:sldId id="298" r:id="rId21"/>
    <p:sldId id="278" r:id="rId22"/>
    <p:sldId id="285" r:id="rId23"/>
    <p:sldId id="314" r:id="rId24"/>
    <p:sldId id="308" r:id="rId25"/>
    <p:sldId id="262" r:id="rId26"/>
    <p:sldId id="264" r:id="rId27"/>
    <p:sldId id="287" r:id="rId28"/>
    <p:sldId id="288" r:id="rId29"/>
    <p:sldId id="289" r:id="rId30"/>
    <p:sldId id="266" r:id="rId31"/>
    <p:sldId id="268" r:id="rId32"/>
    <p:sldId id="267" r:id="rId33"/>
    <p:sldId id="290" r:id="rId34"/>
    <p:sldId id="280" r:id="rId35"/>
    <p:sldId id="282" r:id="rId36"/>
    <p:sldId id="292" r:id="rId37"/>
    <p:sldId id="295" r:id="rId38"/>
    <p:sldId id="281" r:id="rId39"/>
    <p:sldId id="293" r:id="rId40"/>
    <p:sldId id="283" r:id="rId41"/>
    <p:sldId id="284" r:id="rId42"/>
    <p:sldId id="294" r:id="rId43"/>
    <p:sldId id="296" r:id="rId44"/>
    <p:sldId id="300" r:id="rId45"/>
    <p:sldId id="301" r:id="rId46"/>
    <p:sldId id="297" r:id="rId47"/>
    <p:sldId id="29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0" y="5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34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  <p:sldLayoutId id="21474843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Online Learning Software:</a:t>
            </a:r>
            <a:br>
              <a:rPr lang="en-US" sz="4400" dirty="0" smtClean="0"/>
            </a:br>
            <a:r>
              <a:rPr lang="en-US" sz="4400" dirty="0" smtClean="0"/>
              <a:t>Terminology and Concepts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Austin Cory Bart</a:t>
            </a:r>
          </a:p>
          <a:p>
            <a:r>
              <a:rPr lang="en-US" dirty="0" smtClean="0"/>
              <a:t>CS 6604 – Online Education Systems</a:t>
            </a:r>
          </a:p>
          <a:p>
            <a:r>
              <a:rPr lang="en-US" dirty="0" smtClean="0"/>
              <a:t>1/22/2015 at 2PM in Randolph 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Metaphor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learning experience </a:t>
            </a:r>
            <a:r>
              <a:rPr lang="en-US" dirty="0" smtClean="0"/>
              <a:t>that (usually):</a:t>
            </a:r>
          </a:p>
          <a:p>
            <a:pPr lvl="1"/>
            <a:r>
              <a:rPr lang="en-US" dirty="0" smtClean="0"/>
              <a:t>Lasts </a:t>
            </a:r>
            <a:r>
              <a:rPr lang="en-US" dirty="0"/>
              <a:t>a </a:t>
            </a:r>
            <a:r>
              <a:rPr lang="en-US" dirty="0" smtClean="0"/>
              <a:t>semester</a:t>
            </a:r>
          </a:p>
          <a:p>
            <a:pPr lvl="1"/>
            <a:r>
              <a:rPr lang="en-US" dirty="0" smtClean="0"/>
              <a:t>Situated </a:t>
            </a:r>
            <a:r>
              <a:rPr lang="en-US" dirty="0"/>
              <a:t>in a physical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Led </a:t>
            </a:r>
            <a:r>
              <a:rPr lang="en-US" dirty="0"/>
              <a:t>by an in-person </a:t>
            </a:r>
            <a:r>
              <a:rPr lang="en-US" dirty="0" smtClean="0"/>
              <a:t>instructor(s)</a:t>
            </a:r>
          </a:p>
          <a:p>
            <a:pPr lvl="1"/>
            <a:r>
              <a:rPr lang="en-US" dirty="0" smtClean="0"/>
              <a:t>Has a set of students</a:t>
            </a:r>
          </a:p>
          <a:p>
            <a:pPr lvl="1"/>
            <a:r>
              <a:rPr lang="en-US" dirty="0" smtClean="0"/>
              <a:t>Supplemented </a:t>
            </a:r>
            <a:r>
              <a:rPr lang="en-US" dirty="0"/>
              <a:t>by other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Meant </a:t>
            </a:r>
            <a:r>
              <a:rPr lang="en-US" dirty="0"/>
              <a:t>to teach a particular slice of a discipline's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Ends </a:t>
            </a:r>
            <a:r>
              <a:rPr lang="en-US" dirty="0"/>
              <a:t>in some kind of summative </a:t>
            </a:r>
            <a:r>
              <a:rPr lang="en-US" dirty="0" smtClean="0"/>
              <a:t>grade…</a:t>
            </a:r>
          </a:p>
          <a:p>
            <a:pPr lvl="1"/>
            <a:r>
              <a:rPr lang="en-US" dirty="0" smtClean="0"/>
              <a:t>… That provides credit, certification, etc.</a:t>
            </a:r>
          </a:p>
        </p:txBody>
      </p:sp>
    </p:spTree>
    <p:extLst>
      <p:ext uri="{BB962C8B-B14F-4D97-AF65-F5344CB8AC3E}">
        <p14:creationId xmlns:p14="http://schemas.microsoft.com/office/powerpoint/2010/main" val="19725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Course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online learning </a:t>
            </a:r>
            <a:r>
              <a:rPr lang="en-US" dirty="0"/>
              <a:t>experience </a:t>
            </a:r>
            <a:r>
              <a:rPr lang="en-US" dirty="0" smtClean="0"/>
              <a:t>that (usually):</a:t>
            </a:r>
          </a:p>
          <a:p>
            <a:pPr lvl="1"/>
            <a:r>
              <a:rPr lang="en-US" dirty="0" smtClean="0"/>
              <a:t>Lasts </a:t>
            </a:r>
            <a:r>
              <a:rPr lang="en-US" dirty="0"/>
              <a:t>a </a:t>
            </a:r>
            <a:r>
              <a:rPr lang="en-US" dirty="0" smtClean="0"/>
              <a:t>semester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Situated </a:t>
            </a:r>
            <a:r>
              <a:rPr lang="en-US" b="1" dirty="0">
                <a:solidFill>
                  <a:schemeClr val="bg1"/>
                </a:solidFill>
              </a:rPr>
              <a:t>in a physical </a:t>
            </a:r>
            <a:r>
              <a:rPr lang="en-US" b="1" dirty="0" smtClean="0">
                <a:solidFill>
                  <a:schemeClr val="bg1"/>
                </a:solidFill>
              </a:rPr>
              <a:t>site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Led </a:t>
            </a:r>
            <a:r>
              <a:rPr lang="en-US" b="1" dirty="0">
                <a:solidFill>
                  <a:schemeClr val="bg1"/>
                </a:solidFill>
              </a:rPr>
              <a:t>by an in-person </a:t>
            </a:r>
            <a:r>
              <a:rPr lang="en-US" b="1" dirty="0" smtClean="0">
                <a:solidFill>
                  <a:schemeClr val="bg1"/>
                </a:solidFill>
              </a:rPr>
              <a:t>instructor(s)</a:t>
            </a:r>
          </a:p>
          <a:p>
            <a:pPr lvl="1"/>
            <a:r>
              <a:rPr lang="en-US" dirty="0" smtClean="0"/>
              <a:t>Has a set of students</a:t>
            </a:r>
          </a:p>
          <a:p>
            <a:pPr lvl="1"/>
            <a:r>
              <a:rPr lang="en-US" dirty="0" smtClean="0"/>
              <a:t>Supplemented </a:t>
            </a:r>
            <a:r>
              <a:rPr lang="en-US" dirty="0"/>
              <a:t>by other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Meant </a:t>
            </a:r>
            <a:r>
              <a:rPr lang="en-US" dirty="0"/>
              <a:t>to teach a particular slice of a discipline's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Ends </a:t>
            </a:r>
            <a:r>
              <a:rPr lang="en-US" dirty="0"/>
              <a:t>in some kind of summative </a:t>
            </a:r>
            <a:r>
              <a:rPr lang="en-US" dirty="0" smtClean="0"/>
              <a:t>grade…</a:t>
            </a:r>
          </a:p>
          <a:p>
            <a:pPr lvl="1"/>
            <a:r>
              <a:rPr lang="en-US" dirty="0" smtClean="0"/>
              <a:t>… That provides credit, certification, etc.</a:t>
            </a:r>
          </a:p>
        </p:txBody>
      </p:sp>
    </p:spTree>
    <p:extLst>
      <p:ext uri="{BB962C8B-B14F-4D97-AF65-F5344CB8AC3E}">
        <p14:creationId xmlns:p14="http://schemas.microsoft.com/office/powerpoint/2010/main" val="2474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Courseware vs.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Learning/Course Management Software (LMS/CMS)</a:t>
            </a:r>
          </a:p>
          <a:p>
            <a:pPr lvl="1"/>
            <a:r>
              <a:rPr lang="en-US" dirty="0" smtClean="0"/>
              <a:t>“Administration” of resources</a:t>
            </a:r>
          </a:p>
          <a:p>
            <a:pPr lvl="1"/>
            <a:r>
              <a:rPr lang="en-US" dirty="0" smtClean="0"/>
              <a:t>Scholar/Sakai, Moodle</a:t>
            </a:r>
          </a:p>
          <a:p>
            <a:r>
              <a:rPr lang="en-US" dirty="0" err="1" smtClean="0"/>
              <a:t>CourseWare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“Kit” of material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OpenEdX</a:t>
            </a:r>
            <a:r>
              <a:rPr lang="en-US" dirty="0" smtClean="0"/>
              <a:t>, </a:t>
            </a:r>
            <a:r>
              <a:rPr lang="en-US" dirty="0" err="1" smtClean="0"/>
              <a:t>Coursera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7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</a:t>
            </a:r>
          </a:p>
          <a:p>
            <a:pPr lvl="1"/>
            <a:r>
              <a:rPr lang="en-US" dirty="0" smtClean="0"/>
              <a:t>Way bigger than most conventional courses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Ideally, anyone should be able to take it</a:t>
            </a:r>
          </a:p>
          <a:p>
            <a:pPr lvl="1"/>
            <a:r>
              <a:rPr lang="en-US" dirty="0" smtClean="0"/>
              <a:t>In practice: many have paywalls, require user registration</a:t>
            </a:r>
          </a:p>
          <a:p>
            <a:r>
              <a:rPr lang="en-US" dirty="0" smtClean="0"/>
              <a:t>Online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5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</a:t>
            </a:r>
          </a:p>
          <a:p>
            <a:r>
              <a:rPr lang="en-US" dirty="0"/>
              <a:t>[Senior, Guest] </a:t>
            </a:r>
            <a:r>
              <a:rPr lang="en-US" dirty="0" smtClean="0"/>
              <a:t>Instructor</a:t>
            </a:r>
            <a:endParaRPr lang="en-US" dirty="0"/>
          </a:p>
          <a:p>
            <a:r>
              <a:rPr lang="en-US" dirty="0" smtClean="0"/>
              <a:t>Teaching/Lab Assistants</a:t>
            </a:r>
            <a:endParaRPr lang="en-US" dirty="0"/>
          </a:p>
          <a:p>
            <a:r>
              <a:rPr lang="en-US" dirty="0" smtClean="0"/>
              <a:t>Content </a:t>
            </a:r>
            <a:r>
              <a:rPr lang="en-US" dirty="0"/>
              <a:t>Creator/Contributor</a:t>
            </a:r>
          </a:p>
          <a:p>
            <a:r>
              <a:rPr lang="en-US" dirty="0" smtClean="0"/>
              <a:t>Observer/Researcher/Guest</a:t>
            </a:r>
            <a:endParaRPr lang="en-US" dirty="0"/>
          </a:p>
          <a:p>
            <a:r>
              <a:rPr lang="en-US" dirty="0" smtClean="0"/>
              <a:t>Administrator</a:t>
            </a:r>
            <a:endParaRPr lang="en-US" dirty="0"/>
          </a:p>
          <a:p>
            <a:r>
              <a:rPr lang="en-US" dirty="0" smtClean="0"/>
              <a:t>Staff/Maintenance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Privileges</a:t>
            </a:r>
          </a:p>
          <a:p>
            <a:pPr lvl="2"/>
            <a:r>
              <a:rPr lang="en-US" dirty="0" smtClean="0"/>
              <a:t>Students grade professors</a:t>
            </a:r>
          </a:p>
          <a:p>
            <a:pPr lvl="2"/>
            <a:r>
              <a:rPr lang="en-US" dirty="0" smtClean="0"/>
              <a:t>Guests can’t view certain materials</a:t>
            </a:r>
          </a:p>
          <a:p>
            <a:pPr lvl="1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Students want to view material for certain times</a:t>
            </a:r>
          </a:p>
          <a:p>
            <a:pPr lvl="1"/>
            <a:r>
              <a:rPr lang="en-US" dirty="0" smtClean="0"/>
              <a:t>Requirements</a:t>
            </a:r>
          </a:p>
          <a:p>
            <a:r>
              <a:rPr lang="en-US" dirty="0" smtClean="0"/>
              <a:t>Not necessarily discrete!</a:t>
            </a:r>
          </a:p>
          <a:p>
            <a:r>
              <a:rPr lang="en-US" dirty="0" smtClean="0"/>
              <a:t>Membership can fluctuate</a:t>
            </a:r>
          </a:p>
        </p:txBody>
      </p:sp>
    </p:spTree>
    <p:extLst>
      <p:ext uri="{BB962C8B-B14F-4D97-AF65-F5344CB8AC3E}">
        <p14:creationId xmlns:p14="http://schemas.microsoft.com/office/powerpoint/2010/main" val="1816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Header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</a:p>
          <a:p>
            <a:r>
              <a:rPr lang="en-US" dirty="0" smtClean="0"/>
              <a:t>Learning Objectives</a:t>
            </a:r>
          </a:p>
          <a:p>
            <a:r>
              <a:rPr lang="en-US" dirty="0" smtClean="0"/>
              <a:t>Course Policies</a:t>
            </a:r>
          </a:p>
          <a:p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48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Collection of problems</a:t>
            </a:r>
          </a:p>
          <a:p>
            <a:pPr lvl="1"/>
            <a:r>
              <a:rPr lang="en-US" dirty="0" smtClean="0"/>
              <a:t>Physical, Virtual artifacts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Has a start time (can students submit early? Is it visible early?)</a:t>
            </a:r>
          </a:p>
          <a:p>
            <a:pPr lvl="1"/>
            <a:r>
              <a:rPr lang="en-US" dirty="0" smtClean="0"/>
              <a:t>Has deadlines (hard, soft, might affect scores)</a:t>
            </a:r>
          </a:p>
          <a:p>
            <a:r>
              <a:rPr lang="en-US" dirty="0" smtClean="0"/>
              <a:t>Assessments</a:t>
            </a:r>
          </a:p>
          <a:p>
            <a:pPr lvl="1"/>
            <a:r>
              <a:rPr lang="en-US" dirty="0"/>
              <a:t>Formative or </a:t>
            </a:r>
            <a:r>
              <a:rPr lang="en-US" dirty="0" smtClean="0"/>
              <a:t>summative </a:t>
            </a:r>
          </a:p>
          <a:p>
            <a:pPr lvl="1"/>
            <a:r>
              <a:rPr lang="en-US" dirty="0" smtClean="0"/>
              <a:t>Often has feedback</a:t>
            </a:r>
          </a:p>
          <a:p>
            <a:pPr lvl="1"/>
            <a:r>
              <a:rPr lang="en-US" dirty="0" smtClean="0"/>
              <a:t>Sometimes allows revisions</a:t>
            </a:r>
          </a:p>
          <a:p>
            <a:pPr lvl="1"/>
            <a:r>
              <a:rPr lang="en-US" dirty="0" smtClean="0"/>
              <a:t>Mastery (keep trying until you get achieve a certain level of proficiency) vs. Conventional</a:t>
            </a:r>
          </a:p>
          <a:p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Worth some number of points</a:t>
            </a:r>
          </a:p>
          <a:p>
            <a:pPr lvl="1"/>
            <a:r>
              <a:rPr lang="en-US" dirty="0" smtClean="0"/>
              <a:t>Internally has some distribution of points</a:t>
            </a:r>
          </a:p>
        </p:txBody>
      </p:sp>
    </p:spTree>
    <p:extLst>
      <p:ext uri="{BB962C8B-B14F-4D97-AF65-F5344CB8AC3E}">
        <p14:creationId xmlns:p14="http://schemas.microsoft.com/office/powerpoint/2010/main" val="563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Boolean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class/lecture</a:t>
            </a:r>
          </a:p>
          <a:p>
            <a:r>
              <a:rPr lang="en-US" dirty="0" smtClean="0"/>
              <a:t>Reviewed a video</a:t>
            </a:r>
          </a:p>
          <a:p>
            <a:r>
              <a:rPr lang="en-US" dirty="0" smtClean="0"/>
              <a:t>Read a chapter in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distribution of points among assignments</a:t>
            </a:r>
          </a:p>
          <a:p>
            <a:r>
              <a:rPr lang="en-US" dirty="0" smtClean="0"/>
              <a:t>Students have a summative score</a:t>
            </a:r>
          </a:p>
          <a:p>
            <a:pPr lvl="1"/>
            <a:r>
              <a:rPr lang="en-US" dirty="0" smtClean="0"/>
              <a:t>Final grade: A, B, C, D, F, W, I, etc.</a:t>
            </a:r>
          </a:p>
          <a:p>
            <a:pPr lvl="1"/>
            <a:r>
              <a:rPr lang="en-US" dirty="0" smtClean="0"/>
              <a:t>Pass/Fail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recurring terms and concepts</a:t>
            </a:r>
          </a:p>
          <a:p>
            <a:endParaRPr lang="en-US" dirty="0" smtClean="0"/>
          </a:p>
          <a:p>
            <a:r>
              <a:rPr lang="en-US" dirty="0" smtClean="0"/>
              <a:t>Create a “glossary” that we can all refer to</a:t>
            </a:r>
          </a:p>
          <a:p>
            <a:pPr lvl="1"/>
            <a:r>
              <a:rPr lang="en-US" b="1" u="sng" dirty="0" smtClean="0"/>
              <a:t>tinyurl.com/</a:t>
            </a:r>
            <a:r>
              <a:rPr lang="en-US" sz="2400" b="1" u="sng" dirty="0" smtClean="0"/>
              <a:t>cs-6604-glossary</a:t>
            </a:r>
          </a:p>
          <a:p>
            <a:endParaRPr lang="en-US" dirty="0" smtClean="0"/>
          </a:p>
          <a:p>
            <a:r>
              <a:rPr lang="en-US" dirty="0" smtClean="0"/>
              <a:t>Please engage and discuss with the content represented here. If you think I’ve glossed something over or didn’t capture the full picture, we need to figure it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Shared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work</a:t>
            </a:r>
          </a:p>
          <a:p>
            <a:pPr lvl="1"/>
            <a:r>
              <a:rPr lang="en-US" dirty="0" smtClean="0"/>
              <a:t>Two students work closely together</a:t>
            </a:r>
          </a:p>
          <a:p>
            <a:pPr lvl="1"/>
            <a:r>
              <a:rPr lang="en-US" dirty="0" smtClean="0"/>
              <a:t>XP – Paired Programming</a:t>
            </a:r>
          </a:p>
          <a:p>
            <a:r>
              <a:rPr lang="en-US" dirty="0" smtClean="0"/>
              <a:t>Teams</a:t>
            </a:r>
          </a:p>
          <a:p>
            <a:pPr lvl="1"/>
            <a:r>
              <a:rPr lang="en-US" dirty="0" smtClean="0"/>
              <a:t>Groups of students working together</a:t>
            </a:r>
          </a:p>
          <a:p>
            <a:pPr lvl="1"/>
            <a:r>
              <a:rPr lang="en-US" dirty="0" smtClean="0"/>
              <a:t>Receive same or similar grades</a:t>
            </a:r>
          </a:p>
          <a:p>
            <a:pPr lvl="1"/>
            <a:r>
              <a:rPr lang="en-US" dirty="0" smtClean="0"/>
              <a:t>Students grade each other</a:t>
            </a:r>
          </a:p>
          <a:p>
            <a:r>
              <a:rPr lang="en-US" dirty="0" smtClean="0"/>
              <a:t>Cohorts</a:t>
            </a:r>
          </a:p>
          <a:p>
            <a:pPr lvl="1"/>
            <a:r>
              <a:rPr lang="en-US" dirty="0" smtClean="0"/>
              <a:t>Looser grouping – no shared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content available to the student</a:t>
            </a:r>
          </a:p>
          <a:p>
            <a:pPr lvl="1"/>
            <a:r>
              <a:rPr lang="en-US" dirty="0" smtClean="0"/>
              <a:t>PowerPoint slides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Readings, articles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Websites</a:t>
            </a:r>
          </a:p>
          <a:p>
            <a:r>
              <a:rPr lang="en-US" dirty="0" smtClean="0"/>
              <a:t>Meant to support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Courses evolve over time</a:t>
            </a:r>
          </a:p>
          <a:p>
            <a:pPr lvl="1"/>
            <a:r>
              <a:rPr lang="en-US" dirty="0" smtClean="0"/>
              <a:t>Changes structure, administration, material</a:t>
            </a:r>
          </a:p>
          <a:p>
            <a:pPr lvl="1"/>
            <a:r>
              <a:rPr lang="en-US" dirty="0" smtClean="0"/>
              <a:t>Material used in one semester might need to be modified, removed</a:t>
            </a:r>
          </a:p>
          <a:p>
            <a:pPr lvl="1"/>
            <a:r>
              <a:rPr lang="en-US" dirty="0" smtClean="0"/>
              <a:t>New learning objectives</a:t>
            </a:r>
          </a:p>
          <a:p>
            <a:r>
              <a:rPr lang="en-US" dirty="0" smtClean="0"/>
              <a:t>Department expectations evolve over time</a:t>
            </a:r>
          </a:p>
          <a:p>
            <a:r>
              <a:rPr lang="en-US" dirty="0"/>
              <a:t>Courses may have multiple, slightly different </a:t>
            </a:r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Especially for educational research (the hunt for the mythical “control”)</a:t>
            </a:r>
          </a:p>
          <a:p>
            <a:r>
              <a:rPr lang="en-US" dirty="0"/>
              <a:t>Different instructors teach </a:t>
            </a:r>
            <a:r>
              <a:rPr lang="en-US" dirty="0" smtClean="0"/>
              <a:t>the same course </a:t>
            </a:r>
            <a:r>
              <a:rPr lang="en-US" dirty="0"/>
              <a:t>differently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Learning </a:t>
            </a:r>
            <a:r>
              <a:rPr lang="en-US" dirty="0"/>
              <a:t>Tools </a:t>
            </a: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Export materials between multiple CMS</a:t>
            </a:r>
          </a:p>
          <a:p>
            <a:endParaRPr lang="en-US" dirty="0" smtClean="0"/>
          </a:p>
          <a:p>
            <a:r>
              <a:rPr lang="en-US" dirty="0" smtClean="0"/>
              <a:t>LTI Standards</a:t>
            </a:r>
          </a:p>
          <a:p>
            <a:endParaRPr lang="en-US" dirty="0"/>
          </a:p>
          <a:p>
            <a:r>
              <a:rPr lang="en-US" dirty="0" smtClean="0"/>
              <a:t>Seductive, but all very questionable</a:t>
            </a:r>
            <a:endParaRPr lang="en-US" dirty="0"/>
          </a:p>
        </p:txBody>
      </p:sp>
      <p:pic>
        <p:nvPicPr>
          <p:cNvPr id="7170" name="Picture 2" descr="http://i.vimeocdn.com/video/232488196_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73511"/>
            <a:ext cx="4700588" cy="3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Metaphor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Authoritative source of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The only state in a book is the reader’s current position</a:t>
            </a:r>
          </a:p>
          <a:p>
            <a:r>
              <a:rPr lang="en-US" dirty="0" smtClean="0"/>
              <a:t>Physical object that can be freely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Authoritative source of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 is reader’s current location, completion of interactive content, and observation of static content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Physical object that can be freely </a:t>
            </a:r>
            <a:r>
              <a:rPr lang="en-US" dirty="0" smtClean="0"/>
              <a:t>distributed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3224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 </a:t>
            </a:r>
            <a:r>
              <a:rPr lang="en-US" dirty="0"/>
              <a:t>organized into a hierarchy of</a:t>
            </a:r>
          </a:p>
          <a:p>
            <a:pPr lvl="1"/>
            <a:r>
              <a:rPr lang="en-US" dirty="0" smtClean="0"/>
              <a:t>Volumes</a:t>
            </a:r>
            <a:endParaRPr lang="en-US" dirty="0"/>
          </a:p>
          <a:p>
            <a:pPr lvl="1"/>
            <a:r>
              <a:rPr lang="en-US" dirty="0" smtClean="0"/>
              <a:t>Parts</a:t>
            </a:r>
            <a:endParaRPr lang="en-US" dirty="0"/>
          </a:p>
          <a:p>
            <a:pPr lvl="1"/>
            <a:r>
              <a:rPr lang="en-US" dirty="0" smtClean="0"/>
              <a:t>Units/Modules</a:t>
            </a:r>
            <a:endParaRPr lang="en-US" dirty="0"/>
          </a:p>
          <a:p>
            <a:pPr lvl="1"/>
            <a:r>
              <a:rPr lang="en-US" dirty="0" smtClean="0"/>
              <a:t>Chapters </a:t>
            </a:r>
            <a:r>
              <a:rPr lang="en-US" dirty="0"/>
              <a:t>and Sections</a:t>
            </a:r>
          </a:p>
          <a:p>
            <a:pPr lvl="1"/>
            <a:r>
              <a:rPr lang="en-US" dirty="0" smtClean="0"/>
              <a:t>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content</a:t>
            </a:r>
          </a:p>
          <a:p>
            <a:pPr lvl="1"/>
            <a:r>
              <a:rPr lang="en-US" dirty="0" smtClean="0"/>
              <a:t>Text</a:t>
            </a:r>
            <a:r>
              <a:rPr lang="en-US" dirty="0"/>
              <a:t>,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Audio, TTS</a:t>
            </a:r>
          </a:p>
          <a:p>
            <a:pPr lvl="1"/>
            <a:r>
              <a:rPr lang="en-US" dirty="0" smtClean="0"/>
              <a:t>Videos, Slideshows, Visualizations</a:t>
            </a:r>
          </a:p>
          <a:p>
            <a:r>
              <a:rPr lang="en-US" dirty="0" smtClean="0"/>
              <a:t>Interactive content [Problems, </a:t>
            </a:r>
            <a:r>
              <a:rPr lang="en-US" dirty="0" err="1" smtClean="0"/>
              <a:t>Interactives</a:t>
            </a:r>
            <a:r>
              <a:rPr lang="en-US" dirty="0" smtClean="0"/>
              <a:t>, Exercises]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Paragraph Response</a:t>
            </a:r>
          </a:p>
          <a:p>
            <a:pPr lvl="1"/>
            <a:r>
              <a:rPr lang="en-US" dirty="0" smtClean="0"/>
              <a:t>Programming</a:t>
            </a:r>
            <a:endParaRPr lang="en-US" dirty="0"/>
          </a:p>
          <a:p>
            <a:pPr lvl="1"/>
            <a:r>
              <a:rPr lang="en-US" dirty="0" smtClean="0"/>
              <a:t>Interactive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4911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 can be accessed in many different patterns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Linear </a:t>
            </a:r>
            <a:r>
              <a:rPr lang="en-US" dirty="0" smtClean="0"/>
              <a:t>scan</a:t>
            </a:r>
          </a:p>
          <a:p>
            <a:pPr lvl="2"/>
            <a:r>
              <a:rPr lang="en-US" dirty="0" smtClean="0"/>
              <a:t>Chapter </a:t>
            </a:r>
            <a:r>
              <a:rPr lang="en-US" dirty="0"/>
              <a:t>1, Chapter 2, Chapter 3,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Non-linear branching</a:t>
            </a:r>
          </a:p>
          <a:p>
            <a:pPr lvl="2"/>
            <a:r>
              <a:rPr lang="en-US" dirty="0" smtClean="0"/>
              <a:t>Not many examples in the wild</a:t>
            </a:r>
          </a:p>
          <a:p>
            <a:pPr lvl="1"/>
            <a:r>
              <a:rPr lang="en-US" dirty="0" smtClean="0"/>
              <a:t>Skipping </a:t>
            </a:r>
            <a:r>
              <a:rPr lang="en-US" dirty="0"/>
              <a:t>around, </a:t>
            </a:r>
            <a:r>
              <a:rPr lang="en-US" dirty="0" smtClean="0"/>
              <a:t>returning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content should reference earlier content, some isn't crucial to understand the first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Search/Reference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content is only needed </a:t>
            </a:r>
            <a:r>
              <a:rPr lang="en-US" dirty="0" smtClean="0"/>
              <a:t>on-demand</a:t>
            </a:r>
          </a:p>
          <a:p>
            <a:pPr lvl="1"/>
            <a:r>
              <a:rPr lang="en-US" dirty="0" smtClean="0"/>
              <a:t>Not at all</a:t>
            </a:r>
          </a:p>
        </p:txBody>
      </p:sp>
    </p:spTree>
    <p:extLst>
      <p:ext uri="{BB962C8B-B14F-4D97-AF65-F5344CB8AC3E}">
        <p14:creationId xmlns:p14="http://schemas.microsoft.com/office/powerpoint/2010/main" val="4910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of </a:t>
            </a:r>
            <a:r>
              <a:rPr lang="en-US" dirty="0" smtClean="0"/>
              <a:t>Virtual Learning Environments</a:t>
            </a:r>
          </a:p>
          <a:p>
            <a:r>
              <a:rPr lang="en-US" dirty="0"/>
              <a:t>The competing </a:t>
            </a:r>
            <a:r>
              <a:rPr lang="en-US" dirty="0" smtClean="0"/>
              <a:t>metaphors</a:t>
            </a:r>
          </a:p>
          <a:p>
            <a:pPr lvl="1"/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Tutorial System</a:t>
            </a:r>
          </a:p>
          <a:p>
            <a:pPr lvl="1"/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Forum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key </a:t>
            </a:r>
            <a:r>
              <a:rPr lang="en-US" dirty="0" smtClean="0"/>
              <a:t>concepts</a:t>
            </a:r>
          </a:p>
          <a:p>
            <a:r>
              <a:rPr lang="en-US" dirty="0"/>
              <a:t>How do big platforms </a:t>
            </a:r>
            <a:r>
              <a:rPr lang="en-US" dirty="0" smtClean="0"/>
              <a:t>[not] use these concepts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case: “I want to use chapters 4, 7, and 9. Plus new content tailored to my course.”</a:t>
            </a:r>
          </a:p>
          <a:p>
            <a:r>
              <a:rPr lang="en-US" dirty="0" smtClean="0"/>
              <a:t>Modular design of material for reconfiguration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OpenDSA</a:t>
            </a:r>
            <a:r>
              <a:rPr lang="en-US" dirty="0" smtClean="0"/>
              <a:t>, </a:t>
            </a:r>
            <a:r>
              <a:rPr lang="en-US" dirty="0" err="1" smtClean="0"/>
              <a:t>Runestone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Hyperlinking to non-existent sections</a:t>
            </a:r>
          </a:p>
          <a:p>
            <a:pPr lvl="1"/>
            <a:r>
              <a:rPr lang="en-US" dirty="0" smtClean="0"/>
              <a:t>Complications</a:t>
            </a:r>
          </a:p>
          <a:p>
            <a:pPr lvl="1"/>
            <a:endParaRPr lang="en-US" dirty="0"/>
          </a:p>
          <a:p>
            <a:r>
              <a:rPr lang="en-US" dirty="0" err="1" smtClean="0"/>
              <a:t>Runestone</a:t>
            </a:r>
            <a:r>
              <a:rPr lang="en-US" dirty="0" smtClean="0"/>
              <a:t>: “Not many people take advantage of this feature”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Content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be able to contribute new material</a:t>
            </a:r>
            <a:endParaRPr lang="en-US" dirty="0"/>
          </a:p>
          <a:p>
            <a:pPr lvl="1"/>
            <a:r>
              <a:rPr lang="en-US" dirty="0" err="1" smtClean="0"/>
              <a:t>OpenEdX</a:t>
            </a:r>
            <a:r>
              <a:rPr lang="en-US" dirty="0" smtClean="0"/>
              <a:t>: Studio</a:t>
            </a:r>
          </a:p>
          <a:p>
            <a:pPr lvl="1"/>
            <a:r>
              <a:rPr lang="en-US" dirty="0" err="1" smtClean="0"/>
              <a:t>Runestone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Texts evolve over time</a:t>
            </a:r>
          </a:p>
          <a:p>
            <a:r>
              <a:rPr lang="en-US" dirty="0" smtClean="0"/>
              <a:t>New content added, content removed, content changed</a:t>
            </a:r>
          </a:p>
          <a:p>
            <a:r>
              <a:rPr lang="en-US" dirty="0" smtClean="0"/>
              <a:t>Sometimes even during a course</a:t>
            </a:r>
          </a:p>
          <a:p>
            <a:r>
              <a:rPr lang="en-US" dirty="0" smtClean="0"/>
              <a:t>Forking/Branching/Merging</a:t>
            </a:r>
          </a:p>
          <a:p>
            <a:endParaRPr lang="en-US" dirty="0"/>
          </a:p>
          <a:p>
            <a:r>
              <a:rPr lang="en-US" dirty="0" smtClean="0"/>
              <a:t>Wiki:</a:t>
            </a:r>
          </a:p>
          <a:p>
            <a:pPr lvl="1"/>
            <a:r>
              <a:rPr lang="en-US" dirty="0" smtClean="0"/>
              <a:t>Pages linked</a:t>
            </a:r>
          </a:p>
          <a:p>
            <a:pPr lvl="1"/>
            <a:r>
              <a:rPr lang="en-US" dirty="0" smtClean="0"/>
              <a:t>Idea of revisions (timescale)</a:t>
            </a:r>
          </a:p>
        </p:txBody>
      </p:sp>
    </p:spTree>
    <p:extLst>
      <p:ext uri="{BB962C8B-B14F-4D97-AF65-F5344CB8AC3E}">
        <p14:creationId xmlns:p14="http://schemas.microsoft.com/office/powerpoint/2010/main" val="3569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Bookmarking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Concept maps</a:t>
            </a:r>
          </a:p>
          <a:p>
            <a:r>
              <a:rPr lang="en-US" dirty="0" smtClean="0"/>
              <a:t>Glossaries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completion of problems</a:t>
            </a:r>
          </a:p>
          <a:p>
            <a:r>
              <a:rPr lang="en-US" dirty="0" smtClean="0"/>
              <a:t>Real-time feedback</a:t>
            </a:r>
          </a:p>
          <a:p>
            <a:r>
              <a:rPr lang="en-US" dirty="0" smtClean="0"/>
              <a:t>Usually completely automated</a:t>
            </a:r>
          </a:p>
          <a:p>
            <a:r>
              <a:rPr lang="en-US" dirty="0" smtClean="0"/>
              <a:t>Mastery model</a:t>
            </a:r>
          </a:p>
        </p:txBody>
      </p:sp>
    </p:spTree>
    <p:extLst>
      <p:ext uri="{BB962C8B-B14F-4D97-AF65-F5344CB8AC3E}">
        <p14:creationId xmlns:p14="http://schemas.microsoft.com/office/powerpoint/2010/main" val="632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System: Apprenticeship</a:t>
            </a:r>
            <a:br>
              <a:rPr lang="en-US" dirty="0" smtClean="0"/>
            </a:br>
            <a:r>
              <a:rPr lang="en-US" sz="2400" dirty="0" smtClean="0"/>
              <a:t>Possible physical analogue to Tutorial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teaches novice</a:t>
            </a:r>
          </a:p>
          <a:p>
            <a:r>
              <a:rPr lang="en-US" dirty="0" smtClean="0"/>
              <a:t>Learn by observation,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System: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similar ideas to a Course and a Book</a:t>
            </a:r>
          </a:p>
          <a:p>
            <a:pPr lvl="1"/>
            <a:r>
              <a:rPr lang="en-US" dirty="0" smtClean="0"/>
              <a:t>Students are tracked and given feedback</a:t>
            </a:r>
          </a:p>
          <a:p>
            <a:pPr lvl="1"/>
            <a:r>
              <a:rPr lang="en-US" dirty="0" smtClean="0"/>
              <a:t>Authoritative Knowledge delivered Just-In-Time</a:t>
            </a:r>
          </a:p>
          <a:p>
            <a:endParaRPr lang="en-US" dirty="0"/>
          </a:p>
          <a:p>
            <a:r>
              <a:rPr lang="en-US" dirty="0" smtClean="0"/>
              <a:t>Some key differences</a:t>
            </a:r>
          </a:p>
          <a:p>
            <a:pPr lvl="1"/>
            <a:r>
              <a:rPr lang="en-US" dirty="0" smtClean="0"/>
              <a:t>Not designed around a calendar</a:t>
            </a:r>
          </a:p>
          <a:p>
            <a:pPr lvl="1"/>
            <a:r>
              <a:rPr lang="en-US" dirty="0" smtClean="0"/>
              <a:t>Fully interactive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meant to be browsed</a:t>
            </a:r>
          </a:p>
          <a:p>
            <a:pPr lvl="1"/>
            <a:r>
              <a:rPr lang="en-US" dirty="0" smtClean="0"/>
              <a:t>Typically an immersive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System: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sense of </a:t>
            </a:r>
            <a:r>
              <a:rPr lang="en-US" dirty="0" smtClean="0"/>
              <a:t>progression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exercises depend on prior </a:t>
            </a:r>
            <a:r>
              <a:rPr lang="en-US" dirty="0" smtClean="0"/>
              <a:t>exercises</a:t>
            </a:r>
          </a:p>
          <a:p>
            <a:r>
              <a:rPr lang="en-US" dirty="0"/>
              <a:t>Students might want to do some more than once</a:t>
            </a:r>
          </a:p>
        </p:txBody>
      </p:sp>
    </p:spTree>
    <p:extLst>
      <p:ext uri="{BB962C8B-B14F-4D97-AF65-F5344CB8AC3E}">
        <p14:creationId xmlns:p14="http://schemas.microsoft.com/office/powerpoint/2010/main" val="3522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tools used to solve tasks</a:t>
            </a:r>
          </a:p>
          <a:p>
            <a:pPr lvl="1"/>
            <a:r>
              <a:rPr lang="en-US" dirty="0" smtClean="0"/>
              <a:t>Authentic, situated learning</a:t>
            </a:r>
          </a:p>
          <a:p>
            <a:pPr lvl="1"/>
            <a:endParaRPr lang="en-US" dirty="0"/>
          </a:p>
          <a:p>
            <a:r>
              <a:rPr lang="en-US" dirty="0" smtClean="0"/>
              <a:t>Important motivational and cognitive goals</a:t>
            </a:r>
          </a:p>
        </p:txBody>
      </p:sp>
    </p:spTree>
    <p:extLst>
      <p:ext uri="{BB962C8B-B14F-4D97-AF65-F5344CB8AC3E}">
        <p14:creationId xmlns:p14="http://schemas.microsoft.com/office/powerpoint/2010/main" val="27580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Programming </a:t>
            </a:r>
            <a:r>
              <a:rPr lang="en-US" dirty="0" smtClean="0"/>
              <a:t>Environments:</a:t>
            </a:r>
          </a:p>
          <a:p>
            <a:pPr lvl="1"/>
            <a:r>
              <a:rPr lang="en-US" dirty="0" smtClean="0"/>
              <a:t>Eclipse</a:t>
            </a:r>
          </a:p>
          <a:p>
            <a:pPr lvl="1"/>
            <a:r>
              <a:rPr lang="en-US" dirty="0" err="1" smtClean="0"/>
              <a:t>PyCharm</a:t>
            </a:r>
            <a:endParaRPr lang="en-US" dirty="0"/>
          </a:p>
          <a:p>
            <a:endParaRPr lang="en-US" dirty="0"/>
          </a:p>
          <a:p>
            <a:r>
              <a:rPr lang="en-US" dirty="0"/>
              <a:t>Educational Programming Environments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Racket</a:t>
            </a:r>
          </a:p>
          <a:p>
            <a:pPr lvl="1"/>
            <a:r>
              <a:rPr lang="en-US" dirty="0" err="1" smtClean="0"/>
              <a:t>GreenFoot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Console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Other Disciplines</a:t>
            </a:r>
            <a:endParaRPr lang="en-US" dirty="0"/>
          </a:p>
        </p:txBody>
      </p:sp>
      <p:pic>
        <p:nvPicPr>
          <p:cNvPr id="2050" name="Picture 2" descr="http://img.informer.com/screenshots/1348/134830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55813"/>
            <a:ext cx="5241684" cy="3035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psquirrel.com/wp-content/uploads/2013/05/photoshop_3d_ligh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60" y="2529207"/>
            <a:ext cx="5523027" cy="3089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2634" y="5591805"/>
            <a:ext cx="133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PCDART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73457" y="5591806"/>
            <a:ext cx="166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PhotoShop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7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425" y="2794716"/>
            <a:ext cx="7919047" cy="294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Physical</a:t>
            </a:r>
            <a:endParaRPr lang="en-US" dirty="0"/>
          </a:p>
        </p:txBody>
      </p:sp>
      <p:pic>
        <p:nvPicPr>
          <p:cNvPr id="3074" name="Picture 2" descr="http://www.beaumont.edu/Global/Surgery/SLC_semi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3" y="3045212"/>
            <a:ext cx="3619500" cy="2409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arkansasonline.com/img/photos/2010/05/16/SAU_dairy4_t598.JPG?b7052f07a6139e7088ebc43100469802b2560d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61" y="3045212"/>
            <a:ext cx="360269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gdb.org/sites/default/files/node_images/5755/7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4417453" y="3064434"/>
            <a:ext cx="3334169" cy="2409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Tie-in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WebCat</a:t>
            </a:r>
            <a:r>
              <a:rPr lang="en-US" dirty="0" smtClean="0"/>
              <a:t> integration to Eclipse</a:t>
            </a:r>
          </a:p>
          <a:p>
            <a:endParaRPr lang="en-US" dirty="0"/>
          </a:p>
          <a:p>
            <a:r>
              <a:rPr lang="en-US" dirty="0" err="1" smtClean="0"/>
              <a:t>PyCharm</a:t>
            </a:r>
            <a:r>
              <a:rPr lang="en-US" dirty="0" smtClean="0"/>
              <a:t> has “classes”</a:t>
            </a:r>
          </a:p>
          <a:p>
            <a:endParaRPr lang="en-US" dirty="0" smtClean="0"/>
          </a:p>
          <a:p>
            <a:r>
              <a:rPr lang="en-US" dirty="0" err="1" smtClean="0"/>
              <a:t>Pythy</a:t>
            </a:r>
            <a:r>
              <a:rPr lang="en-US" dirty="0" smtClean="0"/>
              <a:t> can store things in 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learning theories account for the social nature of humans</a:t>
            </a:r>
          </a:p>
          <a:p>
            <a:pPr lvl="1"/>
            <a:r>
              <a:rPr lang="en-US" dirty="0" smtClean="0"/>
              <a:t>Socio-cognitive</a:t>
            </a:r>
          </a:p>
          <a:p>
            <a:pPr lvl="1"/>
            <a:r>
              <a:rPr lang="en-US" dirty="0" smtClean="0"/>
              <a:t>Distributed cognition</a:t>
            </a:r>
          </a:p>
          <a:p>
            <a:pPr lvl="1"/>
            <a:r>
              <a:rPr lang="en-US" dirty="0" smtClean="0"/>
              <a:t>Situated Learning Theory</a:t>
            </a:r>
          </a:p>
          <a:p>
            <a:pPr lvl="1"/>
            <a:endParaRPr lang="en-US" dirty="0"/>
          </a:p>
          <a:p>
            <a:r>
              <a:rPr lang="en-US" dirty="0" smtClean="0"/>
              <a:t>We often want students to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665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Threaded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create topics</a:t>
            </a:r>
          </a:p>
          <a:p>
            <a:pPr lvl="1"/>
            <a:r>
              <a:rPr lang="en-US" dirty="0" smtClean="0"/>
              <a:t>Posts on a topic</a:t>
            </a:r>
          </a:p>
          <a:p>
            <a:pPr lvl="1"/>
            <a:r>
              <a:rPr lang="en-US" dirty="0" smtClean="0"/>
              <a:t>Sometimes posts can be direct responses to other posts</a:t>
            </a:r>
          </a:p>
          <a:p>
            <a:pPr lvl="1"/>
            <a:endParaRPr lang="en-US" dirty="0"/>
          </a:p>
          <a:p>
            <a:r>
              <a:rPr lang="en-US" dirty="0" smtClean="0"/>
              <a:t>Instructor/TA role often required to guide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Mash-up of Threaded Forum + Wiki</a:t>
            </a:r>
          </a:p>
          <a:p>
            <a:pPr lvl="1"/>
            <a:r>
              <a:rPr lang="en-US" dirty="0" smtClean="0"/>
              <a:t>Students collaborate, but also work towards a single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platforms that students already use: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Can be great for engaging outside of typical course concerns</a:t>
            </a:r>
            <a:endParaRPr lang="en-US" dirty="0"/>
          </a:p>
          <a:p>
            <a:pPr lvl="1"/>
            <a:r>
              <a:rPr lang="en-US" dirty="0" smtClean="0"/>
              <a:t>Introduces complications for privacy</a:t>
            </a:r>
          </a:p>
          <a:p>
            <a:pPr lvl="1"/>
            <a:endParaRPr lang="en-US" dirty="0"/>
          </a:p>
          <a:p>
            <a:r>
              <a:rPr lang="en-US" dirty="0" smtClean="0"/>
              <a:t>Often works organically among students</a:t>
            </a:r>
          </a:p>
          <a:p>
            <a:pPr lvl="1"/>
            <a:r>
              <a:rPr lang="en-US" dirty="0" smtClean="0"/>
              <a:t>VT has a number of </a:t>
            </a:r>
            <a:r>
              <a:rPr lang="en-US" dirty="0" err="1" smtClean="0"/>
              <a:t>facebook</a:t>
            </a:r>
            <a:r>
              <a:rPr lang="en-US" dirty="0" smtClean="0"/>
              <a:t> groups for studying/working on course work</a:t>
            </a:r>
          </a:p>
        </p:txBody>
      </p:sp>
    </p:spTree>
    <p:extLst>
      <p:ext uri="{BB962C8B-B14F-4D97-AF65-F5344CB8AC3E}">
        <p14:creationId xmlns:p14="http://schemas.microsoft.com/office/powerpoint/2010/main" val="32680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Chat/Messaging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forms</a:t>
            </a:r>
          </a:p>
          <a:p>
            <a:pPr lvl="1"/>
            <a:r>
              <a:rPr lang="en-US" dirty="0" smtClean="0"/>
              <a:t>One-on-one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endParaRPr lang="en-US" dirty="0"/>
          </a:p>
          <a:p>
            <a:r>
              <a:rPr lang="en-US" dirty="0" smtClean="0"/>
              <a:t>Temporality</a:t>
            </a:r>
          </a:p>
          <a:p>
            <a:pPr lvl="1"/>
            <a:r>
              <a:rPr lang="en-US" dirty="0" smtClean="0"/>
              <a:t>On-going, persistent</a:t>
            </a:r>
          </a:p>
          <a:p>
            <a:pPr lvl="1"/>
            <a:r>
              <a:rPr lang="en-US" dirty="0" smtClean="0"/>
              <a:t>One-off conversations</a:t>
            </a:r>
          </a:p>
          <a:p>
            <a:pPr lvl="1"/>
            <a:r>
              <a:rPr lang="en-US" dirty="0" smtClean="0"/>
              <a:t>Real-time</a:t>
            </a:r>
          </a:p>
          <a:p>
            <a:endParaRPr lang="en-US" dirty="0" smtClean="0"/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Visible to class</a:t>
            </a:r>
          </a:p>
          <a:p>
            <a:pPr lvl="1"/>
            <a:r>
              <a:rPr lang="en-US" dirty="0" smtClean="0"/>
              <a:t>Visible to professor</a:t>
            </a:r>
          </a:p>
          <a:p>
            <a:pPr lvl="1"/>
            <a:r>
              <a:rPr lang="en-US" dirty="0" smtClean="0"/>
              <a:t>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dudemic.com/wp-content/uploads/2013/08/learning-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36873"/>
            <a:ext cx="3130965" cy="22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ductfind.interiordesign.net/media/photos/14/14476-think-smart-learning-environment-solutions-u908011c3925534d634346621870823735_edu_media_center_10_twt_cly_web_10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0"/>
          <a:stretch/>
        </p:blipFill>
        <p:spPr bwMode="auto">
          <a:xfrm>
            <a:off x="7132247" y="2336873"/>
            <a:ext cx="4595927" cy="2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Formality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Formal: School, College, Workplace</a:t>
            </a:r>
          </a:p>
          <a:p>
            <a:r>
              <a:rPr lang="en-US" dirty="0" err="1" smtClean="0"/>
              <a:t>Nonformal</a:t>
            </a:r>
            <a:r>
              <a:rPr lang="en-US" dirty="0" smtClean="0"/>
              <a:t>: Afterschool program</a:t>
            </a:r>
          </a:p>
          <a:p>
            <a:r>
              <a:rPr lang="en-US" dirty="0" smtClean="0"/>
              <a:t>Informal: Your desk at home</a:t>
            </a:r>
          </a:p>
        </p:txBody>
      </p:sp>
    </p:spTree>
    <p:extLst>
      <p:ext uri="{BB962C8B-B14F-4D97-AF65-F5344CB8AC3E}">
        <p14:creationId xmlns:p14="http://schemas.microsoft.com/office/powerpoint/2010/main" val="38656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Knowledge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811930" y="3811984"/>
            <a:ext cx="2395470" cy="1068947"/>
            <a:chOff x="4919730" y="3618963"/>
            <a:chExt cx="2395470" cy="1068947"/>
          </a:xfrm>
        </p:grpSpPr>
        <p:sp>
          <p:nvSpPr>
            <p:cNvPr id="4" name="Rectangle 3"/>
            <p:cNvSpPr/>
            <p:nvPr/>
          </p:nvSpPr>
          <p:spPr>
            <a:xfrm>
              <a:off x="4919730" y="3618963"/>
              <a:ext cx="2395470" cy="106894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63356" y="4153436"/>
              <a:ext cx="1908219" cy="36275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 Knowledge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69418" y="2744063"/>
            <a:ext cx="21407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Textbook/Readings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1850" y="5459940"/>
            <a:ext cx="19865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Teacher's Lecture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0452" y="2748911"/>
            <a:ext cx="17075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Class/lab 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42806" y="2380781"/>
            <a:ext cx="12795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0148" y="5967577"/>
            <a:ext cx="10250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69418" y="5460342"/>
            <a:ext cx="214853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Teaching Assistants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05049" y="5967577"/>
            <a:ext cx="151394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Peers/Forum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6487" y="4032988"/>
            <a:ext cx="302518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Teacher one-on-one time</a:t>
            </a:r>
          </a:p>
          <a:p>
            <a:pPr algn="ctr"/>
            <a:r>
              <a:rPr lang="en-US" dirty="0" smtClean="0"/>
              <a:t>(e.g., Office Hours, emails)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37825" y="2392502"/>
            <a:ext cx="10278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69418" y="4161791"/>
            <a:ext cx="30644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External Knowledge Experts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65183" y="2898058"/>
            <a:ext cx="364776" cy="7350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90214" y="2858086"/>
            <a:ext cx="347121" cy="777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56287" y="3206044"/>
            <a:ext cx="839616" cy="5302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397370" y="4687910"/>
            <a:ext cx="798533" cy="6718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12320" y="5059839"/>
            <a:ext cx="598798" cy="71087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55556" y="5048576"/>
            <a:ext cx="419589" cy="6980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99065" y="4855862"/>
            <a:ext cx="1066118" cy="5417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863487" y="4343977"/>
            <a:ext cx="798533" cy="37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99065" y="3256189"/>
            <a:ext cx="962955" cy="4801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397370" y="4322514"/>
            <a:ext cx="798533" cy="37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47481" y="2374731"/>
            <a:ext cx="737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898964" y="2882642"/>
            <a:ext cx="17368" cy="7907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0798" y="5949626"/>
            <a:ext cx="6415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005322" y="5058152"/>
            <a:ext cx="4343" cy="7565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"An electronic educational technology (also called e-learning) education system based on the Web that models conventional in-person education by providing equivalent virtual access to </a:t>
            </a:r>
            <a:r>
              <a:rPr lang="en-US" b="1" dirty="0"/>
              <a:t>classes, class content, tests, homework, grades, assessments, and other external resources such as academic or museum website links</a:t>
            </a:r>
            <a:r>
              <a:rPr lang="en-US" dirty="0"/>
              <a:t>. It is also a </a:t>
            </a:r>
            <a:r>
              <a:rPr lang="en-US" b="1" dirty="0"/>
              <a:t>social space where students and teacher can interact through threaded discussions or chat</a:t>
            </a:r>
            <a:r>
              <a:rPr lang="en-US" dirty="0"/>
              <a:t>." - Wikipedia </a:t>
            </a:r>
            <a:r>
              <a:rPr lang="en-US" dirty="0" smtClean="0"/>
              <a:t>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known as: </a:t>
            </a:r>
            <a:r>
              <a:rPr lang="en-US" dirty="0"/>
              <a:t>Learning Platform</a:t>
            </a:r>
          </a:p>
        </p:txBody>
      </p:sp>
    </p:spTree>
    <p:extLst>
      <p:ext uri="{BB962C8B-B14F-4D97-AF65-F5344CB8AC3E}">
        <p14:creationId xmlns:p14="http://schemas.microsoft.com/office/powerpoint/2010/main" val="3827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</a:t>
            </a:r>
          </a:p>
          <a:p>
            <a:pPr lvl="1"/>
            <a:r>
              <a:rPr lang="en-US" dirty="0" err="1" smtClean="0"/>
              <a:t>OpenDSA</a:t>
            </a:r>
            <a:r>
              <a:rPr lang="en-US" dirty="0" smtClean="0"/>
              <a:t>, </a:t>
            </a:r>
            <a:r>
              <a:rPr lang="en-US" dirty="0" err="1" smtClean="0"/>
              <a:t>Runestone</a:t>
            </a:r>
            <a:endParaRPr lang="en-US" dirty="0" smtClean="0"/>
          </a:p>
          <a:p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Scholar/Sakai, Moodle</a:t>
            </a:r>
          </a:p>
          <a:p>
            <a:r>
              <a:rPr lang="en-US" dirty="0"/>
              <a:t>Tutorial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CodeCademy</a:t>
            </a:r>
            <a:r>
              <a:rPr lang="en-US" dirty="0" smtClean="0"/>
              <a:t>, </a:t>
            </a:r>
            <a:r>
              <a:rPr lang="en-US" dirty="0" err="1" smtClean="0"/>
              <a:t>Gidget</a:t>
            </a:r>
            <a:endParaRPr lang="en-US" dirty="0" smtClean="0"/>
          </a:p>
          <a:p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Eclipse, </a:t>
            </a:r>
            <a:r>
              <a:rPr lang="en-US" dirty="0" err="1" smtClean="0"/>
              <a:t>Greenfoot</a:t>
            </a:r>
            <a:r>
              <a:rPr lang="en-US" dirty="0" smtClean="0"/>
              <a:t>, Word</a:t>
            </a:r>
          </a:p>
        </p:txBody>
      </p:sp>
    </p:spTree>
    <p:extLst>
      <p:ext uri="{BB962C8B-B14F-4D97-AF65-F5344CB8AC3E}">
        <p14:creationId xmlns:p14="http://schemas.microsoft.com/office/powerpoint/2010/main" val="2672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3369</TotalTime>
  <Words>1335</Words>
  <Application>Microsoft Office PowerPoint</Application>
  <PresentationFormat>Widescreen</PresentationFormat>
  <Paragraphs>326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Trebuchet MS</vt:lpstr>
      <vt:lpstr>Berlin</vt:lpstr>
      <vt:lpstr>Online Learning Software: Terminology and Concepts</vt:lpstr>
      <vt:lpstr>Goals</vt:lpstr>
      <vt:lpstr>Outline</vt:lpstr>
      <vt:lpstr>Learning Environments</vt:lpstr>
      <vt:lpstr>Learning Environments</vt:lpstr>
      <vt:lpstr>Formality of the Environment</vt:lpstr>
      <vt:lpstr>Sources of Knowledge</vt:lpstr>
      <vt:lpstr>Virtual Learning Environment</vt:lpstr>
      <vt:lpstr>Competing Metaphors</vt:lpstr>
      <vt:lpstr>Course Metaphor</vt:lpstr>
      <vt:lpstr>Conventional Course</vt:lpstr>
      <vt:lpstr>Virtual Course</vt:lpstr>
      <vt:lpstr>Course: Courseware vs. LMS</vt:lpstr>
      <vt:lpstr>Course: MOOC</vt:lpstr>
      <vt:lpstr>Course: Roles</vt:lpstr>
      <vt:lpstr>Course: Header information</vt:lpstr>
      <vt:lpstr>Course: Assignments</vt:lpstr>
      <vt:lpstr>Course: Boolean work</vt:lpstr>
      <vt:lpstr>Course: Assessment</vt:lpstr>
      <vt:lpstr>Course: Shared Assessment</vt:lpstr>
      <vt:lpstr>Course: Resources</vt:lpstr>
      <vt:lpstr>Course: Versioning</vt:lpstr>
      <vt:lpstr>Course: Learning Tools Interoperability</vt:lpstr>
      <vt:lpstr>Book Metaphor</vt:lpstr>
      <vt:lpstr>Conventional Book</vt:lpstr>
      <vt:lpstr>Virtual Book</vt:lpstr>
      <vt:lpstr>Book: Organization</vt:lpstr>
      <vt:lpstr>Book: Content</vt:lpstr>
      <vt:lpstr>Book: Patterns</vt:lpstr>
      <vt:lpstr>Book: Reconfiguration</vt:lpstr>
      <vt:lpstr>Book: Content Creation</vt:lpstr>
      <vt:lpstr>Book: Versioning</vt:lpstr>
      <vt:lpstr>Book: Other features</vt:lpstr>
      <vt:lpstr>Tutorial Systems</vt:lpstr>
      <vt:lpstr>Tutorial System: Apprenticeship Possible physical analogue to Tutorial System</vt:lpstr>
      <vt:lpstr>Tutorial System: Differences</vt:lpstr>
      <vt:lpstr>Tutorial System: Progression</vt:lpstr>
      <vt:lpstr>Tools</vt:lpstr>
      <vt:lpstr>Tools: Computer Science</vt:lpstr>
      <vt:lpstr>Tools: Other Disciplines</vt:lpstr>
      <vt:lpstr>Tools: Physical</vt:lpstr>
      <vt:lpstr>Tools: Tie-in</vt:lpstr>
      <vt:lpstr>Forums</vt:lpstr>
      <vt:lpstr>Forum: Threaded Discussion</vt:lpstr>
      <vt:lpstr>Forum: Piazza</vt:lpstr>
      <vt:lpstr>Forum: Social Media</vt:lpstr>
      <vt:lpstr>Forum: Chat/Messaging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Software: Terminology and Concepts</dc:title>
  <dc:creator>Austin Bart</dc:creator>
  <cp:lastModifiedBy>Cliff</cp:lastModifiedBy>
  <cp:revision>88</cp:revision>
  <dcterms:created xsi:type="dcterms:W3CDTF">2015-01-19T23:27:46Z</dcterms:created>
  <dcterms:modified xsi:type="dcterms:W3CDTF">2015-01-22T20:39:26Z</dcterms:modified>
</cp:coreProperties>
</file>