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9"/>
  </p:notesMasterIdLst>
  <p:handoutMasterIdLst>
    <p:handoutMasterId r:id="rId40"/>
  </p:handoutMasterIdLst>
  <p:sldIdLst>
    <p:sldId id="676" r:id="rId2"/>
    <p:sldId id="741" r:id="rId3"/>
    <p:sldId id="693" r:id="rId4"/>
    <p:sldId id="694" r:id="rId5"/>
    <p:sldId id="707" r:id="rId6"/>
    <p:sldId id="726" r:id="rId7"/>
    <p:sldId id="725" r:id="rId8"/>
    <p:sldId id="724" r:id="rId9"/>
    <p:sldId id="738" r:id="rId10"/>
    <p:sldId id="711" r:id="rId11"/>
    <p:sldId id="713" r:id="rId12"/>
    <p:sldId id="744" r:id="rId13"/>
    <p:sldId id="745" r:id="rId14"/>
    <p:sldId id="712" r:id="rId15"/>
    <p:sldId id="743" r:id="rId16"/>
    <p:sldId id="747" r:id="rId17"/>
    <p:sldId id="748" r:id="rId18"/>
    <p:sldId id="746" r:id="rId19"/>
    <p:sldId id="749" r:id="rId20"/>
    <p:sldId id="727" r:id="rId21"/>
    <p:sldId id="732" r:id="rId22"/>
    <p:sldId id="733" r:id="rId23"/>
    <p:sldId id="734" r:id="rId24"/>
    <p:sldId id="735" r:id="rId25"/>
    <p:sldId id="737" r:id="rId26"/>
    <p:sldId id="736" r:id="rId27"/>
    <p:sldId id="729" r:id="rId28"/>
    <p:sldId id="742" r:id="rId29"/>
    <p:sldId id="750" r:id="rId30"/>
    <p:sldId id="751" r:id="rId31"/>
    <p:sldId id="752" r:id="rId32"/>
    <p:sldId id="753" r:id="rId33"/>
    <p:sldId id="754" r:id="rId34"/>
    <p:sldId id="755" r:id="rId35"/>
    <p:sldId id="756" r:id="rId36"/>
    <p:sldId id="739" r:id="rId37"/>
    <p:sldId id="740" r:id="rId38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654" autoAdjust="0"/>
    <p:restoredTop sz="85517" autoAdjust="0"/>
  </p:normalViewPr>
  <p:slideViewPr>
    <p:cSldViewPr>
      <p:cViewPr>
        <p:scale>
          <a:sx n="75" d="100"/>
          <a:sy n="75" d="100"/>
        </p:scale>
        <p:origin x="875" y="9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732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l" defTabSz="966788">
              <a:defRPr sz="13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l" defTabSz="966788">
              <a:defRPr sz="13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AE1BA9AF-94D3-481E-980A-405F393786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0158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l" defTabSz="966788">
              <a:defRPr sz="13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0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l" defTabSz="966788">
              <a:defRPr sz="13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1159DAF9-4C24-4C0F-B601-E12081AAFF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77485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defRPr/>
            </a:pPr>
            <a:fld id="{AE9B3B5F-FDFA-47C3-9049-BE7E00620479}" type="slidenum">
              <a:rPr lang="en-US" altLang="en-US" sz="1300" smtClean="0"/>
              <a:pPr eaLnBrk="1" hangingPunct="1">
                <a:spcBef>
                  <a:spcPct val="0"/>
                </a:spcBef>
                <a:defRPr/>
              </a:pPr>
              <a:t>1</a:t>
            </a:fld>
            <a:endParaRPr lang="en-US" altLang="en-US" sz="1300" smtClean="0"/>
          </a:p>
        </p:txBody>
      </p:sp>
      <p:sp>
        <p:nvSpPr>
          <p:cNvPr id="261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1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2585814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B06524-8140-42C4-A78B-336C3ECB0A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C1B657-6353-49DC-B5AD-56A40D6F11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E6C4A6-6E5A-42A5-9FAE-EC53545CB4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C9A596-5B66-478A-88B9-FDA8449D06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2B6592-59BF-458A-998F-12CDBBF6A7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17A906-11BD-4700-A3D8-36378A836E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CB1B56-2987-494B-A137-063951C24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F4ABA1-8763-4434-83A9-53B6930CC1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99C245-AE1B-4DFB-A18C-038DAD6DAC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AA2BE9-FE51-4896-B6BD-FF2674E27F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F7CF8E-F8E1-484A-8725-3C8FFC38C8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462D15-85BF-4740-84F5-8876CDB014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F4849F-7E5A-45ED-835E-671C2347C2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D0A3DEB6-25DD-4271-A46A-E02F686EDB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</a:pPr>
            <a:endParaRPr lang="en-US" altLang="en-US" sz="3600" dirty="0" smtClean="0">
              <a:latin typeface="Helvetica" pitchFamily="26" charset="0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altLang="en-US" sz="3600" dirty="0" err="1" smtClean="0">
                <a:latin typeface="Helvetica" pitchFamily="26" charset="0"/>
              </a:rPr>
              <a:t>OpenDSA</a:t>
            </a:r>
            <a:r>
              <a:rPr lang="en-US" altLang="en-US" sz="3600" dirty="0">
                <a:latin typeface="Helvetica" pitchFamily="26" charset="0"/>
              </a:rPr>
              <a:t> </a:t>
            </a:r>
            <a:r>
              <a:rPr lang="en-US" altLang="en-US" sz="3600" dirty="0" smtClean="0">
                <a:latin typeface="Helvetica" pitchFamily="26" charset="0"/>
              </a:rPr>
              <a:t>Architecture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en-US" altLang="en-US" dirty="0" smtClean="0">
              <a:latin typeface="Helvetica" pitchFamily="26" charset="0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altLang="en-US" sz="2800" dirty="0" smtClean="0">
                <a:latin typeface="Helvetica" pitchFamily="26" charset="0"/>
              </a:rPr>
              <a:t>Clifford A. Shaffer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altLang="en-US" sz="2800" dirty="0" smtClean="0">
                <a:latin typeface="Helvetica" pitchFamily="26" charset="0"/>
              </a:rPr>
              <a:t>Department of Computer Science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altLang="en-US" sz="2800" dirty="0" smtClean="0">
                <a:latin typeface="Helvetica" pitchFamily="26" charset="0"/>
              </a:rPr>
              <a:t>Virginia Tech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en-US" altLang="en-US" sz="1200" dirty="0" smtClean="0">
              <a:latin typeface="Helvetica" pitchFamily="2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 dirty="0" smtClean="0"/>
              <a:t>Issue: What fundamental  implementation technology?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r>
              <a:rPr lang="en-US" dirty="0"/>
              <a:t>Ubiquitous access to computers in and out of the classroom</a:t>
            </a:r>
          </a:p>
          <a:p>
            <a:r>
              <a:rPr lang="en-US" dirty="0" smtClean="0"/>
              <a:t>HTML5 technology – solves all of our needs for delivering content, as well as all of our compatibility problems</a:t>
            </a:r>
          </a:p>
          <a:p>
            <a:r>
              <a:rPr lang="en-US" dirty="0" smtClean="0"/>
              <a:t>Our scale is unique for AVs and exercises</a:t>
            </a:r>
          </a:p>
          <a:p>
            <a:endParaRPr lang="en-US" dirty="0"/>
          </a:p>
        </p:txBody>
      </p:sp>
      <p:pic>
        <p:nvPicPr>
          <p:cNvPr id="5" name="Picture 4" descr="VPI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0" y="6427655"/>
            <a:ext cx="624272" cy="308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48159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 dirty="0" smtClean="0"/>
              <a:t>Development Infrastructure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r>
              <a:rPr lang="en-US" dirty="0" smtClean="0"/>
              <a:t>JSAV for AVs and proficiency exercises (JavaScript development)</a:t>
            </a:r>
          </a:p>
          <a:p>
            <a:r>
              <a:rPr lang="en-US" dirty="0" smtClean="0"/>
              <a:t>Khan Academy exercise infrastructure</a:t>
            </a:r>
          </a:p>
          <a:p>
            <a:r>
              <a:rPr lang="en-US" dirty="0" err="1" smtClean="0"/>
              <a:t>Django</a:t>
            </a:r>
            <a:r>
              <a:rPr lang="en-US" dirty="0" smtClean="0"/>
              <a:t> backend for “LMS” support</a:t>
            </a:r>
          </a:p>
          <a:p>
            <a:r>
              <a:rPr lang="en-US" dirty="0" err="1" smtClean="0"/>
              <a:t>reStructuredText</a:t>
            </a:r>
            <a:r>
              <a:rPr lang="en-US" dirty="0" smtClean="0"/>
              <a:t> for writing content</a:t>
            </a:r>
          </a:p>
          <a:p>
            <a:r>
              <a:rPr lang="en-US" dirty="0" smtClean="0"/>
              <a:t>Python to glue everything together</a:t>
            </a:r>
          </a:p>
          <a:p>
            <a:pPr marL="82296" indent="0">
              <a:buNone/>
            </a:pPr>
            <a:endParaRPr lang="en-US" dirty="0" smtClean="0"/>
          </a:p>
          <a:p>
            <a:pPr marL="82296" indent="0"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5" name="Picture 4" descr="VPI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0" y="6427655"/>
            <a:ext cx="624272" cy="308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Local Storage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1828800"/>
            <a:ext cx="8462536" cy="3657600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E17A906-11BD-4700-A3D8-36378A836EDC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2904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Local Storage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1828800"/>
            <a:ext cx="8462536" cy="3657600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E17A906-11BD-4700-A3D8-36378A836EDC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33400" y="5867400"/>
            <a:ext cx="7543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200" dirty="0" smtClean="0"/>
              <a:t>Conclusion: Don’t.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268818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 dirty="0" smtClean="0"/>
              <a:t>Content Components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114800"/>
          </a:xfrm>
        </p:spPr>
        <p:txBody>
          <a:bodyPr>
            <a:noAutofit/>
          </a:bodyPr>
          <a:lstStyle/>
          <a:p>
            <a:r>
              <a:rPr lang="en-US" dirty="0" smtClean="0"/>
              <a:t>Text and Graphics, code displays</a:t>
            </a:r>
          </a:p>
          <a:p>
            <a:r>
              <a:rPr lang="en-US" dirty="0" smtClean="0"/>
              <a:t>“Animated slideshow”</a:t>
            </a:r>
          </a:p>
          <a:p>
            <a:r>
              <a:rPr lang="en-US" dirty="0" smtClean="0"/>
              <a:t>“Standard” </a:t>
            </a:r>
            <a:r>
              <a:rPr lang="en-US" dirty="0"/>
              <a:t>assessment </a:t>
            </a:r>
            <a:r>
              <a:rPr lang="en-US" dirty="0" smtClean="0"/>
              <a:t>(MC questions, </a:t>
            </a:r>
            <a:r>
              <a:rPr lang="en-US" dirty="0" err="1" smtClean="0"/>
              <a:t>etc</a:t>
            </a:r>
            <a:r>
              <a:rPr lang="en-US" dirty="0" smtClean="0"/>
              <a:t>)</a:t>
            </a:r>
          </a:p>
          <a:p>
            <a:r>
              <a:rPr lang="en-US" dirty="0" smtClean="0"/>
              <a:t>Interactive proficiency exercises</a:t>
            </a:r>
          </a:p>
          <a:p>
            <a:r>
              <a:rPr lang="en-US" dirty="0" smtClean="0"/>
              <a:t>Interactive simulations/explorations</a:t>
            </a:r>
          </a:p>
          <a:p>
            <a:pPr lvl="1"/>
            <a:r>
              <a:rPr lang="en-US" sz="2800" dirty="0" smtClean="0"/>
              <a:t>From probing equations to running performance simulations</a:t>
            </a:r>
          </a:p>
          <a:p>
            <a:r>
              <a:rPr lang="en-US" dirty="0" smtClean="0"/>
              <a:t>Programming exercises</a:t>
            </a:r>
          </a:p>
        </p:txBody>
      </p:sp>
      <p:pic>
        <p:nvPicPr>
          <p:cNvPr id="5" name="Picture 4" descr="VPI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0" y="6427655"/>
            <a:ext cx="624272" cy="308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Issue: Content Creation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Sub-issue: Who is developing your content?</a:t>
            </a:r>
          </a:p>
          <a:p>
            <a:r>
              <a:rPr lang="en-US" dirty="0" smtClean="0"/>
              <a:t>Authoring system for text: </a:t>
            </a:r>
            <a:r>
              <a:rPr lang="en-US" dirty="0" err="1" smtClean="0"/>
              <a:t>reStructuredText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E17A906-11BD-4700-A3D8-36378A836EDC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2796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Issue: Content Creation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Sub-issue: Who is developing your content?</a:t>
            </a:r>
          </a:p>
          <a:p>
            <a:r>
              <a:rPr lang="en-US" dirty="0" smtClean="0"/>
              <a:t>Authoring system for text: </a:t>
            </a:r>
            <a:r>
              <a:rPr lang="en-US" dirty="0" err="1" smtClean="0"/>
              <a:t>reStructuredText</a:t>
            </a:r>
            <a:endParaRPr lang="en-US" dirty="0" smtClean="0"/>
          </a:p>
          <a:p>
            <a:pPr lvl="1"/>
            <a:r>
              <a:rPr lang="en-US" dirty="0" smtClean="0"/>
              <a:t>NEVER use a binary format for content.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E17A906-11BD-4700-A3D8-36378A836EDC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4687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Issue: Content Creation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Sub-issue: Who is developing your content?</a:t>
            </a:r>
          </a:p>
          <a:p>
            <a:r>
              <a:rPr lang="en-US" dirty="0" smtClean="0"/>
              <a:t>Authoring system for text: </a:t>
            </a:r>
            <a:r>
              <a:rPr lang="en-US" dirty="0" err="1" smtClean="0"/>
              <a:t>reStructuredText</a:t>
            </a:r>
            <a:endParaRPr lang="en-US" dirty="0" smtClean="0"/>
          </a:p>
          <a:p>
            <a:pPr lvl="1"/>
            <a:r>
              <a:rPr lang="en-US" dirty="0" smtClean="0"/>
              <a:t>NEVER use a binary format for content. Never.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E17A906-11BD-4700-A3D8-36378A836EDC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6989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Issue: Content Creation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Sub-issue: Who is developing your content?</a:t>
            </a:r>
          </a:p>
          <a:p>
            <a:r>
              <a:rPr lang="en-US" dirty="0" smtClean="0"/>
              <a:t>Authoring system for text: </a:t>
            </a:r>
            <a:r>
              <a:rPr lang="en-US" dirty="0" err="1" smtClean="0"/>
              <a:t>reStructuredText</a:t>
            </a:r>
            <a:endParaRPr lang="en-US" dirty="0" smtClean="0"/>
          </a:p>
          <a:p>
            <a:pPr lvl="1"/>
            <a:r>
              <a:rPr lang="en-US" dirty="0" smtClean="0"/>
              <a:t>NEVER use a binary format for content. Never.</a:t>
            </a:r>
          </a:p>
          <a:p>
            <a:r>
              <a:rPr lang="en-US" dirty="0" smtClean="0"/>
              <a:t>Visualizations and exercises in JavaScript using JSAV and KA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E17A906-11BD-4700-A3D8-36378A836EDC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200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1143000"/>
          </a:xfrm>
        </p:spPr>
        <p:txBody>
          <a:bodyPr/>
          <a:lstStyle/>
          <a:p>
            <a:r>
              <a:rPr lang="en-US" dirty="0" smtClean="0"/>
              <a:t>Issue: Content Creation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66900"/>
            <a:ext cx="7772400" cy="4114800"/>
          </a:xfrm>
        </p:spPr>
        <p:txBody>
          <a:bodyPr/>
          <a:lstStyle/>
          <a:p>
            <a:r>
              <a:rPr lang="en-US" dirty="0" smtClean="0"/>
              <a:t>Sub-issue: Who is developing your content?</a:t>
            </a:r>
          </a:p>
          <a:p>
            <a:r>
              <a:rPr lang="en-US" dirty="0" smtClean="0"/>
              <a:t>Authoring system for text: </a:t>
            </a:r>
            <a:r>
              <a:rPr lang="en-US" dirty="0" err="1" smtClean="0"/>
              <a:t>reStructuredText</a:t>
            </a:r>
            <a:endParaRPr lang="en-US" dirty="0" smtClean="0"/>
          </a:p>
          <a:p>
            <a:pPr lvl="1"/>
            <a:r>
              <a:rPr lang="en-US" dirty="0" smtClean="0"/>
              <a:t>NEVER use a binary format for content. Never.</a:t>
            </a:r>
          </a:p>
          <a:p>
            <a:r>
              <a:rPr lang="en-US" dirty="0" smtClean="0"/>
              <a:t>Visualizations and exercises in JavaScript using JSAV and KA</a:t>
            </a:r>
          </a:p>
          <a:p>
            <a:r>
              <a:rPr lang="en-US" dirty="0" smtClean="0"/>
              <a:t>Book instances are created from configuration files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E17A906-11BD-4700-A3D8-36378A836EDC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4676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 dirty="0" smtClean="0"/>
              <a:t>Presentation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114800"/>
          </a:xfrm>
        </p:spPr>
        <p:txBody>
          <a:bodyPr/>
          <a:lstStyle/>
          <a:p>
            <a:r>
              <a:rPr lang="en-US" dirty="0" smtClean="0"/>
              <a:t>Present details for an exemplar system</a:t>
            </a:r>
          </a:p>
          <a:p>
            <a:r>
              <a:rPr lang="en-US" dirty="0" smtClean="0"/>
              <a:t>Raise fundamental issues frequently relevant to “big” online educational system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E17A906-11BD-4700-A3D8-36378A836EDC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8236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 dirty="0" smtClean="0"/>
              <a:t>Issue: Learner Data Analytics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99492"/>
            <a:ext cx="7772400" cy="4114800"/>
          </a:xfrm>
        </p:spPr>
        <p:txBody>
          <a:bodyPr/>
          <a:lstStyle/>
          <a:p>
            <a:r>
              <a:rPr lang="en-US" dirty="0"/>
              <a:t>C</a:t>
            </a:r>
            <a:r>
              <a:rPr lang="en-US" dirty="0" smtClean="0"/>
              <a:t>ollect extensive interaction data</a:t>
            </a:r>
          </a:p>
          <a:p>
            <a:pPr lvl="1"/>
            <a:r>
              <a:rPr lang="en-US" dirty="0"/>
              <a:t>S</a:t>
            </a:r>
            <a:r>
              <a:rPr lang="en-US" dirty="0" smtClean="0"/>
              <a:t>coring outcomes and all interaction events.</a:t>
            </a:r>
          </a:p>
          <a:p>
            <a:pPr lvl="1"/>
            <a:r>
              <a:rPr lang="en-US" dirty="0" smtClean="0"/>
              <a:t>Over one million events during each of Fall 2013 and Fall 2014.</a:t>
            </a:r>
          </a:p>
          <a:p>
            <a:r>
              <a:rPr lang="en-US" dirty="0" smtClean="0"/>
              <a:t>Analyze logs to observe learning behavior</a:t>
            </a:r>
          </a:p>
          <a:p>
            <a:pPr lvl="1"/>
            <a:r>
              <a:rPr lang="en-US" dirty="0"/>
              <a:t>H</a:t>
            </a:r>
            <a:r>
              <a:rPr lang="en-US" dirty="0" smtClean="0"/>
              <a:t>ope this leads to improvements in the system</a:t>
            </a:r>
          </a:p>
          <a:p>
            <a:pPr lvl="1"/>
            <a:r>
              <a:rPr lang="en-US" dirty="0" smtClean="0"/>
              <a:t>We distinguish “credit-seeking” from positive learning behavior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E17A906-11BD-4700-A3D8-36378A836EDC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8731" y="381000"/>
            <a:ext cx="7772400" cy="1143000"/>
          </a:xfrm>
        </p:spPr>
        <p:txBody>
          <a:bodyPr/>
          <a:lstStyle/>
          <a:p>
            <a:r>
              <a:rPr lang="en-US" dirty="0" smtClean="0"/>
              <a:t>Students Jump to Exercises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E17A906-11BD-4700-A3D8-36378A836EDC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pic>
        <p:nvPicPr>
          <p:cNvPr id="1026" name="Picture 2" descr="Full-size image (31 K)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706" y="1905000"/>
            <a:ext cx="7940587" cy="38036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4049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 dirty="0" smtClean="0"/>
              <a:t>Students Skip Through Slideshows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E17A906-11BD-4700-A3D8-36378A836EDC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pic>
        <p:nvPicPr>
          <p:cNvPr id="2050" name="Picture 2" descr="Full-size image (28 K)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199" y="2133600"/>
            <a:ext cx="8148279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7815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Students do not Read Analytical Material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2667000"/>
            <a:ext cx="8839200" cy="2440269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E17A906-11BD-4700-A3D8-36378A836EDC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9342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 dirty="0" smtClean="0"/>
              <a:t>Other Observations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114800"/>
          </a:xfrm>
        </p:spPr>
        <p:txBody>
          <a:bodyPr/>
          <a:lstStyle/>
          <a:p>
            <a:r>
              <a:rPr lang="en-US" sz="2800" dirty="0" smtClean="0"/>
              <a:t>If given credit for reading slideshows, they look at more, but skip through them more.</a:t>
            </a:r>
          </a:p>
          <a:p>
            <a:r>
              <a:rPr lang="en-US" sz="2800" dirty="0" smtClean="0"/>
              <a:t>Some attempts to use an AV to solve an exercise (even though it takes longer).</a:t>
            </a:r>
          </a:p>
          <a:p>
            <a:r>
              <a:rPr lang="en-US" sz="2800" dirty="0" smtClean="0"/>
              <a:t>We have lots of data about when students use the system (time of day, day of week, relationship to due dates and exams).</a:t>
            </a:r>
          </a:p>
          <a:p>
            <a:r>
              <a:rPr lang="en-US" sz="2800" dirty="0" smtClean="0"/>
              <a:t>Little interest in using tablets or mobiles.</a:t>
            </a:r>
          </a:p>
          <a:p>
            <a:r>
              <a:rPr lang="en-US" sz="2800" dirty="0" smtClean="0"/>
              <a:t>Mild gamification aspects do motivate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E17A906-11BD-4700-A3D8-36378A836EDC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627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1318" y="383605"/>
            <a:ext cx="7772400" cy="1143000"/>
          </a:xfrm>
        </p:spPr>
        <p:txBody>
          <a:bodyPr/>
          <a:lstStyle/>
          <a:p>
            <a:r>
              <a:rPr lang="en-US" dirty="0" smtClean="0"/>
              <a:t>Students use </a:t>
            </a:r>
            <a:r>
              <a:rPr lang="en-US" dirty="0" err="1" smtClean="0"/>
              <a:t>OpenDSA</a:t>
            </a:r>
            <a:r>
              <a:rPr lang="en-US" dirty="0" smtClean="0"/>
              <a:t> to Study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1318" y="4964206"/>
            <a:ext cx="7772400" cy="1257300"/>
          </a:xfrm>
        </p:spPr>
        <p:txBody>
          <a:bodyPr/>
          <a:lstStyle/>
          <a:p>
            <a:r>
              <a:rPr lang="en-US" dirty="0" smtClean="0"/>
              <a:t>Specifically, students voluntarily use proficiency exercises for practice.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E17A906-11BD-4700-A3D8-36378A836EDC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  <p:pic>
        <p:nvPicPr>
          <p:cNvPr id="5" name="Picture 2" descr="Full-size image (32 K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500" y="1676400"/>
            <a:ext cx="8874036" cy="2972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98083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Doing Exercises Correlates to Test Outcomes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 course midterms, assign students by quartile based on midterm score</a:t>
            </a:r>
          </a:p>
          <a:p>
            <a:r>
              <a:rPr lang="en-US" dirty="0" smtClean="0"/>
              <a:t>Count number of Correct exercises</a:t>
            </a:r>
          </a:p>
          <a:p>
            <a:r>
              <a:rPr lang="en-US" dirty="0" smtClean="0"/>
              <a:t>The difference in mean number of Correct exercises for each quartile is statistically significant</a:t>
            </a:r>
          </a:p>
          <a:p>
            <a:r>
              <a:rPr lang="en-US" dirty="0" smtClean="0"/>
              <a:t>More Correct exercises done by higher quartiles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E17A906-11BD-4700-A3D8-36378A836EDC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212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Issue: Localization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Internationalization and code</a:t>
            </a:r>
          </a:p>
          <a:p>
            <a:r>
              <a:rPr lang="en-US" dirty="0" smtClean="0"/>
              <a:t>Similar mechanisms to implement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E17A906-11BD-4700-A3D8-36378A836EDC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 dirty="0" smtClean="0"/>
              <a:t>Issue: Assessment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114800"/>
          </a:xfrm>
        </p:spPr>
        <p:txBody>
          <a:bodyPr/>
          <a:lstStyle/>
          <a:p>
            <a:r>
              <a:rPr lang="en-US" dirty="0" err="1" smtClean="0"/>
              <a:t>OpenDSA</a:t>
            </a:r>
            <a:r>
              <a:rPr lang="en-US" dirty="0" smtClean="0"/>
              <a:t> uses Khan Academy Exercise Framework for many questions</a:t>
            </a:r>
          </a:p>
          <a:p>
            <a:r>
              <a:rPr lang="en-US" dirty="0" smtClean="0"/>
              <a:t>We have T/F, MCQ, etc.</a:t>
            </a:r>
          </a:p>
          <a:p>
            <a:r>
              <a:rPr lang="en-US" dirty="0" smtClean="0"/>
              <a:t>Parameterization of questions</a:t>
            </a:r>
          </a:p>
          <a:p>
            <a:r>
              <a:rPr lang="en-US" dirty="0" smtClean="0"/>
              <a:t>Proficiency exercises</a:t>
            </a:r>
          </a:p>
          <a:p>
            <a:r>
              <a:rPr lang="en-US" dirty="0" smtClean="0"/>
              <a:t>Programming exercises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E17A906-11BD-4700-A3D8-36378A836EDC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046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Formal Definition of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are many types of “problems”. It can be overwhelming for a developer to accommodate.</a:t>
            </a:r>
          </a:p>
          <a:p>
            <a:r>
              <a:rPr lang="en-US" dirty="0" smtClean="0"/>
              <a:t>We found it useful to create a formalism for describing the key concepts for a problem specification.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E17A906-11BD-4700-A3D8-36378A836EDC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9581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 dirty="0" smtClean="0"/>
              <a:t>Issue: What are you?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114800"/>
          </a:xfrm>
        </p:spPr>
        <p:txBody>
          <a:bodyPr>
            <a:noAutofit/>
          </a:bodyPr>
          <a:lstStyle/>
          <a:p>
            <a:r>
              <a:rPr lang="en-US" dirty="0"/>
              <a:t>O</a:t>
            </a:r>
            <a:r>
              <a:rPr lang="en-US" dirty="0" smtClean="0"/>
              <a:t>pen source, open access project </a:t>
            </a:r>
          </a:p>
          <a:p>
            <a:r>
              <a:rPr lang="en-US" dirty="0"/>
              <a:t>I</a:t>
            </a:r>
            <a:r>
              <a:rPr lang="en-US" dirty="0" smtClean="0"/>
              <a:t>nternational collaboration</a:t>
            </a:r>
          </a:p>
          <a:p>
            <a:r>
              <a:rPr lang="en-US" dirty="0" smtClean="0"/>
              <a:t> Goal: create collection of online materials for Data Structures and Algorithms (DSA)</a:t>
            </a:r>
          </a:p>
          <a:p>
            <a:pPr lvl="1"/>
            <a:r>
              <a:rPr lang="en-US" dirty="0"/>
              <a:t>Content collection vs. </a:t>
            </a:r>
            <a:r>
              <a:rPr lang="en-US" dirty="0" err="1"/>
              <a:t>eTextbook</a:t>
            </a:r>
            <a:endParaRPr lang="en-US" dirty="0"/>
          </a:p>
          <a:p>
            <a:pPr lvl="1"/>
            <a:r>
              <a:rPr lang="en-US" dirty="0" smtClean="0"/>
              <a:t>Broadening to other topics: Programming Languages, Formal Languages</a:t>
            </a:r>
          </a:p>
        </p:txBody>
      </p:sp>
      <p:pic>
        <p:nvPicPr>
          <p:cNvPr id="4" name="Picture 4" descr="VPI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0" y="6427655"/>
            <a:ext cx="624272" cy="308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170" y="304800"/>
            <a:ext cx="7772400" cy="1143000"/>
          </a:xfrm>
        </p:spPr>
        <p:txBody>
          <a:bodyPr/>
          <a:lstStyle/>
          <a:p>
            <a:r>
              <a:rPr lang="en-US" dirty="0" smtClean="0"/>
              <a:t>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170" y="1524000"/>
            <a:ext cx="8077200" cy="4114800"/>
          </a:xfrm>
        </p:spPr>
        <p:txBody>
          <a:bodyPr/>
          <a:lstStyle/>
          <a:p>
            <a:r>
              <a:rPr lang="en-US" sz="2400" b="1" dirty="0"/>
              <a:t>Problem Statement</a:t>
            </a:r>
            <a:r>
              <a:rPr lang="en-US" sz="2400" dirty="0"/>
              <a:t>: A 2-tuple </a:t>
            </a:r>
            <a:r>
              <a:rPr lang="en-US" sz="2400" dirty="0" smtClean="0"/>
              <a:t>(</a:t>
            </a:r>
            <a:r>
              <a:rPr lang="en-US" sz="2400" b="1" dirty="0" smtClean="0"/>
              <a:t>Problem </a:t>
            </a:r>
            <a:r>
              <a:rPr lang="en-US" sz="2400" b="1" dirty="0"/>
              <a:t>Template, Problem Instance </a:t>
            </a:r>
            <a:r>
              <a:rPr lang="en-US" sz="2400" b="1" dirty="0" smtClean="0"/>
              <a:t>Generator</a:t>
            </a:r>
            <a:r>
              <a:rPr lang="en-US" sz="2400" dirty="0" smtClean="0"/>
              <a:t>) where </a:t>
            </a:r>
            <a:r>
              <a:rPr lang="en-US" sz="2400" dirty="0"/>
              <a:t>the </a:t>
            </a:r>
            <a:r>
              <a:rPr lang="en-US" sz="2400" b="1" dirty="0"/>
              <a:t>Problem Instance Generator</a:t>
            </a:r>
            <a:r>
              <a:rPr lang="en-US" sz="2400" dirty="0"/>
              <a:t> is a function that </a:t>
            </a:r>
            <a:r>
              <a:rPr lang="en-US" sz="2400" dirty="0" smtClean="0"/>
              <a:t>generates a </a:t>
            </a:r>
            <a:r>
              <a:rPr lang="en-US" sz="2400" b="1" dirty="0" smtClean="0"/>
              <a:t>Problem Instance</a:t>
            </a:r>
            <a:r>
              <a:rPr lang="en-US" sz="2400" dirty="0" smtClean="0"/>
              <a:t>.</a:t>
            </a:r>
          </a:p>
          <a:p>
            <a:r>
              <a:rPr lang="en-US" sz="2400" b="1" dirty="0" smtClean="0"/>
              <a:t>User </a:t>
            </a:r>
            <a:r>
              <a:rPr lang="en-US" sz="2400" b="1" dirty="0"/>
              <a:t>Interface</a:t>
            </a:r>
            <a:r>
              <a:rPr lang="en-US" sz="2400" dirty="0"/>
              <a:t>: U</a:t>
            </a:r>
            <a:r>
              <a:rPr lang="en-US" sz="2400" dirty="0" smtClean="0"/>
              <a:t>ser </a:t>
            </a:r>
            <a:r>
              <a:rPr lang="en-US" sz="2400" dirty="0"/>
              <a:t>interacts with to create </a:t>
            </a:r>
            <a:r>
              <a:rPr lang="en-US" sz="2400" b="1" dirty="0" smtClean="0"/>
              <a:t>Student </a:t>
            </a:r>
            <a:r>
              <a:rPr lang="en-US" sz="2400" b="1" dirty="0"/>
              <a:t>Answer</a:t>
            </a:r>
            <a:r>
              <a:rPr lang="en-US" sz="2400" dirty="0" smtClean="0"/>
              <a:t>.</a:t>
            </a:r>
          </a:p>
          <a:p>
            <a:r>
              <a:rPr lang="en-US" sz="2400" b="1" dirty="0" smtClean="0"/>
              <a:t>Model </a:t>
            </a:r>
            <a:r>
              <a:rPr lang="en-US" sz="2400" b="1" dirty="0"/>
              <a:t>Answer Generator</a:t>
            </a:r>
            <a:r>
              <a:rPr lang="en-US" sz="2400" dirty="0"/>
              <a:t>: A function that takes a </a:t>
            </a:r>
            <a:r>
              <a:rPr lang="en-US" sz="2400" b="1" dirty="0"/>
              <a:t>Problem Instance</a:t>
            </a:r>
            <a:r>
              <a:rPr lang="en-US" sz="2400" dirty="0"/>
              <a:t> and generates a </a:t>
            </a:r>
            <a:r>
              <a:rPr lang="en-US" sz="2400" b="1" dirty="0"/>
              <a:t>Model </a:t>
            </a:r>
            <a:r>
              <a:rPr lang="en-US" sz="2400" b="1" dirty="0" smtClean="0"/>
              <a:t>Answer</a:t>
            </a:r>
            <a:r>
              <a:rPr lang="en-US" sz="2400" dirty="0" smtClean="0"/>
              <a:t>.</a:t>
            </a:r>
          </a:p>
          <a:p>
            <a:r>
              <a:rPr lang="en-US" sz="2400" b="1" dirty="0" smtClean="0"/>
              <a:t>Answer </a:t>
            </a:r>
            <a:r>
              <a:rPr lang="en-US" sz="2400" b="1" dirty="0"/>
              <a:t>Evaluator</a:t>
            </a:r>
            <a:r>
              <a:rPr lang="en-US" sz="2400" dirty="0"/>
              <a:t>: A function that compares the </a:t>
            </a:r>
            <a:r>
              <a:rPr lang="en-US" sz="2400" b="1" dirty="0"/>
              <a:t>Student Answer</a:t>
            </a:r>
            <a:r>
              <a:rPr lang="en-US" sz="2400" dirty="0"/>
              <a:t> to the </a:t>
            </a:r>
            <a:r>
              <a:rPr lang="en-US" sz="2400" b="1" dirty="0"/>
              <a:t>Model Answer</a:t>
            </a:r>
            <a:r>
              <a:rPr lang="en-US" sz="2400" dirty="0"/>
              <a:t> to determine whether the </a:t>
            </a:r>
            <a:r>
              <a:rPr lang="en-US" sz="2400" b="1" dirty="0"/>
              <a:t>Student Answer</a:t>
            </a:r>
            <a:r>
              <a:rPr lang="en-US" sz="2400" dirty="0"/>
              <a:t> is correct or </a:t>
            </a:r>
            <a:r>
              <a:rPr lang="en-US" sz="2400" dirty="0" smtClean="0"/>
              <a:t>not.</a:t>
            </a:r>
          </a:p>
          <a:p>
            <a:r>
              <a:rPr lang="en-US" sz="2400" b="1" dirty="0" smtClean="0"/>
              <a:t>Variables</a:t>
            </a:r>
            <a:r>
              <a:rPr lang="en-US" sz="2400" dirty="0"/>
              <a:t>: These carry information from the </a:t>
            </a:r>
            <a:r>
              <a:rPr lang="en-US" sz="2400" b="1" dirty="0"/>
              <a:t>Problem Statement</a:t>
            </a:r>
            <a:r>
              <a:rPr lang="en-US" sz="2400" dirty="0"/>
              <a:t> to the </a:t>
            </a:r>
            <a:r>
              <a:rPr lang="en-US" sz="2400" b="1" dirty="0"/>
              <a:t>Model Answer Generator</a:t>
            </a:r>
            <a:r>
              <a:rPr lang="en-US" sz="2400" dirty="0"/>
              <a:t>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E17A906-11BD-4700-A3D8-36378A836EDC}" type="slidenum">
              <a:rPr lang="en-US" smtClean="0"/>
              <a:pPr>
                <a:defRPr/>
              </a:pPr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0901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 smtClean="0"/>
              <a:t>Problem Instance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114800"/>
          </a:xfrm>
        </p:spPr>
        <p:txBody>
          <a:bodyPr/>
          <a:lstStyle/>
          <a:p>
            <a:r>
              <a:rPr lang="en-US" dirty="0" smtClean="0"/>
              <a:t>A static </a:t>
            </a:r>
            <a:r>
              <a:rPr lang="en-US" dirty="0"/>
              <a:t>statement of a problem in a form that can be presented to the </a:t>
            </a:r>
            <a:r>
              <a:rPr lang="en-US" dirty="0" smtClean="0"/>
              <a:t>user.</a:t>
            </a:r>
          </a:p>
          <a:p>
            <a:r>
              <a:rPr lang="en-US" dirty="0"/>
              <a:t>G</a:t>
            </a:r>
            <a:r>
              <a:rPr lang="en-US" dirty="0" smtClean="0"/>
              <a:t>enerated </a:t>
            </a:r>
            <a:r>
              <a:rPr lang="en-US" dirty="0"/>
              <a:t>from the </a:t>
            </a:r>
            <a:r>
              <a:rPr lang="en-US" b="1" dirty="0"/>
              <a:t>Problem Statement </a:t>
            </a:r>
            <a:r>
              <a:rPr lang="en-US" dirty="0"/>
              <a:t>by binding any </a:t>
            </a:r>
            <a:r>
              <a:rPr lang="en-US" b="1" dirty="0"/>
              <a:t>Variables</a:t>
            </a:r>
            <a:r>
              <a:rPr lang="en-US" dirty="0"/>
              <a:t> to specific </a:t>
            </a:r>
            <a:r>
              <a:rPr lang="en-US" dirty="0" smtClean="0"/>
              <a:t>values.</a:t>
            </a:r>
          </a:p>
          <a:p>
            <a:pPr lvl="1"/>
            <a:r>
              <a:rPr lang="en-US" dirty="0" smtClean="0"/>
              <a:t>If </a:t>
            </a:r>
            <a:r>
              <a:rPr lang="en-US" dirty="0"/>
              <a:t>there are no </a:t>
            </a:r>
            <a:r>
              <a:rPr lang="en-US" b="1" dirty="0"/>
              <a:t>Variables</a:t>
            </a:r>
            <a:r>
              <a:rPr lang="en-US" dirty="0"/>
              <a:t>, then the </a:t>
            </a:r>
            <a:r>
              <a:rPr lang="en-US" b="1" dirty="0"/>
              <a:t>Problem Instance</a:t>
            </a:r>
            <a:r>
              <a:rPr lang="en-US" dirty="0"/>
              <a:t> is merely a copy of the static </a:t>
            </a:r>
            <a:r>
              <a:rPr lang="en-US" b="1" dirty="0"/>
              <a:t>Problem Statement</a:t>
            </a:r>
            <a:r>
              <a:rPr lang="en-US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E17A906-11BD-4700-A3D8-36378A836EDC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6012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 smtClean="0"/>
              <a:t>Problem Statement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114800"/>
          </a:xfrm>
        </p:spPr>
        <p:txBody>
          <a:bodyPr/>
          <a:lstStyle/>
          <a:p>
            <a:r>
              <a:rPr lang="en-US" sz="2800" dirty="0" smtClean="0"/>
              <a:t>(Problem </a:t>
            </a:r>
            <a:r>
              <a:rPr lang="en-US" sz="2800" dirty="0"/>
              <a:t>Template, Problem Instance </a:t>
            </a:r>
            <a:r>
              <a:rPr lang="en-US" sz="2800" dirty="0" smtClean="0"/>
              <a:t>Generator).</a:t>
            </a:r>
          </a:p>
          <a:p>
            <a:r>
              <a:rPr lang="en-US" sz="2800" dirty="0" smtClean="0"/>
              <a:t>The </a:t>
            </a:r>
            <a:r>
              <a:rPr lang="en-US" sz="2800" b="1" dirty="0"/>
              <a:t>Problem Template </a:t>
            </a:r>
            <a:r>
              <a:rPr lang="en-US" sz="2800" dirty="0"/>
              <a:t>consists of text and, optionally, </a:t>
            </a:r>
            <a:r>
              <a:rPr lang="en-US" sz="2800" b="1" dirty="0" smtClean="0"/>
              <a:t>Variables</a:t>
            </a:r>
            <a:r>
              <a:rPr lang="en-US" sz="2800" dirty="0" smtClean="0"/>
              <a:t>.</a:t>
            </a:r>
          </a:p>
          <a:p>
            <a:pPr lvl="1"/>
            <a:r>
              <a:rPr lang="en-US" sz="2400" dirty="0" smtClean="0"/>
              <a:t>Example: A </a:t>
            </a:r>
            <a:r>
              <a:rPr lang="en-US" sz="2400" dirty="0"/>
              <a:t>uniformly distributed random variable within a specified range, such as for an addition </a:t>
            </a:r>
            <a:r>
              <a:rPr lang="en-US" sz="2400" dirty="0" smtClean="0"/>
              <a:t>problem.</a:t>
            </a:r>
          </a:p>
          <a:p>
            <a:r>
              <a:rPr lang="en-US" sz="2800" dirty="0" smtClean="0"/>
              <a:t>The </a:t>
            </a:r>
            <a:r>
              <a:rPr lang="en-US" sz="2800" b="1" dirty="0"/>
              <a:t>Problem Instance </a:t>
            </a:r>
            <a:r>
              <a:rPr lang="en-US" sz="2800" b="1" dirty="0" smtClean="0"/>
              <a:t>Generator</a:t>
            </a:r>
            <a:r>
              <a:rPr lang="en-US" sz="2800" dirty="0" smtClean="0"/>
              <a:t>: function </a:t>
            </a:r>
            <a:r>
              <a:rPr lang="en-US" sz="2800" dirty="0"/>
              <a:t>that takes the </a:t>
            </a:r>
            <a:r>
              <a:rPr lang="en-US" sz="2800" b="1" dirty="0"/>
              <a:t>Problem Template </a:t>
            </a:r>
            <a:r>
              <a:rPr lang="en-US" sz="2800" dirty="0"/>
              <a:t>as an input and returns a </a:t>
            </a:r>
            <a:r>
              <a:rPr lang="en-US" sz="2800" b="1" dirty="0"/>
              <a:t>Problem </a:t>
            </a:r>
            <a:r>
              <a:rPr lang="en-US" sz="2800" b="1" dirty="0" smtClean="0"/>
              <a:t>Instance</a:t>
            </a:r>
            <a:r>
              <a:rPr lang="en-US" sz="2800" dirty="0" smtClean="0"/>
              <a:t>.</a:t>
            </a:r>
          </a:p>
          <a:p>
            <a:pPr lvl="1"/>
            <a:r>
              <a:rPr lang="en-US" sz="2400" dirty="0" smtClean="0"/>
              <a:t>Only interesting when there are variables.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E17A906-11BD-4700-A3D8-36378A836EDC}" type="slidenum">
              <a:rPr lang="en-US" smtClean="0"/>
              <a:pPr>
                <a:defRPr/>
              </a:pPr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3961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Student Answer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Constructed by </a:t>
            </a:r>
            <a:r>
              <a:rPr lang="en-US" dirty="0"/>
              <a:t>a user through manipulating the User </a:t>
            </a:r>
            <a:r>
              <a:rPr lang="en-US" dirty="0" smtClean="0"/>
              <a:t>Interface.</a:t>
            </a:r>
          </a:p>
          <a:p>
            <a:r>
              <a:rPr lang="en-US" dirty="0" smtClean="0"/>
              <a:t>User </a:t>
            </a:r>
            <a:r>
              <a:rPr lang="en-US" dirty="0"/>
              <a:t>Interface: The User Interface is the mechanism within which the user operates to specify the Student </a:t>
            </a:r>
            <a:r>
              <a:rPr lang="en-US" dirty="0" smtClean="0"/>
              <a:t>Answer.</a:t>
            </a:r>
          </a:p>
          <a:p>
            <a:pPr lvl="1"/>
            <a:r>
              <a:rPr lang="en-US" dirty="0"/>
              <a:t>P</a:t>
            </a:r>
            <a:r>
              <a:rPr lang="en-US" dirty="0" smtClean="0"/>
              <a:t>ull-down </a:t>
            </a:r>
            <a:r>
              <a:rPr lang="en-US" dirty="0"/>
              <a:t>menu, radio buttons</a:t>
            </a:r>
            <a:r>
              <a:rPr lang="en-US" dirty="0" smtClean="0"/>
              <a:t>, textbox, something </a:t>
            </a:r>
            <a:r>
              <a:rPr lang="en-US" dirty="0"/>
              <a:t>where the user must manipulate the </a:t>
            </a:r>
            <a:r>
              <a:rPr lang="en-US" dirty="0" smtClean="0"/>
              <a:t>objects.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E17A906-11BD-4700-A3D8-36378A836EDC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0120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 Answer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Generated by the </a:t>
            </a:r>
            <a:r>
              <a:rPr lang="en-US" b="1" dirty="0" smtClean="0"/>
              <a:t>Model Answer Generator </a:t>
            </a:r>
            <a:r>
              <a:rPr lang="en-US" dirty="0" smtClean="0"/>
              <a:t>from the </a:t>
            </a:r>
            <a:r>
              <a:rPr lang="en-US" b="1" dirty="0" smtClean="0"/>
              <a:t>Problem Instance</a:t>
            </a:r>
            <a:r>
              <a:rPr lang="en-US" dirty="0" smtClean="0"/>
              <a:t>.</a:t>
            </a:r>
          </a:p>
          <a:p>
            <a:r>
              <a:rPr lang="en-US" dirty="0"/>
              <a:t>The </a:t>
            </a:r>
            <a:r>
              <a:rPr lang="en-US" b="1" dirty="0"/>
              <a:t>Answer Evaluator </a:t>
            </a:r>
            <a:r>
              <a:rPr lang="en-US" dirty="0"/>
              <a:t>is a </a:t>
            </a:r>
            <a:r>
              <a:rPr lang="en-US" dirty="0" smtClean="0"/>
              <a:t>function that </a:t>
            </a:r>
            <a:r>
              <a:rPr lang="en-US" dirty="0"/>
              <a:t>takes the </a:t>
            </a:r>
            <a:r>
              <a:rPr lang="en-US" b="1" dirty="0"/>
              <a:t>Model Answer </a:t>
            </a:r>
            <a:r>
              <a:rPr lang="en-US" dirty="0"/>
              <a:t>and </a:t>
            </a:r>
            <a:r>
              <a:rPr lang="en-US" b="1" dirty="0"/>
              <a:t>Student Answer</a:t>
            </a:r>
            <a:r>
              <a:rPr lang="en-US" dirty="0"/>
              <a:t> as inputs and determines if the </a:t>
            </a:r>
            <a:r>
              <a:rPr lang="en-US" b="1" dirty="0"/>
              <a:t>Student Answer </a:t>
            </a:r>
            <a:r>
              <a:rPr lang="en-US" dirty="0"/>
              <a:t>matches the </a:t>
            </a:r>
            <a:r>
              <a:rPr lang="en-US" b="1" dirty="0"/>
              <a:t>Model </a:t>
            </a:r>
            <a:r>
              <a:rPr lang="en-US" b="1" dirty="0" smtClean="0"/>
              <a:t>Answer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The </a:t>
            </a:r>
            <a:r>
              <a:rPr lang="en-US" dirty="0"/>
              <a:t>output might be YES vs. NO, or a score.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E17A906-11BD-4700-A3D8-36378A836EDC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5379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Khan Academy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exercise framework supports all of these concepts.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E17A906-11BD-4700-A3D8-36378A836EDC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8225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 dirty="0" smtClean="0"/>
              <a:t>Issue: LMS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r>
              <a:rPr lang="en-US" dirty="0" smtClean="0"/>
              <a:t>Student gradebook</a:t>
            </a:r>
          </a:p>
          <a:p>
            <a:r>
              <a:rPr lang="en-US" dirty="0" smtClean="0"/>
              <a:t>Instructor support</a:t>
            </a:r>
          </a:p>
          <a:p>
            <a:r>
              <a:rPr lang="en-US" dirty="0" smtClean="0"/>
              <a:t>Linking students to a book instance, with </a:t>
            </a:r>
            <a:r>
              <a:rPr lang="en-US" dirty="0" err="1" smtClean="0"/>
              <a:t>execises</a:t>
            </a:r>
            <a:r>
              <a:rPr lang="en-US" dirty="0" smtClean="0"/>
              <a:t>, in a “course”</a:t>
            </a:r>
          </a:p>
          <a:p>
            <a:r>
              <a:rPr lang="en-US" dirty="0" smtClean="0"/>
              <a:t>Assignments (collections of exercises)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E17A906-11BD-4700-A3D8-36378A836EDC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2068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Issue: Gamification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Student gradebook</a:t>
            </a:r>
          </a:p>
          <a:p>
            <a:r>
              <a:rPr lang="en-US" dirty="0" smtClean="0"/>
              <a:t>Checkmarks and green buttons by slideshows and exercises</a:t>
            </a:r>
          </a:p>
          <a:p>
            <a:r>
              <a:rPr lang="en-US" dirty="0" smtClean="0"/>
              <a:t>“Module Complete” message</a:t>
            </a:r>
          </a:p>
          <a:p>
            <a:r>
              <a:rPr lang="en-US" dirty="0" smtClean="0"/>
              <a:t>Green bars on TOC titles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E17A906-11BD-4700-A3D8-36378A836EDC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2503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 dirty="0" smtClean="0"/>
              <a:t>What is an Active </a:t>
            </a:r>
            <a:r>
              <a:rPr lang="en-US" dirty="0" err="1" smtClean="0"/>
              <a:t>eTextbook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114800"/>
          </a:xfrm>
        </p:spPr>
        <p:txBody>
          <a:bodyPr>
            <a:normAutofit fontScale="92500" lnSpcReduction="10000"/>
          </a:bodyPr>
          <a:lstStyle/>
          <a:p>
            <a:pPr marL="82296" indent="0">
              <a:buNone/>
            </a:pPr>
            <a:r>
              <a:rPr lang="en-US" sz="3500" dirty="0"/>
              <a:t>We mean a close integration </a:t>
            </a:r>
            <a:r>
              <a:rPr lang="en-US" sz="3500" dirty="0" smtClean="0"/>
              <a:t>of:</a:t>
            </a:r>
            <a:endParaRPr lang="en-US" sz="3500" dirty="0"/>
          </a:p>
          <a:p>
            <a:r>
              <a:rPr lang="en-US" sz="3000" dirty="0"/>
              <a:t>Static text and graphics</a:t>
            </a:r>
          </a:p>
          <a:p>
            <a:r>
              <a:rPr lang="en-US" sz="3000" dirty="0"/>
              <a:t>Dynamic </a:t>
            </a:r>
            <a:r>
              <a:rPr lang="en-US" sz="3000" dirty="0" smtClean="0"/>
              <a:t>visual content</a:t>
            </a:r>
          </a:p>
          <a:p>
            <a:pPr lvl="1"/>
            <a:r>
              <a:rPr lang="en-US" dirty="0"/>
              <a:t>A</a:t>
            </a:r>
            <a:r>
              <a:rPr lang="en-US" dirty="0" smtClean="0"/>
              <a:t>nimated </a:t>
            </a:r>
            <a:r>
              <a:rPr lang="en-US" dirty="0"/>
              <a:t>slideshows,  interactive activities and visualizations, simulations, etc.</a:t>
            </a:r>
          </a:p>
          <a:p>
            <a:r>
              <a:rPr lang="en-US" sz="3000" dirty="0"/>
              <a:t>Assessment </a:t>
            </a:r>
            <a:r>
              <a:rPr lang="en-US" sz="3000" dirty="0" smtClean="0"/>
              <a:t>activities</a:t>
            </a:r>
          </a:p>
          <a:p>
            <a:pPr lvl="1"/>
            <a:r>
              <a:rPr lang="en-US" dirty="0"/>
              <a:t>Q</a:t>
            </a:r>
            <a:r>
              <a:rPr lang="en-US" dirty="0" smtClean="0"/>
              <a:t>uestions</a:t>
            </a:r>
            <a:r>
              <a:rPr lang="en-US" dirty="0"/>
              <a:t>, proficiency exercises, programming exercises, etc., with immediate feedback on progress</a:t>
            </a:r>
          </a:p>
          <a:p>
            <a:pPr marL="82296" indent="0">
              <a:buNone/>
            </a:pPr>
            <a:endParaRPr lang="en-US" dirty="0"/>
          </a:p>
        </p:txBody>
      </p:sp>
      <p:pic>
        <p:nvPicPr>
          <p:cNvPr id="5" name="Picture 4" descr="VPI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0" y="6427655"/>
            <a:ext cx="624272" cy="308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655251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 dirty="0" smtClean="0"/>
              <a:t>Issue: Pedagogical Foundations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Lots </a:t>
            </a:r>
            <a:r>
              <a:rPr lang="en-US" dirty="0"/>
              <a:t>of feedback in the form of automatically assessed exercises will fundamentally improve </a:t>
            </a:r>
            <a:r>
              <a:rPr lang="en-US" dirty="0" smtClean="0"/>
              <a:t>learning</a:t>
            </a:r>
          </a:p>
          <a:p>
            <a:r>
              <a:rPr lang="en-US" sz="2800" dirty="0" smtClean="0"/>
              <a:t>Caveat: We have to deliver meaningful assessment exercises</a:t>
            </a:r>
            <a:endParaRPr lang="en-US" sz="2800" dirty="0"/>
          </a:p>
          <a:p>
            <a:r>
              <a:rPr lang="en-US" sz="2800" dirty="0"/>
              <a:t>Corollary:  This fits well with </a:t>
            </a:r>
            <a:r>
              <a:rPr lang="en-US" sz="2800" dirty="0" smtClean="0"/>
              <a:t>existing research</a:t>
            </a:r>
          </a:p>
          <a:p>
            <a:pPr lvl="1"/>
            <a:r>
              <a:rPr lang="en-US" dirty="0" smtClean="0"/>
              <a:t>AV research: </a:t>
            </a:r>
            <a:r>
              <a:rPr lang="en-US" dirty="0"/>
              <a:t>I</a:t>
            </a:r>
            <a:r>
              <a:rPr lang="en-US" dirty="0" smtClean="0"/>
              <a:t>nteraction is key</a:t>
            </a:r>
          </a:p>
          <a:p>
            <a:pPr lvl="1"/>
            <a:r>
              <a:rPr lang="en-US" dirty="0" smtClean="0"/>
              <a:t>No Significant Difference research: Media alone is not </a:t>
            </a:r>
            <a:r>
              <a:rPr lang="en-US" dirty="0" err="1" smtClean="0"/>
              <a:t>signficant</a:t>
            </a:r>
            <a:endParaRPr lang="en-US" dirty="0"/>
          </a:p>
        </p:txBody>
      </p:sp>
      <p:pic>
        <p:nvPicPr>
          <p:cNvPr id="5" name="Picture 4" descr="VPI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0" y="6427655"/>
            <a:ext cx="624272" cy="308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780654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 dirty="0" smtClean="0"/>
              <a:t>Issue: Who are </a:t>
            </a:r>
            <a:r>
              <a:rPr lang="en-US" dirty="0"/>
              <a:t>Y</a:t>
            </a:r>
            <a:r>
              <a:rPr lang="en-US" dirty="0" smtClean="0"/>
              <a:t>our Users?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114800"/>
          </a:xfrm>
        </p:spPr>
        <p:txBody>
          <a:bodyPr/>
          <a:lstStyle/>
          <a:p>
            <a:r>
              <a:rPr lang="en-US" dirty="0" smtClean="0"/>
              <a:t>&gt;20 courses used (of sizes from 15 to 150 students) at &gt;10 universities in 4 countries</a:t>
            </a:r>
          </a:p>
          <a:p>
            <a:r>
              <a:rPr lang="en-US" dirty="0" smtClean="0"/>
              <a:t>Over 1000 students (now used by several hundred per semester)</a:t>
            </a:r>
          </a:p>
          <a:p>
            <a:r>
              <a:rPr lang="en-US" dirty="0" smtClean="0"/>
              <a:t>Over a million questions answered or exercises performed.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E17A906-11BD-4700-A3D8-36378A836EDC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 dirty="0" smtClean="0"/>
              <a:t>Issue: Getting User </a:t>
            </a:r>
            <a:r>
              <a:rPr lang="en-US" dirty="0"/>
              <a:t>F</a:t>
            </a:r>
            <a:r>
              <a:rPr lang="en-US" dirty="0" smtClean="0"/>
              <a:t>eedback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r>
              <a:rPr lang="en-US" dirty="0" smtClean="0"/>
              <a:t>Fall 2013: (similar results thereafter)</a:t>
            </a:r>
          </a:p>
          <a:p>
            <a:pPr lvl="1"/>
            <a:r>
              <a:rPr lang="en-US" dirty="0" smtClean="0"/>
              <a:t>4.3/5 on Likert Scale for preference of </a:t>
            </a:r>
            <a:r>
              <a:rPr lang="en-US" dirty="0" err="1" smtClean="0"/>
              <a:t>OpenDSA</a:t>
            </a:r>
            <a:r>
              <a:rPr lang="en-US" dirty="0" smtClean="0"/>
              <a:t> vs. lecture and textbook.</a:t>
            </a:r>
          </a:p>
          <a:p>
            <a:pPr lvl="1"/>
            <a:r>
              <a:rPr lang="en-US" dirty="0" smtClean="0"/>
              <a:t>Score for liking the idea of </a:t>
            </a:r>
            <a:r>
              <a:rPr lang="en-US" dirty="0" err="1" smtClean="0"/>
              <a:t>eTextbook</a:t>
            </a:r>
            <a:r>
              <a:rPr lang="en-US" dirty="0" smtClean="0"/>
              <a:t> went up after actual use</a:t>
            </a:r>
          </a:p>
          <a:p>
            <a:r>
              <a:rPr lang="en-US" dirty="0"/>
              <a:t>N</a:t>
            </a:r>
            <a:r>
              <a:rPr lang="en-US" dirty="0" smtClean="0"/>
              <a:t>umerous </a:t>
            </a:r>
            <a:r>
              <a:rPr lang="en-US" dirty="0"/>
              <a:t>unsolicited </a:t>
            </a:r>
            <a:r>
              <a:rPr lang="en-US" dirty="0" smtClean="0"/>
              <a:t>comments indicating </a:t>
            </a:r>
            <a:r>
              <a:rPr lang="en-US" dirty="0"/>
              <a:t>positive view of </a:t>
            </a:r>
            <a:r>
              <a:rPr lang="en-US" dirty="0" err="1"/>
              <a:t>OpenDSA</a:t>
            </a:r>
            <a:r>
              <a:rPr lang="en-US" dirty="0"/>
              <a:t>, especially the visualizations.</a:t>
            </a:r>
          </a:p>
          <a:p>
            <a:pPr lvl="1"/>
            <a:r>
              <a:rPr lang="en-US" dirty="0"/>
              <a:t>Student perceptions of value do not necessarily reflect learning outcomes.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E17A906-11BD-4700-A3D8-36378A836EDC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 dirty="0" smtClean="0"/>
              <a:t>Issue: Pedagogical Effectiveness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14146"/>
            <a:ext cx="7772400" cy="4114800"/>
          </a:xfrm>
        </p:spPr>
        <p:txBody>
          <a:bodyPr/>
          <a:lstStyle/>
          <a:p>
            <a:r>
              <a:rPr lang="en-US" dirty="0" smtClean="0"/>
              <a:t>Fall 2012, quasi-experiment in CS3114</a:t>
            </a:r>
          </a:p>
          <a:p>
            <a:r>
              <a:rPr lang="en-US" dirty="0" smtClean="0"/>
              <a:t>Two sections: One control, one using </a:t>
            </a:r>
            <a:r>
              <a:rPr lang="en-US" dirty="0" err="1" smtClean="0"/>
              <a:t>OpenDSA</a:t>
            </a:r>
            <a:endParaRPr lang="en-US" dirty="0" smtClean="0"/>
          </a:p>
          <a:p>
            <a:r>
              <a:rPr lang="en-US" dirty="0" smtClean="0"/>
              <a:t>Content on Sorting and Hashing (about 3 weeks)</a:t>
            </a:r>
          </a:p>
          <a:p>
            <a:r>
              <a:rPr lang="en-US" dirty="0" smtClean="0"/>
              <a:t>On post test, about ½ standard deviation, but not quite statistically significant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E17A906-11BD-4700-A3D8-36378A836EDC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 dirty="0" smtClean="0"/>
              <a:t>Issue: Communications Architecture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2487" y="2024062"/>
            <a:ext cx="7286625" cy="3419475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E17A906-11BD-4700-A3D8-36378A836EDC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4214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FF"/>
      </a:dk2>
      <a:lt2>
        <a:srgbClr val="FFFF00"/>
      </a:lt2>
      <a:accent1>
        <a:srgbClr val="FF9900"/>
      </a:accent1>
      <a:accent2>
        <a:srgbClr val="00FFFF"/>
      </a:accent2>
      <a:accent3>
        <a:srgbClr val="AAAAFF"/>
      </a:accent3>
      <a:accent4>
        <a:srgbClr val="DADADA"/>
      </a:accent4>
      <a:accent5>
        <a:srgbClr val="FFCAAA"/>
      </a:accent5>
      <a:accent6>
        <a:srgbClr val="00E7E7"/>
      </a:accent6>
      <a:hlink>
        <a:srgbClr val="FF0000"/>
      </a:hlink>
      <a:folHlink>
        <a:srgbClr val="969696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33522</TotalTime>
  <Words>1299</Words>
  <Application>Microsoft Office PowerPoint</Application>
  <PresentationFormat>On-screen Show (4:3)</PresentationFormat>
  <Paragraphs>190</Paragraphs>
  <Slides>37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41" baseType="lpstr">
      <vt:lpstr>Arial</vt:lpstr>
      <vt:lpstr>Helvetica</vt:lpstr>
      <vt:lpstr>Times New Roman</vt:lpstr>
      <vt:lpstr>Default Design</vt:lpstr>
      <vt:lpstr>PowerPoint Presentation</vt:lpstr>
      <vt:lpstr>Presentation Goals</vt:lpstr>
      <vt:lpstr>Issue: What are you?</vt:lpstr>
      <vt:lpstr>What is an Active eTextbook?</vt:lpstr>
      <vt:lpstr>Issue: Pedagogical Foundations</vt:lpstr>
      <vt:lpstr>Issue: Who are Your Users?</vt:lpstr>
      <vt:lpstr>Issue: Getting User Feedback</vt:lpstr>
      <vt:lpstr>Issue: Pedagogical Effectiveness</vt:lpstr>
      <vt:lpstr>Issue: Communications Architecture</vt:lpstr>
      <vt:lpstr>Issue: What fundamental  implementation technology?</vt:lpstr>
      <vt:lpstr>Development Infrastructure</vt:lpstr>
      <vt:lpstr>Local Storage</vt:lpstr>
      <vt:lpstr>Local Storage</vt:lpstr>
      <vt:lpstr>Content Components</vt:lpstr>
      <vt:lpstr>Issue: Content Creation</vt:lpstr>
      <vt:lpstr>Issue: Content Creation</vt:lpstr>
      <vt:lpstr>Issue: Content Creation</vt:lpstr>
      <vt:lpstr>Issue: Content Creation</vt:lpstr>
      <vt:lpstr>Issue: Content Creation</vt:lpstr>
      <vt:lpstr>Issue: Learner Data Analytics</vt:lpstr>
      <vt:lpstr>Students Jump to Exercises</vt:lpstr>
      <vt:lpstr>Students Skip Through Slideshows</vt:lpstr>
      <vt:lpstr>Students do not Read Analytical Material</vt:lpstr>
      <vt:lpstr>Other Observations</vt:lpstr>
      <vt:lpstr>Students use OpenDSA to Study</vt:lpstr>
      <vt:lpstr>Doing Exercises Correlates to Test Outcomes</vt:lpstr>
      <vt:lpstr>Issue: Localization</vt:lpstr>
      <vt:lpstr>Issue: Assessment</vt:lpstr>
      <vt:lpstr>Formal Definition of Problems</vt:lpstr>
      <vt:lpstr>Problem</vt:lpstr>
      <vt:lpstr>Problem Instance</vt:lpstr>
      <vt:lpstr>Problem Statement</vt:lpstr>
      <vt:lpstr>Student Answer</vt:lpstr>
      <vt:lpstr>Model Answer</vt:lpstr>
      <vt:lpstr>Khan Academy</vt:lpstr>
      <vt:lpstr>Issue: LMS</vt:lpstr>
      <vt:lpstr>Issue: Gamification</vt:lpstr>
    </vt:vector>
  </TitlesOfParts>
  <Company>VT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Cliff Shaffer</dc:creator>
  <cp:lastModifiedBy>Cliff</cp:lastModifiedBy>
  <cp:revision>485</cp:revision>
  <dcterms:created xsi:type="dcterms:W3CDTF">2000-11-03T19:18:01Z</dcterms:created>
  <dcterms:modified xsi:type="dcterms:W3CDTF">2015-02-10T16:13:14Z</dcterms:modified>
</cp:coreProperties>
</file>