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5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6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7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8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9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2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3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6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7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9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12" r:id="rId22"/>
    <p:sldId id="313" r:id="rId23"/>
    <p:sldId id="314" r:id="rId24"/>
    <p:sldId id="315" r:id="rId25"/>
    <p:sldId id="308" r:id="rId26"/>
    <p:sldId id="309" r:id="rId27"/>
    <p:sldId id="310" r:id="rId28"/>
    <p:sldId id="31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12"/>
            <p14:sldId id="313"/>
            <p14:sldId id="314"/>
            <p14:sldId id="315"/>
            <p14:sldId id="308"/>
            <p14:sldId id="309"/>
            <p14:sldId id="310"/>
            <p14:sldId id="311"/>
          </p14:sldIdLst>
        </p14:section>
        <p14:section name="Overview and Objectives" id="{ABA716BF-3A5C-4ADB-94C9-CFEF84EBA240}">
          <p14:sldIdLst/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174" autoAdjust="0"/>
    <p:restoredTop sz="83977" autoAdjust="0"/>
  </p:normalViewPr>
  <p:slideViewPr>
    <p:cSldViewPr>
      <p:cViewPr varScale="1">
        <p:scale>
          <a:sx n="67" d="100"/>
          <a:sy n="67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10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5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603230"/>
          </a:xfrm>
          <a:noFill/>
          <a:ln/>
        </p:spPr>
        <p:txBody>
          <a:bodyPr/>
          <a:lstStyle/>
          <a:p>
            <a:r>
              <a:rPr lang="en-US" dirty="0" smtClean="0"/>
              <a:t>Is your presentation as crisp as possible? Consider moving extra content to the appendix.</a:t>
            </a:r>
          </a:p>
          <a:p>
            <a:r>
              <a:rPr lang="en-US" dirty="0" smtClean="0"/>
              <a:t>Use appendix slides to store content that you might want to refer to during the Question slide or that may be useful for attendees to investigate deeper in the future.</a:t>
            </a:r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9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hyperlink" Target="https://github.com/edx/edx-platform/wiki/Five-ways-to-extend-edX" TargetMode="Externa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hyperlink" Target="http://xblock.readthedocs.org/" TargetMode="Externa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hyperlink" Target="http://edx.readthedocs.org/projects/edx-developer-guide/en/latest/extending_platform/javascript.html" TargetMode="Externa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hyperlink" Target="https://github.com/edx/edx-platform" TargetMode="Externa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edx/configuration/wiki/edX-Developer-Stack" TargetMode="External"/><Relationship Id="rId3" Type="http://schemas.openxmlformats.org/officeDocument/2006/relationships/tags" Target="../tags/tag66.xml"/><Relationship Id="rId7" Type="http://schemas.openxmlformats.org/officeDocument/2006/relationships/hyperlink" Target="https://github.com/edx/edx-platform" TargetMode="Externa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hyperlink" Target="https://antoviaque.org/docs/edx/xblock/tutorial.html" TargetMode="Externa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groups.google.com/forum/#!forum/openedx-translation" TargetMode="External"/><Relationship Id="rId3" Type="http://schemas.openxmlformats.org/officeDocument/2006/relationships/tags" Target="../tags/tag69.xml"/><Relationship Id="rId7" Type="http://schemas.openxmlformats.org/officeDocument/2006/relationships/hyperlink" Target="http://groups.google.com/forum/#!forum/openedx-ops" TargetMode="Externa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hyperlink" Target="http://groups.google.com/forum/#!forum/edx-code" TargetMode="External"/><Relationship Id="rId11" Type="http://schemas.openxmlformats.org/officeDocument/2006/relationships/hyperlink" Target="https://github.com/hosamshahin" TargetMode="External"/><Relationship Id="rId5" Type="http://schemas.openxmlformats.org/officeDocument/2006/relationships/notesSlide" Target="../notesSlides/notesSlide27.xml"/><Relationship Id="rId10" Type="http://schemas.openxmlformats.org/officeDocument/2006/relationships/hyperlink" Target="https://github.com/edx/edx-platform/wiki" TargetMode="External"/><Relationship Id="rId4" Type="http://schemas.openxmlformats.org/officeDocument/2006/relationships/slideLayout" Target="../slideLayouts/slideLayout3.xml"/><Relationship Id="rId9" Type="http://schemas.openxmlformats.org/officeDocument/2006/relationships/hyperlink" Target="http://docs.edx.org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hyperlink" Target="http://openedx.org/" TargetMode="Externa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hyperlink" Target="http://launcher.appsembler.com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6" Type="http://schemas.openxmlformats.org/officeDocument/2006/relationships/hyperlink" Target="https://www.sandbox.edx.org/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Introducing </a:t>
            </a:r>
            <a:r>
              <a:rPr lang="en-US" dirty="0" err="1" smtClean="0"/>
              <a:t>OpenEdX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62400" y="4038600"/>
            <a:ext cx="4772528" cy="1524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Hosam Shahin</a:t>
            </a:r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CS 6604 – Online Education Systems</a:t>
            </a:r>
          </a:p>
          <a:p>
            <a:r>
              <a:rPr lang="en-US" sz="2400" dirty="0" smtClean="0">
                <a:latin typeface="+mn-lt"/>
              </a:rPr>
              <a:t>2/3/2015 at 2PM </a:t>
            </a:r>
            <a:r>
              <a:rPr lang="en-US" sz="2400" dirty="0">
                <a:latin typeface="+mn-lt"/>
              </a:rPr>
              <a:t>in Randolph 110</a:t>
            </a:r>
          </a:p>
          <a:p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 smtClean="0"/>
              <a:t>EdX</a:t>
            </a:r>
            <a:r>
              <a:rPr lang="en-US" dirty="0" smtClean="0"/>
              <a:t> Course: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1680187"/>
          </a:xfrm>
        </p:spPr>
        <p:txBody>
          <a:bodyPr>
            <a:normAutofit/>
          </a:bodyPr>
          <a:lstStyle/>
          <a:p>
            <a:r>
              <a:rPr lang="en-US" dirty="0" err="1" smtClean="0"/>
              <a:t>XBlock</a:t>
            </a:r>
            <a:r>
              <a:rPr lang="en-US" dirty="0" smtClean="0"/>
              <a:t> is the building block of </a:t>
            </a:r>
            <a:r>
              <a:rPr lang="en-US" dirty="0" err="1" smtClean="0"/>
              <a:t>EdX</a:t>
            </a:r>
            <a:r>
              <a:rPr lang="en-US" dirty="0" smtClean="0"/>
              <a:t> course.</a:t>
            </a:r>
          </a:p>
          <a:p>
            <a:r>
              <a:rPr lang="en-US" dirty="0" err="1" smtClean="0"/>
              <a:t>XBlocks</a:t>
            </a:r>
            <a:r>
              <a:rPr lang="en-US" dirty="0" smtClean="0"/>
              <a:t> constructs in a hierarchy</a:t>
            </a:r>
          </a:p>
          <a:p>
            <a:pPr lvl="1"/>
            <a:r>
              <a:rPr lang="en-US" dirty="0" smtClean="0"/>
              <a:t>Like html &lt;div&gt;’s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505200"/>
            <a:ext cx="4128516" cy="28995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25658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 smtClean="0"/>
              <a:t>XBlock</a:t>
            </a:r>
            <a:r>
              <a:rPr lang="en-US" dirty="0" smtClean="0"/>
              <a:t> Runtime: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1680187"/>
          </a:xfrm>
        </p:spPr>
        <p:txBody>
          <a:bodyPr>
            <a:normAutofit/>
          </a:bodyPr>
          <a:lstStyle/>
          <a:p>
            <a:r>
              <a:rPr lang="en-US" dirty="0" smtClean="0"/>
              <a:t>Container for </a:t>
            </a:r>
            <a:r>
              <a:rPr lang="en-US" dirty="0" err="1" smtClean="0"/>
              <a:t>XBlocks</a:t>
            </a:r>
            <a:endParaRPr lang="en-US" dirty="0" smtClean="0"/>
          </a:p>
          <a:p>
            <a:r>
              <a:rPr lang="en-US" dirty="0" smtClean="0"/>
              <a:t>Provides services and data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0"/>
            <a:ext cx="60960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49881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Runtime (LMS):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50329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Manages </a:t>
            </a:r>
            <a:r>
              <a:rPr lang="en-US" dirty="0" err="1" smtClean="0"/>
              <a:t>Xblock</a:t>
            </a:r>
            <a:endParaRPr lang="en-US" dirty="0" smtClean="0"/>
          </a:p>
          <a:p>
            <a:r>
              <a:rPr lang="en-US" dirty="0" smtClean="0"/>
              <a:t>Provides</a:t>
            </a:r>
          </a:p>
          <a:p>
            <a:pPr lvl="1"/>
            <a:r>
              <a:rPr lang="en-US" dirty="0" smtClean="0"/>
              <a:t>User </a:t>
            </a:r>
            <a:r>
              <a:rPr lang="en-US" dirty="0" err="1" smtClean="0"/>
              <a:t>regisration</a:t>
            </a:r>
            <a:endParaRPr lang="en-US" dirty="0" smtClean="0"/>
          </a:p>
          <a:p>
            <a:pPr lvl="1"/>
            <a:r>
              <a:rPr lang="en-US" dirty="0" smtClean="0"/>
              <a:t>Progress tracking</a:t>
            </a:r>
          </a:p>
          <a:p>
            <a:pPr lvl="1"/>
            <a:r>
              <a:rPr lang="en-US" dirty="0" smtClean="0"/>
              <a:t>Grading</a:t>
            </a:r>
          </a:p>
          <a:p>
            <a:pPr lvl="1"/>
            <a:r>
              <a:rPr lang="en-US" dirty="0" smtClean="0"/>
              <a:t>Forums</a:t>
            </a:r>
          </a:p>
          <a:p>
            <a:r>
              <a:rPr lang="en-US" dirty="0" smtClean="0"/>
              <a:t>Data Storage</a:t>
            </a:r>
          </a:p>
          <a:p>
            <a:pPr lvl="1"/>
            <a:r>
              <a:rPr lang="en-US" dirty="0" smtClean="0"/>
              <a:t>Course data in </a:t>
            </a:r>
            <a:r>
              <a:rPr lang="en-US" dirty="0" err="1" smtClean="0"/>
              <a:t>MongoDB</a:t>
            </a:r>
            <a:endParaRPr lang="en-US" dirty="0" smtClean="0"/>
          </a:p>
          <a:p>
            <a:pPr lvl="1"/>
            <a:r>
              <a:rPr lang="en-US" dirty="0" smtClean="0"/>
              <a:t>Student data in MySQL</a:t>
            </a:r>
          </a:p>
          <a:p>
            <a:pPr lvl="1"/>
            <a:r>
              <a:rPr lang="en-US" dirty="0" smtClean="0"/>
              <a:t>Abstracted by using </a:t>
            </a:r>
            <a:r>
              <a:rPr lang="en-US" dirty="0" err="1" smtClean="0"/>
              <a:t>XBlock</a:t>
            </a:r>
            <a:r>
              <a:rPr lang="en-US" dirty="0" smtClean="0"/>
              <a:t> class.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7966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LMS: More services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50329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Manages </a:t>
            </a:r>
            <a:r>
              <a:rPr lang="en-US" dirty="0" err="1" smtClean="0"/>
              <a:t>Xblock</a:t>
            </a:r>
            <a:endParaRPr lang="en-US" dirty="0" smtClean="0"/>
          </a:p>
          <a:p>
            <a:r>
              <a:rPr lang="en-US" dirty="0" smtClean="0"/>
              <a:t>Provides</a:t>
            </a:r>
          </a:p>
          <a:p>
            <a:pPr lvl="1"/>
            <a:r>
              <a:rPr lang="en-US" dirty="0" smtClean="0"/>
              <a:t>User registration</a:t>
            </a:r>
          </a:p>
          <a:p>
            <a:pPr lvl="1"/>
            <a:r>
              <a:rPr lang="en-US" dirty="0" smtClean="0"/>
              <a:t>Progress tracking</a:t>
            </a:r>
          </a:p>
          <a:p>
            <a:pPr lvl="1"/>
            <a:r>
              <a:rPr lang="en-US" dirty="0" smtClean="0"/>
              <a:t>Grading</a:t>
            </a:r>
          </a:p>
          <a:p>
            <a:pPr lvl="1"/>
            <a:r>
              <a:rPr lang="en-US" dirty="0" smtClean="0"/>
              <a:t>Forums</a:t>
            </a:r>
          </a:p>
          <a:p>
            <a:r>
              <a:rPr lang="en-US" dirty="0" smtClean="0"/>
              <a:t>Data Storage</a:t>
            </a:r>
          </a:p>
          <a:p>
            <a:pPr lvl="1"/>
            <a:r>
              <a:rPr lang="en-US" dirty="0" smtClean="0"/>
              <a:t>Course data in </a:t>
            </a:r>
            <a:r>
              <a:rPr lang="en-US" dirty="0" err="1" smtClean="0"/>
              <a:t>MongoDB</a:t>
            </a:r>
            <a:endParaRPr lang="en-US" dirty="0" smtClean="0"/>
          </a:p>
          <a:p>
            <a:pPr lvl="1"/>
            <a:r>
              <a:rPr lang="en-US" dirty="0" smtClean="0"/>
              <a:t>Student data in MySQL</a:t>
            </a:r>
          </a:p>
          <a:p>
            <a:pPr lvl="1"/>
            <a:r>
              <a:rPr lang="en-US" dirty="0" smtClean="0"/>
              <a:t>Abstracted by using </a:t>
            </a:r>
            <a:r>
              <a:rPr lang="en-US" dirty="0" err="1" smtClean="0"/>
              <a:t>XBlock</a:t>
            </a:r>
            <a:r>
              <a:rPr lang="en-US" dirty="0" smtClean="0"/>
              <a:t> class.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2359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LMS: More services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836903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89228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Studio Internals: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371601"/>
            <a:ext cx="80772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Courses still </a:t>
            </a:r>
            <a:r>
              <a:rPr lang="en-US" dirty="0" err="1" smtClean="0"/>
              <a:t>XBlocks</a:t>
            </a:r>
            <a:endParaRPr lang="en-US" dirty="0" smtClean="0"/>
          </a:p>
          <a:p>
            <a:r>
              <a:rPr lang="en-US" dirty="0" smtClean="0"/>
              <a:t>Mongo Database shared with LMS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86301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extend </a:t>
            </a:r>
            <a:r>
              <a:rPr lang="en-US" dirty="0" err="1" smtClean="0"/>
              <a:t>EdX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371600"/>
            <a:ext cx="8077200" cy="426719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XBlocks</a:t>
            </a:r>
            <a:endParaRPr lang="en-US" dirty="0" smtClean="0"/>
          </a:p>
          <a:p>
            <a:r>
              <a:rPr lang="en-US" dirty="0" smtClean="0"/>
              <a:t>LTI</a:t>
            </a:r>
          </a:p>
          <a:p>
            <a:r>
              <a:rPr lang="en-US" dirty="0" err="1" smtClean="0"/>
              <a:t>JSinput</a:t>
            </a:r>
            <a:endParaRPr lang="en-US" dirty="0" smtClean="0"/>
          </a:p>
          <a:p>
            <a:r>
              <a:rPr lang="en-US" dirty="0" smtClean="0"/>
              <a:t>Core Code</a:t>
            </a:r>
          </a:p>
          <a:p>
            <a:r>
              <a:rPr lang="en-US" dirty="0" smtClean="0"/>
              <a:t>Custom grader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github.com/edx/edx-platform/wiki/Five-ways-to-extend-edX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11046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XBlock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371600"/>
            <a:ext cx="8077200" cy="4267199"/>
          </a:xfrm>
        </p:spPr>
        <p:txBody>
          <a:bodyPr>
            <a:normAutofit/>
          </a:bodyPr>
          <a:lstStyle/>
          <a:p>
            <a:r>
              <a:rPr lang="en-US" dirty="0" smtClean="0"/>
              <a:t>Most likely used to create courseware components.</a:t>
            </a:r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xblock.readthedocs.org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5752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Tools Interoperability (LTI):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371600"/>
            <a:ext cx="8077200" cy="4267199"/>
          </a:xfrm>
        </p:spPr>
        <p:txBody>
          <a:bodyPr>
            <a:normAutofit/>
          </a:bodyPr>
          <a:lstStyle/>
          <a:p>
            <a:r>
              <a:rPr lang="en-US" dirty="0" smtClean="0"/>
              <a:t>External standard</a:t>
            </a:r>
          </a:p>
          <a:p>
            <a:r>
              <a:rPr lang="en-US" dirty="0" smtClean="0"/>
              <a:t>More like </a:t>
            </a:r>
            <a:r>
              <a:rPr lang="en-US" dirty="0" err="1" smtClean="0"/>
              <a:t>iFrame</a:t>
            </a:r>
            <a:endParaRPr lang="en-US" dirty="0" smtClean="0"/>
          </a:p>
          <a:p>
            <a:r>
              <a:rPr lang="en-US" dirty="0" err="1" smtClean="0"/>
              <a:t>EdX</a:t>
            </a:r>
            <a:r>
              <a:rPr lang="en-US" dirty="0" smtClean="0"/>
              <a:t> provide </a:t>
            </a:r>
            <a:r>
              <a:rPr lang="en-US" dirty="0" err="1" smtClean="0"/>
              <a:t>XBlock</a:t>
            </a:r>
            <a:r>
              <a:rPr lang="en-US" dirty="0" smtClean="0"/>
              <a:t> to host LTI components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6219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JSinput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371600"/>
            <a:ext cx="8077200" cy="4267199"/>
          </a:xfrm>
        </p:spPr>
        <p:txBody>
          <a:bodyPr>
            <a:normAutofit/>
          </a:bodyPr>
          <a:lstStyle/>
          <a:p>
            <a:r>
              <a:rPr lang="en-US" dirty="0" smtClean="0"/>
              <a:t>Pure JavaScript problem</a:t>
            </a:r>
          </a:p>
          <a:p>
            <a:r>
              <a:rPr lang="en-US" sz="2400" dirty="0">
                <a:hlinkClick r:id="rId6"/>
              </a:rPr>
              <a:t>http://</a:t>
            </a:r>
            <a:r>
              <a:rPr lang="en-US" sz="2400" dirty="0" smtClean="0">
                <a:hlinkClick r:id="rId6"/>
              </a:rPr>
              <a:t>edx.readthedocs.org/projects/edx-developer-guide/en/latest/extending_platform/javascript.html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72178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Introduce </a:t>
            </a:r>
            <a:r>
              <a:rPr lang="en-US" dirty="0" err="1"/>
              <a:t>OpenEdX</a:t>
            </a:r>
            <a:r>
              <a:rPr lang="en-US" dirty="0"/>
              <a:t> Platform </a:t>
            </a:r>
          </a:p>
          <a:p>
            <a:r>
              <a:rPr lang="en-US" dirty="0"/>
              <a:t>Get you started on how to extend </a:t>
            </a:r>
            <a:r>
              <a:rPr lang="en-US" dirty="0" err="1" smtClean="0"/>
              <a:t>OpenEdX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98207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LMS Core code: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371600"/>
            <a:ext cx="8077200" cy="4267199"/>
          </a:xfrm>
        </p:spPr>
        <p:txBody>
          <a:bodyPr>
            <a:normAutofit/>
          </a:bodyPr>
          <a:lstStyle/>
          <a:p>
            <a:r>
              <a:rPr lang="en-US" dirty="0" smtClean="0"/>
              <a:t>Download the platform repo </a:t>
            </a:r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github.com/edx/edx-platform</a:t>
            </a:r>
            <a:endParaRPr lang="en-US" dirty="0" smtClean="0"/>
          </a:p>
          <a:p>
            <a:r>
              <a:rPr lang="en-US" dirty="0" smtClean="0"/>
              <a:t>Start to change the runtime directly</a:t>
            </a:r>
          </a:p>
          <a:p>
            <a:r>
              <a:rPr lang="en-US" dirty="0" err="1" smtClean="0"/>
              <a:t>Django</a:t>
            </a:r>
            <a:r>
              <a:rPr lang="en-US" dirty="0" smtClean="0"/>
              <a:t> application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83226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06554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err="1" smtClean="0"/>
              <a:t>XBlock</a:t>
            </a:r>
            <a:endParaRPr lang="en-US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265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XBlock</a:t>
            </a:r>
            <a:r>
              <a:rPr lang="en-US" dirty="0" smtClean="0"/>
              <a:t> design goals: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371600"/>
            <a:ext cx="8077200" cy="4267199"/>
          </a:xfrm>
        </p:spPr>
        <p:txBody>
          <a:bodyPr>
            <a:normAutofit/>
          </a:bodyPr>
          <a:lstStyle/>
          <a:p>
            <a:r>
              <a:rPr lang="en-US" dirty="0" smtClean="0"/>
              <a:t>Courseware extensions</a:t>
            </a:r>
          </a:p>
          <a:p>
            <a:pPr lvl="1"/>
            <a:r>
              <a:rPr lang="en-US" dirty="0" smtClean="0"/>
              <a:t>To add new features (specially interactive) to the course. 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Portability</a:t>
            </a:r>
            <a:endParaRPr lang="en-US" dirty="0"/>
          </a:p>
          <a:p>
            <a:pPr lvl="1"/>
            <a:r>
              <a:rPr lang="en-US" dirty="0" smtClean="0"/>
              <a:t>Runs on </a:t>
            </a:r>
            <a:r>
              <a:rPr lang="en-US" dirty="0" err="1" smtClean="0"/>
              <a:t>edX</a:t>
            </a:r>
            <a:r>
              <a:rPr lang="en-US" dirty="0" smtClean="0"/>
              <a:t> and google </a:t>
            </a:r>
            <a:r>
              <a:rPr lang="en-US" dirty="0" err="1" smtClean="0"/>
              <a:t>CourseBuilder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01941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XBlock</a:t>
            </a:r>
            <a:r>
              <a:rPr lang="en-US" dirty="0" smtClean="0"/>
              <a:t> not for: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371600"/>
            <a:ext cx="8077200" cy="4267199"/>
          </a:xfrm>
        </p:spPr>
        <p:txBody>
          <a:bodyPr>
            <a:normAutofit/>
          </a:bodyPr>
          <a:lstStyle/>
          <a:p>
            <a:r>
              <a:rPr lang="en-US" dirty="0" smtClean="0"/>
              <a:t>New runtime feature is not </a:t>
            </a:r>
            <a:r>
              <a:rPr lang="en-US" dirty="0" err="1" smtClean="0"/>
              <a:t>XBlock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37245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XBlock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371600"/>
            <a:ext cx="8077200" cy="4267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self contained Python package</a:t>
            </a:r>
          </a:p>
          <a:p>
            <a:r>
              <a:rPr lang="en-US" dirty="0" smtClean="0"/>
              <a:t>A class providing</a:t>
            </a:r>
          </a:p>
          <a:p>
            <a:pPr lvl="1"/>
            <a:r>
              <a:rPr lang="en-US" dirty="0" smtClean="0"/>
              <a:t>Data fields</a:t>
            </a:r>
          </a:p>
          <a:p>
            <a:pPr lvl="1"/>
            <a:r>
              <a:rPr lang="en-US" dirty="0" smtClean="0"/>
              <a:t>Views for presentation</a:t>
            </a:r>
            <a:endParaRPr lang="en-US" dirty="0"/>
          </a:p>
          <a:p>
            <a:pPr lvl="1"/>
            <a:r>
              <a:rPr lang="en-US" dirty="0" smtClean="0"/>
              <a:t>Handlers for user input</a:t>
            </a:r>
          </a:p>
          <a:p>
            <a:r>
              <a:rPr lang="en-US" dirty="0" smtClean="0"/>
              <a:t>Not a web app but one div at a time</a:t>
            </a:r>
          </a:p>
          <a:p>
            <a:pPr lvl="1"/>
            <a:r>
              <a:rPr lang="en-US" dirty="0" smtClean="0"/>
              <a:t>Html, CSS, JavaScript</a:t>
            </a:r>
          </a:p>
          <a:p>
            <a:r>
              <a:rPr lang="en-US" dirty="0" smtClean="0"/>
              <a:t>Run any python code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9498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91200" y="2514600"/>
            <a:ext cx="2895600" cy="1828800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r>
              <a:rPr lang="en-US" sz="7200" dirty="0" err="1" smtClean="0"/>
              <a:t>XBlock</a:t>
            </a:r>
            <a:endParaRPr lang="en-US" sz="7200" dirty="0" smtClean="0"/>
          </a:p>
          <a:p>
            <a:r>
              <a:rPr lang="en-US" sz="7200" dirty="0" smtClean="0"/>
              <a:t>Demo</a:t>
            </a:r>
            <a:endParaRPr lang="en-US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1876214"/>
            <a:ext cx="3738562" cy="29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19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start developing: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371600"/>
            <a:ext cx="80772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Useful </a:t>
            </a:r>
            <a:r>
              <a:rPr lang="en-US" dirty="0" err="1"/>
              <a:t>XBlock</a:t>
            </a:r>
            <a:r>
              <a:rPr lang="en-US" dirty="0"/>
              <a:t> tutorial:</a:t>
            </a:r>
          </a:p>
          <a:p>
            <a:pPr lvl="1"/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antoviaque.org/docs/edx/xblock/tutorial.html</a:t>
            </a:r>
            <a:endParaRPr lang="en-US" dirty="0" smtClean="0">
              <a:hlinkClick r:id="rId7"/>
            </a:endParaRPr>
          </a:p>
          <a:p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://xblock.readthedocs.org</a:t>
            </a:r>
            <a:r>
              <a:rPr lang="en-US" dirty="0" smtClean="0">
                <a:hlinkClick r:id="rId7"/>
              </a:rPr>
              <a:t>/</a:t>
            </a:r>
          </a:p>
          <a:p>
            <a:r>
              <a:rPr lang="en-US" dirty="0" err="1" smtClean="0"/>
              <a:t>XBlock</a:t>
            </a:r>
            <a:r>
              <a:rPr lang="en-US" dirty="0" smtClean="0"/>
              <a:t>-SDK</a:t>
            </a:r>
          </a:p>
          <a:p>
            <a:pPr lvl="1"/>
            <a:r>
              <a:rPr lang="en-US" dirty="0" smtClean="0"/>
              <a:t>Go through samples in </a:t>
            </a:r>
            <a:r>
              <a:rPr lang="en-US" dirty="0" err="1" smtClean="0"/>
              <a:t>XBlock</a:t>
            </a:r>
            <a:r>
              <a:rPr lang="en-US" dirty="0" smtClean="0"/>
              <a:t>-SDK repo. </a:t>
            </a:r>
            <a:endParaRPr lang="en-US" dirty="0" smtClean="0"/>
          </a:p>
          <a:p>
            <a:r>
              <a:rPr lang="en-US" dirty="0" smtClean="0"/>
              <a:t>Plan </a:t>
            </a:r>
            <a:r>
              <a:rPr lang="en-US" dirty="0" smtClean="0"/>
              <a:t>to have the </a:t>
            </a:r>
            <a:r>
              <a:rPr lang="en-US" dirty="0" err="1" smtClean="0"/>
              <a:t>devstack</a:t>
            </a:r>
            <a:r>
              <a:rPr lang="en-US" dirty="0" smtClean="0"/>
              <a:t> to deploy your </a:t>
            </a:r>
            <a:r>
              <a:rPr lang="en-US" dirty="0" err="1" smtClean="0"/>
              <a:t>XBlock</a:t>
            </a:r>
            <a:r>
              <a:rPr lang="en-US" dirty="0" smtClean="0"/>
              <a:t>.</a:t>
            </a:r>
          </a:p>
          <a:p>
            <a:pPr lvl="1"/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github.com/edx/configuration/wiki/edX-Developer-Stack</a:t>
            </a:r>
            <a:endParaRPr lang="en-US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2403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-228600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to get help: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685800"/>
            <a:ext cx="8077200" cy="5943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EdX</a:t>
            </a:r>
            <a:r>
              <a:rPr lang="en-US" dirty="0" smtClean="0"/>
              <a:t> groups on Google groups:</a:t>
            </a:r>
          </a:p>
          <a:p>
            <a:pPr lvl="1"/>
            <a:r>
              <a:rPr lang="en-US" dirty="0"/>
              <a:t> </a:t>
            </a:r>
            <a:r>
              <a:rPr lang="en-US" dirty="0" err="1" smtClean="0">
                <a:hlinkClick r:id="rId6"/>
              </a:rPr>
              <a:t>edx</a:t>
            </a:r>
            <a:r>
              <a:rPr lang="en-US" dirty="0" smtClean="0">
                <a:hlinkClick r:id="rId6"/>
              </a:rPr>
              <a:t>-code</a:t>
            </a:r>
            <a:r>
              <a:rPr lang="en-US" dirty="0" smtClean="0"/>
              <a:t>, </a:t>
            </a:r>
            <a:r>
              <a:rPr lang="en-US" dirty="0" err="1" smtClean="0">
                <a:hlinkClick r:id="rId7"/>
              </a:rPr>
              <a:t>openedx</a:t>
            </a:r>
            <a:r>
              <a:rPr lang="en-US" dirty="0" smtClean="0">
                <a:hlinkClick r:id="rId7"/>
              </a:rPr>
              <a:t>-ops</a:t>
            </a:r>
            <a:r>
              <a:rPr lang="en-US" dirty="0" smtClean="0"/>
              <a:t>, </a:t>
            </a:r>
            <a:r>
              <a:rPr lang="en-US" dirty="0" err="1">
                <a:hlinkClick r:id="rId8"/>
              </a:rPr>
              <a:t>openedx</a:t>
            </a:r>
            <a:r>
              <a:rPr lang="en-US" dirty="0">
                <a:hlinkClick r:id="rId8"/>
              </a:rPr>
              <a:t>-translation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IRS channels:</a:t>
            </a:r>
          </a:p>
          <a:p>
            <a:pPr lvl="1"/>
            <a:r>
              <a:rPr lang="en-US" dirty="0"/>
              <a:t>#</a:t>
            </a:r>
            <a:r>
              <a:rPr lang="en-US" dirty="0" err="1"/>
              <a:t>edx</a:t>
            </a:r>
            <a:r>
              <a:rPr lang="en-US" dirty="0"/>
              <a:t>-code IRC channel on </a:t>
            </a:r>
            <a:r>
              <a:rPr lang="en-US" dirty="0" err="1"/>
              <a:t>Freenode</a:t>
            </a:r>
            <a:endParaRPr lang="en-US" dirty="0" smtClean="0"/>
          </a:p>
          <a:p>
            <a:r>
              <a:rPr lang="en-US" dirty="0" smtClean="0"/>
              <a:t>Documentation:</a:t>
            </a:r>
          </a:p>
          <a:p>
            <a:pPr lvl="1"/>
            <a:r>
              <a:rPr lang="en-US" dirty="0">
                <a:hlinkClick r:id="rId9"/>
              </a:rPr>
              <a:t>http://docs.edx.org</a:t>
            </a:r>
            <a:r>
              <a:rPr lang="en-US" dirty="0" smtClean="0">
                <a:hlinkClick r:id="rId9"/>
              </a:rPr>
              <a:t>/</a:t>
            </a:r>
            <a:endParaRPr lang="en-US" dirty="0" smtClean="0"/>
          </a:p>
          <a:p>
            <a:r>
              <a:rPr lang="en-US" dirty="0" err="1" smtClean="0"/>
              <a:t>EdX</a:t>
            </a:r>
            <a:r>
              <a:rPr lang="en-US" dirty="0" smtClean="0"/>
              <a:t> </a:t>
            </a:r>
            <a:r>
              <a:rPr lang="en-US" dirty="0" err="1" smtClean="0"/>
              <a:t>github</a:t>
            </a:r>
            <a:r>
              <a:rPr lang="en-US" dirty="0" smtClean="0"/>
              <a:t> Wiki pages:</a:t>
            </a:r>
          </a:p>
          <a:p>
            <a:pPr lvl="1"/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github.com/edx/edx-platform/wiki</a:t>
            </a:r>
            <a:endParaRPr lang="en-US" dirty="0" smtClean="0"/>
          </a:p>
          <a:p>
            <a:r>
              <a:rPr lang="en-US" dirty="0" smtClean="0"/>
              <a:t>My </a:t>
            </a:r>
            <a:r>
              <a:rPr lang="en-US" dirty="0" err="1" smtClean="0"/>
              <a:t>github</a:t>
            </a:r>
            <a:r>
              <a:rPr lang="en-US" dirty="0" smtClean="0"/>
              <a:t> account for more </a:t>
            </a:r>
            <a:r>
              <a:rPr lang="en-US" dirty="0" err="1" smtClean="0"/>
              <a:t>Xblocks</a:t>
            </a:r>
            <a:r>
              <a:rPr lang="en-US" dirty="0" smtClean="0"/>
              <a:t>:</a:t>
            </a:r>
          </a:p>
          <a:p>
            <a:pPr lvl="1"/>
            <a:r>
              <a:rPr lang="en-US" dirty="0">
                <a:hlinkClick r:id="rId11"/>
              </a:rPr>
              <a:t>https://</a:t>
            </a:r>
            <a:r>
              <a:rPr lang="en-US" dirty="0" smtClean="0">
                <a:hlinkClick r:id="rId11"/>
              </a:rPr>
              <a:t>github.com/hosamshahin</a:t>
            </a: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21507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6294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06554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What is </a:t>
            </a:r>
            <a:r>
              <a:rPr lang="en-US" sz="7200" dirty="0" err="1" smtClean="0"/>
              <a:t>EdX</a:t>
            </a:r>
            <a:r>
              <a:rPr lang="en-US" sz="7200" dirty="0" smtClean="0"/>
              <a:t>?</a:t>
            </a:r>
            <a:endParaRPr lang="en-US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470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EdX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non-profit organization </a:t>
            </a:r>
            <a:endParaRPr lang="en-US" dirty="0"/>
          </a:p>
          <a:p>
            <a:r>
              <a:rPr lang="en-US" dirty="0" smtClean="0"/>
              <a:t>A website: </a:t>
            </a:r>
            <a:r>
              <a:rPr lang="en-US" dirty="0" smtClean="0">
                <a:hlinkClick r:id="rId6"/>
              </a:rPr>
              <a:t>http://openedx.org</a:t>
            </a:r>
            <a:endParaRPr lang="en-US" dirty="0" smtClean="0"/>
          </a:p>
          <a:p>
            <a:r>
              <a:rPr lang="en-US" dirty="0" smtClean="0"/>
              <a:t>A platform: Open </a:t>
            </a:r>
            <a:r>
              <a:rPr lang="en-US" dirty="0" err="1" smtClean="0"/>
              <a:t>edX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25096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User View of </a:t>
            </a:r>
            <a:r>
              <a:rPr lang="en-US" dirty="0" err="1" smtClean="0"/>
              <a:t>edX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956787"/>
          </a:xfrm>
        </p:spPr>
        <p:txBody>
          <a:bodyPr>
            <a:normAutofit/>
          </a:bodyPr>
          <a:lstStyle/>
          <a:p>
            <a:r>
              <a:rPr lang="en-US" dirty="0" smtClean="0"/>
              <a:t>Learning management system (LMS): </a:t>
            </a:r>
          </a:p>
          <a:p>
            <a:pPr lvl="1"/>
            <a:r>
              <a:rPr lang="en-US" dirty="0" smtClean="0"/>
              <a:t>Student's view </a:t>
            </a:r>
          </a:p>
          <a:p>
            <a:pPr lvl="1"/>
            <a:r>
              <a:rPr lang="en-US" dirty="0" smtClean="0"/>
              <a:t>Take the courses</a:t>
            </a:r>
          </a:p>
          <a:p>
            <a:pPr lvl="1"/>
            <a:r>
              <a:rPr lang="en-US" dirty="0" smtClean="0"/>
              <a:t>See the progress</a:t>
            </a:r>
          </a:p>
          <a:p>
            <a:pPr lvl="1"/>
            <a:r>
              <a:rPr lang="en-US" dirty="0" smtClean="0"/>
              <a:t>Forums</a:t>
            </a:r>
          </a:p>
          <a:p>
            <a:pPr lvl="1"/>
            <a:r>
              <a:rPr lang="en-US" dirty="0" smtClean="0"/>
              <a:t>Wiki</a:t>
            </a:r>
          </a:p>
          <a:p>
            <a:pPr lvl="1"/>
            <a:r>
              <a:rPr lang="en-US" dirty="0" smtClean="0"/>
              <a:t>Online chat   </a:t>
            </a:r>
          </a:p>
          <a:p>
            <a:pPr lvl="1"/>
            <a:r>
              <a:rPr lang="en-US" dirty="0" smtClean="0"/>
              <a:t>Many more …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64034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Author View of </a:t>
            </a:r>
            <a:r>
              <a:rPr lang="en-US" dirty="0" err="1" smtClean="0"/>
              <a:t>edX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 management system (CMS): </a:t>
            </a:r>
          </a:p>
          <a:p>
            <a:pPr lvl="1"/>
            <a:r>
              <a:rPr lang="en-US" dirty="0" smtClean="0"/>
              <a:t>Also known as “Studio”</a:t>
            </a:r>
          </a:p>
          <a:p>
            <a:pPr lvl="1"/>
            <a:r>
              <a:rPr lang="en-US" dirty="0" smtClean="0"/>
              <a:t>Author’s view </a:t>
            </a:r>
          </a:p>
          <a:p>
            <a:pPr lvl="1"/>
            <a:r>
              <a:rPr lang="en-US" dirty="0" smtClean="0"/>
              <a:t>Create courses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80334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Researcher View of </a:t>
            </a:r>
            <a:r>
              <a:rPr lang="en-US" dirty="0" err="1" smtClean="0"/>
              <a:t>edX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Researcher’s view:</a:t>
            </a:r>
          </a:p>
          <a:p>
            <a:pPr lvl="1"/>
            <a:r>
              <a:rPr lang="en-US" dirty="0" smtClean="0"/>
              <a:t>Analytics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18443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91200" y="1371600"/>
            <a:ext cx="2743200" cy="1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Demo</a:t>
            </a:r>
            <a:endParaRPr lang="en-US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580814"/>
            <a:ext cx="3738562" cy="2924386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3968338"/>
            <a:ext cx="8077200" cy="273726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hlinkClick r:id="rId6"/>
              </a:rPr>
              <a:t>https://studio.sandbox.edx.org/</a:t>
            </a:r>
            <a:endParaRPr lang="en-US" sz="3200" dirty="0" smtClean="0">
              <a:hlinkClick r:id="rId6"/>
            </a:endParaRPr>
          </a:p>
          <a:p>
            <a:r>
              <a:rPr lang="en-US" sz="3200" dirty="0">
                <a:hlinkClick r:id="rId6"/>
              </a:rPr>
              <a:t>https://www.sandbox.edx.org</a:t>
            </a:r>
            <a:r>
              <a:rPr lang="en-US" sz="3200" dirty="0" smtClean="0">
                <a:hlinkClick r:id="rId6"/>
              </a:rPr>
              <a:t>/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OR</a:t>
            </a:r>
          </a:p>
          <a:p>
            <a:r>
              <a:rPr lang="en-US" sz="3200" dirty="0">
                <a:hlinkClick r:id="rId7"/>
              </a:rPr>
              <a:t>http://launcher.appsembler.com</a:t>
            </a:r>
            <a:r>
              <a:rPr lang="en-US" sz="3200" dirty="0" smtClean="0">
                <a:hlinkClick r:id="rId7"/>
              </a:rPr>
              <a:t>/</a:t>
            </a:r>
            <a:endParaRPr lang="en-US" sz="32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4337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What is the Internals of </a:t>
            </a:r>
            <a:r>
              <a:rPr lang="en-US" dirty="0" err="1" smtClean="0"/>
              <a:t>EdX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building blocks</a:t>
            </a:r>
          </a:p>
          <a:p>
            <a:r>
              <a:rPr lang="en-US" dirty="0" smtClean="0"/>
              <a:t>What are the different perspectives</a:t>
            </a:r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44285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1916</Words>
  <Application>Microsoft Office PowerPoint</Application>
  <PresentationFormat>On-screen Show (4:3)</PresentationFormat>
  <Paragraphs>255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Training</vt:lpstr>
      <vt:lpstr>Introducing OpenEdX</vt:lpstr>
      <vt:lpstr>Goals</vt:lpstr>
      <vt:lpstr>PowerPoint Presentation</vt:lpstr>
      <vt:lpstr>What is EdX?</vt:lpstr>
      <vt:lpstr>User View of edX?</vt:lpstr>
      <vt:lpstr>Author View of edX?</vt:lpstr>
      <vt:lpstr>Researcher View of edX?</vt:lpstr>
      <vt:lpstr>PowerPoint Presentation</vt:lpstr>
      <vt:lpstr>What is the Internals of EdX?</vt:lpstr>
      <vt:lpstr>EdX Course:</vt:lpstr>
      <vt:lpstr>XBlock Runtime:</vt:lpstr>
      <vt:lpstr>Runtime (LMS):</vt:lpstr>
      <vt:lpstr>LMS: More services</vt:lpstr>
      <vt:lpstr>LMS: More services </vt:lpstr>
      <vt:lpstr>Studio Internals:</vt:lpstr>
      <vt:lpstr>How to extend EdX:</vt:lpstr>
      <vt:lpstr>XBlock:</vt:lpstr>
      <vt:lpstr>Learning Tools Interoperability (LTI):</vt:lpstr>
      <vt:lpstr>JSinput:</vt:lpstr>
      <vt:lpstr>LMS Core code:</vt:lpstr>
      <vt:lpstr>PowerPoint Presentation</vt:lpstr>
      <vt:lpstr>XBlock design goals:</vt:lpstr>
      <vt:lpstr>XBlock not for:</vt:lpstr>
      <vt:lpstr>What is XBlock:</vt:lpstr>
      <vt:lpstr>PowerPoint Presentation</vt:lpstr>
      <vt:lpstr>How to start developing:</vt:lpstr>
      <vt:lpstr>How to get help: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2015-01-28T21:03:29Z</dcterms:created>
  <dcterms:modified xsi:type="dcterms:W3CDTF">2015-02-03T17:18:39Z</dcterms:modified>
</cp:coreProperties>
</file>