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7" r:id="rId4"/>
    <p:sldId id="268" r:id="rId5"/>
    <p:sldId id="262" r:id="rId6"/>
    <p:sldId id="266" r:id="rId7"/>
    <p:sldId id="263" r:id="rId8"/>
    <p:sldId id="265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94660"/>
  </p:normalViewPr>
  <p:slideViewPr>
    <p:cSldViewPr snapToGrid="0">
      <p:cViewPr varScale="1">
        <p:scale>
          <a:sx n="36" d="100"/>
          <a:sy n="36" d="100"/>
        </p:scale>
        <p:origin x="14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5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1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4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4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9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6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1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7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4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2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2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dingba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odeacadem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lgoviz.org/OpenDSA/Books/RecurTutor/html/CodeCompletion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" TargetMode="External"/><Relationship Id="rId2" Type="http://schemas.openxmlformats.org/officeDocument/2006/relationships/hyperlink" Target="http://jhave.org/jhavepo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anacademy.org/computing/computer-programming/programm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Automated Assessment of </a:t>
            </a:r>
            <a:br>
              <a:rPr lang="en-US" dirty="0" smtClean="0"/>
            </a:br>
            <a:r>
              <a:rPr lang="en-US" dirty="0" smtClean="0"/>
              <a:t>Programming Exercises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5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Programming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categorize into:</a:t>
            </a:r>
          </a:p>
          <a:p>
            <a:pPr lvl="1"/>
            <a:r>
              <a:rPr lang="en-US" dirty="0" smtClean="0"/>
              <a:t>Large</a:t>
            </a:r>
          </a:p>
          <a:p>
            <a:pPr lvl="1"/>
            <a:r>
              <a:rPr lang="en-US" dirty="0" smtClean="0"/>
              <a:t>Small</a:t>
            </a:r>
          </a:p>
          <a:p>
            <a:r>
              <a:rPr lang="en-US" dirty="0" smtClean="0"/>
              <a:t>There are similarities and differences in what the system provides for these use cases.</a:t>
            </a:r>
          </a:p>
          <a:p>
            <a:r>
              <a:rPr lang="en-US" dirty="0" smtClean="0"/>
              <a:t>We will start with systems for “small” exercises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9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Codingbat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Pretty basic, but a good yardstick to measure against.</a:t>
            </a:r>
          </a:p>
          <a:p>
            <a:r>
              <a:rPr lang="en-US" dirty="0" smtClean="0"/>
              <a:t>Fairly widely used in CS</a:t>
            </a:r>
          </a:p>
          <a:p>
            <a:r>
              <a:rPr lang="en-US" dirty="0" smtClean="0"/>
              <a:t>Small exercises</a:t>
            </a:r>
          </a:p>
          <a:p>
            <a:r>
              <a:rPr lang="en-US" dirty="0" smtClean="0"/>
              <a:t>Lots of sites have answers.</a:t>
            </a:r>
          </a:p>
          <a:p>
            <a:r>
              <a:rPr lang="en-US" dirty="0" smtClean="0">
                <a:hlinkClick r:id="rId2"/>
              </a:rPr>
              <a:t>http://codingbat.com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2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CodeAcademy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http://codeacademy.com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2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Dynamic vs. Static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is to (automatically) assess, and give feedback</a:t>
            </a:r>
          </a:p>
          <a:p>
            <a:r>
              <a:rPr lang="en-US" dirty="0" smtClean="0"/>
              <a:t>Dynamic Assessment: The runtime behavior of the student’s answer</a:t>
            </a:r>
          </a:p>
          <a:p>
            <a:pPr lvl="1"/>
            <a:r>
              <a:rPr lang="en-US" dirty="0" smtClean="0"/>
              <a:t>We generally use this as a </a:t>
            </a:r>
            <a:r>
              <a:rPr lang="en-US" dirty="0" smtClean="0"/>
              <a:t>proxy </a:t>
            </a:r>
            <a:r>
              <a:rPr lang="en-US" dirty="0" smtClean="0"/>
              <a:t>for “Does it compute the right function?”</a:t>
            </a:r>
          </a:p>
          <a:p>
            <a:pPr lvl="1"/>
            <a:r>
              <a:rPr lang="en-US" dirty="0" smtClean="0"/>
              <a:t>A heuristic: Unit tests</a:t>
            </a:r>
          </a:p>
          <a:p>
            <a:r>
              <a:rPr lang="en-US" dirty="0" smtClean="0"/>
              <a:t>Static Assessment: Evaluation of the “quality” of the student’s answer (distinct from correctness)</a:t>
            </a:r>
          </a:p>
          <a:p>
            <a:pPr lvl="1"/>
            <a:r>
              <a:rPr lang="en-US" dirty="0" smtClean="0"/>
              <a:t>Does it do things “in the right way”</a:t>
            </a:r>
          </a:p>
          <a:p>
            <a:pPr lvl="1"/>
            <a:r>
              <a:rPr lang="en-US" dirty="0" smtClean="0"/>
              <a:t>Heuristics on the code, NOT its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3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OpenDSA</a:t>
            </a:r>
            <a:r>
              <a:rPr lang="en-US" dirty="0" smtClean="0"/>
              <a:t> Programming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Geared for small exercises (write/edit 5-20 lines of code).</a:t>
            </a:r>
          </a:p>
          <a:p>
            <a:r>
              <a:rPr lang="en-US" dirty="0" smtClean="0"/>
              <a:t>Evaluated in a “sandbox” on a server.</a:t>
            </a:r>
          </a:p>
          <a:p>
            <a:r>
              <a:rPr lang="en-US" dirty="0" smtClean="0"/>
              <a:t>Java-only right now</a:t>
            </a:r>
          </a:p>
          <a:p>
            <a:r>
              <a:rPr lang="en-US" dirty="0" smtClean="0"/>
              <a:t>Process: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for compiler errors, return if any.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Dynamic analysis: Run unit tests. Feedback if there are problems.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Static analysis: Check various heuristics.</a:t>
            </a:r>
          </a:p>
          <a:p>
            <a:r>
              <a:rPr lang="en-US" sz="2400" dirty="0" smtClean="0">
                <a:hlinkClick r:id="rId2"/>
              </a:rPr>
              <a:t>http://algoviz.org/OpenDSA/Books/RecurTutor/html/CodeCompletionEx.html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522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Feedback: Program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Algorithm Visualization vs. Program Visualization</a:t>
            </a:r>
          </a:p>
          <a:p>
            <a:r>
              <a:rPr lang="en-US" dirty="0" smtClean="0"/>
              <a:t>AV: Tutorial presentation of an algorithm. The algorithm is “baked into” the AV</a:t>
            </a:r>
          </a:p>
          <a:p>
            <a:r>
              <a:rPr lang="en-US" dirty="0" smtClean="0"/>
              <a:t>PV: Visual feedback generated from a program to help understand that particular program</a:t>
            </a:r>
          </a:p>
          <a:p>
            <a:pPr lvl="1"/>
            <a:r>
              <a:rPr lang="en-US" dirty="0" err="1" smtClean="0"/>
              <a:t>jGRASP</a:t>
            </a:r>
            <a:endParaRPr lang="en-US" dirty="0" smtClean="0"/>
          </a:p>
          <a:p>
            <a:pPr lvl="1"/>
            <a:r>
              <a:rPr lang="en-US" dirty="0" err="1" smtClean="0"/>
              <a:t>JhavePOP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http://jhave.org/jhavepop</a:t>
            </a:r>
            <a:endParaRPr lang="en-US" dirty="0" smtClean="0"/>
          </a:p>
          <a:p>
            <a:pPr lvl="1"/>
            <a:r>
              <a:rPr lang="en-US" dirty="0" smtClean="0"/>
              <a:t>Code Mirror (</a:t>
            </a:r>
            <a:r>
              <a:rPr lang="en-US" dirty="0" err="1" smtClean="0"/>
              <a:t>PythonTutor</a:t>
            </a:r>
            <a:r>
              <a:rPr lang="en-US" dirty="0" smtClean="0"/>
              <a:t>, </a:t>
            </a:r>
            <a:r>
              <a:rPr lang="en-US" dirty="0" err="1" smtClean="0"/>
              <a:t>Guo</a:t>
            </a:r>
            <a:r>
              <a:rPr lang="en-US" dirty="0" smtClean="0"/>
              <a:t>) </a:t>
            </a:r>
            <a:r>
              <a:rPr lang="en-US" dirty="0" smtClean="0">
                <a:hlinkClick r:id="rId3"/>
              </a:rPr>
              <a:t>http://pythontutor.com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PV does not address the issue of whether the program is “correct”, it helps the user to decide that for themselves</a:t>
            </a:r>
          </a:p>
        </p:txBody>
      </p:sp>
    </p:spTree>
    <p:extLst>
      <p:ext uri="{BB962C8B-B14F-4D97-AF65-F5344CB8AC3E}">
        <p14:creationId xmlns:p14="http://schemas.microsoft.com/office/powerpoint/2010/main" val="133875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Khan Academy (Programming)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HTML5-based</a:t>
            </a:r>
          </a:p>
          <a:p>
            <a:r>
              <a:rPr lang="en-US" dirty="0" smtClean="0"/>
              <a:t>Integrates tutorial content, quizzes, and programming exercises</a:t>
            </a:r>
          </a:p>
          <a:p>
            <a:r>
              <a:rPr lang="en-US" dirty="0" smtClean="0"/>
              <a:t>At least some exercises are HEAVILY </a:t>
            </a:r>
            <a:r>
              <a:rPr lang="en-US" dirty="0" err="1" smtClean="0"/>
              <a:t>scaffolded</a:t>
            </a:r>
            <a:r>
              <a:rPr lang="en-US" dirty="0" smtClean="0"/>
              <a:t>, and heavily scripted </a:t>
            </a:r>
            <a:r>
              <a:rPr lang="en-US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detailed requirements.</a:t>
            </a:r>
          </a:p>
          <a:p>
            <a:r>
              <a:rPr lang="en-US" dirty="0" smtClean="0">
                <a:hlinkClick r:id="rId2"/>
              </a:rPr>
              <a:t>https://www.khanacademy.org/computing/computer-programming/programming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43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to support grading of large programs</a:t>
            </a:r>
          </a:p>
          <a:p>
            <a:r>
              <a:rPr lang="en-US" dirty="0" smtClean="0"/>
              <a:t>Aspects of (support for) manual grading, and automated grading</a:t>
            </a:r>
          </a:p>
          <a:p>
            <a:r>
              <a:rPr lang="en-US" dirty="0" smtClean="0"/>
              <a:t>Style checking</a:t>
            </a:r>
          </a:p>
          <a:p>
            <a:r>
              <a:rPr lang="en-US" dirty="0" smtClean="0"/>
              <a:t>Unit testing (test cases “correct” or not, time constraint)</a:t>
            </a:r>
          </a:p>
          <a:p>
            <a:r>
              <a:rPr lang="en-US" dirty="0" smtClean="0"/>
              <a:t>Testing vs. debugging</a:t>
            </a:r>
          </a:p>
          <a:p>
            <a:r>
              <a:rPr lang="en-US" dirty="0" smtClean="0"/>
              <a:t>Code coverage of student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6764</TotalTime>
  <Words>370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Automated Assessment of  Programming Exercises</vt:lpstr>
      <vt:lpstr>Programming Exercises</vt:lpstr>
      <vt:lpstr>Codingbat</vt:lpstr>
      <vt:lpstr>CodeAcademy</vt:lpstr>
      <vt:lpstr>Dynamic vs. Static Assessment</vt:lpstr>
      <vt:lpstr>OpenDSA Programming Exercises</vt:lpstr>
      <vt:lpstr>Feedback: Program Visualization</vt:lpstr>
      <vt:lpstr>Khan Academy (Programming)</vt:lpstr>
      <vt:lpstr>Web-CAT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Assessment: Programming Exercises</dc:title>
  <dc:creator>Cliff</dc:creator>
  <cp:lastModifiedBy>Cliff</cp:lastModifiedBy>
  <cp:revision>28</cp:revision>
  <dcterms:created xsi:type="dcterms:W3CDTF">2015-04-10T17:47:16Z</dcterms:created>
  <dcterms:modified xsi:type="dcterms:W3CDTF">2015-04-16T19:12:48Z</dcterms:modified>
</cp:coreProperties>
</file>