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15" r:id="rId1"/>
  </p:sldMasterIdLst>
  <p:sldIdLst>
    <p:sldId id="256" r:id="rId2"/>
    <p:sldId id="257" r:id="rId3"/>
    <p:sldId id="275" r:id="rId4"/>
    <p:sldId id="276" r:id="rId5"/>
    <p:sldId id="277" r:id="rId6"/>
    <p:sldId id="278" r:id="rId7"/>
    <p:sldId id="279" r:id="rId8"/>
    <p:sldId id="309" r:id="rId9"/>
    <p:sldId id="280" r:id="rId10"/>
    <p:sldId id="281" r:id="rId11"/>
    <p:sldId id="286" r:id="rId12"/>
    <p:sldId id="287" r:id="rId13"/>
    <p:sldId id="288" r:id="rId14"/>
    <p:sldId id="319" r:id="rId15"/>
    <p:sldId id="285" r:id="rId16"/>
    <p:sldId id="310" r:id="rId17"/>
    <p:sldId id="259" r:id="rId18"/>
    <p:sldId id="290" r:id="rId19"/>
    <p:sldId id="291" r:id="rId20"/>
    <p:sldId id="260" r:id="rId21"/>
    <p:sldId id="311" r:id="rId22"/>
    <p:sldId id="263" r:id="rId23"/>
    <p:sldId id="294" r:id="rId24"/>
    <p:sldId id="293" r:id="rId25"/>
    <p:sldId id="295" r:id="rId26"/>
    <p:sldId id="296" r:id="rId27"/>
    <p:sldId id="292" r:id="rId28"/>
    <p:sldId id="298" r:id="rId29"/>
    <p:sldId id="297" r:id="rId30"/>
    <p:sldId id="312" r:id="rId31"/>
    <p:sldId id="269" r:id="rId32"/>
    <p:sldId id="299" r:id="rId33"/>
    <p:sldId id="313" r:id="rId34"/>
    <p:sldId id="270" r:id="rId35"/>
    <p:sldId id="271" r:id="rId36"/>
    <p:sldId id="301" r:id="rId37"/>
    <p:sldId id="314" r:id="rId38"/>
    <p:sldId id="302" r:id="rId39"/>
    <p:sldId id="304" r:id="rId40"/>
    <p:sldId id="305" r:id="rId41"/>
    <p:sldId id="306" r:id="rId42"/>
    <p:sldId id="307" r:id="rId43"/>
    <p:sldId id="308" r:id="rId44"/>
    <p:sldId id="315" r:id="rId45"/>
    <p:sldId id="273" r:id="rId46"/>
    <p:sldId id="303" r:id="rId47"/>
    <p:sldId id="316" r:id="rId48"/>
    <p:sldId id="274" r:id="rId49"/>
    <p:sldId id="318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09" autoAdjust="0"/>
    <p:restoredTop sz="94660"/>
  </p:normalViewPr>
  <p:slideViewPr>
    <p:cSldViewPr snapToGrid="0">
      <p:cViewPr varScale="1">
        <p:scale>
          <a:sx n="74" d="100"/>
          <a:sy n="74" d="100"/>
        </p:scale>
        <p:origin x="7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12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133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05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6/8/2013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3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86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6/8/2013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28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666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151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878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6/8/2013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94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4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06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305" y="321973"/>
            <a:ext cx="8121832" cy="3412900"/>
          </a:xfrm>
        </p:spPr>
        <p:txBody>
          <a:bodyPr>
            <a:noAutofit/>
          </a:bodyPr>
          <a:lstStyle/>
          <a:p>
            <a:pPr marL="257040" indent="-257040" algn="ctr">
              <a:spcBef>
                <a:spcPts val="523"/>
              </a:spcBef>
            </a:pPr>
            <a:r>
              <a:rPr lang="en-US" sz="2400" b="1" dirty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MASTERS THESIS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DEFENSE</a:t>
            </a:r>
            <a:br>
              <a:rPr lang="en-US" sz="2400" b="1" dirty="0" smtClean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en-US" sz="2400" b="1" dirty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/>
            </a:r>
            <a:br>
              <a:rPr lang="en-US" sz="2400" b="1" dirty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en-US" sz="1800" b="1" dirty="0" smtClean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/>
            </a:r>
            <a:br>
              <a:rPr lang="en-US" sz="1800" b="1" dirty="0" smtClean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en-US" sz="1800" b="1" dirty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/>
            </a:r>
            <a:br>
              <a:rPr lang="en-US" sz="1800" b="1" dirty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en-US" sz="1800" b="1" dirty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/>
            </a:r>
            <a:br>
              <a:rPr lang="en-US" sz="1800" b="1" dirty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en-US" sz="1800" b="1" dirty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/>
            </a:r>
            <a:br>
              <a:rPr lang="en-US" sz="1800" b="1" dirty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en-US" sz="4500" b="1" dirty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QBANK </a:t>
            </a:r>
            <a:r>
              <a:rPr lang="en-US" sz="4500" b="1" dirty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/>
            </a:r>
            <a:br>
              <a:rPr lang="en-US" sz="4500" b="1" dirty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en-US" sz="4500" b="1" dirty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A Web-Based Dynamic Problem </a:t>
            </a:r>
            <a:r>
              <a:rPr lang="en-US" sz="4500" b="1" dirty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Authoring Tool</a:t>
            </a:r>
            <a:endParaRPr lang="en-US" sz="45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0946" y="4410892"/>
            <a:ext cx="6686549" cy="844712"/>
          </a:xfrm>
        </p:spPr>
        <p:txBody>
          <a:bodyPr>
            <a:normAutofit fontScale="25000" lnSpcReduction="20000"/>
          </a:bodyPr>
          <a:lstStyle/>
          <a:p>
            <a:pPr marL="257040" indent="-257040" algn="ctr">
              <a:spcBef>
                <a:spcPts val="599"/>
              </a:spcBef>
            </a:pPr>
            <a:r>
              <a:rPr lang="en-US" sz="7200" dirty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By</a:t>
            </a:r>
            <a:endParaRPr lang="en-US" sz="7200" b="1" dirty="0">
              <a:solidFill>
                <a:srgbClr val="0070C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257040" indent="-257040" algn="ctr">
              <a:spcBef>
                <a:spcPts val="599"/>
              </a:spcBef>
            </a:pPr>
            <a:r>
              <a:rPr lang="en-US" sz="9600" b="1" dirty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Ann Paul</a:t>
            </a:r>
            <a:endParaRPr lang="en-US" sz="9600" b="1" dirty="0">
              <a:solidFill>
                <a:srgbClr val="0070C0"/>
              </a:solidFill>
              <a:effectLst>
                <a:outerShdw dist="17961" dir="2700000">
                  <a:scrgbClr r="0" g="0" b="0"/>
                </a:outerShdw>
              </a:effectLst>
              <a:cs typeface="Times New Roman" pitchFamily="18"/>
            </a:endParaRPr>
          </a:p>
          <a:p>
            <a:pPr marL="257040" indent="-257040" algn="ctr">
              <a:spcBef>
                <a:spcPts val="599"/>
              </a:spcBef>
            </a:pPr>
            <a:r>
              <a:rPr lang="en-US" sz="7200" dirty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Advisor: Professor Cliff Shaffer</a:t>
            </a:r>
          </a:p>
          <a:p>
            <a:pPr marL="257040" indent="-257040" algn="ctr">
              <a:spcBef>
                <a:spcPts val="599"/>
              </a:spcBef>
            </a:pPr>
            <a:r>
              <a:rPr lang="en-US" sz="7200" i="1" dirty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June  2013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0695" y="6440447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07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50" dirty="0">
                <a:solidFill>
                  <a:srgbClr val="0070C0"/>
                </a:solidFill>
              </a:rPr>
              <a:t> </a:t>
            </a:r>
            <a:r>
              <a:rPr lang="en-US" sz="4050" dirty="0">
                <a:solidFill>
                  <a:srgbClr val="0070C0"/>
                </a:solidFill>
              </a:rPr>
              <a:t>A. Problem </a:t>
            </a:r>
            <a:r>
              <a:rPr lang="en-US" sz="4050" dirty="0">
                <a:solidFill>
                  <a:srgbClr val="0070C0"/>
                </a:solidFill>
              </a:rPr>
              <a:t>Template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26672" y="2290536"/>
            <a:ext cx="7543800" cy="991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300" dirty="0"/>
              <a:t>A function that generates a </a:t>
            </a:r>
            <a:r>
              <a:rPr lang="en-US" sz="3300" b="1" dirty="0"/>
              <a:t>Problem Instance.</a:t>
            </a:r>
            <a:endParaRPr lang="en-US" sz="3300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822960" y="3360494"/>
            <a:ext cx="3446387" cy="191568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700" dirty="0"/>
              <a:t>Static text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dirty="0"/>
              <a:t>Static text + Variables</a:t>
            </a:r>
          </a:p>
          <a:p>
            <a:pPr marL="0" indent="0">
              <a:buNone/>
            </a:pPr>
            <a:endParaRPr lang="en-US" sz="2700" dirty="0"/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4526280" y="3328045"/>
            <a:ext cx="3925481" cy="2269902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/>
              <a:t>Calculate 23 + 40</a:t>
            </a:r>
          </a:p>
          <a:p>
            <a:pPr marL="0" indent="0">
              <a:buNone/>
            </a:pPr>
            <a:r>
              <a:rPr lang="en-US" sz="3000" dirty="0"/>
              <a:t>Calculate </a:t>
            </a:r>
            <a:r>
              <a:rPr lang="en-US" sz="3000" dirty="0">
                <a:solidFill>
                  <a:srgbClr val="002060"/>
                </a:solidFill>
              </a:rPr>
              <a:t>$a</a:t>
            </a:r>
            <a:r>
              <a:rPr lang="en-US" sz="3000" dirty="0"/>
              <a:t> + </a:t>
            </a:r>
            <a:r>
              <a:rPr lang="en-US" sz="3000" dirty="0">
                <a:solidFill>
                  <a:srgbClr val="002060"/>
                </a:solidFill>
              </a:rPr>
              <a:t>$b</a:t>
            </a:r>
          </a:p>
          <a:p>
            <a:pPr marL="0" indent="0">
              <a:buNone/>
            </a:pPr>
            <a:r>
              <a:rPr lang="en-US" sz="3000" dirty="0"/>
              <a:t>[</a:t>
            </a:r>
            <a:r>
              <a:rPr lang="en-US" sz="3000" dirty="0">
                <a:solidFill>
                  <a:srgbClr val="002060"/>
                </a:solidFill>
              </a:rPr>
              <a:t>a</a:t>
            </a:r>
            <a:r>
              <a:rPr lang="en-US" sz="3000" dirty="0"/>
              <a:t> = 23, 56  ;  </a:t>
            </a:r>
            <a:r>
              <a:rPr lang="en-US" sz="3000" dirty="0">
                <a:solidFill>
                  <a:srgbClr val="002060"/>
                </a:solidFill>
              </a:rPr>
              <a:t>b</a:t>
            </a:r>
            <a:r>
              <a:rPr lang="en-US" sz="3000" dirty="0"/>
              <a:t> = 123]</a:t>
            </a:r>
          </a:p>
          <a:p>
            <a:pPr marL="0" indent="0">
              <a:buNone/>
            </a:pPr>
            <a:r>
              <a:rPr lang="en-US" sz="3000" dirty="0"/>
              <a:t>Calculate 56 + 123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26280" y="3338588"/>
            <a:ext cx="3143089" cy="4056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/>
          <p:cNvSpPr/>
          <p:nvPr/>
        </p:nvSpPr>
        <p:spPr>
          <a:xfrm>
            <a:off x="4526280" y="5073337"/>
            <a:ext cx="3143089" cy="4056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88206" y="6451180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97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50" dirty="0">
                <a:solidFill>
                  <a:srgbClr val="0070C0"/>
                </a:solidFill>
              </a:rPr>
              <a:t>B. Model Answer Generator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54918" y="2219895"/>
            <a:ext cx="7543800" cy="991162"/>
          </a:xfrm>
        </p:spPr>
        <p:txBody>
          <a:bodyPr>
            <a:noAutofit/>
          </a:bodyPr>
          <a:lstStyle/>
          <a:p>
            <a:r>
              <a:rPr lang="en-US" sz="3300" dirty="0"/>
              <a:t>A function that takes a </a:t>
            </a:r>
            <a:r>
              <a:rPr lang="en-US" sz="3300" b="1" dirty="0"/>
              <a:t>Problem Instance </a:t>
            </a:r>
            <a:r>
              <a:rPr lang="en-US" sz="3300" dirty="0"/>
              <a:t>and generates a </a:t>
            </a:r>
            <a:r>
              <a:rPr lang="en-US" sz="3300" b="1" dirty="0"/>
              <a:t>Model Answer</a:t>
            </a:r>
            <a:r>
              <a:rPr lang="en-US" sz="3300" dirty="0"/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01338" y="3305315"/>
            <a:ext cx="3143089" cy="4056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/>
          <p:cNvSpPr/>
          <p:nvPr/>
        </p:nvSpPr>
        <p:spPr>
          <a:xfrm>
            <a:off x="901338" y="5049591"/>
            <a:ext cx="3143089" cy="405685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898572" y="3305315"/>
            <a:ext cx="3446387" cy="201389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dirty="0"/>
              <a:t>63</a:t>
            </a:r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r>
              <a:rPr lang="en-US" sz="2700" dirty="0"/>
              <a:t>$ (a + b)</a:t>
            </a:r>
          </a:p>
          <a:p>
            <a:pPr marL="0" indent="0">
              <a:buNone/>
            </a:pPr>
            <a:r>
              <a:rPr lang="en-US" sz="2700" dirty="0"/>
              <a:t>179</a:t>
            </a:r>
          </a:p>
          <a:p>
            <a:pPr marL="0" indent="0">
              <a:buNone/>
            </a:pPr>
            <a:endParaRPr lang="en-US" sz="2700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901337" y="3287998"/>
            <a:ext cx="3925481" cy="2269902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/>
              <a:t>Calculate 23 + 40</a:t>
            </a:r>
          </a:p>
          <a:p>
            <a:pPr marL="0" indent="0">
              <a:buNone/>
            </a:pPr>
            <a:r>
              <a:rPr lang="en-US" sz="3000" dirty="0"/>
              <a:t>Calculate </a:t>
            </a:r>
            <a:r>
              <a:rPr lang="en-US" sz="3000" dirty="0">
                <a:solidFill>
                  <a:srgbClr val="002060"/>
                </a:solidFill>
              </a:rPr>
              <a:t>$a</a:t>
            </a:r>
            <a:r>
              <a:rPr lang="en-US" sz="3000" dirty="0"/>
              <a:t> + </a:t>
            </a:r>
            <a:r>
              <a:rPr lang="en-US" sz="3000" dirty="0">
                <a:solidFill>
                  <a:srgbClr val="002060"/>
                </a:solidFill>
              </a:rPr>
              <a:t>$b</a:t>
            </a:r>
          </a:p>
          <a:p>
            <a:pPr marL="0" indent="0">
              <a:buNone/>
            </a:pPr>
            <a:r>
              <a:rPr lang="en-US" sz="3000" dirty="0"/>
              <a:t>[</a:t>
            </a:r>
            <a:r>
              <a:rPr lang="en-US" sz="3000" dirty="0">
                <a:solidFill>
                  <a:srgbClr val="002060"/>
                </a:solidFill>
              </a:rPr>
              <a:t>a</a:t>
            </a:r>
            <a:r>
              <a:rPr lang="en-US" sz="3000" dirty="0"/>
              <a:t> = 23, 56  ;  </a:t>
            </a:r>
            <a:r>
              <a:rPr lang="en-US" sz="3000" dirty="0">
                <a:solidFill>
                  <a:srgbClr val="002060"/>
                </a:solidFill>
              </a:rPr>
              <a:t>b</a:t>
            </a:r>
            <a:r>
              <a:rPr lang="en-US" sz="3000" dirty="0"/>
              <a:t> = 123]</a:t>
            </a:r>
          </a:p>
          <a:p>
            <a:pPr marL="0" indent="0">
              <a:buNone/>
            </a:pPr>
            <a:r>
              <a:rPr lang="en-US" sz="3000" dirty="0"/>
              <a:t>Calculate 56 + 123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206" y="6451180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6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50" dirty="0">
                <a:solidFill>
                  <a:srgbClr val="0070C0"/>
                </a:solidFill>
              </a:rPr>
              <a:t>C. User Interface</a:t>
            </a:r>
            <a:endParaRPr lang="en-US" sz="4050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54918" y="2219895"/>
            <a:ext cx="7543800" cy="991162"/>
          </a:xfrm>
        </p:spPr>
        <p:txBody>
          <a:bodyPr>
            <a:noAutofit/>
          </a:bodyPr>
          <a:lstStyle/>
          <a:p>
            <a:r>
              <a:rPr lang="en-US" sz="3300" dirty="0"/>
              <a:t>A mechanism that a user interacts with to create a </a:t>
            </a:r>
            <a:r>
              <a:rPr lang="en-US" sz="3300" b="1" dirty="0"/>
              <a:t>Student </a:t>
            </a:r>
            <a:r>
              <a:rPr lang="en-US" sz="3300" b="1" dirty="0"/>
              <a:t>Answer</a:t>
            </a:r>
            <a:r>
              <a:rPr lang="en-US" sz="3300" dirty="0"/>
              <a:t>.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822961" y="3426000"/>
            <a:ext cx="2713808" cy="49775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dirty="0"/>
              <a:t>Calculate 23 + 40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791494" y="3318232"/>
            <a:ext cx="2713808" cy="49775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700" dirty="0"/>
              <a:t> 53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700" dirty="0"/>
              <a:t> 63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700" dirty="0"/>
              <a:t> 27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700" dirty="0"/>
          </a:p>
        </p:txBody>
      </p:sp>
      <p:sp>
        <p:nvSpPr>
          <p:cNvPr id="4" name="Oval 3"/>
          <p:cNvSpPr/>
          <p:nvPr/>
        </p:nvSpPr>
        <p:spPr>
          <a:xfrm>
            <a:off x="3948113" y="4076433"/>
            <a:ext cx="77787" cy="574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5045529" y="3815988"/>
            <a:ext cx="661307" cy="3521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5148398" y="3795830"/>
            <a:ext cx="5584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63</a:t>
            </a:r>
            <a:endParaRPr lang="en-US" sz="2100" dirty="0"/>
          </a:p>
        </p:txBody>
      </p:sp>
      <p:pic>
        <p:nvPicPr>
          <p:cNvPr id="1026" name="Picture 2" descr="http://www.sensorysoftware.com/assets/images/free/BigCalculat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" t="15311" r="25169" b="1840"/>
          <a:stretch/>
        </p:blipFill>
        <p:spPr bwMode="auto">
          <a:xfrm>
            <a:off x="6257923" y="3318231"/>
            <a:ext cx="1293224" cy="18026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8206" y="6451180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6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" grpId="0" animBg="1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50" dirty="0">
                <a:solidFill>
                  <a:srgbClr val="0070C0"/>
                </a:solidFill>
              </a:rPr>
              <a:t>D. Answer Evaluator</a:t>
            </a:r>
            <a:endParaRPr lang="en-US" sz="4050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54918" y="2219895"/>
            <a:ext cx="7543800" cy="991162"/>
          </a:xfrm>
        </p:spPr>
        <p:txBody>
          <a:bodyPr>
            <a:noAutofit/>
          </a:bodyPr>
          <a:lstStyle/>
          <a:p>
            <a:r>
              <a:rPr lang="en-US" sz="3300" dirty="0"/>
              <a:t>A function that compares the </a:t>
            </a:r>
            <a:r>
              <a:rPr lang="en-US" sz="3300" b="1" dirty="0"/>
              <a:t>Student Answer</a:t>
            </a:r>
            <a:r>
              <a:rPr lang="en-US" sz="3300" dirty="0"/>
              <a:t> to the </a:t>
            </a:r>
            <a:r>
              <a:rPr lang="en-US" sz="3300" b="1" dirty="0"/>
              <a:t>Model Answer </a:t>
            </a:r>
            <a:r>
              <a:rPr lang="en-US" sz="3300" dirty="0"/>
              <a:t>to determine correctness.</a:t>
            </a:r>
            <a:endParaRPr lang="en-US" sz="3300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753828" y="3722124"/>
            <a:ext cx="6145979" cy="137095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700" dirty="0"/>
              <a:t> String comparison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dirty="0"/>
              <a:t> </a:t>
            </a:r>
            <a:r>
              <a:rPr lang="en-US" sz="2700" dirty="0"/>
              <a:t>Activity log comparison for interactive exercises</a:t>
            </a:r>
          </a:p>
        </p:txBody>
      </p:sp>
      <p:sp>
        <p:nvSpPr>
          <p:cNvPr id="6" name="Rectangle 5"/>
          <p:cNvSpPr/>
          <p:nvPr/>
        </p:nvSpPr>
        <p:spPr>
          <a:xfrm>
            <a:off x="88206" y="6451180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9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50" dirty="0">
                <a:solidFill>
                  <a:srgbClr val="0070C0"/>
                </a:solidFill>
              </a:rPr>
              <a:t>D. Answer Evaluator</a:t>
            </a:r>
            <a:endParaRPr lang="en-US" sz="4050" dirty="0">
              <a:solidFill>
                <a:srgbClr val="0070C0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7311" r="8771" b="2825"/>
          <a:stretch/>
        </p:blipFill>
        <p:spPr>
          <a:xfrm>
            <a:off x="533401" y="2892878"/>
            <a:ext cx="2797628" cy="827315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1" t="-426" r="8905" b="2239"/>
          <a:stretch/>
        </p:blipFill>
        <p:spPr>
          <a:xfrm>
            <a:off x="3526972" y="3088822"/>
            <a:ext cx="2558143" cy="76200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632" y="2253990"/>
            <a:ext cx="2222185" cy="30177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" t="3719" r="19092" b="6036"/>
          <a:stretch/>
        </p:blipFill>
        <p:spPr>
          <a:xfrm>
            <a:off x="3559628" y="4035878"/>
            <a:ext cx="2612572" cy="88174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6"/>
          <a:srcRect l="6157" t="3936" r="23132" b="32881"/>
          <a:stretch/>
        </p:blipFill>
        <p:spPr>
          <a:xfrm>
            <a:off x="6256446" y="3122426"/>
            <a:ext cx="2663687" cy="69573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" t="5640" r="19775" b="19625"/>
          <a:stretch/>
        </p:blipFill>
        <p:spPr>
          <a:xfrm>
            <a:off x="6281058" y="4046765"/>
            <a:ext cx="2614465" cy="73644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521032" y="2281633"/>
            <a:ext cx="2001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9900"/>
                </a:solidFill>
              </a:rPr>
              <a:t>Model Answer</a:t>
            </a:r>
            <a:endParaRPr lang="en-US" sz="2400" dirty="0">
              <a:solidFill>
                <a:srgbClr val="FF99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81057" y="2325788"/>
            <a:ext cx="2173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Student Answer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22960" y="2354419"/>
            <a:ext cx="18526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Perform insertion sort</a:t>
            </a:r>
            <a:endParaRPr lang="en-US" sz="1350" dirty="0">
              <a:solidFill>
                <a:srgbClr val="FF0000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3407229" y="2281633"/>
            <a:ext cx="10886" cy="2875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172199" y="2268635"/>
            <a:ext cx="0" cy="2888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064828" y="5157107"/>
            <a:ext cx="9888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accent1"/>
                </a:solidFill>
              </a:rPr>
              <a:t>Incorrect!!!</a:t>
            </a:r>
            <a:endParaRPr lang="en-US" sz="1350" dirty="0">
              <a:solidFill>
                <a:schemeClr val="accent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206" y="6451180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4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9611" y="4540326"/>
            <a:ext cx="3755764" cy="5456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50" dirty="0">
                <a:solidFill>
                  <a:srgbClr val="0070C0"/>
                </a:solidFill>
              </a:rPr>
              <a:t> E</a:t>
            </a:r>
            <a:r>
              <a:rPr lang="en-US" sz="4050" dirty="0">
                <a:solidFill>
                  <a:srgbClr val="0070C0"/>
                </a:solidFill>
              </a:rPr>
              <a:t>. Variables</a:t>
            </a:r>
            <a:endParaRPr lang="en-US" sz="4050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26672" y="2290537"/>
            <a:ext cx="7543800" cy="1158635"/>
          </a:xfrm>
        </p:spPr>
        <p:txBody>
          <a:bodyPr>
            <a:noAutofit/>
          </a:bodyPr>
          <a:lstStyle/>
          <a:p>
            <a:r>
              <a:rPr lang="en-US" sz="3300" dirty="0"/>
              <a:t>These carry information from the </a:t>
            </a:r>
            <a:r>
              <a:rPr lang="en-US" sz="3300" b="1" dirty="0"/>
              <a:t>Problem </a:t>
            </a:r>
            <a:r>
              <a:rPr lang="en-US" sz="3300" b="1" dirty="0"/>
              <a:t>Template</a:t>
            </a:r>
            <a:r>
              <a:rPr lang="en-US" sz="3300" dirty="0"/>
              <a:t> </a:t>
            </a:r>
            <a:r>
              <a:rPr lang="en-US" sz="3300" dirty="0"/>
              <a:t>to the </a:t>
            </a:r>
            <a:r>
              <a:rPr lang="en-US" sz="3300" b="1" dirty="0"/>
              <a:t>Model Answer </a:t>
            </a:r>
            <a:r>
              <a:rPr lang="en-US" sz="3300" b="1" dirty="0"/>
              <a:t>Generator</a:t>
            </a:r>
            <a:r>
              <a:rPr lang="en-US" sz="3300" dirty="0"/>
              <a:t>.</a:t>
            </a:r>
            <a:endParaRPr lang="en-US" sz="33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969611" y="3427320"/>
            <a:ext cx="3925481" cy="1727162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/>
              <a:t>Calculate </a:t>
            </a:r>
            <a:r>
              <a:rPr lang="en-US" sz="3000" dirty="0">
                <a:solidFill>
                  <a:srgbClr val="002060"/>
                </a:solidFill>
              </a:rPr>
              <a:t>$a</a:t>
            </a:r>
            <a:r>
              <a:rPr lang="en-US" sz="3000" dirty="0"/>
              <a:t> + </a:t>
            </a:r>
            <a:r>
              <a:rPr lang="en-US" sz="3000" dirty="0">
                <a:solidFill>
                  <a:srgbClr val="002060"/>
                </a:solidFill>
              </a:rPr>
              <a:t>$b</a:t>
            </a:r>
          </a:p>
          <a:p>
            <a:pPr marL="0" indent="0">
              <a:buNone/>
            </a:pPr>
            <a:endParaRPr lang="en-US" sz="3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3000" dirty="0"/>
              <a:t>[</a:t>
            </a:r>
            <a:r>
              <a:rPr lang="en-US" sz="3000" dirty="0">
                <a:solidFill>
                  <a:srgbClr val="002060"/>
                </a:solidFill>
              </a:rPr>
              <a:t>a</a:t>
            </a:r>
            <a:r>
              <a:rPr lang="en-US" sz="3000" dirty="0"/>
              <a:t> = 23, 56  ;  </a:t>
            </a:r>
            <a:r>
              <a:rPr lang="en-US" sz="3000" dirty="0">
                <a:solidFill>
                  <a:srgbClr val="002060"/>
                </a:solidFill>
              </a:rPr>
              <a:t>b</a:t>
            </a:r>
            <a:r>
              <a:rPr lang="en-US" sz="3000" dirty="0"/>
              <a:t> = 123]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5061328" y="3427320"/>
            <a:ext cx="3446387" cy="1870037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dirty="0"/>
              <a:t>Model Answer</a:t>
            </a:r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r>
              <a:rPr lang="en-US" sz="2700" dirty="0"/>
              <a:t>$ (a + b)</a:t>
            </a:r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endParaRPr lang="en-US" sz="2700" dirty="0"/>
          </a:p>
        </p:txBody>
      </p:sp>
      <p:sp>
        <p:nvSpPr>
          <p:cNvPr id="4" name="TextBox 3"/>
          <p:cNvSpPr txBox="1"/>
          <p:nvPr/>
        </p:nvSpPr>
        <p:spPr>
          <a:xfrm>
            <a:off x="2618751" y="3816317"/>
            <a:ext cx="61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56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607132" y="3816316"/>
            <a:ext cx="660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123</a:t>
            </a: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233976" y="3523844"/>
            <a:ext cx="373156" cy="2924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524281" y="3515669"/>
            <a:ext cx="373156" cy="2924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355249" y="4405768"/>
            <a:ext cx="796781" cy="5341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21681" y="4813128"/>
            <a:ext cx="1379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56 + 123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088370" y="4306040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=</a:t>
            </a:r>
            <a:endParaRPr lang="en-US" sz="3000" dirty="0"/>
          </a:p>
        </p:txBody>
      </p:sp>
      <p:sp>
        <p:nvSpPr>
          <p:cNvPr id="22" name="TextBox 21"/>
          <p:cNvSpPr txBox="1"/>
          <p:nvPr/>
        </p:nvSpPr>
        <p:spPr>
          <a:xfrm>
            <a:off x="7418028" y="4335573"/>
            <a:ext cx="65114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179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88206" y="6451180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0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4" grpId="0"/>
      <p:bldP spid="9" grpId="0"/>
      <p:bldP spid="18" grpId="0"/>
      <p:bldP spid="21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8841" y="2670274"/>
            <a:ext cx="4659438" cy="314486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Outline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700" b="1" dirty="0"/>
              <a:t> </a:t>
            </a:r>
            <a:r>
              <a:rPr lang="en-US" sz="2700" dirty="0"/>
              <a:t>Background and Motivation</a:t>
            </a:r>
            <a:endParaRPr lang="en-US" sz="27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Problem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</a:t>
            </a:r>
            <a:r>
              <a:rPr lang="en-US" sz="2700" b="1" dirty="0"/>
              <a:t>Dynamic Problems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</a:t>
            </a:r>
            <a:r>
              <a:rPr lang="en-US" sz="2700" dirty="0"/>
              <a:t>Related Work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Claims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dirty="0"/>
              <a:t> QBANK – Functions and Features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QBANK – Demos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Usability Study and Feedback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</a:t>
            </a:r>
            <a:r>
              <a:rPr lang="en-US" sz="2700" dirty="0"/>
              <a:t>Future Work</a:t>
            </a:r>
          </a:p>
          <a:p>
            <a:pPr lvl="0"/>
            <a:endParaRPr lang="en-US" dirty="0" smtClean="0"/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8206" y="6451180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25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Dynamic Problem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745" y="2366010"/>
            <a:ext cx="7546979" cy="2833217"/>
          </a:xfrm>
        </p:spPr>
        <p:txBody>
          <a:bodyPr>
            <a:normAutofit fontScale="85000" lnSpcReduction="20000"/>
          </a:bodyPr>
          <a:lstStyle/>
          <a:p>
            <a:pPr hangingPunct="0">
              <a:buFont typeface="Wingdings" panose="05000000000000000000" pitchFamily="2" charset="2"/>
              <a:buChar char="Ø"/>
            </a:pPr>
            <a:r>
              <a:rPr lang="en-US" sz="2700" dirty="0">
                <a:latin typeface="Albany" pitchFamily="18"/>
                <a:ea typeface="Andale Sans UI" pitchFamily="2"/>
                <a:cs typeface="Tahoma" pitchFamily="2"/>
              </a:rPr>
              <a:t> Problems that support parameterization or </a:t>
            </a:r>
            <a:r>
              <a:rPr lang="en-US" sz="2700" b="1" dirty="0">
                <a:latin typeface="Albany" pitchFamily="18"/>
                <a:ea typeface="Andale Sans UI" pitchFamily="2"/>
                <a:cs typeface="Tahoma" pitchFamily="2"/>
              </a:rPr>
              <a:t>variables.</a:t>
            </a:r>
            <a:endParaRPr lang="en-US" sz="2700" b="1" dirty="0">
              <a:latin typeface="Albany" pitchFamily="18"/>
              <a:ea typeface="Andale Sans UI" pitchFamily="2"/>
              <a:cs typeface="Tahoma" pitchFamily="2"/>
            </a:endParaRPr>
          </a:p>
          <a:p>
            <a:pPr marL="0" indent="0">
              <a:buNone/>
            </a:pPr>
            <a:endParaRPr lang="en-US" dirty="0" smtClean="0"/>
          </a:p>
          <a:p>
            <a:pPr marL="219456" lvl="1" indent="0">
              <a:buNone/>
            </a:pPr>
            <a:r>
              <a:rPr lang="en-US" sz="2100" b="1" dirty="0"/>
              <a:t>Problem template 	</a:t>
            </a:r>
            <a:r>
              <a:rPr lang="en-US" sz="2100" dirty="0"/>
              <a:t>Is today $day? </a:t>
            </a:r>
          </a:p>
          <a:p>
            <a:pPr marL="219456" lvl="1" indent="0">
              <a:buNone/>
            </a:pPr>
            <a:r>
              <a:rPr lang="en-US" sz="2100" b="1" dirty="0"/>
              <a:t>Variables</a:t>
            </a:r>
            <a:r>
              <a:rPr lang="en-US" sz="2100" dirty="0"/>
              <a:t>  	</a:t>
            </a:r>
            <a:r>
              <a:rPr lang="en-US" sz="2100" dirty="0" smtClean="0"/>
              <a:t>	$</a:t>
            </a:r>
            <a:r>
              <a:rPr lang="en-US" sz="2100" dirty="0"/>
              <a:t>day = “Monday”, “Tuesday”, “Wednesday”</a:t>
            </a:r>
          </a:p>
          <a:p>
            <a:pPr marL="219456" lvl="1" indent="0">
              <a:buNone/>
            </a:pPr>
            <a:r>
              <a:rPr lang="en-US" sz="2100" b="1" dirty="0"/>
              <a:t>User Interface       	</a:t>
            </a:r>
            <a:r>
              <a:rPr lang="en-US" sz="2100" dirty="0"/>
              <a:t>True      False</a:t>
            </a:r>
          </a:p>
          <a:p>
            <a:pPr marL="219456" lvl="1" indent="0">
              <a:buNone/>
            </a:pPr>
            <a:r>
              <a:rPr lang="en-US" sz="2100" b="1" dirty="0"/>
              <a:t>Model Answer Generator  </a:t>
            </a:r>
            <a:r>
              <a:rPr lang="en-US" sz="2100" dirty="0"/>
              <a:t>($day == “Monday”) ? True : False</a:t>
            </a:r>
          </a:p>
          <a:p>
            <a:pPr marL="219456" lvl="1" indent="0">
              <a:buNone/>
            </a:pPr>
            <a:r>
              <a:rPr lang="en-US" sz="2100" b="1" dirty="0"/>
              <a:t>Problem Instance	 </a:t>
            </a:r>
            <a:r>
              <a:rPr lang="en-US" sz="2100" dirty="0"/>
              <a:t>Is today Tuesday?</a:t>
            </a:r>
          </a:p>
          <a:p>
            <a:pPr marL="219456" lvl="1" indent="0">
              <a:buNone/>
            </a:pPr>
            <a:r>
              <a:rPr lang="en-US" sz="2100" b="1" dirty="0"/>
              <a:t>Student Answer      	</a:t>
            </a:r>
            <a:r>
              <a:rPr lang="en-US" sz="2100" dirty="0"/>
              <a:t>True      False</a:t>
            </a:r>
          </a:p>
          <a:p>
            <a:pPr marL="219456" lvl="1" indent="0">
              <a:buNone/>
            </a:pPr>
            <a:r>
              <a:rPr lang="en-US" sz="2100" b="1" dirty="0"/>
              <a:t>Answer Evaluator 	</a:t>
            </a:r>
            <a:r>
              <a:rPr lang="en-US" sz="2100" dirty="0"/>
              <a:t>String comparison( Model Answer, Student Answer)</a:t>
            </a:r>
            <a:endParaRPr lang="en-US" sz="2100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648776" y="3633612"/>
            <a:ext cx="110939" cy="907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4371553" y="3621952"/>
            <a:ext cx="110939" cy="907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4371552" y="4365205"/>
            <a:ext cx="110939" cy="90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3648775" y="4367023"/>
            <a:ext cx="110939" cy="907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779218" y="4655525"/>
            <a:ext cx="766483" cy="292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589839" y="4626512"/>
            <a:ext cx="534521" cy="292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55999" y="4947999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29305" y="4905544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593454" y="5478259"/>
            <a:ext cx="1921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/>
              <a:t>=&gt; </a:t>
            </a:r>
            <a:r>
              <a:rPr lang="en-US" dirty="0"/>
              <a:t>True </a:t>
            </a:r>
            <a:r>
              <a:rPr lang="en-US" dirty="0">
                <a:solidFill>
                  <a:srgbClr val="00B050"/>
                </a:solidFill>
              </a:rPr>
              <a:t>(Correct!!)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8206" y="6451180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32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3" grpId="0"/>
      <p:bldP spid="14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18" y="624607"/>
            <a:ext cx="8536194" cy="1088068"/>
          </a:xfrm>
        </p:spPr>
        <p:txBody>
          <a:bodyPr>
            <a:normAutofit/>
          </a:bodyPr>
          <a:lstStyle/>
          <a:p>
            <a:r>
              <a:rPr lang="en-US" sz="4500" dirty="0">
                <a:solidFill>
                  <a:srgbClr val="0070C0"/>
                </a:solidFill>
              </a:rPr>
              <a:t>Significance of dynamic problems</a:t>
            </a:r>
            <a:endParaRPr lang="en-US" sz="45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294" y="2355925"/>
            <a:ext cx="6686550" cy="2833217"/>
          </a:xfrm>
        </p:spPr>
        <p:txBody>
          <a:bodyPr>
            <a:normAutofit/>
          </a:bodyPr>
          <a:lstStyle/>
          <a:p>
            <a:pPr lvl="0"/>
            <a:endParaRPr lang="en-US" dirty="0" smtClean="0"/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23295" y="2095500"/>
            <a:ext cx="7230105" cy="3360904"/>
          </a:xfrm>
          <a:prstGeom prst="rect">
            <a:avLst/>
          </a:prstGeom>
        </p:spPr>
        <p:txBody>
          <a:bodyPr vert="horz" lIns="0" tIns="34290" rIns="0" bIns="3429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buNone/>
            </a:pPr>
            <a:r>
              <a:rPr lang="en-US" sz="2700" dirty="0">
                <a:latin typeface="Albany" pitchFamily="18"/>
                <a:ea typeface="Andale Sans UI" pitchFamily="2"/>
                <a:cs typeface="Tahoma" pitchFamily="2"/>
              </a:rPr>
              <a:t>Effective </a:t>
            </a:r>
            <a:r>
              <a:rPr lang="en-US" sz="2700" dirty="0" smtClean="0">
                <a:latin typeface="Albany" pitchFamily="18"/>
                <a:ea typeface="Andale Sans UI" pitchFamily="2"/>
                <a:cs typeface="Tahoma" pitchFamily="2"/>
              </a:rPr>
              <a:t>learning</a:t>
            </a:r>
          </a:p>
          <a:p>
            <a:pPr marL="0" indent="0" hangingPunct="0">
              <a:buNone/>
            </a:pPr>
            <a:endParaRPr lang="en-US" sz="2700" dirty="0">
              <a:latin typeface="Albany" pitchFamily="18"/>
              <a:ea typeface="Andale Sans UI" pitchFamily="2"/>
              <a:cs typeface="Tahoma" pitchFamily="2"/>
            </a:endParaRPr>
          </a:p>
          <a:p>
            <a:pPr hangingPunct="0">
              <a:buFont typeface="Wingdings" panose="05000000000000000000" pitchFamily="2" charset="2"/>
              <a:buChar char="Ø"/>
            </a:pPr>
            <a:r>
              <a:rPr lang="en-US" sz="2700" dirty="0">
                <a:latin typeface="Albany" pitchFamily="18"/>
                <a:ea typeface="Andale Sans UI" pitchFamily="2"/>
                <a:cs typeface="Tahoma" pitchFamily="2"/>
              </a:rPr>
              <a:t> Large database of practice questions.</a:t>
            </a:r>
          </a:p>
          <a:p>
            <a:pPr hangingPunct="0">
              <a:buFont typeface="Wingdings" panose="05000000000000000000" pitchFamily="2" charset="2"/>
              <a:buChar char="Ø"/>
            </a:pPr>
            <a:r>
              <a:rPr lang="en-US" sz="2700" dirty="0">
                <a:latin typeface="Albany" pitchFamily="18"/>
                <a:ea typeface="Andale Sans UI" pitchFamily="2"/>
                <a:cs typeface="Tahoma" pitchFamily="2"/>
              </a:rPr>
              <a:t> Test questions should have similar level of difficulty.</a:t>
            </a:r>
          </a:p>
          <a:p>
            <a:pPr hangingPunct="0">
              <a:buFont typeface="Wingdings" panose="05000000000000000000" pitchFamily="2" charset="2"/>
              <a:buChar char="Ø"/>
            </a:pPr>
            <a:r>
              <a:rPr lang="en-US" sz="2700" dirty="0">
                <a:latin typeface="Albany" pitchFamily="18"/>
                <a:ea typeface="Andale Sans UI" pitchFamily="2"/>
                <a:cs typeface="Tahoma" pitchFamily="2"/>
              </a:rPr>
              <a:t> Same questions for all students could result in unfair practices</a:t>
            </a:r>
            <a:r>
              <a:rPr lang="en-US" sz="2700" dirty="0" smtClean="0">
                <a:latin typeface="Albany" pitchFamily="18"/>
                <a:ea typeface="Andale Sans UI" pitchFamily="2"/>
                <a:cs typeface="Tahoma" pitchFamily="2"/>
              </a:rPr>
              <a:t>.</a:t>
            </a:r>
          </a:p>
          <a:p>
            <a:pPr marL="0" indent="0" hangingPunct="0">
              <a:buNone/>
            </a:pPr>
            <a:endParaRPr lang="en-US" sz="2700" dirty="0">
              <a:latin typeface="Albany" pitchFamily="18"/>
              <a:ea typeface="Andale Sans UI" pitchFamily="2"/>
              <a:cs typeface="Tahoma" pitchFamily="2"/>
            </a:endParaRPr>
          </a:p>
          <a:p>
            <a:pPr lvl="2" hangingPunct="0">
              <a:buFont typeface="Wingdings" panose="05000000000000000000" pitchFamily="2" charset="2"/>
              <a:buChar char="§"/>
            </a:pPr>
            <a:r>
              <a:rPr lang="en-US" sz="2250" dirty="0">
                <a:latin typeface="Albany" pitchFamily="18"/>
                <a:ea typeface="Andale Sans UI" pitchFamily="2"/>
                <a:cs typeface="Tahoma" pitchFamily="2"/>
              </a:rPr>
              <a:t> Copy the solution.</a:t>
            </a:r>
          </a:p>
          <a:p>
            <a:pPr lvl="2" hangingPunct="0">
              <a:buFont typeface="Wingdings" panose="05000000000000000000" pitchFamily="2" charset="2"/>
              <a:buChar char="§"/>
            </a:pPr>
            <a:r>
              <a:rPr lang="en-US" sz="2250" dirty="0">
                <a:latin typeface="Albany" pitchFamily="18"/>
                <a:ea typeface="Andale Sans UI" pitchFamily="2"/>
                <a:cs typeface="Tahoma" pitchFamily="2"/>
              </a:rPr>
              <a:t> </a:t>
            </a:r>
            <a:r>
              <a:rPr lang="en-US" sz="2250" dirty="0">
                <a:latin typeface="Albany" pitchFamily="18"/>
                <a:ea typeface="Andale Sans UI" pitchFamily="2"/>
                <a:cs typeface="Tahoma" pitchFamily="2"/>
              </a:rPr>
              <a:t>Memorize </a:t>
            </a:r>
            <a:r>
              <a:rPr lang="en-US" sz="2250" dirty="0">
                <a:latin typeface="Albany" pitchFamily="18"/>
                <a:ea typeface="Andale Sans UI" pitchFamily="2"/>
                <a:cs typeface="Tahoma" pitchFamily="2"/>
              </a:rPr>
              <a:t>answers.</a:t>
            </a:r>
            <a:endParaRPr lang="en-US" sz="2250" dirty="0">
              <a:latin typeface="Albany" pitchFamily="18"/>
              <a:ea typeface="Andale Sans UI" pitchFamily="2"/>
              <a:cs typeface="Tahoma" pitchFamily="2"/>
            </a:endParaRPr>
          </a:p>
          <a:p>
            <a:pPr marL="0" indent="0" algn="ctr" hangingPunct="0">
              <a:buNone/>
            </a:pPr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</p:txBody>
      </p:sp>
      <p:sp>
        <p:nvSpPr>
          <p:cNvPr id="7" name="Rectangle 6"/>
          <p:cNvSpPr/>
          <p:nvPr/>
        </p:nvSpPr>
        <p:spPr>
          <a:xfrm>
            <a:off x="88206" y="6451180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2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18" y="660572"/>
            <a:ext cx="8536194" cy="1088068"/>
          </a:xfrm>
        </p:spPr>
        <p:txBody>
          <a:bodyPr>
            <a:normAutofit/>
          </a:bodyPr>
          <a:lstStyle/>
          <a:p>
            <a:r>
              <a:rPr lang="en-US" sz="4500" dirty="0">
                <a:solidFill>
                  <a:srgbClr val="0070C0"/>
                </a:solidFill>
              </a:rPr>
              <a:t>Significance of dynamic problems</a:t>
            </a:r>
            <a:endParaRPr lang="en-US" sz="45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294" y="2355925"/>
            <a:ext cx="6686550" cy="2833217"/>
          </a:xfrm>
        </p:spPr>
        <p:txBody>
          <a:bodyPr>
            <a:normAutofit/>
          </a:bodyPr>
          <a:lstStyle/>
          <a:p>
            <a:pPr lvl="0"/>
            <a:endParaRPr lang="en-US" dirty="0" smtClean="0"/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23294" y="2088211"/>
            <a:ext cx="7417244" cy="2359959"/>
          </a:xfrm>
          <a:prstGeom prst="rect">
            <a:avLst/>
          </a:prstGeom>
        </p:spPr>
        <p:txBody>
          <a:bodyPr vert="horz" lIns="0" tIns="34290" rIns="0" bIns="3429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buNone/>
            </a:pPr>
            <a:r>
              <a:rPr lang="en-US" sz="2700" dirty="0">
                <a:latin typeface="Albany" pitchFamily="18"/>
                <a:ea typeface="Andale Sans UI" pitchFamily="2"/>
                <a:cs typeface="Tahoma" pitchFamily="2"/>
              </a:rPr>
              <a:t>Challenges</a:t>
            </a:r>
          </a:p>
          <a:p>
            <a:pPr hangingPunct="0">
              <a:buFont typeface="Wingdings" panose="05000000000000000000" pitchFamily="2" charset="2"/>
              <a:buChar char="Ø"/>
            </a:pPr>
            <a:r>
              <a:rPr lang="en-US" sz="2700" dirty="0">
                <a:latin typeface="Albany" pitchFamily="18"/>
                <a:ea typeface="Andale Sans UI" pitchFamily="2"/>
                <a:cs typeface="Tahoma" pitchFamily="2"/>
              </a:rPr>
              <a:t> Takes a lot of time</a:t>
            </a:r>
          </a:p>
          <a:p>
            <a:pPr hangingPunct="0">
              <a:buFont typeface="Wingdings" panose="05000000000000000000" pitchFamily="2" charset="2"/>
              <a:buChar char="Ø"/>
            </a:pPr>
            <a:r>
              <a:rPr lang="en-US" sz="2700" dirty="0">
                <a:latin typeface="Albany" pitchFamily="18"/>
                <a:ea typeface="Andale Sans UI" pitchFamily="2"/>
                <a:cs typeface="Tahoma" pitchFamily="2"/>
              </a:rPr>
              <a:t> </a:t>
            </a:r>
            <a:r>
              <a:rPr lang="en-US" sz="2700" dirty="0">
                <a:latin typeface="Albany" pitchFamily="18"/>
                <a:ea typeface="Andale Sans UI" pitchFamily="2"/>
                <a:cs typeface="Tahoma" pitchFamily="2"/>
              </a:rPr>
              <a:t>Ensuring same level of difficulty would require using the same question with different values. (Redundancy)</a:t>
            </a:r>
          </a:p>
          <a:p>
            <a:pPr hangingPunct="0">
              <a:buFont typeface="Wingdings" panose="05000000000000000000" pitchFamily="2" charset="2"/>
              <a:buChar char="Ø"/>
            </a:pPr>
            <a:r>
              <a:rPr lang="en-US" sz="2700" dirty="0">
                <a:latin typeface="Albany" pitchFamily="18"/>
                <a:ea typeface="Andale Sans UI" pitchFamily="2"/>
                <a:cs typeface="Tahoma" pitchFamily="2"/>
              </a:rPr>
              <a:t>Ensuring correctness of solution is tedious.</a:t>
            </a:r>
            <a:endParaRPr lang="en-US" sz="1500" dirty="0"/>
          </a:p>
          <a:p>
            <a:endParaRPr lang="en-US" sz="1500" dirty="0"/>
          </a:p>
          <a:p>
            <a:endParaRPr lang="en-US" sz="15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316621" y="4917017"/>
            <a:ext cx="6882205" cy="391064"/>
          </a:xfrm>
          <a:prstGeom prst="rect">
            <a:avLst/>
          </a:prstGeom>
        </p:spPr>
        <p:txBody>
          <a:bodyPr vert="horz" lIns="0" tIns="34290" rIns="0" bIns="34290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buNone/>
            </a:pPr>
            <a:r>
              <a:rPr lang="en-US" sz="2700" dirty="0">
                <a:latin typeface="Albany" pitchFamily="18"/>
                <a:ea typeface="Andale Sans UI" pitchFamily="2"/>
                <a:cs typeface="Tahoma" pitchFamily="2"/>
              </a:rPr>
              <a:t>Solution  			Dynamic Problem Authoring</a:t>
            </a:r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928097" y="5025568"/>
            <a:ext cx="9581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635501" y="4791998"/>
            <a:ext cx="3705037" cy="4671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88206" y="6451180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6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9020" y="1807097"/>
            <a:ext cx="4659438" cy="314486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Outline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700" b="1" dirty="0"/>
              <a:t> Background and Motivation</a:t>
            </a:r>
            <a:endParaRPr lang="en-US" sz="2700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Problem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Dynamic Problems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</a:t>
            </a:r>
            <a:r>
              <a:rPr lang="en-US" sz="2700" dirty="0"/>
              <a:t>Related Work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Claims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dirty="0"/>
              <a:t> QBANK – Goals and Features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QBANK – Demos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Usability Study and Feedback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</a:t>
            </a:r>
            <a:r>
              <a:rPr lang="en-US" sz="2700" dirty="0"/>
              <a:t>Future Work</a:t>
            </a:r>
          </a:p>
          <a:p>
            <a:pPr lvl="0"/>
            <a:endParaRPr lang="en-US" dirty="0" smtClean="0"/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8206" y="6451180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95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Authoring Tools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949" y="2623185"/>
            <a:ext cx="6686550" cy="2833217"/>
          </a:xfrm>
        </p:spPr>
        <p:txBody>
          <a:bodyPr>
            <a:normAutofit/>
          </a:bodyPr>
          <a:lstStyle/>
          <a:p>
            <a:pPr marL="0" indent="0" algn="ctr" hangingPunct="0">
              <a:buNone/>
            </a:pPr>
            <a:endParaRPr lang="en-US" sz="2700" dirty="0">
              <a:latin typeface="Albany" pitchFamily="18"/>
              <a:ea typeface="Andale Sans UI" pitchFamily="2"/>
              <a:cs typeface="Tahoma" pitchFamily="2"/>
            </a:endParaRPr>
          </a:p>
          <a:p>
            <a:pPr marL="0" indent="0" algn="ctr" hangingPunct="0">
              <a:buNone/>
            </a:pPr>
            <a:r>
              <a:rPr lang="en-US" sz="2700" dirty="0">
                <a:latin typeface="Albany" pitchFamily="18"/>
                <a:ea typeface="Andale Sans UI" pitchFamily="2"/>
                <a:cs typeface="Tahoma" pitchFamily="2"/>
              </a:rPr>
              <a:t>Tools that used for editing or creating content.</a:t>
            </a:r>
            <a:endParaRPr lang="en-US" dirty="0" smtClean="0"/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400800" y="3001736"/>
            <a:ext cx="859972" cy="642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90658" y="3643993"/>
            <a:ext cx="1578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9900"/>
                </a:solidFill>
              </a:rPr>
              <a:t>PROBLEMS</a:t>
            </a:r>
            <a:endParaRPr lang="en-US" sz="2400" dirty="0">
              <a:solidFill>
                <a:srgbClr val="FF99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206" y="6451180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12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7700" y="3068266"/>
            <a:ext cx="4665520" cy="348033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Outline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700" b="1" dirty="0"/>
              <a:t> </a:t>
            </a:r>
            <a:r>
              <a:rPr lang="en-US" sz="2700" dirty="0"/>
              <a:t>Background and Motivation</a:t>
            </a:r>
            <a:endParaRPr lang="en-US" sz="27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Problem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Dynamic Problems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</a:t>
            </a:r>
            <a:r>
              <a:rPr lang="en-US" sz="2700" b="1" dirty="0"/>
              <a:t>Related Work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Claims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dirty="0"/>
              <a:t> QBANK – Functions and Features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QBANK – Demos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Usability Study and Feedback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</a:t>
            </a:r>
            <a:r>
              <a:rPr lang="en-US" sz="2700" dirty="0"/>
              <a:t>Future Work</a:t>
            </a:r>
          </a:p>
          <a:p>
            <a:pPr lvl="0"/>
            <a:endParaRPr lang="en-US" dirty="0" smtClean="0"/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8206" y="6451180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30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Related Work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756" y="2401309"/>
            <a:ext cx="6686550" cy="2833217"/>
          </a:xfrm>
        </p:spPr>
        <p:txBody>
          <a:bodyPr>
            <a:normAutofit/>
          </a:bodyPr>
          <a:lstStyle/>
          <a:p>
            <a:pPr hangingPunct="0">
              <a:buFont typeface="Wingdings" panose="05000000000000000000" pitchFamily="2" charset="2"/>
              <a:buChar char="Ø"/>
            </a:pPr>
            <a:r>
              <a:rPr lang="en-US" sz="2700" dirty="0">
                <a:latin typeface="Albany" pitchFamily="18"/>
                <a:cs typeface="Tahoma" pitchFamily="2"/>
              </a:rPr>
              <a:t> Learning Management Systems</a:t>
            </a:r>
            <a:r>
              <a:rPr lang="en-US" dirty="0" smtClean="0">
                <a:latin typeface="Albany" pitchFamily="18"/>
                <a:cs typeface="Tahoma" pitchFamily="2"/>
              </a:rPr>
              <a:t>	</a:t>
            </a:r>
          </a:p>
          <a:p>
            <a:pPr lvl="1" hangingPunct="0">
              <a:buClr>
                <a:srgbClr val="D34817"/>
              </a:buClr>
              <a:buFont typeface="Wingdings" panose="05000000000000000000" pitchFamily="2" charset="2"/>
              <a:buChar char="Ø"/>
            </a:pPr>
            <a:r>
              <a:rPr lang="en-US" sz="2700" dirty="0">
                <a:latin typeface="Albany" pitchFamily="18"/>
                <a:cs typeface="Tahoma" pitchFamily="2"/>
              </a:rPr>
              <a:t> Blackboard</a:t>
            </a:r>
            <a:r>
              <a:rPr lang="en-US" sz="2700" dirty="0">
                <a:latin typeface="Albany" pitchFamily="18"/>
                <a:cs typeface="Tahoma" pitchFamily="2"/>
              </a:rPr>
              <a:t>, Moodle</a:t>
            </a:r>
            <a:endParaRPr lang="en-US" sz="2550" dirty="0">
              <a:solidFill>
                <a:prstClr val="black">
                  <a:lumMod val="75000"/>
                  <a:lumOff val="25000"/>
                </a:prstClr>
              </a:solidFill>
              <a:latin typeface="Albany" pitchFamily="18"/>
              <a:cs typeface="Tahoma" pitchFamily="2"/>
            </a:endParaRPr>
          </a:p>
          <a:p>
            <a:pPr lvl="1" hangingPunct="0">
              <a:buFont typeface="Wingdings" panose="05000000000000000000" pitchFamily="2" charset="2"/>
              <a:buChar char="Ø"/>
            </a:pPr>
            <a:endParaRPr lang="en-US" dirty="0" smtClean="0">
              <a:latin typeface="Albany" pitchFamily="18"/>
              <a:cs typeface="Tahoma" pitchFamily="2"/>
            </a:endParaRPr>
          </a:p>
          <a:p>
            <a:pPr lvl="1" hangingPunct="0">
              <a:buFont typeface="Wingdings" panose="05000000000000000000" pitchFamily="2" charset="2"/>
              <a:buChar char="Ø"/>
            </a:pPr>
            <a:endParaRPr lang="en-US" dirty="0" smtClean="0">
              <a:latin typeface="Albany" pitchFamily="18"/>
              <a:cs typeface="Tahoma" pitchFamily="2"/>
            </a:endParaRPr>
          </a:p>
          <a:p>
            <a:pPr lvl="0" hangingPunct="0">
              <a:buClr>
                <a:srgbClr val="D34817"/>
              </a:buClr>
              <a:buFont typeface="Wingdings" panose="05000000000000000000" pitchFamily="2" charset="2"/>
              <a:buChar char="Ø"/>
            </a:pPr>
            <a:r>
              <a:rPr 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Albany" pitchFamily="18"/>
                <a:cs typeface="Tahoma" pitchFamily="2"/>
              </a:rPr>
              <a:t> Generic Problem Authoring Tool</a:t>
            </a:r>
          </a:p>
          <a:p>
            <a:pPr lvl="1" hangingPunct="0">
              <a:buClr>
                <a:srgbClr val="D34817"/>
              </a:buClr>
              <a:buFont typeface="Wingdings" panose="05000000000000000000" pitchFamily="2" charset="2"/>
              <a:buChar char="Ø"/>
            </a:pPr>
            <a:r>
              <a:rPr lang="en-US" sz="2550" dirty="0">
                <a:solidFill>
                  <a:prstClr val="black">
                    <a:lumMod val="75000"/>
                    <a:lumOff val="25000"/>
                  </a:prstClr>
                </a:solidFill>
                <a:latin typeface="Albany" pitchFamily="18"/>
                <a:cs typeface="Tahoma" pitchFamily="2"/>
              </a:rPr>
              <a:t> Adobe Captivate, Question Mark</a:t>
            </a:r>
          </a:p>
          <a:p>
            <a:pPr marL="0" indent="0" hangingPunct="0">
              <a:buClr>
                <a:srgbClr val="D34817"/>
              </a:buClr>
              <a:buNone/>
            </a:pPr>
            <a:endParaRPr lang="en-US" dirty="0" smtClean="0">
              <a:latin typeface="Albany" pitchFamily="18"/>
              <a:cs typeface="Tahoma" pitchFamily="2"/>
            </a:endParaRPr>
          </a:p>
          <a:p>
            <a:pPr hangingPunct="0">
              <a:buFont typeface="Wingdings" panose="05000000000000000000" pitchFamily="2" charset="2"/>
              <a:buChar char="Ø"/>
            </a:pP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8206" y="6451180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4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Related Work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/>
              <a:t> </a:t>
            </a:r>
            <a:r>
              <a:rPr lang="en-US" sz="2700" dirty="0"/>
              <a:t>Adobe Captivate</a:t>
            </a:r>
            <a:endParaRPr lang="en-US" sz="27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Question Mark</a:t>
            </a:r>
          </a:p>
          <a:p>
            <a:endParaRPr lang="en-US" sz="2700" dirty="0"/>
          </a:p>
        </p:txBody>
      </p:sp>
      <p:pic>
        <p:nvPicPr>
          <p:cNvPr id="2050" name="Picture 2" descr="http://www.adobe.com/support/captivate/advanced/images/ad_quiz_insertqn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2674668"/>
            <a:ext cx="2427515" cy="28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learningsolutionsmag.com/assets/images/learningsolutions/022310/022210feature_f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239" y="2860239"/>
            <a:ext cx="3580521" cy="239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8206" y="6451180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46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Related Work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14" name="Content Placeholder 5"/>
          <p:cNvSpPr>
            <a:spLocks noGrp="1"/>
          </p:cNvSpPr>
          <p:nvPr>
            <p:ph sz="half" idx="1"/>
          </p:nvPr>
        </p:nvSpPr>
        <p:spPr>
          <a:xfrm>
            <a:off x="4674346" y="2356388"/>
            <a:ext cx="3994266" cy="30170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700" dirty="0"/>
              <a:t> Limited to 5 variables.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700" dirty="0"/>
              <a:t> The values have to be individually added to the list.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700" dirty="0"/>
              <a:t> </a:t>
            </a:r>
            <a:r>
              <a:rPr lang="en-US" sz="2700" dirty="0"/>
              <a:t>Only supports Mathematical calculations.</a:t>
            </a:r>
            <a:endParaRPr lang="en-US" sz="27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22960" y="2272554"/>
            <a:ext cx="3703320" cy="3017520"/>
          </a:xfrm>
        </p:spPr>
        <p:txBody>
          <a:bodyPr>
            <a:normAutofit/>
          </a:bodyPr>
          <a:lstStyle/>
          <a:p>
            <a:r>
              <a:rPr lang="en-US" sz="2700" dirty="0"/>
              <a:t>Blackboard</a:t>
            </a:r>
            <a:endParaRPr lang="en-US" sz="2700" dirty="0"/>
          </a:p>
        </p:txBody>
      </p:sp>
      <p:pic>
        <p:nvPicPr>
          <p:cNvPr id="5122" name="Picture 2" descr="http://www.southampton.ac.uk/isolutions/computing/elearn/blackboard/calcnumeric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6" t="4350" r="14144" b="1082"/>
          <a:stretch/>
        </p:blipFill>
        <p:spPr bwMode="auto">
          <a:xfrm>
            <a:off x="815708" y="2876726"/>
            <a:ext cx="3779150" cy="30940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36220" y="3130164"/>
            <a:ext cx="1926721" cy="3600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88206" y="6451180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3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Related Work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Moodle</a:t>
            </a:r>
            <a:endParaRPr lang="en-US" sz="27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15654" y="2241551"/>
            <a:ext cx="4151107" cy="30175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700" dirty="0"/>
              <a:t> </a:t>
            </a:r>
            <a:r>
              <a:rPr lang="en-US" sz="2700" dirty="0"/>
              <a:t>Dataset of values have to be individually added.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700" dirty="0"/>
              <a:t> Limited to 100 different values for a variable.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700" dirty="0"/>
              <a:t> </a:t>
            </a:r>
            <a:r>
              <a:rPr lang="en-US" sz="2700" dirty="0"/>
              <a:t>Only supports Mathematical calculations.</a:t>
            </a:r>
            <a:endParaRPr lang="en-US" sz="2700" dirty="0"/>
          </a:p>
        </p:txBody>
      </p:sp>
      <p:pic>
        <p:nvPicPr>
          <p:cNvPr id="2054" name="Picture 6" descr="https://encrypted-tbn3.gstatic.com/images?q=tbn:ANd9GcRKTuQj3vzzf6tWt3kSw5Hdn4mdTfNP5PIiRimw87naOiyPwgX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65" y="2319447"/>
            <a:ext cx="2849734" cy="397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53037" y="2524259"/>
            <a:ext cx="2034862" cy="3090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88206" y="6451180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91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Related Work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22958" y="2241551"/>
            <a:ext cx="3755765" cy="3017520"/>
          </a:xfrm>
        </p:spPr>
        <p:txBody>
          <a:bodyPr>
            <a:normAutofit/>
          </a:bodyPr>
          <a:lstStyle/>
          <a:p>
            <a:r>
              <a:rPr lang="en-US" sz="2700" dirty="0"/>
              <a:t>QuadBase </a:t>
            </a:r>
          </a:p>
        </p:txBody>
      </p:sp>
      <p:sp>
        <p:nvSpPr>
          <p:cNvPr id="8" name="Rectangle 7"/>
          <p:cNvSpPr/>
          <p:nvPr/>
        </p:nvSpPr>
        <p:spPr>
          <a:xfrm>
            <a:off x="5859555" y="2660500"/>
            <a:ext cx="2349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350" dirty="0"/>
              <a:t> </a:t>
            </a:r>
            <a:r>
              <a:rPr lang="en-US" dirty="0"/>
              <a:t>Has an option for </a:t>
            </a:r>
            <a:r>
              <a:rPr lang="en-US" dirty="0"/>
              <a:t>Dynamic </a:t>
            </a:r>
            <a:r>
              <a:rPr lang="en-US" dirty="0"/>
              <a:t>questions but still </a:t>
            </a:r>
            <a:r>
              <a:rPr lang="en-US" dirty="0"/>
              <a:t>not implemented yet.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358" t="8061" r="-1"/>
          <a:stretch/>
        </p:blipFill>
        <p:spPr>
          <a:xfrm>
            <a:off x="948018" y="2864224"/>
            <a:ext cx="3933265" cy="23236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206" y="6451180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86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036" y="671032"/>
            <a:ext cx="8112611" cy="1088068"/>
          </a:xfrm>
        </p:spPr>
        <p:txBody>
          <a:bodyPr>
            <a:noAutofit/>
          </a:bodyPr>
          <a:lstStyle/>
          <a:p>
            <a:r>
              <a:rPr lang="en-US" sz="4500" dirty="0">
                <a:solidFill>
                  <a:srgbClr val="0070C0"/>
                </a:solidFill>
              </a:rPr>
              <a:t>Khan Academy Exercise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529" y="2054935"/>
            <a:ext cx="6796970" cy="3316302"/>
          </a:xfrm>
        </p:spPr>
        <p:txBody>
          <a:bodyPr>
            <a:normAutofit lnSpcReduction="10000"/>
          </a:bodyPr>
          <a:lstStyle/>
          <a:p>
            <a:pPr marL="0" indent="0" algn="ctr" hangingPunct="0">
              <a:buNone/>
            </a:pPr>
            <a:r>
              <a:rPr lang="en-US" sz="2700" b="1" dirty="0">
                <a:latin typeface="Albany" pitchFamily="18"/>
                <a:ea typeface="Andale Sans UI" pitchFamily="2"/>
                <a:cs typeface="Tahoma" pitchFamily="2"/>
              </a:rPr>
              <a:t>Pros</a:t>
            </a:r>
            <a:endParaRPr lang="en-US" sz="2700" b="1" dirty="0">
              <a:latin typeface="Albany" pitchFamily="18"/>
              <a:ea typeface="Andale Sans UI" pitchFamily="2"/>
              <a:cs typeface="Tahoma" pitchFamily="2"/>
            </a:endParaRPr>
          </a:p>
          <a:p>
            <a:pPr hangingPunct="0">
              <a:buFont typeface="Wingdings" panose="05000000000000000000" pitchFamily="2" charset="2"/>
              <a:buChar char="Ø"/>
            </a:pPr>
            <a:r>
              <a:rPr lang="en-US" sz="2700" dirty="0">
                <a:latin typeface="Albany" pitchFamily="18"/>
                <a:cs typeface="Tahoma" pitchFamily="2"/>
              </a:rPr>
              <a:t>  Supports the use of variables (text , numbers)</a:t>
            </a:r>
          </a:p>
          <a:p>
            <a:pPr hangingPunct="0">
              <a:buFont typeface="Wingdings" panose="05000000000000000000" pitchFamily="2" charset="2"/>
              <a:buChar char="Ø"/>
            </a:pPr>
            <a:r>
              <a:rPr lang="en-US" sz="2700" dirty="0">
                <a:latin typeface="Albany" pitchFamily="18"/>
                <a:cs typeface="Tahoma" pitchFamily="2"/>
              </a:rPr>
              <a:t>  Complex Problem types {Interactive graphs, geometry}</a:t>
            </a:r>
          </a:p>
          <a:p>
            <a:pPr hangingPunct="0">
              <a:buFont typeface="Wingdings" panose="05000000000000000000" pitchFamily="2" charset="2"/>
              <a:buChar char="Ø"/>
            </a:pPr>
            <a:r>
              <a:rPr lang="en-US" sz="2700" dirty="0">
                <a:latin typeface="Albany" pitchFamily="18"/>
                <a:cs typeface="Tahoma" pitchFamily="2"/>
              </a:rPr>
              <a:t>  Written in HTML which supports any functionality that can be written in JavaScript{Visualizations, Mouse interactions, </a:t>
            </a:r>
            <a:r>
              <a:rPr lang="en-US" sz="2700" dirty="0" err="1">
                <a:latin typeface="Albany" pitchFamily="18"/>
                <a:cs typeface="Tahoma" pitchFamily="2"/>
              </a:rPr>
              <a:t>etc</a:t>
            </a:r>
            <a:r>
              <a:rPr lang="en-US" sz="2700" dirty="0">
                <a:latin typeface="Albany" pitchFamily="18"/>
                <a:cs typeface="Tahoma" pitchFamily="2"/>
              </a:rPr>
              <a:t>}</a:t>
            </a:r>
            <a:endParaRPr lang="en-US" dirty="0" smtClean="0"/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8206" y="6451180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99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36" y="696432"/>
            <a:ext cx="8112611" cy="1088068"/>
          </a:xfrm>
        </p:spPr>
        <p:txBody>
          <a:bodyPr>
            <a:noAutofit/>
          </a:bodyPr>
          <a:lstStyle/>
          <a:p>
            <a:r>
              <a:rPr lang="en-US" sz="4500" dirty="0">
                <a:solidFill>
                  <a:srgbClr val="0070C0"/>
                </a:solidFill>
              </a:rPr>
              <a:t>Khan Academy Exercise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870" y="2082577"/>
            <a:ext cx="6796970" cy="2862206"/>
          </a:xfrm>
        </p:spPr>
        <p:txBody>
          <a:bodyPr>
            <a:normAutofit lnSpcReduction="10000"/>
          </a:bodyPr>
          <a:lstStyle/>
          <a:p>
            <a:pPr marL="0" indent="0" algn="ctr" hangingPunct="0">
              <a:buNone/>
            </a:pPr>
            <a:r>
              <a:rPr lang="en-US" sz="2700" b="1" dirty="0">
                <a:latin typeface="Albany" pitchFamily="18"/>
                <a:ea typeface="Andale Sans UI" pitchFamily="2"/>
                <a:cs typeface="Tahoma" pitchFamily="2"/>
              </a:rPr>
              <a:t>Cons</a:t>
            </a:r>
            <a:endParaRPr lang="en-US" sz="2700" b="1" dirty="0">
              <a:latin typeface="Albany" pitchFamily="18"/>
              <a:ea typeface="Andale Sans UI" pitchFamily="2"/>
              <a:cs typeface="Tahoma" pitchFamily="2"/>
            </a:endParaRPr>
          </a:p>
          <a:p>
            <a:pPr hangingPunct="0">
              <a:buFont typeface="Wingdings" panose="05000000000000000000" pitchFamily="2" charset="2"/>
              <a:buChar char="Ø"/>
            </a:pPr>
            <a:r>
              <a:rPr lang="en-US" sz="2700" dirty="0">
                <a:latin typeface="Albany" pitchFamily="18"/>
                <a:cs typeface="Tahoma" pitchFamily="2"/>
              </a:rPr>
              <a:t>  Need programming expertise.</a:t>
            </a:r>
          </a:p>
          <a:p>
            <a:pPr hangingPunct="0">
              <a:buFont typeface="Wingdings" panose="05000000000000000000" pitchFamily="2" charset="2"/>
              <a:buChar char="Ø"/>
            </a:pPr>
            <a:r>
              <a:rPr lang="en-US" sz="2700" dirty="0">
                <a:latin typeface="Albany" pitchFamily="18"/>
                <a:cs typeface="Tahoma" pitchFamily="2"/>
              </a:rPr>
              <a:t>  Simple questions also need a lot of code to work correctly.</a:t>
            </a:r>
          </a:p>
          <a:p>
            <a:pPr hangingPunct="0">
              <a:buFont typeface="Wingdings" panose="05000000000000000000" pitchFamily="2" charset="2"/>
              <a:buChar char="Ø"/>
            </a:pPr>
            <a:r>
              <a:rPr lang="en-US" sz="2700" dirty="0">
                <a:latin typeface="Albany" pitchFamily="18"/>
                <a:cs typeface="Tahoma" pitchFamily="2"/>
              </a:rPr>
              <a:t>  No consistent problem authoring format defined.</a:t>
            </a:r>
            <a:endParaRPr lang="en-US" dirty="0" smtClean="0"/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8206" y="6451180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8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936" y="1052032"/>
            <a:ext cx="8112611" cy="1088068"/>
          </a:xfrm>
        </p:spPr>
        <p:txBody>
          <a:bodyPr>
            <a:noAutofit/>
          </a:bodyPr>
          <a:lstStyle/>
          <a:p>
            <a:r>
              <a:rPr lang="en-US" sz="4500" dirty="0">
                <a:solidFill>
                  <a:srgbClr val="0070C0"/>
                </a:solidFill>
              </a:rPr>
              <a:t>Khan Academy Exercise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949" y="2623185"/>
            <a:ext cx="6686550" cy="2833217"/>
          </a:xfrm>
        </p:spPr>
        <p:txBody>
          <a:bodyPr>
            <a:normAutofit/>
          </a:bodyPr>
          <a:lstStyle/>
          <a:p>
            <a:pPr marL="0" indent="0" algn="ctr" hangingPunct="0">
              <a:buNone/>
            </a:pPr>
            <a:endParaRPr lang="en-US" sz="2700" dirty="0">
              <a:latin typeface="Albany" pitchFamily="18"/>
              <a:ea typeface="Andale Sans UI" pitchFamily="2"/>
              <a:cs typeface="Tahoma" pitchFamily="2"/>
            </a:endParaRPr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752" t="13235" r="5180" b="5883"/>
          <a:stretch/>
        </p:blipFill>
        <p:spPr>
          <a:xfrm>
            <a:off x="88206" y="300082"/>
            <a:ext cx="8971536" cy="5959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9380" y="0"/>
            <a:ext cx="18239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Static MCQ</a:t>
            </a:r>
            <a:endParaRPr lang="en-US" sz="1350" b="1" dirty="0"/>
          </a:p>
        </p:txBody>
      </p:sp>
      <p:sp>
        <p:nvSpPr>
          <p:cNvPr id="6" name="Rectangle 5"/>
          <p:cNvSpPr/>
          <p:nvPr/>
        </p:nvSpPr>
        <p:spPr>
          <a:xfrm>
            <a:off x="88206" y="6451180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16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41906" y="3313883"/>
            <a:ext cx="3818812" cy="96257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QBANK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7" y="2770959"/>
            <a:ext cx="3621764" cy="2833217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Web-Based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dirty="0"/>
              <a:t> Dynamic </a:t>
            </a:r>
            <a:r>
              <a:rPr lang="en-US" sz="2700" dirty="0"/>
              <a:t>Problem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Authoring tool</a:t>
            </a:r>
            <a:endParaRPr lang="en-US" sz="2700" dirty="0"/>
          </a:p>
          <a:p>
            <a:pPr lvl="0"/>
            <a:endParaRPr lang="en-US" sz="2700" dirty="0"/>
          </a:p>
          <a:p>
            <a:pPr lvl="0"/>
            <a:endParaRPr lang="en-US" dirty="0" smtClean="0"/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93060" y="2770959"/>
            <a:ext cx="3235398" cy="2833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>
                <a:latin typeface="Kokila" panose="020B0604020202020204" pitchFamily="34" charset="0"/>
                <a:ea typeface="DejaVu Serif Condensed" panose="02060606050605020204" pitchFamily="18" charset="0"/>
                <a:cs typeface="Kokila" panose="020B0604020202020204" pitchFamily="34" charset="0"/>
              </a:rPr>
              <a:t>? </a:t>
            </a:r>
            <a:r>
              <a:rPr lang="en-US" sz="2700" dirty="0">
                <a:latin typeface="Century Gothic (Body)"/>
              </a:rPr>
              <a:t> -- Online</a:t>
            </a:r>
          </a:p>
          <a:p>
            <a:pPr marL="0" indent="0">
              <a:buNone/>
            </a:pPr>
            <a:r>
              <a:rPr lang="en-US" sz="2700" dirty="0">
                <a:latin typeface="Kokila" panose="020B0604020202020204" pitchFamily="34" charset="0"/>
                <a:cs typeface="Kokila" panose="020B0604020202020204" pitchFamily="34" charset="0"/>
              </a:rPr>
              <a:t>?</a:t>
            </a:r>
            <a:r>
              <a:rPr lang="en-US" sz="2700" dirty="0">
                <a:latin typeface="Century Gothic (Body)"/>
              </a:rPr>
              <a:t> </a:t>
            </a:r>
          </a:p>
          <a:p>
            <a:pPr marL="0" indent="0">
              <a:buNone/>
            </a:pPr>
            <a:r>
              <a:rPr lang="en-US" sz="2700" dirty="0">
                <a:latin typeface="Kokila" panose="020B0604020202020204" pitchFamily="34" charset="0"/>
                <a:cs typeface="Kokila" panose="020B0604020202020204" pitchFamily="34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88206" y="6451180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6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8868" y="3507937"/>
            <a:ext cx="4659438" cy="314486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Outline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Background and Motivation</a:t>
            </a:r>
            <a:endParaRPr lang="en-US" sz="27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Problem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Dynamic Problems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</a:t>
            </a:r>
            <a:r>
              <a:rPr lang="en-US" sz="2700" dirty="0"/>
              <a:t>Related Work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</a:t>
            </a:r>
            <a:r>
              <a:rPr lang="en-US" sz="2700" b="1" dirty="0"/>
              <a:t>Claims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dirty="0"/>
              <a:t> QBANK – Functions and Features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QBANK – Demos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Usability Study and Feedback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</a:t>
            </a:r>
            <a:r>
              <a:rPr lang="en-US" sz="2700" dirty="0"/>
              <a:t>Future Work</a:t>
            </a:r>
          </a:p>
          <a:p>
            <a:pPr lvl="0"/>
            <a:endParaRPr lang="en-US" dirty="0" smtClean="0"/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8206" y="6451180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70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Claims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549" y="2292985"/>
            <a:ext cx="6686550" cy="28332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700" dirty="0"/>
              <a:t>  Dynamic problems are advantageous.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dirty="0"/>
              <a:t>  Existing tools lack support for dynamic problem authoring.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dirty="0"/>
              <a:t>  Khan Academy Exercise Framework is powerful but not user friendly.</a:t>
            </a:r>
            <a:endParaRPr lang="en-US" sz="2700" dirty="0"/>
          </a:p>
        </p:txBody>
      </p:sp>
      <p:sp>
        <p:nvSpPr>
          <p:cNvPr id="5" name="Rectangle 4"/>
          <p:cNvSpPr/>
          <p:nvPr/>
        </p:nvSpPr>
        <p:spPr>
          <a:xfrm>
            <a:off x="88206" y="6451180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24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1380" y="2953713"/>
            <a:ext cx="3923180" cy="1048870"/>
          </a:xfrm>
          <a:ln>
            <a:solidFill>
              <a:schemeClr val="tx1"/>
            </a:solidFill>
          </a:ln>
          <a:effectLst>
            <a:glow rad="101600">
              <a:srgbClr val="002060">
                <a:alpha val="60000"/>
              </a:srgb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Algerian" panose="04020705040A02060702" pitchFamily="82" charset="0"/>
              </a:rPr>
              <a:t>QBANK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206" y="6451180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9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3100" y="3857414"/>
            <a:ext cx="4652820" cy="40468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Outline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700" b="1" dirty="0"/>
              <a:t> </a:t>
            </a:r>
            <a:r>
              <a:rPr lang="en-US" sz="2700" dirty="0"/>
              <a:t>Background and Motivation</a:t>
            </a:r>
            <a:endParaRPr lang="en-US" sz="27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Problem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Dynamic Problems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</a:t>
            </a:r>
            <a:r>
              <a:rPr lang="en-US" sz="2700" dirty="0"/>
              <a:t>Related Work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Claims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dirty="0"/>
              <a:t> </a:t>
            </a:r>
            <a:r>
              <a:rPr lang="en-US" sz="2700" b="1" dirty="0"/>
              <a:t>QBANK – Goals and Features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QBANK – Demos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Usability Study and Feedback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</a:t>
            </a:r>
            <a:r>
              <a:rPr lang="en-US" sz="2700" dirty="0"/>
              <a:t>Future Work</a:t>
            </a:r>
          </a:p>
          <a:p>
            <a:pPr lvl="0"/>
            <a:endParaRPr lang="en-US" dirty="0" smtClean="0"/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8206" y="6451180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2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Goals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158" y="2340797"/>
            <a:ext cx="6686550" cy="283321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700" dirty="0"/>
              <a:t> Build </a:t>
            </a:r>
            <a:r>
              <a:rPr lang="en-US" sz="2700" dirty="0"/>
              <a:t>an intuitive </a:t>
            </a:r>
            <a:r>
              <a:rPr lang="en-US" sz="2700" dirty="0"/>
              <a:t>user </a:t>
            </a:r>
            <a:r>
              <a:rPr lang="en-US" sz="2700" dirty="0"/>
              <a:t>friendly </a:t>
            </a:r>
            <a:r>
              <a:rPr lang="en-US" sz="2700" dirty="0"/>
              <a:t>interface </a:t>
            </a:r>
            <a:r>
              <a:rPr lang="en-US" sz="2700" dirty="0"/>
              <a:t>for users with </a:t>
            </a:r>
            <a:r>
              <a:rPr lang="en-US" sz="2700" dirty="0"/>
              <a:t>different levels of </a:t>
            </a:r>
            <a:r>
              <a:rPr lang="en-US" sz="2700" dirty="0"/>
              <a:t>programming expertise.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dirty="0"/>
              <a:t> Consistent user interface for different problem types based on </a:t>
            </a:r>
            <a:r>
              <a:rPr lang="en-US" sz="2700" b="1" dirty="0"/>
              <a:t>Problem </a:t>
            </a:r>
            <a:r>
              <a:rPr lang="en-US" sz="2700" dirty="0"/>
              <a:t>definition.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dirty="0"/>
              <a:t>Capability of exporting </a:t>
            </a:r>
            <a:r>
              <a:rPr lang="en-US" sz="2700" b="1" dirty="0"/>
              <a:t>Problems</a:t>
            </a:r>
            <a:r>
              <a:rPr lang="en-US" sz="2700" dirty="0"/>
              <a:t> in different formats.</a:t>
            </a:r>
            <a:endParaRPr lang="en-US" sz="2700" dirty="0"/>
          </a:p>
        </p:txBody>
      </p:sp>
      <p:sp>
        <p:nvSpPr>
          <p:cNvPr id="5" name="Rectangle 4"/>
          <p:cNvSpPr/>
          <p:nvPr/>
        </p:nvSpPr>
        <p:spPr>
          <a:xfrm>
            <a:off x="88206" y="6451180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04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Features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549" y="2267585"/>
            <a:ext cx="6686550" cy="28332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700" dirty="0"/>
              <a:t> Supports Dynamic Problem Authoring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dirty="0"/>
              <a:t> Supports Authoring Domain Specific – Khan Academy Exercise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dirty="0"/>
              <a:t> Export authored problems in generic CSV format and </a:t>
            </a:r>
            <a:r>
              <a:rPr lang="en-US" sz="2700" dirty="0"/>
              <a:t>in specific Khan Academy Exercise </a:t>
            </a:r>
            <a:r>
              <a:rPr lang="en-US" sz="2700" dirty="0"/>
              <a:t>format.</a:t>
            </a:r>
          </a:p>
        </p:txBody>
      </p:sp>
      <p:sp>
        <p:nvSpPr>
          <p:cNvPr id="5" name="Rectangle 4"/>
          <p:cNvSpPr/>
          <p:nvPr/>
        </p:nvSpPr>
        <p:spPr>
          <a:xfrm>
            <a:off x="88206" y="6451180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8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Problem Types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549" y="2207446"/>
            <a:ext cx="6686550" cy="283321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700" dirty="0"/>
              <a:t> Static multiple choice problem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dirty="0"/>
              <a:t> Dynamic problems – List and Range type of values that variables can take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dirty="0"/>
              <a:t> Summative problems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dirty="0"/>
              <a:t> Tool specific </a:t>
            </a:r>
            <a:r>
              <a:rPr lang="en-US" sz="2700" dirty="0"/>
              <a:t>problem – Khan </a:t>
            </a:r>
            <a:r>
              <a:rPr lang="en-US" sz="2700" dirty="0"/>
              <a:t>Academy exercises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700" dirty="0"/>
          </a:p>
        </p:txBody>
      </p:sp>
      <p:sp>
        <p:nvSpPr>
          <p:cNvPr id="5" name="Rectangle 4"/>
          <p:cNvSpPr/>
          <p:nvPr/>
        </p:nvSpPr>
        <p:spPr>
          <a:xfrm>
            <a:off x="88206" y="6451180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52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5000" y="4323778"/>
            <a:ext cx="4642624" cy="37522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Outline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700" b="1" dirty="0"/>
              <a:t> </a:t>
            </a:r>
            <a:r>
              <a:rPr lang="en-US" sz="2700" dirty="0"/>
              <a:t>Background and Motivation</a:t>
            </a:r>
            <a:endParaRPr lang="en-US" sz="27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Problem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Dynamic Problems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</a:t>
            </a:r>
            <a:r>
              <a:rPr lang="en-US" sz="2700" dirty="0"/>
              <a:t>Related Work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Claims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dirty="0"/>
              <a:t> QBANK – Functions and Features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</a:t>
            </a:r>
            <a:r>
              <a:rPr lang="en-US" sz="2700" b="1" dirty="0"/>
              <a:t>QBANK – Demos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Usability Study and Feedback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</a:t>
            </a:r>
            <a:r>
              <a:rPr lang="en-US" sz="2700" dirty="0"/>
              <a:t>Future Work</a:t>
            </a:r>
          </a:p>
          <a:p>
            <a:pPr lvl="0"/>
            <a:endParaRPr lang="en-US" dirty="0" smtClean="0"/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8206" y="6451180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1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apture-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6811" y="0"/>
            <a:ext cx="8916094" cy="6208396"/>
          </a:xfrm>
        </p:spPr>
      </p:pic>
      <p:sp>
        <p:nvSpPr>
          <p:cNvPr id="5" name="Rectangle 4"/>
          <p:cNvSpPr/>
          <p:nvPr/>
        </p:nvSpPr>
        <p:spPr>
          <a:xfrm>
            <a:off x="88206" y="6451180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9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apture-list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206" y="0"/>
            <a:ext cx="8916094" cy="6288405"/>
          </a:xfrm>
        </p:spPr>
      </p:pic>
      <p:sp>
        <p:nvSpPr>
          <p:cNvPr id="5" name="Rectangle 4"/>
          <p:cNvSpPr/>
          <p:nvPr/>
        </p:nvSpPr>
        <p:spPr>
          <a:xfrm>
            <a:off x="88206" y="6451180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5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809966" y="4779367"/>
            <a:ext cx="2940300" cy="81723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617" y="2276673"/>
            <a:ext cx="2116183" cy="501835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solidFill>
                  <a:srgbClr val="0070C0"/>
                </a:solidFill>
                <a:latin typeface="Calibri (Body)"/>
              </a:rPr>
              <a:t>Internet</a:t>
            </a:r>
            <a:endParaRPr lang="en-US" sz="2700" b="1" dirty="0">
              <a:latin typeface="Calibri (Body)"/>
            </a:endParaRPr>
          </a:p>
        </p:txBody>
      </p:sp>
      <p:pic>
        <p:nvPicPr>
          <p:cNvPr id="1026" name="Picture 2" descr="http://www.teachthought.com/wp-content/uploads/2012/09/free-elearning-udacity-coursera-mitz-edx.pn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56325" y="3110276"/>
            <a:ext cx="3703638" cy="277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19"/>
          <p:cNvSpPr>
            <a:spLocks noGrp="1"/>
          </p:cNvSpPr>
          <p:nvPr>
            <p:ph sz="half" idx="2"/>
          </p:nvPr>
        </p:nvSpPr>
        <p:spPr>
          <a:xfrm>
            <a:off x="5959487" y="3491470"/>
            <a:ext cx="2407273" cy="21051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Need for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Online Resources –  Educational content, </a:t>
            </a:r>
            <a:r>
              <a:rPr lang="en-US" dirty="0" err="1" smtClean="0"/>
              <a:t>eTextbooks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Assessment – Quizzes, practice exercises, tests.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781975" y="2306839"/>
            <a:ext cx="242642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0070C0"/>
                </a:solidFill>
              </a:rPr>
              <a:t>Education </a:t>
            </a:r>
            <a:endParaRPr lang="en-US" sz="2700" b="1" dirty="0"/>
          </a:p>
        </p:txBody>
      </p:sp>
      <p:sp>
        <p:nvSpPr>
          <p:cNvPr id="9" name="Rectangle 8"/>
          <p:cNvSpPr/>
          <p:nvPr/>
        </p:nvSpPr>
        <p:spPr>
          <a:xfrm>
            <a:off x="4686969" y="2301268"/>
            <a:ext cx="43208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0070C0"/>
                </a:solidFill>
              </a:rPr>
              <a:t>Online </a:t>
            </a:r>
            <a:r>
              <a:rPr lang="en-US" sz="2700" b="1" dirty="0">
                <a:solidFill>
                  <a:srgbClr val="0070C0"/>
                </a:solidFill>
              </a:rPr>
              <a:t>Education (eLearning</a:t>
            </a:r>
            <a:r>
              <a:rPr lang="en-US" sz="2700" b="1" dirty="0">
                <a:solidFill>
                  <a:srgbClr val="0070C0"/>
                </a:solidFill>
              </a:rPr>
              <a:t>)</a:t>
            </a:r>
            <a:endParaRPr lang="en-US" sz="2700" b="1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99792" y="2306839"/>
            <a:ext cx="355176" cy="501835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700" dirty="0">
                <a:solidFill>
                  <a:srgbClr val="0070C0"/>
                </a:solidFill>
              </a:rPr>
              <a:t>+</a:t>
            </a:r>
            <a:endParaRPr lang="en-US" sz="27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347538" y="2311810"/>
            <a:ext cx="355176" cy="501835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700" dirty="0">
                <a:solidFill>
                  <a:srgbClr val="0070C0"/>
                </a:solidFill>
              </a:rPr>
              <a:t>=</a:t>
            </a:r>
            <a:endParaRPr lang="en-US" sz="2700" dirty="0"/>
          </a:p>
        </p:txBody>
      </p:sp>
      <p:sp>
        <p:nvSpPr>
          <p:cNvPr id="19" name="Right Brace 18"/>
          <p:cNvSpPr/>
          <p:nvPr/>
        </p:nvSpPr>
        <p:spPr>
          <a:xfrm>
            <a:off x="5061091" y="3252197"/>
            <a:ext cx="600161" cy="25445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56325" y="650024"/>
            <a:ext cx="7543800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0070C0"/>
                </a:solidFill>
              </a:rPr>
              <a:t>Background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206" y="6451180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2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/>
      <p:bldP spid="6" grpId="0"/>
      <p:bldP spid="9" grpId="0"/>
      <p:bldP spid="11" grpId="0"/>
      <p:bldP spid="13" grpId="0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apture-RANG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206" y="43984"/>
            <a:ext cx="9013305" cy="6210825"/>
          </a:xfrm>
        </p:spPr>
      </p:pic>
      <p:sp>
        <p:nvSpPr>
          <p:cNvPr id="6" name="Rectangle 5"/>
          <p:cNvSpPr/>
          <p:nvPr/>
        </p:nvSpPr>
        <p:spPr>
          <a:xfrm>
            <a:off x="88206" y="6451180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6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apture-Multipart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206" y="22621"/>
            <a:ext cx="8916094" cy="6213079"/>
          </a:xfrm>
        </p:spPr>
      </p:pic>
      <p:sp>
        <p:nvSpPr>
          <p:cNvPr id="6" name="Rectangle 5"/>
          <p:cNvSpPr/>
          <p:nvPr/>
        </p:nvSpPr>
        <p:spPr>
          <a:xfrm>
            <a:off x="88206" y="6451180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9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apture-KA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0695" y="64691"/>
            <a:ext cx="8886305" cy="6196409"/>
          </a:xfrm>
        </p:spPr>
      </p:pic>
      <p:sp>
        <p:nvSpPr>
          <p:cNvPr id="6" name="Rectangle 5"/>
          <p:cNvSpPr/>
          <p:nvPr/>
        </p:nvSpPr>
        <p:spPr>
          <a:xfrm>
            <a:off x="88206" y="6451180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0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apture-export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" y="0"/>
            <a:ext cx="8890000" cy="6228830"/>
          </a:xfrm>
        </p:spPr>
      </p:pic>
    </p:spTree>
    <p:extLst>
      <p:ext uri="{BB962C8B-B14F-4D97-AF65-F5344CB8AC3E}">
        <p14:creationId xmlns:p14="http://schemas.microsoft.com/office/powerpoint/2010/main" val="265225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4741090"/>
            <a:ext cx="4674643" cy="41511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Outline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700" b="1" dirty="0"/>
              <a:t> </a:t>
            </a:r>
            <a:r>
              <a:rPr lang="en-US" sz="2700" dirty="0"/>
              <a:t>Background and Motivation</a:t>
            </a:r>
            <a:endParaRPr lang="en-US" sz="27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Problem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Dynamic Problems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</a:t>
            </a:r>
            <a:r>
              <a:rPr lang="en-US" sz="2700" dirty="0"/>
              <a:t>Related Work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Claims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dirty="0"/>
              <a:t> QBANK – Functions and Features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QBANK – Demos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</a:t>
            </a:r>
            <a:r>
              <a:rPr lang="en-US" sz="2700" b="1" dirty="0"/>
              <a:t>Usability Study and Feedback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</a:t>
            </a:r>
            <a:r>
              <a:rPr lang="en-US" sz="2700" dirty="0"/>
              <a:t>Future Work</a:t>
            </a:r>
          </a:p>
          <a:p>
            <a:pPr lvl="0"/>
            <a:endParaRPr lang="en-US" dirty="0" smtClean="0"/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8206" y="6451180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83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Usability Study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6" y="1943824"/>
            <a:ext cx="7118344" cy="352987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100" dirty="0"/>
              <a:t>To evaluate the capability of </a:t>
            </a:r>
            <a:r>
              <a:rPr lang="en-US" sz="2100" dirty="0" err="1"/>
              <a:t>QBank</a:t>
            </a:r>
            <a:r>
              <a:rPr lang="en-US" sz="2100" dirty="0"/>
              <a:t> to author dynamic problems.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/>
              <a:t>To </a:t>
            </a:r>
            <a:r>
              <a:rPr lang="en-US" sz="2100" dirty="0"/>
              <a:t>determine if the user interface is intuitive and easily navigable.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/>
              <a:t>To </a:t>
            </a:r>
            <a:r>
              <a:rPr lang="en-US" sz="2100" dirty="0"/>
              <a:t>compare the </a:t>
            </a:r>
            <a:r>
              <a:rPr lang="en-US" sz="2100" dirty="0"/>
              <a:t>effectiveness </a:t>
            </a:r>
            <a:r>
              <a:rPr lang="en-US" sz="2100" dirty="0"/>
              <a:t>of </a:t>
            </a:r>
            <a:r>
              <a:rPr lang="en-US" sz="2100" dirty="0" err="1"/>
              <a:t>QBank</a:t>
            </a:r>
            <a:r>
              <a:rPr lang="en-US" sz="2100" dirty="0"/>
              <a:t> in comparison with other authoring </a:t>
            </a:r>
            <a:r>
              <a:rPr lang="en-US" sz="2100" dirty="0"/>
              <a:t>tools/frameworks that </a:t>
            </a:r>
            <a:r>
              <a:rPr lang="en-US" sz="2100" dirty="0"/>
              <a:t>the participants previously used.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/>
              <a:t>To </a:t>
            </a:r>
            <a:r>
              <a:rPr lang="en-US" sz="2100" dirty="0"/>
              <a:t>study the usefulness of providing export to a generic CSV format and a </a:t>
            </a:r>
            <a:r>
              <a:rPr lang="en-US" sz="2100" dirty="0"/>
              <a:t>specific Khan </a:t>
            </a:r>
            <a:r>
              <a:rPr lang="en-US" sz="2100" dirty="0"/>
              <a:t>Academy Exercise format.</a:t>
            </a:r>
            <a:endParaRPr lang="en-US" sz="2100" dirty="0">
              <a:latin typeface="Century Gothic (Body)"/>
              <a:ea typeface="Andale Sans UI" pitchFamily="2"/>
              <a:cs typeface="Tahoma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206" y="6451180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5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Feedback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100" y="1981200"/>
            <a:ext cx="7439660" cy="3673636"/>
          </a:xfrm>
        </p:spPr>
        <p:txBody>
          <a:bodyPr>
            <a:noAutofit/>
          </a:bodyPr>
          <a:lstStyle/>
          <a:p>
            <a:pPr hangingPunct="0">
              <a:buFont typeface="Wingdings" panose="05000000000000000000" pitchFamily="2" charset="2"/>
              <a:buChar char="Ø"/>
            </a:pPr>
            <a:r>
              <a:rPr lang="en-US" sz="1800" dirty="0">
                <a:latin typeface="Century Gothic (Body)"/>
                <a:ea typeface="Andale Sans UI" pitchFamily="2"/>
                <a:cs typeface="Tahoma" pitchFamily="2"/>
              </a:rPr>
              <a:t> Specialized support for dynamic problem authoring was highly appreciated</a:t>
            </a:r>
          </a:p>
          <a:p>
            <a:pPr hangingPunct="0">
              <a:buFont typeface="Wingdings" panose="05000000000000000000" pitchFamily="2" charset="2"/>
              <a:buChar char="Ø"/>
            </a:pPr>
            <a:r>
              <a:rPr lang="en-US" sz="1800" dirty="0">
                <a:latin typeface="Century Gothic (Body)"/>
                <a:ea typeface="Andale Sans UI" pitchFamily="2"/>
                <a:cs typeface="Tahoma" pitchFamily="2"/>
              </a:rPr>
              <a:t> Problem type specific user interfaces made it easy for the users to navigate and focus on the content of the problem (not overwhelmed by extraneous details to a problem type)</a:t>
            </a:r>
          </a:p>
          <a:p>
            <a:pPr hangingPunct="0">
              <a:buFont typeface="Wingdings" panose="05000000000000000000" pitchFamily="2" charset="2"/>
              <a:buChar char="Ø"/>
            </a:pPr>
            <a:r>
              <a:rPr lang="en-US" sz="1800" dirty="0">
                <a:latin typeface="Century Gothic (Body)"/>
                <a:ea typeface="Andale Sans UI" pitchFamily="2"/>
                <a:cs typeface="Tahoma" pitchFamily="2"/>
              </a:rPr>
              <a:t> In comparison to other tools, the consistency of UIs across problem types </a:t>
            </a:r>
            <a:r>
              <a:rPr lang="en-US" sz="1800" dirty="0" smtClean="0">
                <a:latin typeface="Century Gothic (Body)"/>
                <a:ea typeface="Andale Sans UI" pitchFamily="2"/>
                <a:cs typeface="Tahoma" pitchFamily="2"/>
              </a:rPr>
              <a:t>and </a:t>
            </a:r>
            <a:r>
              <a:rPr lang="en-US" sz="1800" dirty="0">
                <a:latin typeface="Century Gothic (Body)"/>
                <a:ea typeface="Andale Sans UI" pitchFamily="2"/>
                <a:cs typeface="Tahoma" pitchFamily="2"/>
              </a:rPr>
              <a:t>the extra features to make dynamic problem authoring easy were seen to be very helpful</a:t>
            </a:r>
            <a:endParaRPr lang="en-US" sz="1800" dirty="0">
              <a:latin typeface="Century Gothic (Body)"/>
              <a:ea typeface="Andale Sans UI" pitchFamily="2"/>
              <a:cs typeface="Tahoma" pitchFamily="2"/>
            </a:endParaRPr>
          </a:p>
          <a:p>
            <a:pPr hangingPunct="0">
              <a:buFont typeface="Wingdings" panose="05000000000000000000" pitchFamily="2" charset="2"/>
              <a:buChar char="Ø"/>
            </a:pPr>
            <a:r>
              <a:rPr lang="en-US" sz="1800" dirty="0">
                <a:latin typeface="Century Gothic (Body)"/>
                <a:ea typeface="Andale Sans UI" pitchFamily="2"/>
                <a:cs typeface="Tahoma" pitchFamily="2"/>
              </a:rPr>
              <a:t> Generic CSV format lets problems to be imported into other publishing tools (Moodle, Blackboard, </a:t>
            </a:r>
            <a:r>
              <a:rPr lang="en-US" sz="1800" dirty="0" err="1">
                <a:latin typeface="Century Gothic (Body)"/>
                <a:ea typeface="Andale Sans UI" pitchFamily="2"/>
                <a:cs typeface="Tahoma" pitchFamily="2"/>
              </a:rPr>
              <a:t>QuestionMark</a:t>
            </a:r>
            <a:r>
              <a:rPr lang="en-US" sz="1800" dirty="0">
                <a:latin typeface="Century Gothic (Body)"/>
                <a:ea typeface="Andale Sans UI" pitchFamily="2"/>
                <a:cs typeface="Tahoma" pitchFamily="2"/>
              </a:rPr>
              <a:t>, </a:t>
            </a:r>
            <a:r>
              <a:rPr lang="en-US" sz="1800" dirty="0" err="1">
                <a:latin typeface="Century Gothic (Body)"/>
                <a:ea typeface="Andale Sans UI" pitchFamily="2"/>
                <a:cs typeface="Tahoma" pitchFamily="2"/>
              </a:rPr>
              <a:t>etc</a:t>
            </a:r>
            <a:r>
              <a:rPr lang="en-US" sz="1800" dirty="0">
                <a:latin typeface="Century Gothic (Body)"/>
                <a:ea typeface="Andale Sans UI" pitchFamily="2"/>
                <a:cs typeface="Tahoma" pitchFamily="2"/>
              </a:rPr>
              <a:t>)</a:t>
            </a:r>
            <a:endParaRPr lang="en-US" sz="1800" dirty="0">
              <a:latin typeface="Century Gothic (Body)"/>
              <a:ea typeface="Andale Sans UI" pitchFamily="2"/>
              <a:cs typeface="Tahoma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206" y="6451180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3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9405" y="5204019"/>
            <a:ext cx="4632995" cy="342443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Outline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Background and Motivation</a:t>
            </a:r>
            <a:endParaRPr lang="en-US" sz="27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Problem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Dynamic Problems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</a:t>
            </a:r>
            <a:r>
              <a:rPr lang="en-US" sz="2700" dirty="0"/>
              <a:t>Related Work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Claims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dirty="0"/>
              <a:t> QBANK – Functions and Features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QBANK – Demos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Usability Study and Feedback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</a:t>
            </a:r>
            <a:r>
              <a:rPr lang="en-US" sz="2700" b="1" dirty="0"/>
              <a:t>Future Work</a:t>
            </a:r>
          </a:p>
          <a:p>
            <a:pPr lvl="0"/>
            <a:endParaRPr lang="en-US" dirty="0" smtClean="0"/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8206" y="6451180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7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Conclusion and Future Work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100" y="2159001"/>
            <a:ext cx="6732081" cy="3200810"/>
          </a:xfrm>
        </p:spPr>
        <p:txBody>
          <a:bodyPr>
            <a:noAutofit/>
          </a:bodyPr>
          <a:lstStyle/>
          <a:p>
            <a:pPr hangingPunct="0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 (Body)"/>
                <a:ea typeface="Andale Sans UI" pitchFamily="2"/>
                <a:cs typeface="Tahoma" pitchFamily="2"/>
              </a:rPr>
              <a:t> Consolidation of interfaces</a:t>
            </a:r>
          </a:p>
          <a:p>
            <a:pPr hangingPunct="0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 (Body)"/>
                <a:ea typeface="Andale Sans UI" pitchFamily="2"/>
                <a:cs typeface="Tahoma" pitchFamily="2"/>
              </a:rPr>
              <a:t> User accounts</a:t>
            </a:r>
          </a:p>
          <a:p>
            <a:pPr hangingPunct="0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 (Body)"/>
                <a:ea typeface="Andale Sans UI" pitchFamily="2"/>
                <a:cs typeface="Tahoma" pitchFamily="2"/>
              </a:rPr>
              <a:t> Version control</a:t>
            </a:r>
          </a:p>
          <a:p>
            <a:pPr hangingPunct="0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 (Body)"/>
                <a:ea typeface="Andale Sans UI" pitchFamily="2"/>
                <a:cs typeface="Tahoma" pitchFamily="2"/>
              </a:rPr>
              <a:t> Rich text area editors</a:t>
            </a:r>
          </a:p>
          <a:p>
            <a:pPr hangingPunct="0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 (Body)"/>
                <a:ea typeface="Andale Sans UI" pitchFamily="2"/>
                <a:cs typeface="Tahoma" pitchFamily="2"/>
              </a:rPr>
              <a:t> Intelligent syntactic editors for Tool-specific problems.</a:t>
            </a:r>
          </a:p>
        </p:txBody>
      </p:sp>
      <p:sp>
        <p:nvSpPr>
          <p:cNvPr id="5" name="Rectangle 4"/>
          <p:cNvSpPr/>
          <p:nvPr/>
        </p:nvSpPr>
        <p:spPr>
          <a:xfrm>
            <a:off x="88206" y="6451180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05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 Thank you!!!!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631" y="2526593"/>
            <a:ext cx="6686550" cy="2833217"/>
          </a:xfrm>
        </p:spPr>
        <p:txBody>
          <a:bodyPr>
            <a:noAutofit/>
          </a:bodyPr>
          <a:lstStyle/>
          <a:p>
            <a:pPr marL="0" indent="0" algn="ctr" hangingPunct="0">
              <a:buNone/>
            </a:pPr>
            <a:r>
              <a:rPr lang="en-US" sz="2400" dirty="0">
                <a:latin typeface="Century Gothic (Body)"/>
                <a:ea typeface="Andale Sans UI" pitchFamily="2"/>
                <a:cs typeface="Tahoma" pitchFamily="2"/>
              </a:rPr>
              <a:t>Special mentions: </a:t>
            </a:r>
          </a:p>
          <a:p>
            <a:pPr marL="0" indent="0" algn="ctr" hangingPunct="0">
              <a:buNone/>
            </a:pPr>
            <a:r>
              <a:rPr lang="en-US" sz="2400" dirty="0" smtClean="0">
                <a:latin typeface="Century Gothic (Body)"/>
                <a:ea typeface="Andale Sans UI" pitchFamily="2"/>
                <a:cs typeface="Tahoma" pitchFamily="2"/>
              </a:rPr>
              <a:t>Dr</a:t>
            </a:r>
            <a:r>
              <a:rPr lang="en-US" sz="2400" dirty="0">
                <a:latin typeface="Century Gothic (Body)"/>
                <a:ea typeface="Andale Sans UI" pitchFamily="2"/>
                <a:cs typeface="Tahoma" pitchFamily="2"/>
              </a:rPr>
              <a:t>. </a:t>
            </a:r>
            <a:r>
              <a:rPr lang="en-US" sz="2400" dirty="0">
                <a:latin typeface="Century Gothic (Body)"/>
                <a:ea typeface="Andale Sans UI" pitchFamily="2"/>
                <a:cs typeface="Tahoma" pitchFamily="2"/>
              </a:rPr>
              <a:t>Cliff Shaffer</a:t>
            </a:r>
          </a:p>
          <a:p>
            <a:pPr marL="0" indent="0" algn="ctr" hangingPunct="0">
              <a:buNone/>
            </a:pPr>
            <a:r>
              <a:rPr lang="en-US" sz="2400" dirty="0" smtClean="0">
                <a:latin typeface="Century Gothic (Body)"/>
                <a:ea typeface="Andale Sans UI" pitchFamily="2"/>
                <a:cs typeface="Tahoma" pitchFamily="2"/>
              </a:rPr>
              <a:t>Eric </a:t>
            </a:r>
            <a:r>
              <a:rPr lang="en-US" sz="2400" dirty="0" err="1">
                <a:latin typeface="Century Gothic (Body)"/>
                <a:ea typeface="Andale Sans UI" pitchFamily="2"/>
                <a:cs typeface="Tahoma" pitchFamily="2"/>
              </a:rPr>
              <a:t>Fouh</a:t>
            </a:r>
            <a:endParaRPr lang="en-US" sz="2400" dirty="0">
              <a:latin typeface="Century Gothic (Body)"/>
              <a:ea typeface="Andale Sans UI" pitchFamily="2"/>
              <a:cs typeface="Tahoma" pitchFamily="2"/>
            </a:endParaRPr>
          </a:p>
          <a:p>
            <a:pPr marL="0" indent="0" algn="ctr" hangingPunct="0">
              <a:buNone/>
            </a:pPr>
            <a:endParaRPr lang="en-US" sz="2400" dirty="0">
              <a:latin typeface="Century Gothic (Body)"/>
              <a:ea typeface="Andale Sans UI" pitchFamily="2"/>
              <a:cs typeface="Tahoma" pitchFamily="2"/>
            </a:endParaRPr>
          </a:p>
          <a:p>
            <a:pPr marL="0" indent="0" algn="ctr" hangingPunct="0">
              <a:buNone/>
            </a:pPr>
            <a:r>
              <a:rPr lang="en-US" sz="2400" dirty="0">
                <a:latin typeface="Century Gothic (Body)"/>
                <a:ea typeface="Andale Sans UI" pitchFamily="2"/>
                <a:cs typeface="Tahoma" pitchFamily="2"/>
              </a:rPr>
              <a:t>QUESTIONS  ???</a:t>
            </a:r>
          </a:p>
        </p:txBody>
      </p:sp>
      <p:sp>
        <p:nvSpPr>
          <p:cNvPr id="5" name="Rectangle 4"/>
          <p:cNvSpPr/>
          <p:nvPr/>
        </p:nvSpPr>
        <p:spPr>
          <a:xfrm>
            <a:off x="88206" y="6451180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2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75" dirty="0">
                <a:solidFill>
                  <a:srgbClr val="0070C0"/>
                </a:solidFill>
              </a:rPr>
              <a:t>Importance of Assessment</a:t>
            </a:r>
            <a:endParaRPr lang="en-US" sz="3975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7297" y="3037042"/>
            <a:ext cx="3235398" cy="2122715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Student’s progress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Effectiveness of online content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125" y="2818385"/>
            <a:ext cx="3235398" cy="2341371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100" dirty="0"/>
              <a:t> By ungraded tests – Practice concepts &amp; learn from feedback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/>
              <a:t> By graded tests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/>
              <a:t> Remember concepts – Section specific and cumulative</a:t>
            </a:r>
            <a:endParaRPr lang="en-US" sz="2100" dirty="0"/>
          </a:p>
        </p:txBody>
      </p:sp>
      <p:cxnSp>
        <p:nvCxnSpPr>
          <p:cNvPr id="7" name="Elbow Connector 6"/>
          <p:cNvCxnSpPr>
            <a:endCxn id="20" idx="0"/>
          </p:cNvCxnSpPr>
          <p:nvPr/>
        </p:nvCxnSpPr>
        <p:spPr>
          <a:xfrm>
            <a:off x="4359060" y="2391215"/>
            <a:ext cx="2065915" cy="35532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10800000" flipV="1">
            <a:off x="2496073" y="2391215"/>
            <a:ext cx="1862987" cy="34726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55369" y="2050864"/>
            <a:ext cx="1391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Measures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684323" y="2064260"/>
            <a:ext cx="648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Helps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734786" y="2746540"/>
            <a:ext cx="3360420" cy="24590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/>
          <p:cNvSpPr/>
          <p:nvPr/>
        </p:nvSpPr>
        <p:spPr>
          <a:xfrm>
            <a:off x="4744764" y="2746540"/>
            <a:ext cx="3360420" cy="24590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88206" y="6451180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70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50" dirty="0">
                <a:solidFill>
                  <a:srgbClr val="0070C0"/>
                </a:solidFill>
              </a:rPr>
              <a:t>Assessment</a:t>
            </a:r>
            <a:endParaRPr lang="en-US" sz="405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3814" y="2996293"/>
            <a:ext cx="3165712" cy="224028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Tests / Exams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Surveys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Practice Exercises</a:t>
            </a:r>
            <a:endParaRPr lang="en-US" sz="2400" dirty="0"/>
          </a:p>
        </p:txBody>
      </p:sp>
      <p:pic>
        <p:nvPicPr>
          <p:cNvPr id="2050" name="Picture 2" descr="http://www.vcu.edu/cte/resources/technology/survey_menu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" t="15855"/>
          <a:stretch/>
        </p:blipFill>
        <p:spPr bwMode="auto">
          <a:xfrm>
            <a:off x="5002459" y="2261421"/>
            <a:ext cx="3089982" cy="31862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147149" y="3414304"/>
            <a:ext cx="538843" cy="440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88206" y="6451180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1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50" dirty="0">
                <a:solidFill>
                  <a:srgbClr val="0070C0"/>
                </a:solidFill>
              </a:rPr>
              <a:t>Assessment</a:t>
            </a:r>
            <a:endParaRPr lang="en-US" sz="4050" dirty="0">
              <a:solidFill>
                <a:srgbClr val="0070C0"/>
              </a:solidFill>
            </a:endParaRPr>
          </a:p>
        </p:txBody>
      </p:sp>
      <p:pic>
        <p:nvPicPr>
          <p:cNvPr id="3076" name="Picture 4" descr="http://sat.collegeboard.org/public/image/Tips_Math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076" y="3646612"/>
            <a:ext cx="2789704" cy="146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encrypted-tbn1.gstatic.com/images?q=tbn:ANd9GcQyOsUc7ZnxRY9ilkuNzLVhYhN48Wv34GQNcMkLKTVxG7A6pTA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236" y="3013927"/>
            <a:ext cx="1578224" cy="15782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kristenstieffel.com/wp-content/uploads/2013/03/Fotolia_37487220_X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2317214"/>
            <a:ext cx="2571750" cy="157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learningware.com/espresso/2010/08/images/mouse_checkbo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585" y="4377151"/>
            <a:ext cx="14287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8206" y="6451180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3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9361" y="2241975"/>
            <a:ext cx="4669097" cy="314486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Outline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700" b="1" dirty="0"/>
              <a:t> </a:t>
            </a:r>
            <a:r>
              <a:rPr lang="en-US" sz="2700" dirty="0"/>
              <a:t>Background and Motivation</a:t>
            </a:r>
            <a:endParaRPr lang="en-US" sz="27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</a:t>
            </a:r>
            <a:r>
              <a:rPr lang="en-US" sz="2700" b="1" dirty="0"/>
              <a:t>Problem</a:t>
            </a:r>
            <a:r>
              <a:rPr lang="en-US" sz="2700" dirty="0"/>
              <a:t>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Dynamic Problems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</a:t>
            </a:r>
            <a:r>
              <a:rPr lang="en-US" sz="2700" dirty="0"/>
              <a:t>Related Work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Claims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dirty="0"/>
              <a:t> QBANK – Functions and Features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QBANK – Demos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Usability Study and Feedback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700" dirty="0"/>
              <a:t> </a:t>
            </a:r>
            <a:r>
              <a:rPr lang="en-US" sz="2700" dirty="0"/>
              <a:t>Future Work</a:t>
            </a:r>
          </a:p>
          <a:p>
            <a:pPr lvl="0"/>
            <a:endParaRPr lang="en-US" dirty="0" smtClean="0"/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8206" y="6451180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2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50" dirty="0">
                <a:solidFill>
                  <a:srgbClr val="0070C0"/>
                </a:solidFill>
              </a:rPr>
              <a:t>Problem</a:t>
            </a:r>
            <a:endParaRPr lang="en-US" sz="4050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26672" y="2290536"/>
            <a:ext cx="7543800" cy="3017520"/>
          </a:xfrm>
        </p:spPr>
        <p:txBody>
          <a:bodyPr>
            <a:noAutofit/>
          </a:bodyPr>
          <a:lstStyle/>
          <a:p>
            <a:pPr>
              <a:buFont typeface="+mj-lt"/>
              <a:buAutoNum type="alphaUcPeriod"/>
            </a:pPr>
            <a:r>
              <a:rPr lang="en-US" sz="3300" dirty="0"/>
              <a:t> 	Problem Template</a:t>
            </a:r>
          </a:p>
          <a:p>
            <a:pPr>
              <a:buFont typeface="+mj-lt"/>
              <a:buAutoNum type="alphaUcPeriod"/>
            </a:pPr>
            <a:r>
              <a:rPr lang="en-US" sz="3300" dirty="0"/>
              <a:t> </a:t>
            </a:r>
            <a:r>
              <a:rPr lang="en-US" sz="3300" dirty="0"/>
              <a:t>	Model Answer Generator</a:t>
            </a:r>
          </a:p>
          <a:p>
            <a:pPr>
              <a:buFont typeface="+mj-lt"/>
              <a:buAutoNum type="alphaUcPeriod"/>
            </a:pPr>
            <a:r>
              <a:rPr lang="en-US" sz="3300" dirty="0"/>
              <a:t> </a:t>
            </a:r>
            <a:r>
              <a:rPr lang="en-US" sz="3300" dirty="0"/>
              <a:t>	User Interface</a:t>
            </a:r>
          </a:p>
          <a:p>
            <a:pPr>
              <a:buFont typeface="+mj-lt"/>
              <a:buAutoNum type="alphaUcPeriod"/>
            </a:pPr>
            <a:r>
              <a:rPr lang="en-US" sz="3300" dirty="0"/>
              <a:t> </a:t>
            </a:r>
            <a:r>
              <a:rPr lang="en-US" sz="3300" dirty="0"/>
              <a:t>	Answer Evaluator</a:t>
            </a:r>
          </a:p>
          <a:p>
            <a:pPr>
              <a:buFont typeface="+mj-lt"/>
              <a:buAutoNum type="alphaUcPeriod"/>
            </a:pPr>
            <a:r>
              <a:rPr lang="en-US" sz="3300" dirty="0"/>
              <a:t> </a:t>
            </a:r>
            <a:r>
              <a:rPr lang="en-US" sz="3300" dirty="0"/>
              <a:t>	Variables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88206" y="6451180"/>
            <a:ext cx="90133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Computer Science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Department 		 </a:t>
            </a:r>
            <a:r>
              <a:rPr lang="en-US" sz="135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  			    </a:t>
            </a:r>
            <a:r>
              <a:rPr lang="en-US" sz="1350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				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Virginia </a:t>
            </a:r>
            <a:r>
              <a:rPr lang="en-US" sz="1350" i="1" dirty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  <a:cs typeface="Times New Roman" pitchFamily="18"/>
              </a:rPr>
              <a:t>Polytechnic and State University </a:t>
            </a:r>
            <a:endParaRPr lang="en-US" sz="13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4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6474</TotalTime>
  <Words>1373</Words>
  <Application>Microsoft Office PowerPoint</Application>
  <PresentationFormat>On-screen Show (4:3)</PresentationFormat>
  <Paragraphs>367</Paragraphs>
  <Slides>49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3" baseType="lpstr">
      <vt:lpstr>Albany</vt:lpstr>
      <vt:lpstr>Algerian</vt:lpstr>
      <vt:lpstr>Andale Sans UI</vt:lpstr>
      <vt:lpstr>Calibri</vt:lpstr>
      <vt:lpstr>Calibri (Body)</vt:lpstr>
      <vt:lpstr>Calibri Light</vt:lpstr>
      <vt:lpstr>Century Gothic (Body)</vt:lpstr>
      <vt:lpstr>Courier New</vt:lpstr>
      <vt:lpstr>DejaVu Serif Condensed</vt:lpstr>
      <vt:lpstr>Kokila</vt:lpstr>
      <vt:lpstr>Tahoma</vt:lpstr>
      <vt:lpstr>Times New Roman</vt:lpstr>
      <vt:lpstr>Wingdings</vt:lpstr>
      <vt:lpstr>Retrospect</vt:lpstr>
      <vt:lpstr>MASTERS THESIS DEFENSE      QBANK  A Web-Based Dynamic Problem Authoring Tool</vt:lpstr>
      <vt:lpstr>Outline</vt:lpstr>
      <vt:lpstr>QBANK</vt:lpstr>
      <vt:lpstr>Internet</vt:lpstr>
      <vt:lpstr>Importance of Assessment</vt:lpstr>
      <vt:lpstr>Assessment</vt:lpstr>
      <vt:lpstr>Assessment</vt:lpstr>
      <vt:lpstr>Outline</vt:lpstr>
      <vt:lpstr>Problem</vt:lpstr>
      <vt:lpstr> A. Problem Template</vt:lpstr>
      <vt:lpstr>B. Model Answer Generator</vt:lpstr>
      <vt:lpstr>C. User Interface</vt:lpstr>
      <vt:lpstr>D. Answer Evaluator</vt:lpstr>
      <vt:lpstr>D. Answer Evaluator</vt:lpstr>
      <vt:lpstr> E. Variables</vt:lpstr>
      <vt:lpstr>Outline</vt:lpstr>
      <vt:lpstr>Dynamic Problem</vt:lpstr>
      <vt:lpstr>Significance of dynamic problems</vt:lpstr>
      <vt:lpstr>Significance of dynamic problems</vt:lpstr>
      <vt:lpstr>Authoring Tools</vt:lpstr>
      <vt:lpstr>Outline</vt:lpstr>
      <vt:lpstr>Related Work</vt:lpstr>
      <vt:lpstr>Related Work</vt:lpstr>
      <vt:lpstr>Related Work</vt:lpstr>
      <vt:lpstr>Related Work</vt:lpstr>
      <vt:lpstr>Related Work</vt:lpstr>
      <vt:lpstr>Khan Academy Exercise Framework</vt:lpstr>
      <vt:lpstr>Khan Academy Exercise Framework</vt:lpstr>
      <vt:lpstr>Khan Academy Exercise Framework</vt:lpstr>
      <vt:lpstr>Outline</vt:lpstr>
      <vt:lpstr>Claims</vt:lpstr>
      <vt:lpstr>QBANK </vt:lpstr>
      <vt:lpstr>Outline</vt:lpstr>
      <vt:lpstr>Goals</vt:lpstr>
      <vt:lpstr>Features</vt:lpstr>
      <vt:lpstr>Problem Types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Usability Study</vt:lpstr>
      <vt:lpstr>Feedback</vt:lpstr>
      <vt:lpstr>Outline</vt:lpstr>
      <vt:lpstr>Conclusion and Future Work</vt:lpstr>
      <vt:lpstr> Thank you!!!!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Paul</dc:creator>
  <cp:lastModifiedBy>Ann Paul</cp:lastModifiedBy>
  <cp:revision>112</cp:revision>
  <dcterms:created xsi:type="dcterms:W3CDTF">2013-06-04T23:51:25Z</dcterms:created>
  <dcterms:modified xsi:type="dcterms:W3CDTF">2013-06-10T09:38:28Z</dcterms:modified>
</cp:coreProperties>
</file>