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92" r:id="rId1"/>
    <p:sldMasterId id="2147483794" r:id="rId2"/>
  </p:sldMasterIdLst>
  <p:notesMasterIdLst>
    <p:notesMasterId r:id="rId10"/>
  </p:notesMasterIdLst>
  <p:handoutMasterIdLst>
    <p:handoutMasterId r:id="rId11"/>
  </p:handoutMasterIdLst>
  <p:sldIdLst>
    <p:sldId id="268" r:id="rId3"/>
    <p:sldId id="360" r:id="rId4"/>
    <p:sldId id="372" r:id="rId5"/>
    <p:sldId id="370" r:id="rId6"/>
    <p:sldId id="369" r:id="rId7"/>
    <p:sldId id="368" r:id="rId8"/>
    <p:sldId id="371" r:id="rId9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6600"/>
    <a:srgbClr val="25E006"/>
    <a:srgbClr val="221C94"/>
    <a:srgbClr val="7EA40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0" autoAdjust="0"/>
  </p:normalViewPr>
  <p:slideViewPr>
    <p:cSldViewPr>
      <p:cViewPr>
        <p:scale>
          <a:sx n="85" d="100"/>
          <a:sy n="85" d="100"/>
        </p:scale>
        <p:origin x="-571" y="-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94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AFF95-663E-4BBC-B3C7-DE302691E75C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266CA-BAD0-4AFF-B90D-4431B6A1F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379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2850" cy="3765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67088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67087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67088" cy="496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1C06A728-F52E-4615-AA20-95CA858344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163512" y="7208837"/>
            <a:ext cx="9753600" cy="0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63512" y="274637"/>
            <a:ext cx="9753600" cy="0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9688512" y="7285037"/>
            <a:ext cx="228600" cy="17171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lIns="0" tIns="0" rIns="0" bIns="0" rtlCol="0" anchor="t" anchorCtr="1">
            <a:spAutoFit/>
          </a:bodyPr>
          <a:lstStyle/>
          <a:p>
            <a:fld id="{FD38ACAB-87D0-4877-94F0-2C5B08260728}" type="slidenum">
              <a:rPr lang="en-US" sz="1200" b="1" smtClean="0">
                <a:solidFill>
                  <a:schemeClr val="bg1"/>
                </a:solidFill>
              </a:rPr>
              <a:pPr/>
              <a:t>‹#›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154FC-9587-40A4-BB61-DB49098F468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F9AF9-B3CB-4ECC-BA8C-89A9F3ED2D2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2445" y="419982"/>
            <a:ext cx="2142133" cy="60477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6047" y="419982"/>
            <a:ext cx="6258388" cy="60477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30CCC-5808-441D-AF5C-7DA29A1960E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094" y="4283816"/>
            <a:ext cx="7056438" cy="1931917"/>
          </a:xfrm>
        </p:spPr>
        <p:txBody>
          <a:bodyPr/>
          <a:lstStyle>
            <a:lvl1pPr marL="0" indent="0" algn="ctr">
              <a:buNone/>
              <a:defRPr/>
            </a:lvl1pPr>
            <a:lvl2pPr marL="503972" indent="0" algn="ctr">
              <a:buNone/>
              <a:defRPr/>
            </a:lvl2pPr>
            <a:lvl3pPr marL="1007943" indent="0" algn="ctr">
              <a:buNone/>
              <a:defRPr/>
            </a:lvl3pPr>
            <a:lvl4pPr marL="1511915" indent="0" algn="ctr">
              <a:buNone/>
              <a:defRPr/>
            </a:lvl4pPr>
            <a:lvl5pPr marL="2015886" indent="0" algn="ctr">
              <a:buNone/>
              <a:defRPr/>
            </a:lvl5pPr>
            <a:lvl6pPr marL="2519858" indent="0" algn="ctr">
              <a:buNone/>
              <a:defRPr/>
            </a:lvl6pPr>
            <a:lvl7pPr marL="3023829" indent="0" algn="ctr">
              <a:buNone/>
              <a:defRPr/>
            </a:lvl7pPr>
            <a:lvl8pPr marL="3527801" indent="0" algn="ctr">
              <a:buNone/>
              <a:defRPr/>
            </a:lvl8pPr>
            <a:lvl9pPr marL="403177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CAB37-0256-43C4-AFA2-B1DFD055879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D9744-CF26-4788-9E9B-852E14E74EF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0" y="4857792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0" y="3204114"/>
            <a:ext cx="8568531" cy="1653678"/>
          </a:xfrm>
        </p:spPr>
        <p:txBody>
          <a:bodyPr anchor="b"/>
          <a:lstStyle>
            <a:lvl1pPr marL="0" indent="0">
              <a:buNone/>
              <a:defRPr sz="2200"/>
            </a:lvl1pPr>
            <a:lvl2pPr marL="503972" indent="0">
              <a:buNone/>
              <a:defRPr sz="2000"/>
            </a:lvl2pPr>
            <a:lvl3pPr marL="1007943" indent="0">
              <a:buNone/>
              <a:defRPr sz="1800"/>
            </a:lvl3pPr>
            <a:lvl4pPr marL="1511915" indent="0">
              <a:buNone/>
              <a:defRPr sz="1500"/>
            </a:lvl4pPr>
            <a:lvl5pPr marL="2015886" indent="0">
              <a:buNone/>
              <a:defRPr sz="1500"/>
            </a:lvl5pPr>
            <a:lvl6pPr marL="2519858" indent="0">
              <a:buNone/>
              <a:defRPr sz="1500"/>
            </a:lvl6pPr>
            <a:lvl7pPr marL="3023829" indent="0">
              <a:buNone/>
              <a:defRPr sz="1500"/>
            </a:lvl7pPr>
            <a:lvl8pPr marL="3527801" indent="0">
              <a:buNone/>
              <a:defRPr sz="1500"/>
            </a:lvl8pPr>
            <a:lvl9pPr marL="4031772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0FEC3-DEB3-4476-9A1B-5961E59510B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6047" y="1343942"/>
            <a:ext cx="4200260" cy="512378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343942"/>
            <a:ext cx="4200260" cy="512378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EAF78-E479-404D-AB7A-CB26EE5CF63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692178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692178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156A5-5769-4464-8C3F-E4DDB5FD950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D8C4C-602E-467C-A40A-31EFFC1EE57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06DFE-00A2-47D0-88EF-36F868B6864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2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45" y="300988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2" y="1581933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523B4-036D-4ABF-9B54-903CDADA424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83" tIns="50392" rIns="100783" bIns="5039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763926"/>
            <a:ext cx="9072563" cy="4989036"/>
          </a:xfrm>
          <a:prstGeom prst="rect">
            <a:avLst/>
          </a:prstGeom>
        </p:spPr>
        <p:txBody>
          <a:bodyPr vert="horz" lIns="100783" tIns="50392" rIns="100783" bIns="50392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xStyles>
    <p:titleStyle>
      <a:lvl1pPr algn="ctr" defTabSz="1007838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40" indent="-377940" algn="l" defTabSz="1007838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869" indent="-314949" algn="l" defTabSz="1007838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799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7" indent="-251960" algn="l" defTabSz="1007838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637" indent="-251960" algn="l" defTabSz="1007838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557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476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395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314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6047" y="419982"/>
            <a:ext cx="8568531" cy="83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6047" y="1343942"/>
            <a:ext cx="8568531" cy="5123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6047" y="6887704"/>
            <a:ext cx="2100130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500" smtClean="0">
                <a:latin typeface="Times New Roman" pitchFamily="18" charset="0"/>
              </a:defRPr>
            </a:lvl1pPr>
          </a:lstStyle>
          <a:p>
            <a:pPr defTabSz="914400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214" y="6887704"/>
            <a:ext cx="3192198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500" smtClean="0">
                <a:latin typeface="Times New Roman" pitchFamily="18" charset="0"/>
              </a:defRPr>
            </a:lvl1pPr>
          </a:lstStyle>
          <a:p>
            <a:pPr algn="ctr" defTabSz="914400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448" y="6887704"/>
            <a:ext cx="2100130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500" smtClean="0">
                <a:latin typeface="Times New Roman" pitchFamily="18" charset="0"/>
              </a:defRPr>
            </a:lvl1pPr>
          </a:lstStyle>
          <a:p>
            <a:pPr defTabSz="914400" hangingPunct="1">
              <a:lnSpc>
                <a:spcPct val="100000"/>
              </a:lnSpc>
              <a:buClrTx/>
              <a:buSzTx/>
              <a:buFontTx/>
              <a:buNone/>
              <a:defRPr/>
            </a:pPr>
            <a:fld id="{F557AE3A-37D0-4B79-8279-387B3C4EC685}" type="slidenum">
              <a:rPr lang="en-GB">
                <a:solidFill>
                  <a:srgbClr val="000000"/>
                </a:solidFill>
              </a:rPr>
              <a:pPr defTabSz="914400" hangingPunct="1">
                <a:lnSpc>
                  <a:spcPct val="100000"/>
                </a:lnSpc>
                <a:buClrTx/>
                <a:buSzTx/>
                <a:buFontTx/>
                <a:buNone/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entury Gothic" pitchFamily="34" charset="0"/>
        </a:defRPr>
      </a:lvl5pPr>
      <a:lvl6pPr marL="503972" algn="ctr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entury Gothic" pitchFamily="34" charset="0"/>
        </a:defRPr>
      </a:lvl6pPr>
      <a:lvl7pPr marL="1007943" algn="ctr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entury Gothic" pitchFamily="34" charset="0"/>
        </a:defRPr>
      </a:lvl7pPr>
      <a:lvl8pPr marL="1511915" algn="ctr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entury Gothic" pitchFamily="34" charset="0"/>
        </a:defRPr>
      </a:lvl8pPr>
      <a:lvl9pPr marL="2015886" algn="ctr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entury Gothic" pitchFamily="34" charset="0"/>
        </a:defRPr>
      </a:lvl9pPr>
    </p:titleStyle>
    <p:bodyStyle>
      <a:lvl1pPr marL="377979" indent="-377979" algn="l" rtl="0" eaLnBrk="0" fontAlgn="base" hangingPunct="0">
        <a:spcBef>
          <a:spcPct val="5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rtl="0" eaLnBrk="0" fontAlgn="base" hangingPunct="0">
        <a:spcBef>
          <a:spcPct val="5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259929" indent="-251986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763900" indent="-251986" algn="l" rtl="0" eaLnBrk="0" fontAlgn="base" hangingPunct="0">
        <a:spcBef>
          <a:spcPct val="5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267872" indent="-251986" algn="l" rtl="0" eaLnBrk="0" fontAlgn="base" hangingPunct="0">
        <a:spcBef>
          <a:spcPct val="5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771844" indent="-251986" algn="l" rtl="0" fontAlgn="base">
        <a:spcBef>
          <a:spcPct val="5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3275815" indent="-251986" algn="l" rtl="0" fontAlgn="base">
        <a:spcBef>
          <a:spcPct val="5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779787" indent="-251986" algn="l" rtl="0" fontAlgn="base">
        <a:spcBef>
          <a:spcPct val="5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4283758" indent="-251986" algn="l" rtl="0" fontAlgn="base">
        <a:spcBef>
          <a:spcPct val="5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3512" y="7437437"/>
            <a:ext cx="9753600" cy="762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458912" y="731837"/>
            <a:ext cx="5754703" cy="970034"/>
            <a:chOff x="1458912" y="731837"/>
            <a:chExt cx="5754703" cy="970034"/>
          </a:xfrm>
        </p:grpSpPr>
        <p:sp>
          <p:nvSpPr>
            <p:cNvPr id="8" name="Rectangle 7"/>
            <p:cNvSpPr/>
            <p:nvPr/>
          </p:nvSpPr>
          <p:spPr>
            <a:xfrm>
              <a:off x="1611312" y="808037"/>
              <a:ext cx="5602303" cy="8938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Ontological Distance Based on </a:t>
              </a:r>
            </a:p>
            <a:p>
              <a:r>
                <a:rPr lang="en-US" sz="2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Spatial Point Patterns</a:t>
              </a:r>
              <a:endPara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458912" y="731837"/>
              <a:ext cx="5486400" cy="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1154112" y="1036637"/>
              <a:ext cx="609600" cy="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952609" y="6315003"/>
            <a:ext cx="5486400" cy="609600"/>
            <a:chOff x="1458912" y="731837"/>
            <a:chExt cx="5486400" cy="609600"/>
          </a:xfrm>
        </p:grpSpPr>
        <p:sp>
          <p:nvSpPr>
            <p:cNvPr id="15" name="Rectangle 14"/>
            <p:cNvSpPr/>
            <p:nvPr/>
          </p:nvSpPr>
          <p:spPr>
            <a:xfrm>
              <a:off x="1611312" y="808037"/>
              <a:ext cx="3195105" cy="32130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Ray Dos Santos – Mar 24, 2013</a:t>
              </a:r>
              <a:endPara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1458912" y="731837"/>
              <a:ext cx="5486400" cy="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1154112" y="1036637"/>
              <a:ext cx="609600" cy="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42" name="Picture 2" descr="http://cvlab.epfl.ch/files/content/sites/cvlab2/files/data/dpg/models.png"/>
          <p:cNvPicPr>
            <a:picLocks noChangeAspect="1" noChangeArrowheads="1"/>
          </p:cNvPicPr>
          <p:nvPr/>
        </p:nvPicPr>
        <p:blipFill>
          <a:blip r:embed="rId2" cstate="print"/>
          <a:srcRect r="75741" b="16483"/>
          <a:stretch>
            <a:fillRect/>
          </a:stretch>
        </p:blipFill>
        <p:spPr bwMode="auto">
          <a:xfrm>
            <a:off x="2144712" y="1874837"/>
            <a:ext cx="51054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512" y="122237"/>
            <a:ext cx="2514600" cy="292709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lIns="91440" rIns="91440" rtlCol="0" anchor="ctr" anchorCtr="1">
            <a:spAutoFit/>
          </a:bodyPr>
          <a:lstStyle/>
          <a:p>
            <a:pPr algn="r"/>
            <a:r>
              <a:rPr lang="en-US" sz="1400" b="1" dirty="0" smtClean="0"/>
              <a:t>Mapping to an ontology</a:t>
            </a:r>
            <a:endParaRPr lang="en-US" sz="1400" b="1" dirty="0"/>
          </a:p>
        </p:txBody>
      </p:sp>
      <p:sp>
        <p:nvSpPr>
          <p:cNvPr id="97" name="Rectangle 96"/>
          <p:cNvSpPr/>
          <p:nvPr/>
        </p:nvSpPr>
        <p:spPr>
          <a:xfrm>
            <a:off x="925512" y="1448669"/>
            <a:ext cx="7467600" cy="349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 fisherman suffered an accident when his boat   broke in Anchorage.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65" name="Group 164"/>
          <p:cNvGrpSpPr/>
          <p:nvPr/>
        </p:nvGrpSpPr>
        <p:grpSpPr>
          <a:xfrm>
            <a:off x="1154112" y="1448669"/>
            <a:ext cx="1066800" cy="1340568"/>
            <a:chOff x="1154112" y="1448669"/>
            <a:chExt cx="1066800" cy="1340568"/>
          </a:xfrm>
        </p:grpSpPr>
        <p:cxnSp>
          <p:nvCxnSpPr>
            <p:cNvPr id="103" name="Straight Arrow Connector 102"/>
            <p:cNvCxnSpPr>
              <a:stCxn id="102" idx="2"/>
              <a:endCxn id="6" idx="0"/>
            </p:cNvCxnSpPr>
            <p:nvPr/>
          </p:nvCxnSpPr>
          <p:spPr>
            <a:xfrm flipH="1">
              <a:off x="1649412" y="1798637"/>
              <a:ext cx="38100" cy="9906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Rectangle 101"/>
            <p:cNvSpPr/>
            <p:nvPr/>
          </p:nvSpPr>
          <p:spPr>
            <a:xfrm>
              <a:off x="1154112" y="1448669"/>
              <a:ext cx="1066800" cy="349968"/>
            </a:xfrm>
            <a:prstGeom prst="rect">
              <a:avLst/>
            </a:prstGeom>
            <a:noFill/>
            <a:ln w="22225"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29" name="Rectangle 128"/>
          <p:cNvSpPr/>
          <p:nvPr/>
        </p:nvSpPr>
        <p:spPr>
          <a:xfrm>
            <a:off x="1001712" y="6371863"/>
            <a:ext cx="7696200" cy="349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There were 1.2 million car  mishaps  reported by the police of Fairbanks. 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68" name="Group 167"/>
          <p:cNvGrpSpPr/>
          <p:nvPr/>
        </p:nvGrpSpPr>
        <p:grpSpPr>
          <a:xfrm>
            <a:off x="3363912" y="1417637"/>
            <a:ext cx="4686300" cy="5334000"/>
            <a:chOff x="3363912" y="1417637"/>
            <a:chExt cx="4686300" cy="5334000"/>
          </a:xfrm>
        </p:grpSpPr>
        <p:cxnSp>
          <p:nvCxnSpPr>
            <p:cNvPr id="119" name="Straight Arrow Connector 118"/>
            <p:cNvCxnSpPr>
              <a:stCxn id="120" idx="2"/>
              <a:endCxn id="45" idx="0"/>
            </p:cNvCxnSpPr>
            <p:nvPr/>
          </p:nvCxnSpPr>
          <p:spPr>
            <a:xfrm>
              <a:off x="5573712" y="1767605"/>
              <a:ext cx="2476500" cy="71683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Rectangle 119"/>
            <p:cNvSpPr/>
            <p:nvPr/>
          </p:nvSpPr>
          <p:spPr>
            <a:xfrm>
              <a:off x="5268912" y="1417637"/>
              <a:ext cx="609600" cy="349968"/>
            </a:xfrm>
            <a:prstGeom prst="rect">
              <a:avLst/>
            </a:prstGeom>
            <a:noFill/>
            <a:ln w="22225"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363912" y="6401669"/>
              <a:ext cx="381000" cy="349968"/>
            </a:xfrm>
            <a:prstGeom prst="rect">
              <a:avLst/>
            </a:prstGeom>
            <a:noFill/>
            <a:ln w="22225"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36" name="Straight Arrow Connector 135"/>
            <p:cNvCxnSpPr>
              <a:stCxn id="135" idx="0"/>
              <a:endCxn id="45" idx="2"/>
            </p:cNvCxnSpPr>
            <p:nvPr/>
          </p:nvCxnSpPr>
          <p:spPr>
            <a:xfrm flipV="1">
              <a:off x="3554412" y="2785013"/>
              <a:ext cx="4495800" cy="361665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Group 166"/>
          <p:cNvGrpSpPr/>
          <p:nvPr/>
        </p:nvGrpSpPr>
        <p:grpSpPr>
          <a:xfrm>
            <a:off x="3440112" y="1417637"/>
            <a:ext cx="1371600" cy="5327980"/>
            <a:chOff x="3440112" y="1417637"/>
            <a:chExt cx="1371600" cy="5327980"/>
          </a:xfrm>
        </p:grpSpPr>
        <p:sp>
          <p:nvSpPr>
            <p:cNvPr id="109" name="Rectangle 108"/>
            <p:cNvSpPr/>
            <p:nvPr/>
          </p:nvSpPr>
          <p:spPr>
            <a:xfrm>
              <a:off x="3440112" y="1417637"/>
              <a:ext cx="914400" cy="349968"/>
            </a:xfrm>
            <a:prstGeom prst="rect">
              <a:avLst/>
            </a:prstGeom>
            <a:noFill/>
            <a:ln w="22225"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11" name="Straight Arrow Connector 110"/>
            <p:cNvCxnSpPr>
              <a:stCxn id="109" idx="2"/>
              <a:endCxn id="25" idx="0"/>
            </p:cNvCxnSpPr>
            <p:nvPr/>
          </p:nvCxnSpPr>
          <p:spPr>
            <a:xfrm>
              <a:off x="3897312" y="1767605"/>
              <a:ext cx="533400" cy="156048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Rectangle 136"/>
            <p:cNvSpPr/>
            <p:nvPr/>
          </p:nvSpPr>
          <p:spPr>
            <a:xfrm>
              <a:off x="3821112" y="6395649"/>
              <a:ext cx="990600" cy="349968"/>
            </a:xfrm>
            <a:prstGeom prst="rect">
              <a:avLst/>
            </a:prstGeom>
            <a:noFill/>
            <a:ln w="22225"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38" name="Straight Arrow Connector 137"/>
            <p:cNvCxnSpPr>
              <a:stCxn id="137" idx="0"/>
              <a:endCxn id="25" idx="2"/>
            </p:cNvCxnSpPr>
            <p:nvPr/>
          </p:nvCxnSpPr>
          <p:spPr>
            <a:xfrm flipV="1">
              <a:off x="4316412" y="3628663"/>
              <a:ext cx="114300" cy="276698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6" name="Group 165"/>
          <p:cNvGrpSpPr/>
          <p:nvPr/>
        </p:nvGrpSpPr>
        <p:grpSpPr>
          <a:xfrm>
            <a:off x="1649412" y="3089813"/>
            <a:ext cx="5448300" cy="3655804"/>
            <a:chOff x="1649412" y="3089813"/>
            <a:chExt cx="5448300" cy="3655804"/>
          </a:xfrm>
        </p:grpSpPr>
        <p:sp>
          <p:nvSpPr>
            <p:cNvPr id="139" name="Rectangle 138"/>
            <p:cNvSpPr/>
            <p:nvPr/>
          </p:nvSpPr>
          <p:spPr>
            <a:xfrm>
              <a:off x="6411912" y="6395649"/>
              <a:ext cx="685800" cy="349968"/>
            </a:xfrm>
            <a:prstGeom prst="rect">
              <a:avLst/>
            </a:prstGeom>
            <a:noFill/>
            <a:ln w="22225"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40" name="Straight Arrow Connector 139"/>
            <p:cNvCxnSpPr>
              <a:stCxn id="139" idx="0"/>
              <a:endCxn id="6" idx="2"/>
            </p:cNvCxnSpPr>
            <p:nvPr/>
          </p:nvCxnSpPr>
          <p:spPr>
            <a:xfrm flipH="1" flipV="1">
              <a:off x="1649412" y="3089813"/>
              <a:ext cx="5105400" cy="330583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163512" y="2484437"/>
            <a:ext cx="2590800" cy="1514326"/>
            <a:chOff x="163512" y="2484437"/>
            <a:chExt cx="2590800" cy="1514326"/>
          </a:xfrm>
        </p:grpSpPr>
        <p:sp>
          <p:nvSpPr>
            <p:cNvPr id="7" name="Rectangle 6"/>
            <p:cNvSpPr/>
            <p:nvPr/>
          </p:nvSpPr>
          <p:spPr>
            <a:xfrm>
              <a:off x="925512" y="3698187"/>
              <a:ext cx="838200" cy="30057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b="1" dirty="0" smtClean="0"/>
                <a:t>fisherman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687512" y="3322637"/>
              <a:ext cx="1066800" cy="30057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b="1" dirty="0" err="1" smtClean="0"/>
                <a:t>police_officer</a:t>
              </a:r>
              <a:endParaRPr lang="en-US" sz="1000" b="1" dirty="0" smtClean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63512" y="3393387"/>
              <a:ext cx="533400" cy="30057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b="1" dirty="0" smtClean="0"/>
                <a:t>clerk</a:t>
              </a:r>
            </a:p>
          </p:txBody>
        </p:sp>
        <p:cxnSp>
          <p:nvCxnSpPr>
            <p:cNvPr id="11" name="Straight Connector 10"/>
            <p:cNvCxnSpPr>
              <a:stCxn id="6" idx="2"/>
              <a:endCxn id="7" idx="0"/>
            </p:cNvCxnSpPr>
            <p:nvPr/>
          </p:nvCxnSpPr>
          <p:spPr>
            <a:xfrm flipH="1">
              <a:off x="1344612" y="3089813"/>
              <a:ext cx="304800" cy="6083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6" idx="2"/>
              <a:endCxn id="8" idx="0"/>
            </p:cNvCxnSpPr>
            <p:nvPr/>
          </p:nvCxnSpPr>
          <p:spPr>
            <a:xfrm>
              <a:off x="1649412" y="3089813"/>
              <a:ext cx="571500" cy="2328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2"/>
              <a:endCxn id="9" idx="3"/>
            </p:cNvCxnSpPr>
            <p:nvPr/>
          </p:nvCxnSpPr>
          <p:spPr>
            <a:xfrm flipH="1">
              <a:off x="696912" y="3089813"/>
              <a:ext cx="952500" cy="4538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849312" y="2789237"/>
              <a:ext cx="1600200" cy="300576"/>
            </a:xfrm>
            <a:prstGeom prst="rect">
              <a:avLst/>
            </a:prstGeom>
            <a:solidFill>
              <a:schemeClr val="tx1">
                <a:alpha val="14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900" b="1" dirty="0" smtClean="0">
                  <a:solidFill>
                    <a:schemeClr val="tx1"/>
                  </a:solidFill>
                </a:rPr>
                <a:t>PEOPLE_BY_VOCATION</a:t>
              </a: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220912" y="2484437"/>
              <a:ext cx="228600" cy="300576"/>
            </a:xfrm>
            <a:prstGeom prst="rect">
              <a:avLst/>
            </a:prstGeom>
            <a:solidFill>
              <a:schemeClr val="tx1">
                <a:alpha val="14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3135312" y="3023287"/>
            <a:ext cx="2819400" cy="1742926"/>
            <a:chOff x="3135312" y="3023287"/>
            <a:chExt cx="2819400" cy="1742926"/>
          </a:xfrm>
        </p:grpSpPr>
        <p:sp>
          <p:nvSpPr>
            <p:cNvPr id="25" name="Rectangle 24"/>
            <p:cNvSpPr/>
            <p:nvPr/>
          </p:nvSpPr>
          <p:spPr>
            <a:xfrm>
              <a:off x="3897312" y="3328087"/>
              <a:ext cx="1066800" cy="300576"/>
            </a:xfrm>
            <a:prstGeom prst="rect">
              <a:avLst/>
            </a:prstGeom>
            <a:solidFill>
              <a:schemeClr val="tx1">
                <a:alpha val="14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900" b="1" dirty="0" smtClean="0">
                  <a:solidFill>
                    <a:schemeClr val="tx1"/>
                  </a:solidFill>
                </a:rPr>
                <a:t>CATASTROPHE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668712" y="3865711"/>
              <a:ext cx="609600" cy="30057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b="1" dirty="0" smtClean="0"/>
                <a:t>crash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202112" y="4465637"/>
              <a:ext cx="762000" cy="30057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b="1" dirty="0" smtClean="0"/>
                <a:t>accident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506912" y="3861487"/>
              <a:ext cx="685800" cy="30057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b="1" dirty="0" smtClean="0"/>
                <a:t>tragedy</a:t>
              </a:r>
            </a:p>
          </p:txBody>
        </p:sp>
        <p:cxnSp>
          <p:nvCxnSpPr>
            <p:cNvPr id="29" name="Straight Connector 28"/>
            <p:cNvCxnSpPr>
              <a:stCxn id="25" idx="2"/>
              <a:endCxn id="26" idx="0"/>
            </p:cNvCxnSpPr>
            <p:nvPr/>
          </p:nvCxnSpPr>
          <p:spPr>
            <a:xfrm flipH="1">
              <a:off x="3973512" y="3628663"/>
              <a:ext cx="457200" cy="23704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5" idx="2"/>
              <a:endCxn id="27" idx="0"/>
            </p:cNvCxnSpPr>
            <p:nvPr/>
          </p:nvCxnSpPr>
          <p:spPr>
            <a:xfrm>
              <a:off x="4430712" y="3628663"/>
              <a:ext cx="152400" cy="836974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5" idx="2"/>
              <a:endCxn id="28" idx="0"/>
            </p:cNvCxnSpPr>
            <p:nvPr/>
          </p:nvCxnSpPr>
          <p:spPr>
            <a:xfrm>
              <a:off x="4430712" y="3628663"/>
              <a:ext cx="419100" cy="2328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5268912" y="4313237"/>
              <a:ext cx="685800" cy="30057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b="1" dirty="0" smtClean="0"/>
                <a:t>mishap</a:t>
              </a:r>
            </a:p>
          </p:txBody>
        </p:sp>
        <p:cxnSp>
          <p:nvCxnSpPr>
            <p:cNvPr id="36" name="Straight Connector 35"/>
            <p:cNvCxnSpPr>
              <a:stCxn id="25" idx="2"/>
              <a:endCxn id="35" idx="0"/>
            </p:cNvCxnSpPr>
            <p:nvPr/>
          </p:nvCxnSpPr>
          <p:spPr>
            <a:xfrm>
              <a:off x="4430712" y="3628663"/>
              <a:ext cx="1181100" cy="6845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3135312" y="4465637"/>
              <a:ext cx="762000" cy="30057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b="1" dirty="0" smtClean="0"/>
                <a:t>casualty</a:t>
              </a:r>
            </a:p>
          </p:txBody>
        </p:sp>
        <p:cxnSp>
          <p:nvCxnSpPr>
            <p:cNvPr id="40" name="Straight Connector 39"/>
            <p:cNvCxnSpPr>
              <a:stCxn id="25" idx="2"/>
              <a:endCxn id="38" idx="0"/>
            </p:cNvCxnSpPr>
            <p:nvPr/>
          </p:nvCxnSpPr>
          <p:spPr>
            <a:xfrm flipH="1">
              <a:off x="3516312" y="3628663"/>
              <a:ext cx="914400" cy="8369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ectangle 107"/>
            <p:cNvSpPr/>
            <p:nvPr/>
          </p:nvSpPr>
          <p:spPr>
            <a:xfrm>
              <a:off x="3897312" y="3023287"/>
              <a:ext cx="228600" cy="300576"/>
            </a:xfrm>
            <a:prstGeom prst="rect">
              <a:avLst/>
            </a:prstGeom>
            <a:solidFill>
              <a:schemeClr val="tx1">
                <a:alpha val="14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B</a:t>
              </a: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6792912" y="2179637"/>
            <a:ext cx="2667000" cy="2053176"/>
            <a:chOff x="6792912" y="2179637"/>
            <a:chExt cx="2667000" cy="2053176"/>
          </a:xfrm>
        </p:grpSpPr>
        <p:sp>
          <p:nvSpPr>
            <p:cNvPr id="45" name="Rectangle 44"/>
            <p:cNvSpPr/>
            <p:nvPr/>
          </p:nvSpPr>
          <p:spPr>
            <a:xfrm>
              <a:off x="7707312" y="2484437"/>
              <a:ext cx="685800" cy="300576"/>
            </a:xfrm>
            <a:prstGeom prst="rect">
              <a:avLst/>
            </a:prstGeom>
            <a:solidFill>
              <a:schemeClr val="tx1">
                <a:alpha val="14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900" b="1" dirty="0" smtClean="0">
                  <a:solidFill>
                    <a:schemeClr val="tx1"/>
                  </a:solidFill>
                </a:rPr>
                <a:t>VEHICLE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945312" y="3932237"/>
              <a:ext cx="457200" cy="30057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b="1" dirty="0" smtClean="0"/>
                <a:t>car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707312" y="3627437"/>
              <a:ext cx="533400" cy="30057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b="1" dirty="0" smtClean="0"/>
                <a:t>plane</a:t>
              </a:r>
            </a:p>
          </p:txBody>
        </p:sp>
        <p:cxnSp>
          <p:nvCxnSpPr>
            <p:cNvPr id="49" name="Straight Connector 48"/>
            <p:cNvCxnSpPr>
              <a:stCxn id="45" idx="2"/>
              <a:endCxn id="46" idx="0"/>
            </p:cNvCxnSpPr>
            <p:nvPr/>
          </p:nvCxnSpPr>
          <p:spPr>
            <a:xfrm flipH="1">
              <a:off x="7173912" y="2785013"/>
              <a:ext cx="876300" cy="11472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45" idx="2"/>
              <a:endCxn id="47" idx="0"/>
            </p:cNvCxnSpPr>
            <p:nvPr/>
          </p:nvCxnSpPr>
          <p:spPr>
            <a:xfrm flipH="1">
              <a:off x="7974012" y="2785013"/>
              <a:ext cx="76200" cy="8424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5" idx="2"/>
              <a:endCxn id="48" idx="1"/>
            </p:cNvCxnSpPr>
            <p:nvPr/>
          </p:nvCxnSpPr>
          <p:spPr>
            <a:xfrm>
              <a:off x="8050212" y="2785013"/>
              <a:ext cx="647700" cy="10689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6792912" y="2560637"/>
              <a:ext cx="457200" cy="30057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b="1" dirty="0" smtClean="0"/>
                <a:t>boat</a:t>
              </a:r>
            </a:p>
          </p:txBody>
        </p:sp>
        <p:cxnSp>
          <p:nvCxnSpPr>
            <p:cNvPr id="69" name="Straight Connector 68"/>
            <p:cNvCxnSpPr>
              <a:stCxn id="45" idx="2"/>
              <a:endCxn id="68" idx="3"/>
            </p:cNvCxnSpPr>
            <p:nvPr/>
          </p:nvCxnSpPr>
          <p:spPr>
            <a:xfrm flipH="1" flipV="1">
              <a:off x="7250112" y="2710925"/>
              <a:ext cx="800100" cy="740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8926512" y="2941637"/>
              <a:ext cx="533400" cy="30057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b="1" dirty="0" smtClean="0"/>
                <a:t>truck</a:t>
              </a:r>
            </a:p>
          </p:txBody>
        </p:sp>
        <p:cxnSp>
          <p:nvCxnSpPr>
            <p:cNvPr id="73" name="Straight Connector 72"/>
            <p:cNvCxnSpPr>
              <a:stCxn id="45" idx="2"/>
              <a:endCxn id="72" idx="1"/>
            </p:cNvCxnSpPr>
            <p:nvPr/>
          </p:nvCxnSpPr>
          <p:spPr>
            <a:xfrm>
              <a:off x="8050212" y="2785013"/>
              <a:ext cx="876300" cy="3069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ectangle 116"/>
            <p:cNvSpPr/>
            <p:nvPr/>
          </p:nvSpPr>
          <p:spPr>
            <a:xfrm>
              <a:off x="8164512" y="2179637"/>
              <a:ext cx="228600" cy="300576"/>
            </a:xfrm>
            <a:prstGeom prst="rect">
              <a:avLst/>
            </a:prstGeom>
            <a:solidFill>
              <a:schemeClr val="tx1">
                <a:alpha val="14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697912" y="3703637"/>
              <a:ext cx="533400" cy="30057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b="1" dirty="0" smtClean="0"/>
                <a:t>train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1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512" y="122237"/>
            <a:ext cx="2514600" cy="292709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lIns="91440" rIns="91440" rtlCol="0" anchor="ctr" anchorCtr="1">
            <a:spAutoFit/>
          </a:bodyPr>
          <a:lstStyle/>
          <a:p>
            <a:pPr algn="r"/>
            <a:r>
              <a:rPr lang="en-US" sz="1400" b="1" dirty="0" smtClean="0"/>
              <a:t>Related Works</a:t>
            </a:r>
            <a:endParaRPr lang="en-US" sz="1400" b="1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112" y="731837"/>
            <a:ext cx="30289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3712" y="884237"/>
            <a:ext cx="31527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2" y="2484437"/>
            <a:ext cx="31051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3712" y="2255837"/>
            <a:ext cx="25050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112" y="3627437"/>
            <a:ext cx="42100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78437" y="3856037"/>
            <a:ext cx="4486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7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35112" y="5608637"/>
            <a:ext cx="71342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354512" y="427037"/>
            <a:ext cx="106680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Baskerville Old Face" pitchFamily="18" charset="0"/>
              </a:rPr>
              <a:t>S(X</a:t>
            </a:r>
            <a:r>
              <a:rPr lang="en-US" sz="1400" b="1" baseline="-25000" dirty="0" smtClean="0">
                <a:solidFill>
                  <a:schemeClr val="tx1"/>
                </a:solidFill>
                <a:latin typeface="Baskerville Old Face" pitchFamily="18" charset="0"/>
              </a:rPr>
              <a:t>K</a:t>
            </a:r>
            <a:r>
              <a:rPr lang="en-US" sz="1400" b="1" dirty="0" smtClean="0">
                <a:solidFill>
                  <a:schemeClr val="tx1"/>
                </a:solidFill>
                <a:latin typeface="Baskerville Old Face" pitchFamily="18" charset="0"/>
              </a:rPr>
              <a:t>,Y</a:t>
            </a:r>
            <a:r>
              <a:rPr lang="en-US" sz="1400" b="1" baseline="-25000" dirty="0" smtClean="0">
                <a:solidFill>
                  <a:schemeClr val="tx1"/>
                </a:solidFill>
                <a:latin typeface="Baskerville Old Face" pitchFamily="18" charset="0"/>
              </a:rPr>
              <a:t>K</a:t>
            </a:r>
            <a:r>
              <a:rPr lang="en-US" sz="1400" b="1" dirty="0" smtClean="0">
                <a:solidFill>
                  <a:schemeClr val="tx1"/>
                </a:solidFill>
                <a:latin typeface="Baskerville Old Face" pitchFamily="18" charset="0"/>
              </a:rPr>
              <a:t>)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887912" y="884237"/>
            <a:ext cx="0" cy="441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49912" y="6904037"/>
            <a:ext cx="259080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Baskerville Old Face" pitchFamily="18" charset="0"/>
              </a:rPr>
              <a:t>Frequency, probability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Ripley’s K 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047" y="1343942"/>
            <a:ext cx="8568531" cy="312169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GB" dirty="0" smtClean="0"/>
              <a:t>Ripley’s K function: expected number of events within distance d of an event, divided by mean intensity in the study area </a:t>
            </a:r>
          </a:p>
          <a:p>
            <a:pPr eaLnBrk="1" hangingPunct="1">
              <a:lnSpc>
                <a:spcPct val="120000"/>
              </a:lnSpc>
            </a:pPr>
            <a:endParaRPr lang="en-GB" dirty="0" smtClean="0"/>
          </a:p>
          <a:p>
            <a:pPr eaLnBrk="1" hangingPunct="1">
              <a:lnSpc>
                <a:spcPct val="120000"/>
              </a:lnSpc>
            </a:pPr>
            <a:endParaRPr lang="en-GB" dirty="0" smtClean="0"/>
          </a:p>
          <a:p>
            <a:pPr eaLnBrk="1" hangingPunct="1">
              <a:lnSpc>
                <a:spcPct val="120000"/>
              </a:lnSpc>
            </a:pPr>
            <a:endParaRPr lang="en-GB" dirty="0" smtClean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441942" y="3116932"/>
          <a:ext cx="4154758" cy="999208"/>
        </p:xfrm>
        <a:graphic>
          <a:graphicData uri="http://schemas.openxmlformats.org/presentationml/2006/ole">
            <p:oleObj spid="_x0000_s15362" name="Equation" r:id="rId3" imgW="1904760" imgH="457200" progId="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06912" y="3658469"/>
            <a:ext cx="381001" cy="3499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λ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06912" y="3125069"/>
            <a:ext cx="381001" cy="457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r>
              <a:rPr lang="el-GR" dirty="0" smtClean="0"/>
              <a:t>λ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59311" y="3582269"/>
            <a:ext cx="381001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tx1"/>
                </a:solidFill>
              </a:rPr>
              <a:t>λ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83111" y="3308501"/>
            <a:ext cx="381001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992312" y="3125069"/>
            <a:ext cx="6019800" cy="2273909"/>
            <a:chOff x="1611312" y="2332037"/>
            <a:chExt cx="6019800" cy="2273909"/>
          </a:xfrm>
        </p:grpSpPr>
        <p:sp>
          <p:nvSpPr>
            <p:cNvPr id="12" name="TextBox 11"/>
            <p:cNvSpPr txBox="1"/>
            <p:nvPr/>
          </p:nvSpPr>
          <p:spPr>
            <a:xfrm>
              <a:off x="4506912" y="2332037"/>
              <a:ext cx="2819400" cy="10668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noAutofit/>
            </a:bodyPr>
            <a:lstStyle/>
            <a:p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4" name="Straight Arrow Connector 13"/>
            <p:cNvCxnSpPr>
              <a:stCxn id="12" idx="2"/>
            </p:cNvCxnSpPr>
            <p:nvPr/>
          </p:nvCxnSpPr>
          <p:spPr bwMode="auto">
            <a:xfrm flipH="1">
              <a:off x="5726112" y="3398837"/>
              <a:ext cx="190500" cy="914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" name="Rectangle 14"/>
            <p:cNvSpPr/>
            <p:nvPr/>
          </p:nvSpPr>
          <p:spPr>
            <a:xfrm>
              <a:off x="1611312" y="4313237"/>
              <a:ext cx="6019800" cy="292709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GraphicSabon-Roman"/>
                </a:rPr>
                <a:t>sum of number of objects with attributes </a:t>
              </a:r>
              <a:r>
                <a:rPr lang="en-US" sz="1400" dirty="0" err="1" smtClean="0">
                  <a:solidFill>
                    <a:schemeClr val="tx1"/>
                  </a:solidFill>
                  <a:latin typeface="GraphicSabon-Roman"/>
                </a:rPr>
                <a:t>i</a:t>
              </a:r>
              <a:r>
                <a:rPr lang="en-US" sz="1400" dirty="0" smtClean="0">
                  <a:solidFill>
                    <a:schemeClr val="tx1"/>
                  </a:solidFill>
                  <a:latin typeface="GraphicSabon-Roman"/>
                </a:rPr>
                <a:t> and j that fall within distance d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982912" y="3277469"/>
            <a:ext cx="2297113" cy="2712168"/>
            <a:chOff x="2982912" y="3277469"/>
            <a:chExt cx="2297113" cy="27121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4430712" y="3277469"/>
              <a:ext cx="533400" cy="838200"/>
            </a:xfrm>
            <a:prstGeom prst="rect">
              <a:avLst/>
            </a:prstGeom>
            <a:noFill/>
            <a:ln w="9525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2982912" y="4115669"/>
              <a:ext cx="2297113" cy="1873968"/>
              <a:chOff x="2601912" y="3322637"/>
              <a:chExt cx="2297113" cy="1873968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2601912" y="4846637"/>
                <a:ext cx="2297113" cy="349968"/>
              </a:xfrm>
              <a:prstGeom prst="rect">
                <a:avLst/>
              </a:prstGeom>
              <a:noFill/>
              <a:ln>
                <a:solidFill>
                  <a:srgbClr val="0066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l-GR" dirty="0" smtClean="0">
                    <a:solidFill>
                      <a:schemeClr val="tx1"/>
                    </a:solidFill>
                  </a:rPr>
                  <a:t>λ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# points / area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0" name="Straight Arrow Connector 19"/>
              <p:cNvCxnSpPr>
                <a:stCxn id="17" idx="2"/>
                <a:endCxn id="6" idx="0"/>
              </p:cNvCxnSpPr>
              <p:nvPr/>
            </p:nvCxnSpPr>
            <p:spPr bwMode="auto">
              <a:xfrm flipH="1">
                <a:off x="3750469" y="3322637"/>
                <a:ext cx="642143" cy="152400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66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  <p:grpSp>
        <p:nvGrpSpPr>
          <p:cNvPr id="31" name="Group 30"/>
          <p:cNvGrpSpPr/>
          <p:nvPr/>
        </p:nvGrpSpPr>
        <p:grpSpPr>
          <a:xfrm>
            <a:off x="5954712" y="2560637"/>
            <a:ext cx="2057400" cy="945432"/>
            <a:chOff x="5954712" y="2560637"/>
            <a:chExt cx="2057400" cy="945432"/>
          </a:xfrm>
        </p:grpSpPr>
        <p:sp>
          <p:nvSpPr>
            <p:cNvPr id="25" name="TextBox 24"/>
            <p:cNvSpPr txBox="1"/>
            <p:nvPr/>
          </p:nvSpPr>
          <p:spPr>
            <a:xfrm>
              <a:off x="5954712" y="2560637"/>
              <a:ext cx="838200" cy="349968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crash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792912" y="2591669"/>
              <a:ext cx="1219200" cy="349968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accident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>
              <a:endCxn id="25" idx="2"/>
            </p:cNvCxnSpPr>
            <p:nvPr/>
          </p:nvCxnSpPr>
          <p:spPr bwMode="auto">
            <a:xfrm flipV="1">
              <a:off x="6183312" y="2910605"/>
              <a:ext cx="190500" cy="56443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>
              <a:endCxn id="26" idx="2"/>
            </p:cNvCxnSpPr>
            <p:nvPr/>
          </p:nvCxnSpPr>
          <p:spPr bwMode="auto">
            <a:xfrm flipV="1">
              <a:off x="6754812" y="2941637"/>
              <a:ext cx="647700" cy="56443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2"/>
          <p:cNvSpPr txBox="1">
            <a:spLocks noChangeArrowheads="1"/>
          </p:cNvSpPr>
          <p:nvPr/>
        </p:nvSpPr>
        <p:spPr>
          <a:xfrm>
            <a:off x="685800" y="381000"/>
            <a:ext cx="777240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10078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Ripley’s K</a:t>
            </a:r>
          </a:p>
        </p:txBody>
      </p:sp>
      <p:sp>
        <p:nvSpPr>
          <p:cNvPr id="55" name="Oval 14"/>
          <p:cNvSpPr>
            <a:spLocks noChangeArrowheads="1"/>
          </p:cNvSpPr>
          <p:nvPr/>
        </p:nvSpPr>
        <p:spPr bwMode="auto">
          <a:xfrm>
            <a:off x="1625600" y="1676400"/>
            <a:ext cx="1676400" cy="160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1066800" y="1341437"/>
            <a:ext cx="1676400" cy="1600200"/>
            <a:chOff x="1066800" y="1341437"/>
            <a:chExt cx="1676400" cy="1600200"/>
          </a:xfrm>
        </p:grpSpPr>
        <p:sp>
          <p:nvSpPr>
            <p:cNvPr id="54" name="Oval 13"/>
            <p:cNvSpPr>
              <a:spLocks noChangeArrowheads="1"/>
            </p:cNvSpPr>
            <p:nvPr/>
          </p:nvSpPr>
          <p:spPr bwMode="auto">
            <a:xfrm>
              <a:off x="1066800" y="1341437"/>
              <a:ext cx="16764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4" name="Line 54"/>
            <p:cNvSpPr>
              <a:spLocks noChangeShapeType="1"/>
            </p:cNvSpPr>
            <p:nvPr/>
          </p:nvSpPr>
          <p:spPr bwMode="auto">
            <a:xfrm flipH="1" flipV="1">
              <a:off x="1155700" y="1828800"/>
              <a:ext cx="698500" cy="3683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5" name="Text Box 55"/>
            <p:cNvSpPr txBox="1">
              <a:spLocks noChangeArrowheads="1"/>
            </p:cNvSpPr>
            <p:nvPr/>
          </p:nvSpPr>
          <p:spPr bwMode="auto">
            <a:xfrm>
              <a:off x="1230313" y="1508125"/>
              <a:ext cx="768159" cy="349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dirty="0" smtClean="0">
                  <a:solidFill>
                    <a:srgbClr val="FF3300"/>
                  </a:solidFill>
                </a:rPr>
                <a:t>d=1m</a:t>
              </a:r>
              <a:endParaRPr lang="en-GB" dirty="0">
                <a:solidFill>
                  <a:srgbClr val="FF3300"/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33363" y="1155700"/>
            <a:ext cx="4846637" cy="4650505"/>
            <a:chOff x="233363" y="1155700"/>
            <a:chExt cx="4846637" cy="4650505"/>
          </a:xfrm>
        </p:grpSpPr>
        <p:grpSp>
          <p:nvGrpSpPr>
            <p:cNvPr id="71" name="Group 70"/>
            <p:cNvGrpSpPr/>
            <p:nvPr/>
          </p:nvGrpSpPr>
          <p:grpSpPr>
            <a:xfrm>
              <a:off x="1866900" y="2171700"/>
              <a:ext cx="2324100" cy="2095500"/>
              <a:chOff x="1866900" y="2171700"/>
              <a:chExt cx="2324100" cy="2095500"/>
            </a:xfrm>
          </p:grpSpPr>
          <p:sp>
            <p:nvSpPr>
              <p:cNvPr id="44" name="Oval 3"/>
              <p:cNvSpPr>
                <a:spLocks noChangeArrowheads="1"/>
              </p:cNvSpPr>
              <p:nvPr/>
            </p:nvSpPr>
            <p:spPr bwMode="auto">
              <a:xfrm>
                <a:off x="1866900" y="21717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5" name="Oval 4"/>
              <p:cNvSpPr>
                <a:spLocks noChangeArrowheads="1"/>
              </p:cNvSpPr>
              <p:nvPr/>
            </p:nvSpPr>
            <p:spPr bwMode="auto">
              <a:xfrm>
                <a:off x="2133600" y="28194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6" name="Oval 5"/>
              <p:cNvSpPr>
                <a:spLocks noChangeArrowheads="1"/>
              </p:cNvSpPr>
              <p:nvPr/>
            </p:nvSpPr>
            <p:spPr bwMode="auto">
              <a:xfrm>
                <a:off x="2489200" y="24257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7" name="Oval 6"/>
              <p:cNvSpPr>
                <a:spLocks noChangeArrowheads="1"/>
              </p:cNvSpPr>
              <p:nvPr/>
            </p:nvSpPr>
            <p:spPr bwMode="auto">
              <a:xfrm>
                <a:off x="3200400" y="25146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" name="Oval 7"/>
              <p:cNvSpPr>
                <a:spLocks noChangeArrowheads="1"/>
              </p:cNvSpPr>
              <p:nvPr/>
            </p:nvSpPr>
            <p:spPr bwMode="auto">
              <a:xfrm>
                <a:off x="2667000" y="34290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" name="Oval 8"/>
              <p:cNvSpPr>
                <a:spLocks noChangeArrowheads="1"/>
              </p:cNvSpPr>
              <p:nvPr/>
            </p:nvSpPr>
            <p:spPr bwMode="auto">
              <a:xfrm>
                <a:off x="3886200" y="22098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" name="Oval 9"/>
              <p:cNvSpPr>
                <a:spLocks noChangeArrowheads="1"/>
              </p:cNvSpPr>
              <p:nvPr/>
            </p:nvSpPr>
            <p:spPr bwMode="auto">
              <a:xfrm>
                <a:off x="3276600" y="39624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" name="Oval 10"/>
              <p:cNvSpPr>
                <a:spLocks noChangeArrowheads="1"/>
              </p:cNvSpPr>
              <p:nvPr/>
            </p:nvSpPr>
            <p:spPr bwMode="auto">
              <a:xfrm>
                <a:off x="4114800" y="34290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" name="Oval 11"/>
              <p:cNvSpPr>
                <a:spLocks noChangeArrowheads="1"/>
              </p:cNvSpPr>
              <p:nvPr/>
            </p:nvSpPr>
            <p:spPr bwMode="auto">
              <a:xfrm>
                <a:off x="2286000" y="41910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" name="Oval 12"/>
              <p:cNvSpPr>
                <a:spLocks noChangeArrowheads="1"/>
              </p:cNvSpPr>
              <p:nvPr/>
            </p:nvSpPr>
            <p:spPr bwMode="auto">
              <a:xfrm>
                <a:off x="3048000" y="41910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67" name="Rectangle 57"/>
            <p:cNvSpPr>
              <a:spLocks noChangeArrowheads="1"/>
            </p:cNvSpPr>
            <p:nvPr/>
          </p:nvSpPr>
          <p:spPr bwMode="auto">
            <a:xfrm>
              <a:off x="838200" y="1155700"/>
              <a:ext cx="4241800" cy="4241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8" name="Text Box 58"/>
            <p:cNvSpPr txBox="1">
              <a:spLocks noChangeArrowheads="1"/>
            </p:cNvSpPr>
            <p:nvPr/>
          </p:nvSpPr>
          <p:spPr bwMode="auto">
            <a:xfrm>
              <a:off x="2449512" y="5456237"/>
              <a:ext cx="505267" cy="349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chemeClr val="tx1"/>
                  </a:solidFill>
                </a:rPr>
                <a:t>5m</a:t>
              </a:r>
            </a:p>
          </p:txBody>
        </p:sp>
        <p:sp>
          <p:nvSpPr>
            <p:cNvPr id="69" name="Text Box 59"/>
            <p:cNvSpPr txBox="1">
              <a:spLocks noChangeArrowheads="1"/>
            </p:cNvSpPr>
            <p:nvPr/>
          </p:nvSpPr>
          <p:spPr bwMode="auto">
            <a:xfrm>
              <a:off x="233363" y="3159125"/>
              <a:ext cx="505267" cy="349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chemeClr val="tx1"/>
                  </a:solidFill>
                </a:rPr>
                <a:t>5m</a:t>
              </a: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6869112" y="350837"/>
            <a:ext cx="83820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Baskerville Old Face" pitchFamily="18" charset="0"/>
              </a:rPr>
              <a:t>N(1m)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021512" y="655637"/>
            <a:ext cx="53340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Baskerville Old Face" pitchFamily="18" charset="0"/>
              </a:rPr>
              <a:t>2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021512" y="896328"/>
            <a:ext cx="53340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Baskerville Old Face" pitchFamily="18" charset="0"/>
              </a:rPr>
              <a:t>3</a:t>
            </a:r>
          </a:p>
        </p:txBody>
      </p:sp>
      <p:grpSp>
        <p:nvGrpSpPr>
          <p:cNvPr id="100" name="Group 99"/>
          <p:cNvGrpSpPr/>
          <p:nvPr/>
        </p:nvGrpSpPr>
        <p:grpSpPr>
          <a:xfrm>
            <a:off x="1346200" y="1112837"/>
            <a:ext cx="6208712" cy="3916363"/>
            <a:chOff x="1346200" y="1112837"/>
            <a:chExt cx="6208712" cy="3916363"/>
          </a:xfrm>
        </p:grpSpPr>
        <p:sp>
          <p:nvSpPr>
            <p:cNvPr id="56" name="Oval 15"/>
            <p:cNvSpPr>
              <a:spLocks noChangeArrowheads="1"/>
            </p:cNvSpPr>
            <p:nvPr/>
          </p:nvSpPr>
          <p:spPr bwMode="auto">
            <a:xfrm>
              <a:off x="1346200" y="2044700"/>
              <a:ext cx="16764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7" name="Oval 16"/>
            <p:cNvSpPr>
              <a:spLocks noChangeArrowheads="1"/>
            </p:cNvSpPr>
            <p:nvPr/>
          </p:nvSpPr>
          <p:spPr bwMode="auto">
            <a:xfrm>
              <a:off x="2400300" y="1676400"/>
              <a:ext cx="16764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Oval 17"/>
            <p:cNvSpPr>
              <a:spLocks noChangeArrowheads="1"/>
            </p:cNvSpPr>
            <p:nvPr/>
          </p:nvSpPr>
          <p:spPr bwMode="auto">
            <a:xfrm>
              <a:off x="3327400" y="2628900"/>
              <a:ext cx="16764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9" name="Oval 18"/>
            <p:cNvSpPr>
              <a:spLocks noChangeArrowheads="1"/>
            </p:cNvSpPr>
            <p:nvPr/>
          </p:nvSpPr>
          <p:spPr bwMode="auto">
            <a:xfrm>
              <a:off x="2451100" y="3136900"/>
              <a:ext cx="16764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0" name="Oval 19"/>
            <p:cNvSpPr>
              <a:spLocks noChangeArrowheads="1"/>
            </p:cNvSpPr>
            <p:nvPr/>
          </p:nvSpPr>
          <p:spPr bwMode="auto">
            <a:xfrm>
              <a:off x="1485900" y="3429000"/>
              <a:ext cx="16764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" name="Oval 20"/>
            <p:cNvSpPr>
              <a:spLocks noChangeArrowheads="1"/>
            </p:cNvSpPr>
            <p:nvPr/>
          </p:nvSpPr>
          <p:spPr bwMode="auto">
            <a:xfrm>
              <a:off x="1854200" y="2628900"/>
              <a:ext cx="16764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3" name="Oval 53"/>
            <p:cNvSpPr>
              <a:spLocks noChangeArrowheads="1"/>
            </p:cNvSpPr>
            <p:nvPr/>
          </p:nvSpPr>
          <p:spPr bwMode="auto">
            <a:xfrm>
              <a:off x="2247900" y="3429000"/>
              <a:ext cx="16764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6" name="Oval 56"/>
            <p:cNvSpPr>
              <a:spLocks noChangeArrowheads="1"/>
            </p:cNvSpPr>
            <p:nvPr/>
          </p:nvSpPr>
          <p:spPr bwMode="auto">
            <a:xfrm>
              <a:off x="3111500" y="1371600"/>
              <a:ext cx="16764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021512" y="1112837"/>
              <a:ext cx="533400" cy="292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  <a:latin typeface="Baskerville Old Face" pitchFamily="18" charset="0"/>
                </a:rPr>
                <a:t>2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021512" y="1341437"/>
              <a:ext cx="533400" cy="292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  <a:latin typeface="Baskerville Old Face" pitchFamily="18" charset="0"/>
                </a:rPr>
                <a:t>1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021512" y="1582128"/>
              <a:ext cx="533400" cy="292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  <a:latin typeface="Baskerville Old Face" pitchFamily="18" charset="0"/>
                </a:rPr>
                <a:t>2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021512" y="1810728"/>
              <a:ext cx="533400" cy="292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  <a:latin typeface="Baskerville Old Face" pitchFamily="18" charset="0"/>
                </a:rPr>
                <a:t>1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021512" y="2039328"/>
              <a:ext cx="533400" cy="292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  <a:latin typeface="Baskerville Old Face" pitchFamily="18" charset="0"/>
                </a:rPr>
                <a:t>0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021512" y="2267928"/>
              <a:ext cx="533400" cy="292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  <a:latin typeface="Baskerville Old Face" pitchFamily="18" charset="0"/>
                </a:rPr>
                <a:t>2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021512" y="2496528"/>
              <a:ext cx="533400" cy="292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  <a:latin typeface="Baskerville Old Face" pitchFamily="18" charset="0"/>
                </a:rPr>
                <a:t>1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021512" y="2713037"/>
              <a:ext cx="533400" cy="292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  <a:latin typeface="Baskerville Old Face" pitchFamily="18" charset="0"/>
                </a:rPr>
                <a:t>2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488112" y="3017837"/>
            <a:ext cx="1295400" cy="381000"/>
            <a:chOff x="7021512" y="3398837"/>
            <a:chExt cx="1295400" cy="381000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7021512" y="3398837"/>
              <a:ext cx="1295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7478712" y="3487128"/>
              <a:ext cx="533400" cy="292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  <a:latin typeface="Baskerville Old Face" pitchFamily="18" charset="0"/>
                </a:rPr>
                <a:t>16</a:t>
              </a: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6259512" y="3639528"/>
            <a:ext cx="220980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Baskerville Old Face" pitchFamily="18" charset="0"/>
              </a:rPr>
              <a:t>E(N) = 16 / 10 = 1.6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259512" y="4008437"/>
            <a:ext cx="220980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chemeClr val="tx1"/>
                </a:solidFill>
                <a:latin typeface="Baskerville Old Face" pitchFamily="18" charset="0"/>
              </a:rPr>
              <a:t>λ</a:t>
            </a:r>
            <a:r>
              <a:rPr lang="en-US" sz="1400" b="1" dirty="0" smtClean="0">
                <a:solidFill>
                  <a:schemeClr val="tx1"/>
                </a:solidFill>
                <a:latin typeface="Baskerville Old Face" pitchFamily="18" charset="0"/>
              </a:rPr>
              <a:t> = 10 / 25= 0.4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259512" y="4401528"/>
            <a:ext cx="220980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Baskerville Old Face" pitchFamily="18" charset="0"/>
              </a:rPr>
              <a:t>K(</a:t>
            </a:r>
            <a:r>
              <a:rPr lang="en-US" sz="1400" b="1" dirty="0" smtClean="0">
                <a:solidFill>
                  <a:srgbClr val="C00000"/>
                </a:solidFill>
                <a:latin typeface="Baskerville Old Face" pitchFamily="18" charset="0"/>
              </a:rPr>
              <a:t>1</a:t>
            </a:r>
            <a:r>
              <a:rPr lang="en-US" sz="1400" b="1" dirty="0" smtClean="0">
                <a:solidFill>
                  <a:schemeClr val="tx1"/>
                </a:solidFill>
                <a:latin typeface="Baskerville Old Face" pitchFamily="18" charset="0"/>
              </a:rPr>
              <a:t>) = 1.6 / 0.4 = 4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5649912" y="4770437"/>
            <a:ext cx="3352800" cy="2057400"/>
            <a:chOff x="5649912" y="4770437"/>
            <a:chExt cx="3352800" cy="2057400"/>
          </a:xfrm>
        </p:grpSpPr>
        <p:grpSp>
          <p:nvGrpSpPr>
            <p:cNvPr id="94" name="Group 93"/>
            <p:cNvGrpSpPr/>
            <p:nvPr/>
          </p:nvGrpSpPr>
          <p:grpSpPr>
            <a:xfrm>
              <a:off x="5649912" y="4770437"/>
              <a:ext cx="3333750" cy="2057400"/>
              <a:chOff x="5649912" y="4770437"/>
              <a:chExt cx="3333750" cy="2057400"/>
            </a:xfrm>
          </p:grpSpPr>
          <p:pic>
            <p:nvPicPr>
              <p:cNvPr id="16388" name="Picture 4" descr="http://wiki.landscapetoolbox.org/lib/exe/fetch.php/spatial_analysis_methods:esri-k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b="11111"/>
              <a:stretch>
                <a:fillRect/>
              </a:stretch>
            </p:blipFill>
            <p:spPr bwMode="auto">
              <a:xfrm>
                <a:off x="5649912" y="4770437"/>
                <a:ext cx="3333750" cy="2057400"/>
              </a:xfrm>
              <a:prstGeom prst="rect">
                <a:avLst/>
              </a:prstGeom>
              <a:noFill/>
            </p:spPr>
          </p:pic>
          <p:sp>
            <p:nvSpPr>
              <p:cNvPr id="93" name="Rectangle 92"/>
              <p:cNvSpPr/>
              <p:nvPr/>
            </p:nvSpPr>
            <p:spPr>
              <a:xfrm>
                <a:off x="6030912" y="5913437"/>
                <a:ext cx="228600" cy="7620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  <p:sp>
          <p:nvSpPr>
            <p:cNvPr id="95" name="Rectangle 94"/>
            <p:cNvSpPr/>
            <p:nvPr/>
          </p:nvSpPr>
          <p:spPr>
            <a:xfrm>
              <a:off x="6259512" y="6294437"/>
              <a:ext cx="152400" cy="2286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98" name="Straight Connector 97"/>
            <p:cNvCxnSpPr/>
            <p:nvPr/>
          </p:nvCxnSpPr>
          <p:spPr>
            <a:xfrm>
              <a:off x="5649912" y="6827837"/>
              <a:ext cx="3352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2" name="Object 4"/>
          <p:cNvGraphicFramePr>
            <a:graphicFrameLocks noChangeAspect="1"/>
          </p:cNvGraphicFramePr>
          <p:nvPr/>
        </p:nvGraphicFramePr>
        <p:xfrm>
          <a:off x="315912" y="6133429"/>
          <a:ext cx="4154758" cy="999208"/>
        </p:xfrm>
        <a:graphic>
          <a:graphicData uri="http://schemas.openxmlformats.org/presentationml/2006/ole">
            <p:oleObj spid="_x0000_s16390" name="Equation" r:id="rId4" imgW="1904760" imgH="457200" progId="">
              <p:embed/>
            </p:oleObj>
          </a:graphicData>
        </a:graphic>
      </p:graphicFrame>
      <p:sp>
        <p:nvSpPr>
          <p:cNvPr id="103" name="TextBox 102"/>
          <p:cNvSpPr txBox="1"/>
          <p:nvPr/>
        </p:nvSpPr>
        <p:spPr>
          <a:xfrm>
            <a:off x="1380882" y="6674966"/>
            <a:ext cx="381001" cy="3499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λ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380882" y="6141566"/>
            <a:ext cx="381001" cy="457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r>
              <a:rPr lang="el-GR" dirty="0" smtClean="0"/>
              <a:t>λ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1533281" y="6598766"/>
            <a:ext cx="381001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tx1"/>
                </a:solidFill>
              </a:rPr>
              <a:t>λ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457081" y="6324998"/>
            <a:ext cx="381001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74" grpId="0"/>
      <p:bldP spid="75" grpId="0"/>
      <p:bldP spid="76" grpId="0"/>
      <p:bldP spid="89" grpId="0"/>
      <p:bldP spid="90" grpId="0"/>
      <p:bldP spid="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512" y="122237"/>
            <a:ext cx="1752600" cy="292709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lIns="91440" rIns="91440" rtlCol="0" anchor="ctr" anchorCtr="1">
            <a:spAutoFit/>
          </a:bodyPr>
          <a:lstStyle/>
          <a:p>
            <a:pPr algn="r"/>
            <a:r>
              <a:rPr lang="en-US" sz="1400" b="1" dirty="0" smtClean="0"/>
              <a:t>Conclusion</a:t>
            </a:r>
            <a:endParaRPr lang="en-US" sz="1400" b="1" dirty="0"/>
          </a:p>
        </p:txBody>
      </p:sp>
      <p:sp>
        <p:nvSpPr>
          <p:cNvPr id="15" name="Rectangle 14"/>
          <p:cNvSpPr/>
          <p:nvPr/>
        </p:nvSpPr>
        <p:spPr>
          <a:xfrm>
            <a:off x="4202112" y="808037"/>
            <a:ext cx="1066800" cy="300576"/>
          </a:xfrm>
          <a:prstGeom prst="rect">
            <a:avLst/>
          </a:prstGeom>
          <a:solidFill>
            <a:schemeClr val="tx1">
              <a:alpha val="14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CATASTROPHE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973512" y="1888735"/>
            <a:ext cx="609600" cy="3005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000" b="1" dirty="0" smtClean="0"/>
              <a:t>crash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06912" y="2488661"/>
            <a:ext cx="762000" cy="3005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000" b="1" dirty="0" smtClean="0"/>
              <a:t>accident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811712" y="1884511"/>
            <a:ext cx="685800" cy="3005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000" b="1" dirty="0" smtClean="0"/>
              <a:t>tragedy</a:t>
            </a:r>
          </a:p>
        </p:txBody>
      </p:sp>
      <p:cxnSp>
        <p:nvCxnSpPr>
          <p:cNvPr id="21" name="Straight Connector 20"/>
          <p:cNvCxnSpPr>
            <a:stCxn id="15" idx="2"/>
            <a:endCxn id="18" idx="0"/>
          </p:cNvCxnSpPr>
          <p:nvPr/>
        </p:nvCxnSpPr>
        <p:spPr>
          <a:xfrm>
            <a:off x="4735512" y="1108613"/>
            <a:ext cx="419100" cy="775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573712" y="2336261"/>
            <a:ext cx="685800" cy="3005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000" b="1" dirty="0" smtClean="0"/>
              <a:t>mishap</a:t>
            </a:r>
          </a:p>
        </p:txBody>
      </p:sp>
      <p:cxnSp>
        <p:nvCxnSpPr>
          <p:cNvPr id="23" name="Straight Connector 22"/>
          <p:cNvCxnSpPr>
            <a:stCxn id="15" idx="2"/>
            <a:endCxn id="22" idx="0"/>
          </p:cNvCxnSpPr>
          <p:nvPr/>
        </p:nvCxnSpPr>
        <p:spPr>
          <a:xfrm>
            <a:off x="4735512" y="1108613"/>
            <a:ext cx="1181100" cy="1227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440112" y="2488661"/>
            <a:ext cx="762000" cy="3005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000" b="1" dirty="0" smtClean="0"/>
              <a:t>casualty</a:t>
            </a:r>
          </a:p>
        </p:txBody>
      </p:sp>
      <p:cxnSp>
        <p:nvCxnSpPr>
          <p:cNvPr id="25" name="Straight Connector 24"/>
          <p:cNvCxnSpPr>
            <a:stCxn id="15" idx="2"/>
            <a:endCxn id="24" idx="0"/>
          </p:cNvCxnSpPr>
          <p:nvPr/>
        </p:nvCxnSpPr>
        <p:spPr>
          <a:xfrm flipH="1">
            <a:off x="3821112" y="1108613"/>
            <a:ext cx="914400" cy="1380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202112" y="503237"/>
            <a:ext cx="228600" cy="300576"/>
          </a:xfrm>
          <a:prstGeom prst="rect">
            <a:avLst/>
          </a:prstGeom>
          <a:solidFill>
            <a:schemeClr val="tx1">
              <a:alpha val="14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31" name="Straight Connector 30"/>
          <p:cNvCxnSpPr>
            <a:stCxn id="15" idx="2"/>
          </p:cNvCxnSpPr>
          <p:nvPr/>
        </p:nvCxnSpPr>
        <p:spPr>
          <a:xfrm flipH="1">
            <a:off x="4278312" y="1108613"/>
            <a:ext cx="457200" cy="766224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2"/>
            <a:endCxn id="17" idx="0"/>
          </p:cNvCxnSpPr>
          <p:nvPr/>
        </p:nvCxnSpPr>
        <p:spPr>
          <a:xfrm>
            <a:off x="4735512" y="1108613"/>
            <a:ext cx="152400" cy="138004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506912" y="1341437"/>
            <a:ext cx="30480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Baskerville Old Face" pitchFamily="18" charset="0"/>
              </a:rPr>
              <a:t>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278312" y="3170237"/>
            <a:ext cx="198120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Baskerville Old Face" pitchFamily="18" charset="0"/>
              </a:rPr>
              <a:t>dist(</a:t>
            </a:r>
            <a:r>
              <a:rPr lang="en-US" sz="1400" b="1" dirty="0" err="1" smtClean="0">
                <a:solidFill>
                  <a:schemeClr val="tx1"/>
                </a:solidFill>
                <a:latin typeface="Baskerville Old Face" pitchFamily="18" charset="0"/>
              </a:rPr>
              <a:t>crash,accident</a:t>
            </a:r>
            <a:r>
              <a:rPr lang="en-US" sz="1400" b="1" dirty="0" smtClean="0">
                <a:solidFill>
                  <a:schemeClr val="tx1"/>
                </a:solidFill>
                <a:latin typeface="Baskerville Old Face" pitchFamily="18" charset="0"/>
              </a:rPr>
              <a:t>) = 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64112" y="3932237"/>
            <a:ext cx="198120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  <a:latin typeface="Baskerville Old Face" pitchFamily="18" charset="0"/>
              </a:rPr>
              <a:t> dist(</a:t>
            </a:r>
            <a:r>
              <a:rPr lang="en-US" sz="1400" b="1" dirty="0" err="1" smtClean="0">
                <a:solidFill>
                  <a:schemeClr val="tx1"/>
                </a:solidFill>
                <a:latin typeface="Baskerville Old Face" pitchFamily="18" charset="0"/>
              </a:rPr>
              <a:t>crash,tragedy</a:t>
            </a:r>
            <a:r>
              <a:rPr lang="en-US" sz="1400" b="1" dirty="0" smtClean="0">
                <a:solidFill>
                  <a:schemeClr val="tx1"/>
                </a:solidFill>
                <a:latin typeface="Baskerville Old Face" pitchFamily="18" charset="0"/>
              </a:rPr>
              <a:t>)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78312" y="3487128"/>
            <a:ext cx="182880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  <a:latin typeface="Baskerville Old Face" pitchFamily="18" charset="0"/>
              </a:rPr>
              <a:t> must also compute: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964112" y="4249128"/>
            <a:ext cx="198120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  <a:latin typeface="Baskerville Old Face" pitchFamily="18" charset="0"/>
              </a:rPr>
              <a:t> dist(</a:t>
            </a:r>
            <a:r>
              <a:rPr lang="en-US" sz="1400" b="1" dirty="0" err="1" smtClean="0">
                <a:solidFill>
                  <a:schemeClr val="tx1"/>
                </a:solidFill>
                <a:latin typeface="Baskerville Old Face" pitchFamily="18" charset="0"/>
              </a:rPr>
              <a:t>crash,casualty</a:t>
            </a:r>
            <a:r>
              <a:rPr lang="en-US" sz="1400" b="1" dirty="0" smtClean="0">
                <a:solidFill>
                  <a:schemeClr val="tx1"/>
                </a:solidFill>
                <a:latin typeface="Baskerville Old Face" pitchFamily="18" charset="0"/>
              </a:rPr>
              <a:t>)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64112" y="4553928"/>
            <a:ext cx="198120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  <a:latin typeface="Baskerville Old Face" pitchFamily="18" charset="0"/>
              </a:rPr>
              <a:t> dist(</a:t>
            </a:r>
            <a:r>
              <a:rPr lang="en-US" sz="1400" b="1" dirty="0" err="1" smtClean="0">
                <a:solidFill>
                  <a:schemeClr val="tx1"/>
                </a:solidFill>
                <a:latin typeface="Baskerville Old Face" pitchFamily="18" charset="0"/>
              </a:rPr>
              <a:t>tragedy,mishap</a:t>
            </a:r>
            <a:r>
              <a:rPr lang="en-US" sz="1400" b="1" dirty="0" smtClean="0">
                <a:solidFill>
                  <a:schemeClr val="tx1"/>
                </a:solidFill>
                <a:latin typeface="Baskerville Old Face" pitchFamily="18" charset="0"/>
              </a:rPr>
              <a:t>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964112" y="4858728"/>
            <a:ext cx="198120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  <a:latin typeface="Baskerville Old Face" pitchFamily="18" charset="0"/>
              </a:rPr>
              <a:t> dist(</a:t>
            </a:r>
            <a:r>
              <a:rPr lang="en-US" sz="1400" b="1" dirty="0" err="1" smtClean="0">
                <a:solidFill>
                  <a:schemeClr val="tx1"/>
                </a:solidFill>
                <a:latin typeface="Baskerville Old Face" pitchFamily="18" charset="0"/>
              </a:rPr>
              <a:t>tragedy,accident</a:t>
            </a:r>
            <a:r>
              <a:rPr lang="en-US" sz="1400" b="1" dirty="0" smtClean="0">
                <a:solidFill>
                  <a:schemeClr val="tx1"/>
                </a:solidFill>
                <a:latin typeface="Baskerville Old Face" pitchFamily="18" charset="0"/>
              </a:rPr>
              <a:t>) …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1001712" y="5380037"/>
            <a:ext cx="7467600" cy="349968"/>
            <a:chOff x="544512" y="655637"/>
            <a:chExt cx="7467600" cy="349968"/>
          </a:xfrm>
        </p:grpSpPr>
        <p:sp>
          <p:nvSpPr>
            <p:cNvPr id="45" name="Rectangle 44"/>
            <p:cNvSpPr/>
            <p:nvPr/>
          </p:nvSpPr>
          <p:spPr>
            <a:xfrm>
              <a:off x="1230312" y="655637"/>
              <a:ext cx="6781800" cy="3499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A fisherman suffered an accident when his boat broke in SF Bay.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44512" y="762870"/>
              <a:ext cx="609600" cy="206851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>
              <a:spAutoFit/>
            </a:bodyPr>
            <a:lstStyle/>
            <a:p>
              <a:r>
                <a:rPr lang="en-US" sz="800" b="1" dirty="0" smtClean="0"/>
                <a:t>source 1</a:t>
              </a:r>
              <a:endParaRPr lang="en-US" sz="800" b="1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001712" y="5761037"/>
            <a:ext cx="8153400" cy="607602"/>
            <a:chOff x="544512" y="1036637"/>
            <a:chExt cx="8153400" cy="607602"/>
          </a:xfrm>
        </p:grpSpPr>
        <p:sp>
          <p:nvSpPr>
            <p:cNvPr id="48" name="Rectangle 47"/>
            <p:cNvSpPr/>
            <p:nvPr/>
          </p:nvSpPr>
          <p:spPr>
            <a:xfrm>
              <a:off x="1230312" y="1036637"/>
              <a:ext cx="7467600" cy="6076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Last year there were 1.2 million car crashes reported by police in downtown SF. 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44512" y="1112837"/>
              <a:ext cx="609600" cy="206851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>
              <a:spAutoFit/>
            </a:bodyPr>
            <a:lstStyle/>
            <a:p>
              <a:r>
                <a:rPr lang="en-US" sz="800" b="1" dirty="0" smtClean="0"/>
                <a:t>source 2</a:t>
              </a:r>
              <a:endParaRPr lang="en-US" sz="800" b="1" dirty="0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1839912" y="6446837"/>
            <a:ext cx="640080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chemeClr val="tx1"/>
                </a:solidFill>
                <a:latin typeface="Baskerville Old Face" pitchFamily="18" charset="0"/>
              </a:rPr>
              <a:t>sim</a:t>
            </a:r>
            <a:r>
              <a:rPr lang="en-US" sz="1400" b="1" dirty="0" smtClean="0">
                <a:solidFill>
                  <a:schemeClr val="tx1"/>
                </a:solidFill>
                <a:latin typeface="Baskerville Old Face" pitchFamily="18" charset="0"/>
              </a:rPr>
              <a:t>(source1,source2) = </a:t>
            </a:r>
            <a:r>
              <a:rPr lang="en-US" sz="1400" b="1" dirty="0" err="1" smtClean="0">
                <a:solidFill>
                  <a:schemeClr val="tx1"/>
                </a:solidFill>
                <a:latin typeface="Baskerville Old Face" pitchFamily="18" charset="0"/>
              </a:rPr>
              <a:t>sim</a:t>
            </a:r>
            <a:r>
              <a:rPr lang="en-US" sz="1400" b="1" dirty="0" smtClean="0">
                <a:solidFill>
                  <a:schemeClr val="tx1"/>
                </a:solidFill>
                <a:latin typeface="Baskerville Old Face" pitchFamily="18" charset="0"/>
              </a:rPr>
              <a:t>(</a:t>
            </a:r>
            <a:r>
              <a:rPr lang="en-US" sz="1400" b="1" dirty="0" err="1" smtClean="0">
                <a:solidFill>
                  <a:schemeClr val="tx1"/>
                </a:solidFill>
                <a:latin typeface="Baskerville Old Face" pitchFamily="18" charset="0"/>
              </a:rPr>
              <a:t>crash,accident</a:t>
            </a:r>
            <a:r>
              <a:rPr lang="en-US" sz="1400" b="1" dirty="0" smtClean="0">
                <a:solidFill>
                  <a:schemeClr val="tx1"/>
                </a:solidFill>
                <a:latin typeface="Baskerville Old Face" pitchFamily="18" charset="0"/>
              </a:rPr>
              <a:t>) + </a:t>
            </a:r>
            <a:r>
              <a:rPr lang="en-US" sz="1400" b="1" dirty="0" err="1" smtClean="0">
                <a:solidFill>
                  <a:schemeClr val="tx1"/>
                </a:solidFill>
                <a:latin typeface="Baskerville Old Face" pitchFamily="18" charset="0"/>
              </a:rPr>
              <a:t>sim</a:t>
            </a:r>
            <a:r>
              <a:rPr lang="en-US" sz="1400" b="1" dirty="0" smtClean="0">
                <a:solidFill>
                  <a:schemeClr val="tx1"/>
                </a:solidFill>
                <a:latin typeface="Baskerville Old Face" pitchFamily="18" charset="0"/>
              </a:rPr>
              <a:t>(</a:t>
            </a:r>
            <a:r>
              <a:rPr lang="en-US" sz="1400" b="1" dirty="0" err="1" smtClean="0">
                <a:solidFill>
                  <a:schemeClr val="tx1"/>
                </a:solidFill>
                <a:latin typeface="Baskerville Old Face" pitchFamily="18" charset="0"/>
              </a:rPr>
              <a:t>boat,car</a:t>
            </a:r>
            <a:r>
              <a:rPr lang="en-US" sz="1400" b="1" dirty="0" smtClean="0">
                <a:solidFill>
                  <a:schemeClr val="tx1"/>
                </a:solidFill>
                <a:latin typeface="Baskerville Old Face" pitchFamily="18" charset="0"/>
              </a:rPr>
              <a:t>) + </a:t>
            </a:r>
            <a:r>
              <a:rPr lang="en-US" sz="1400" b="1" dirty="0" err="1" smtClean="0">
                <a:solidFill>
                  <a:schemeClr val="tx1"/>
                </a:solidFill>
                <a:latin typeface="Baskerville Old Face" pitchFamily="18" charset="0"/>
              </a:rPr>
              <a:t>sim</a:t>
            </a:r>
            <a:r>
              <a:rPr lang="en-US" sz="1400" b="1" dirty="0" smtClean="0">
                <a:solidFill>
                  <a:schemeClr val="tx1"/>
                </a:solidFill>
                <a:latin typeface="Baskerville Old Face" pitchFamily="18" charset="0"/>
              </a:rPr>
              <a:t>(</a:t>
            </a:r>
            <a:r>
              <a:rPr lang="en-US" sz="1400" b="1" dirty="0" err="1" smtClean="0">
                <a:solidFill>
                  <a:schemeClr val="tx1"/>
                </a:solidFill>
                <a:latin typeface="Baskerville Old Face" pitchFamily="18" charset="0"/>
              </a:rPr>
              <a:t>fisherman,police</a:t>
            </a:r>
            <a:r>
              <a:rPr lang="en-US" sz="1400" b="1" dirty="0" smtClean="0">
                <a:solidFill>
                  <a:schemeClr val="tx1"/>
                </a:solidFill>
                <a:latin typeface="Baskerville Old Face" pitchFamily="18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val 35"/>
          <p:cNvSpPr/>
          <p:nvPr/>
        </p:nvSpPr>
        <p:spPr>
          <a:xfrm>
            <a:off x="4354512" y="4084637"/>
            <a:ext cx="1600200" cy="1524000"/>
          </a:xfrm>
          <a:prstGeom prst="ellipse">
            <a:avLst/>
          </a:prstGeom>
          <a:solidFill>
            <a:schemeClr val="accent3"/>
          </a:solidFill>
          <a:ln w="25400"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4583112" y="4313237"/>
            <a:ext cx="1143000" cy="10668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3512" y="122237"/>
            <a:ext cx="1752600" cy="292709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lIns="91440" rIns="91440" rtlCol="0" anchor="ctr" anchorCtr="1">
            <a:spAutoFit/>
          </a:bodyPr>
          <a:lstStyle/>
          <a:p>
            <a:pPr algn="r"/>
            <a:r>
              <a:rPr lang="en-US" sz="1400" b="1" dirty="0" smtClean="0"/>
              <a:t>Conclusion</a:t>
            </a:r>
            <a:endParaRPr lang="en-US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11312" y="1798637"/>
            <a:ext cx="1905000" cy="29270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Ripley’s K function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58912" y="3551237"/>
            <a:ext cx="2743200" cy="29270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PCR: pair correlation function</a:t>
            </a:r>
          </a:p>
        </p:txBody>
      </p:sp>
      <p:sp>
        <p:nvSpPr>
          <p:cNvPr id="15" name="Oval 14"/>
          <p:cNvSpPr/>
          <p:nvPr/>
        </p:nvSpPr>
        <p:spPr>
          <a:xfrm>
            <a:off x="4735512" y="2332037"/>
            <a:ext cx="685800" cy="609600"/>
          </a:xfrm>
          <a:prstGeom prst="ellipse">
            <a:avLst/>
          </a:prstGeom>
          <a:ln w="25400">
            <a:solidFill>
              <a:srgbClr val="C00000"/>
            </a:solidFill>
          </a:ln>
        </p:spPr>
        <p:txBody>
          <a:bodyPr rtlCol="0" anchor="ctr">
            <a:sp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endCxn id="15" idx="7"/>
          </p:cNvCxnSpPr>
          <p:nvPr/>
        </p:nvCxnSpPr>
        <p:spPr>
          <a:xfrm flipV="1">
            <a:off x="5040312" y="2421311"/>
            <a:ext cx="280567" cy="2155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506912" y="2103437"/>
            <a:ext cx="1143000" cy="1066800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354512" y="1951037"/>
            <a:ext cx="1447800" cy="1371600"/>
          </a:xfrm>
          <a:prstGeom prst="ellipse">
            <a:avLst/>
          </a:prstGeom>
          <a:ln w="12700"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endCxn id="25" idx="6"/>
          </p:cNvCxnSpPr>
          <p:nvPr/>
        </p:nvCxnSpPr>
        <p:spPr>
          <a:xfrm>
            <a:off x="5040312" y="2636837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040312" y="2636837"/>
            <a:ext cx="762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4811712" y="4541837"/>
            <a:ext cx="685800" cy="609600"/>
          </a:xfrm>
          <a:prstGeom prst="ellipse">
            <a:avLst/>
          </a:prstGeom>
          <a:solidFill>
            <a:srgbClr val="FFC000"/>
          </a:solidFill>
          <a:ln w="25400">
            <a:solidFill>
              <a:srgbClr val="C00000"/>
            </a:solidFill>
          </a:ln>
        </p:spPr>
        <p:txBody>
          <a:bodyPr rtlCol="0" anchor="ctr">
            <a:sp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>
            <a:endCxn id="33" idx="7"/>
          </p:cNvCxnSpPr>
          <p:nvPr/>
        </p:nvCxnSpPr>
        <p:spPr>
          <a:xfrm flipV="1">
            <a:off x="5116512" y="4631111"/>
            <a:ext cx="280567" cy="21552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3" idx="6"/>
            <a:endCxn id="35" idx="6"/>
          </p:cNvCxnSpPr>
          <p:nvPr/>
        </p:nvCxnSpPr>
        <p:spPr>
          <a:xfrm>
            <a:off x="5497512" y="4846637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726112" y="4922837"/>
            <a:ext cx="228600" cy="762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107112" y="1951037"/>
            <a:ext cx="381000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Baskerville Old Face" pitchFamily="18" charset="0"/>
              </a:rPr>
              <a:t>allows scaling:  0 to 5m,  0 to 10m,  0 to 100m, …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259512" y="4630128"/>
            <a:ext cx="289560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Baskerville Old Face" pitchFamily="18" charset="0"/>
              </a:rPr>
              <a:t>per segment:  0 to 5m, 5m  to 10m, …</a:t>
            </a:r>
          </a:p>
        </p:txBody>
      </p:sp>
      <p:pic>
        <p:nvPicPr>
          <p:cNvPr id="31746" name="Picture 2" descr="http://wiki.landscapetoolbox.org/lib/exe/fetch.php/spatial_analysis_methods:pcf-for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912" y="6065837"/>
            <a:ext cx="8572500" cy="838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sz="1400" b="1" dirty="0" smtClean="0">
            <a:solidFill>
              <a:schemeClr val="tx1"/>
            </a:solidFill>
            <a:latin typeface="Baskerville Old Face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59286</TotalTime>
  <Words>273</Words>
  <Application>Microsoft Office PowerPoint</Application>
  <PresentationFormat>Custom</PresentationFormat>
  <Paragraphs>89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Default Design</vt:lpstr>
      <vt:lpstr>Equation</vt:lpstr>
      <vt:lpstr>Slide 1</vt:lpstr>
      <vt:lpstr>Slide 2</vt:lpstr>
      <vt:lpstr>Slide 3</vt:lpstr>
      <vt:lpstr>Ripley’s K 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Ray Fonseca</dc:creator>
  <cp:lastModifiedBy>Ray Dos Santos</cp:lastModifiedBy>
  <cp:revision>904</cp:revision>
  <cp:lastPrinted>1601-01-01T00:00:00Z</cp:lastPrinted>
  <dcterms:created xsi:type="dcterms:W3CDTF">2010-04-30T00:20:41Z</dcterms:created>
  <dcterms:modified xsi:type="dcterms:W3CDTF">2013-03-22T16:01:18Z</dcterms:modified>
</cp:coreProperties>
</file>