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96" r:id="rId3"/>
    <p:sldId id="311" r:id="rId4"/>
    <p:sldId id="317" r:id="rId5"/>
    <p:sldId id="257" r:id="rId6"/>
    <p:sldId id="295" r:id="rId7"/>
    <p:sldId id="266" r:id="rId8"/>
    <p:sldId id="282" r:id="rId9"/>
    <p:sldId id="303" r:id="rId10"/>
    <p:sldId id="314" r:id="rId11"/>
    <p:sldId id="297" r:id="rId12"/>
    <p:sldId id="298" r:id="rId13"/>
    <p:sldId id="300" r:id="rId14"/>
    <p:sldId id="312" r:id="rId15"/>
    <p:sldId id="261" r:id="rId16"/>
    <p:sldId id="313" r:id="rId17"/>
    <p:sldId id="268" r:id="rId18"/>
    <p:sldId id="267" r:id="rId19"/>
    <p:sldId id="274" r:id="rId20"/>
    <p:sldId id="315" r:id="rId21"/>
    <p:sldId id="277" r:id="rId22"/>
    <p:sldId id="306" r:id="rId23"/>
    <p:sldId id="290" r:id="rId24"/>
    <p:sldId id="291" r:id="rId25"/>
    <p:sldId id="307" r:id="rId26"/>
    <p:sldId id="288" r:id="rId27"/>
    <p:sldId id="308" r:id="rId28"/>
    <p:sldId id="271" r:id="rId29"/>
    <p:sldId id="284" r:id="rId30"/>
    <p:sldId id="293" r:id="rId31"/>
    <p:sldId id="270" r:id="rId32"/>
    <p:sldId id="258" r:id="rId33"/>
    <p:sldId id="301" r:id="rId34"/>
    <p:sldId id="276" r:id="rId35"/>
    <p:sldId id="289" r:id="rId36"/>
    <p:sldId id="302" r:id="rId37"/>
    <p:sldId id="275" r:id="rId38"/>
    <p:sldId id="283" r:id="rId39"/>
    <p:sldId id="265" r:id="rId40"/>
    <p:sldId id="29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4B23BC-7E1B-45BE-97AE-8CEF52ADD0E3}">
          <p14:sldIdLst>
            <p14:sldId id="256"/>
            <p14:sldId id="296"/>
            <p14:sldId id="311"/>
            <p14:sldId id="317"/>
            <p14:sldId id="257"/>
            <p14:sldId id="295"/>
            <p14:sldId id="266"/>
            <p14:sldId id="282"/>
            <p14:sldId id="303"/>
            <p14:sldId id="314"/>
            <p14:sldId id="297"/>
            <p14:sldId id="298"/>
            <p14:sldId id="300"/>
            <p14:sldId id="312"/>
            <p14:sldId id="261"/>
            <p14:sldId id="313"/>
            <p14:sldId id="268"/>
            <p14:sldId id="267"/>
            <p14:sldId id="274"/>
            <p14:sldId id="315"/>
            <p14:sldId id="277"/>
            <p14:sldId id="306"/>
            <p14:sldId id="290"/>
            <p14:sldId id="291"/>
            <p14:sldId id="307"/>
            <p14:sldId id="288"/>
            <p14:sldId id="308"/>
            <p14:sldId id="271"/>
            <p14:sldId id="284"/>
            <p14:sldId id="293"/>
            <p14:sldId id="270"/>
            <p14:sldId id="258"/>
            <p14:sldId id="301"/>
            <p14:sldId id="276"/>
            <p14:sldId id="289"/>
            <p14:sldId id="302"/>
            <p14:sldId id="275"/>
            <p14:sldId id="283"/>
            <p14:sldId id="265"/>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LAGHARI" initials="M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5" autoAdjust="0"/>
    <p:restoredTop sz="94280" autoAdjust="0"/>
  </p:normalViewPr>
  <p:slideViewPr>
    <p:cSldViewPr snapToGrid="0" snapToObjects="1">
      <p:cViewPr varScale="1">
        <p:scale>
          <a:sx n="72" d="100"/>
          <a:sy n="72" d="100"/>
        </p:scale>
        <p:origin x="132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laghari16\Dropbox\Koc\Research\strided_acce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laghari16\Dropbox\Koc\Research\strided_acces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laghari16\Dropbox\Koc\Research\strided_acces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laghari16\Dropbox\Koc\Research\strided_acces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MixedMem!$D$15</c:f>
              <c:strCache>
                <c:ptCount val="1"/>
                <c:pt idx="0">
                  <c:v>All-DDR</c:v>
                </c:pt>
              </c:strCache>
            </c:strRef>
          </c:tx>
          <c:spPr>
            <a:ln w="28575" cap="rnd">
              <a:solidFill>
                <a:schemeClr val="accent1"/>
              </a:solidFill>
              <a:round/>
            </a:ln>
            <a:effectLst/>
          </c:spPr>
          <c:marker>
            <c:symbol val="circle"/>
            <c:size val="6"/>
            <c:spPr>
              <a:solidFill>
                <a:schemeClr val="accent1"/>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MixedMem!$E$15:$J$15</c:f>
              <c:numCache>
                <c:formatCode>General</c:formatCode>
                <c:ptCount val="6"/>
                <c:pt idx="0">
                  <c:v>68.003100000000003</c:v>
                </c:pt>
                <c:pt idx="1">
                  <c:v>85.212199999999996</c:v>
                </c:pt>
                <c:pt idx="2">
                  <c:v>86.55210000000001</c:v>
                </c:pt>
                <c:pt idx="3">
                  <c:v>86.498100000000022</c:v>
                </c:pt>
                <c:pt idx="4">
                  <c:v>83.481700000000004</c:v>
                </c:pt>
                <c:pt idx="5">
                  <c:v>68.427199999999999</c:v>
                </c:pt>
              </c:numCache>
            </c:numRef>
          </c:val>
          <c:smooth val="0"/>
          <c:extLst>
            <c:ext xmlns:c16="http://schemas.microsoft.com/office/drawing/2014/chart" uri="{C3380CC4-5D6E-409C-BE32-E72D297353CC}">
              <c16:uniqueId val="{00000000-7022-49DE-9EDD-544B17E74C3B}"/>
            </c:ext>
          </c:extLst>
        </c:ser>
        <c:ser>
          <c:idx val="1"/>
          <c:order val="1"/>
          <c:tx>
            <c:strRef>
              <c:f>MixedMem!$D$16</c:f>
              <c:strCache>
                <c:ptCount val="1"/>
                <c:pt idx="0">
                  <c:v>All-MCDRAM</c:v>
                </c:pt>
              </c:strCache>
            </c:strRef>
          </c:tx>
          <c:spPr>
            <a:ln w="28575" cap="rnd">
              <a:solidFill>
                <a:schemeClr val="accent2"/>
              </a:solidFill>
              <a:round/>
            </a:ln>
            <a:effectLst/>
          </c:spPr>
          <c:marker>
            <c:symbol val="square"/>
            <c:size val="6"/>
            <c:spPr>
              <a:solidFill>
                <a:schemeClr val="accent2"/>
              </a:solidFill>
              <a:ln w="41275">
                <a:solidFill>
                  <a:schemeClr val="accent2"/>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MixedMem!$E$16:$J$16</c:f>
              <c:numCache>
                <c:formatCode>General</c:formatCode>
                <c:ptCount val="6"/>
                <c:pt idx="0">
                  <c:v>59.514300000000013</c:v>
                </c:pt>
                <c:pt idx="1">
                  <c:v>123.8952</c:v>
                </c:pt>
                <c:pt idx="2">
                  <c:v>235.57990000000001</c:v>
                </c:pt>
                <c:pt idx="3">
                  <c:v>425.91619999999989</c:v>
                </c:pt>
                <c:pt idx="4">
                  <c:v>445.30790000000002</c:v>
                </c:pt>
                <c:pt idx="5">
                  <c:v>435.32850000000002</c:v>
                </c:pt>
              </c:numCache>
            </c:numRef>
          </c:val>
          <c:smooth val="0"/>
          <c:extLst>
            <c:ext xmlns:c16="http://schemas.microsoft.com/office/drawing/2014/chart" uri="{C3380CC4-5D6E-409C-BE32-E72D297353CC}">
              <c16:uniqueId val="{00000001-7022-49DE-9EDD-544B17E74C3B}"/>
            </c:ext>
          </c:extLst>
        </c:ser>
        <c:ser>
          <c:idx val="2"/>
          <c:order val="2"/>
          <c:tx>
            <c:strRef>
              <c:f>MixedMem!$D$17</c:f>
              <c:strCache>
                <c:ptCount val="1"/>
                <c:pt idx="0">
                  <c:v>DDR(a,b) , MCDRAM(c)</c:v>
                </c:pt>
              </c:strCache>
            </c:strRef>
          </c:tx>
          <c:spPr>
            <a:ln w="28575" cap="rnd">
              <a:solidFill>
                <a:srgbClr val="FF0000"/>
              </a:solidFill>
              <a:round/>
            </a:ln>
            <a:effectLst/>
          </c:spPr>
          <c:marker>
            <c:symbol val="diamond"/>
            <c:size val="7"/>
            <c:spPr>
              <a:solidFill>
                <a:schemeClr val="accent3"/>
              </a:solidFill>
              <a:ln w="41275">
                <a:solidFill>
                  <a:srgbClr val="FF0000"/>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MixedMem!$E$17:$J$17</c:f>
              <c:numCache>
                <c:formatCode>General</c:formatCode>
                <c:ptCount val="6"/>
                <c:pt idx="0">
                  <c:v>59.610799999999998</c:v>
                </c:pt>
                <c:pt idx="1">
                  <c:v>83.872099999999989</c:v>
                </c:pt>
                <c:pt idx="2">
                  <c:v>85.2654</c:v>
                </c:pt>
                <c:pt idx="3">
                  <c:v>84.273200000000003</c:v>
                </c:pt>
                <c:pt idx="4">
                  <c:v>83.959500000000006</c:v>
                </c:pt>
                <c:pt idx="5">
                  <c:v>81.542599999999993</c:v>
                </c:pt>
              </c:numCache>
            </c:numRef>
          </c:val>
          <c:smooth val="0"/>
          <c:extLst>
            <c:ext xmlns:c16="http://schemas.microsoft.com/office/drawing/2014/chart" uri="{C3380CC4-5D6E-409C-BE32-E72D297353CC}">
              <c16:uniqueId val="{00000002-7022-49DE-9EDD-544B17E74C3B}"/>
            </c:ext>
          </c:extLst>
        </c:ser>
        <c:ser>
          <c:idx val="3"/>
          <c:order val="3"/>
          <c:tx>
            <c:strRef>
              <c:f>MixedMem!$D$18</c:f>
              <c:strCache>
                <c:ptCount val="1"/>
                <c:pt idx="0">
                  <c:v>DDR(b,c) , MCDRAM(a)</c:v>
                </c:pt>
              </c:strCache>
            </c:strRef>
          </c:tx>
          <c:spPr>
            <a:ln w="28575" cap="rnd">
              <a:solidFill>
                <a:schemeClr val="tx1"/>
              </a:solidFill>
              <a:round/>
            </a:ln>
            <a:effectLst/>
          </c:spPr>
          <c:marker>
            <c:symbol val="x"/>
            <c:size val="6"/>
            <c:spPr>
              <a:noFill/>
              <a:ln w="41275">
                <a:solidFill>
                  <a:schemeClr val="tx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MixedMem!$E$18:$J$18</c:f>
              <c:numCache>
                <c:formatCode>General</c:formatCode>
                <c:ptCount val="6"/>
                <c:pt idx="0">
                  <c:v>60.629100000000001</c:v>
                </c:pt>
                <c:pt idx="1">
                  <c:v>116.3788</c:v>
                </c:pt>
                <c:pt idx="2">
                  <c:v>124.846</c:v>
                </c:pt>
                <c:pt idx="3">
                  <c:v>122.7152</c:v>
                </c:pt>
                <c:pt idx="4">
                  <c:v>125.2109</c:v>
                </c:pt>
                <c:pt idx="5">
                  <c:v>121.4109</c:v>
                </c:pt>
              </c:numCache>
            </c:numRef>
          </c:val>
          <c:smooth val="0"/>
          <c:extLst>
            <c:ext xmlns:c16="http://schemas.microsoft.com/office/drawing/2014/chart" uri="{C3380CC4-5D6E-409C-BE32-E72D297353CC}">
              <c16:uniqueId val="{00000003-7022-49DE-9EDD-544B17E74C3B}"/>
            </c:ext>
          </c:extLst>
        </c:ser>
        <c:ser>
          <c:idx val="4"/>
          <c:order val="4"/>
          <c:tx>
            <c:strRef>
              <c:f>MixedMem!$D$19</c:f>
              <c:strCache>
                <c:ptCount val="1"/>
                <c:pt idx="0">
                  <c:v>DDR(c) , MCDRAM(a,b)</c:v>
                </c:pt>
              </c:strCache>
            </c:strRef>
          </c:tx>
          <c:spPr>
            <a:ln w="28575" cap="rnd">
              <a:solidFill>
                <a:schemeClr val="accent1"/>
              </a:solidFill>
              <a:round/>
            </a:ln>
            <a:effectLst/>
          </c:spPr>
          <c:marker>
            <c:symbol val="triangle"/>
            <c:size val="6"/>
            <c:spPr>
              <a:solidFill>
                <a:schemeClr val="accent5"/>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MixedMem!$E$19:$J$19</c:f>
              <c:numCache>
                <c:formatCode>General</c:formatCode>
                <c:ptCount val="6"/>
                <c:pt idx="0">
                  <c:v>62.434600000000003</c:v>
                </c:pt>
                <c:pt idx="1">
                  <c:v>122.9044</c:v>
                </c:pt>
                <c:pt idx="2">
                  <c:v>212.2467</c:v>
                </c:pt>
                <c:pt idx="3">
                  <c:v>223.41069999999999</c:v>
                </c:pt>
                <c:pt idx="4">
                  <c:v>232.49889999999999</c:v>
                </c:pt>
                <c:pt idx="5">
                  <c:v>225.50649999999999</c:v>
                </c:pt>
              </c:numCache>
            </c:numRef>
          </c:val>
          <c:smooth val="0"/>
          <c:extLst>
            <c:ext xmlns:c16="http://schemas.microsoft.com/office/drawing/2014/chart" uri="{C3380CC4-5D6E-409C-BE32-E72D297353CC}">
              <c16:uniqueId val="{00000004-7022-49DE-9EDD-544B17E74C3B}"/>
            </c:ext>
          </c:extLst>
        </c:ser>
        <c:ser>
          <c:idx val="5"/>
          <c:order val="5"/>
          <c:tx>
            <c:strRef>
              <c:f>MixedMem!$D$20</c:f>
              <c:strCache>
                <c:ptCount val="1"/>
                <c:pt idx="0">
                  <c:v>DDR(a) , MCDRAM(b, c)</c:v>
                </c:pt>
              </c:strCache>
            </c:strRef>
          </c:tx>
          <c:spPr>
            <a:ln w="28575" cap="rnd">
              <a:solidFill>
                <a:schemeClr val="accent6"/>
              </a:solidFill>
              <a:round/>
            </a:ln>
            <a:effectLst/>
          </c:spPr>
          <c:marker>
            <c:symbol val="plus"/>
            <c:size val="6"/>
            <c:spPr>
              <a:noFill/>
              <a:ln w="9525">
                <a:solidFill>
                  <a:schemeClr val="accent6"/>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MixedMem!$E$20:$J$20</c:f>
              <c:numCache>
                <c:formatCode>General</c:formatCode>
                <c:ptCount val="6"/>
                <c:pt idx="0">
                  <c:v>62.0837</c:v>
                </c:pt>
                <c:pt idx="1">
                  <c:v>113.8451</c:v>
                </c:pt>
                <c:pt idx="2">
                  <c:v>119.798</c:v>
                </c:pt>
                <c:pt idx="3">
                  <c:v>121.3652</c:v>
                </c:pt>
                <c:pt idx="4">
                  <c:v>120.56570000000001</c:v>
                </c:pt>
                <c:pt idx="5">
                  <c:v>118.087</c:v>
                </c:pt>
              </c:numCache>
            </c:numRef>
          </c:val>
          <c:smooth val="0"/>
          <c:extLst>
            <c:ext xmlns:c16="http://schemas.microsoft.com/office/drawing/2014/chart" uri="{C3380CC4-5D6E-409C-BE32-E72D297353CC}">
              <c16:uniqueId val="{00000005-7022-49DE-9EDD-544B17E74C3B}"/>
            </c:ext>
          </c:extLst>
        </c:ser>
        <c:dLbls>
          <c:showLegendKey val="0"/>
          <c:showVal val="0"/>
          <c:showCatName val="0"/>
          <c:showSerName val="0"/>
          <c:showPercent val="0"/>
          <c:showBubbleSize val="0"/>
        </c:dLbls>
        <c:marker val="1"/>
        <c:smooth val="0"/>
        <c:axId val="-2050713112"/>
        <c:axId val="-2050762424"/>
      </c:lineChart>
      <c:catAx>
        <c:axId val="-205071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tr-TR"/>
          </a:p>
        </c:txPr>
        <c:crossAx val="-2050762424"/>
        <c:crosses val="autoZero"/>
        <c:auto val="1"/>
        <c:lblAlgn val="ctr"/>
        <c:lblOffset val="100"/>
        <c:noMultiLvlLbl val="0"/>
      </c:catAx>
      <c:valAx>
        <c:axId val="-205076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crossAx val="-2050713112"/>
        <c:crosses val="autoZero"/>
        <c:crossBetween val="between"/>
      </c:valAx>
      <c:spPr>
        <a:noFill/>
        <a:ln>
          <a:noFill/>
        </a:ln>
        <a:effectLst/>
      </c:spPr>
    </c:plotArea>
    <c:legend>
      <c:legendPos val="r"/>
      <c:layout>
        <c:manualLayout>
          <c:xMode val="edge"/>
          <c:yMode val="edge"/>
          <c:x val="6.7648622047244103E-2"/>
          <c:y val="3.7235452069980801E-2"/>
          <c:w val="0.29504702537182897"/>
          <c:h val="0.4622493475338699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MixedMem!$D$15</c:f>
              <c:strCache>
                <c:ptCount val="1"/>
                <c:pt idx="0">
                  <c:v>All-DDR</c:v>
                </c:pt>
              </c:strCache>
            </c:strRef>
          </c:tx>
          <c:spPr>
            <a:ln w="28575" cap="rnd">
              <a:solidFill>
                <a:schemeClr val="accent1"/>
              </a:solidFill>
              <a:round/>
            </a:ln>
            <a:effectLst/>
          </c:spPr>
          <c:marker>
            <c:symbol val="circle"/>
            <c:size val="6"/>
            <c:spPr>
              <a:solidFill>
                <a:schemeClr val="accent1"/>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MixedMem!$E$15:$J$15</c:f>
              <c:numCache>
                <c:formatCode>General</c:formatCode>
                <c:ptCount val="6"/>
                <c:pt idx="0">
                  <c:v>68.003100000000003</c:v>
                </c:pt>
                <c:pt idx="1">
                  <c:v>85.212199999999996</c:v>
                </c:pt>
                <c:pt idx="2">
                  <c:v>86.55210000000001</c:v>
                </c:pt>
                <c:pt idx="3">
                  <c:v>86.498100000000022</c:v>
                </c:pt>
                <c:pt idx="4">
                  <c:v>83.481700000000004</c:v>
                </c:pt>
                <c:pt idx="5">
                  <c:v>68.427199999999999</c:v>
                </c:pt>
              </c:numCache>
            </c:numRef>
          </c:val>
          <c:smooth val="0"/>
          <c:extLst>
            <c:ext xmlns:c16="http://schemas.microsoft.com/office/drawing/2014/chart" uri="{C3380CC4-5D6E-409C-BE32-E72D297353CC}">
              <c16:uniqueId val="{00000000-7022-49DE-9EDD-544B17E74C3B}"/>
            </c:ext>
          </c:extLst>
        </c:ser>
        <c:ser>
          <c:idx val="1"/>
          <c:order val="1"/>
          <c:tx>
            <c:strRef>
              <c:f>MixedMem!$D$16</c:f>
              <c:strCache>
                <c:ptCount val="1"/>
                <c:pt idx="0">
                  <c:v>All-MCDRAM</c:v>
                </c:pt>
              </c:strCache>
            </c:strRef>
          </c:tx>
          <c:spPr>
            <a:ln w="28575" cap="rnd">
              <a:solidFill>
                <a:schemeClr val="accent2"/>
              </a:solidFill>
              <a:round/>
            </a:ln>
            <a:effectLst/>
          </c:spPr>
          <c:marker>
            <c:symbol val="square"/>
            <c:size val="6"/>
            <c:spPr>
              <a:solidFill>
                <a:schemeClr val="accent2"/>
              </a:solidFill>
              <a:ln w="41275">
                <a:solidFill>
                  <a:schemeClr val="accent2"/>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MixedMem!$E$16:$J$16</c:f>
              <c:numCache>
                <c:formatCode>General</c:formatCode>
                <c:ptCount val="6"/>
                <c:pt idx="0">
                  <c:v>59.514300000000013</c:v>
                </c:pt>
                <c:pt idx="1">
                  <c:v>123.8952</c:v>
                </c:pt>
                <c:pt idx="2">
                  <c:v>235.57990000000001</c:v>
                </c:pt>
                <c:pt idx="3">
                  <c:v>425.91619999999989</c:v>
                </c:pt>
                <c:pt idx="4">
                  <c:v>445.30790000000002</c:v>
                </c:pt>
                <c:pt idx="5">
                  <c:v>435.32850000000002</c:v>
                </c:pt>
              </c:numCache>
            </c:numRef>
          </c:val>
          <c:smooth val="0"/>
          <c:extLst>
            <c:ext xmlns:c16="http://schemas.microsoft.com/office/drawing/2014/chart" uri="{C3380CC4-5D6E-409C-BE32-E72D297353CC}">
              <c16:uniqueId val="{00000001-7022-49DE-9EDD-544B17E74C3B}"/>
            </c:ext>
          </c:extLst>
        </c:ser>
        <c:ser>
          <c:idx val="2"/>
          <c:order val="2"/>
          <c:tx>
            <c:strRef>
              <c:f>MixedMem!$D$17</c:f>
              <c:strCache>
                <c:ptCount val="1"/>
                <c:pt idx="0">
                  <c:v>DDR(a,b) , MCDRAM(c)</c:v>
                </c:pt>
              </c:strCache>
            </c:strRef>
          </c:tx>
          <c:spPr>
            <a:ln w="28575" cap="rnd">
              <a:solidFill>
                <a:srgbClr val="FF0000"/>
              </a:solidFill>
              <a:round/>
            </a:ln>
            <a:effectLst/>
          </c:spPr>
          <c:marker>
            <c:symbol val="diamond"/>
            <c:size val="7"/>
            <c:spPr>
              <a:solidFill>
                <a:schemeClr val="accent3"/>
              </a:solidFill>
              <a:ln w="41275">
                <a:solidFill>
                  <a:srgbClr val="FF0000"/>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MixedMem!$E$17:$J$17</c:f>
              <c:numCache>
                <c:formatCode>General</c:formatCode>
                <c:ptCount val="6"/>
                <c:pt idx="0">
                  <c:v>59.610799999999998</c:v>
                </c:pt>
                <c:pt idx="1">
                  <c:v>83.872099999999989</c:v>
                </c:pt>
                <c:pt idx="2">
                  <c:v>85.2654</c:v>
                </c:pt>
                <c:pt idx="3">
                  <c:v>84.273200000000003</c:v>
                </c:pt>
                <c:pt idx="4">
                  <c:v>83.959500000000006</c:v>
                </c:pt>
                <c:pt idx="5">
                  <c:v>81.542599999999993</c:v>
                </c:pt>
              </c:numCache>
            </c:numRef>
          </c:val>
          <c:smooth val="0"/>
          <c:extLst>
            <c:ext xmlns:c16="http://schemas.microsoft.com/office/drawing/2014/chart" uri="{C3380CC4-5D6E-409C-BE32-E72D297353CC}">
              <c16:uniqueId val="{00000002-7022-49DE-9EDD-544B17E74C3B}"/>
            </c:ext>
          </c:extLst>
        </c:ser>
        <c:ser>
          <c:idx val="3"/>
          <c:order val="3"/>
          <c:tx>
            <c:strRef>
              <c:f>MixedMem!$D$18</c:f>
              <c:strCache>
                <c:ptCount val="1"/>
                <c:pt idx="0">
                  <c:v>DDR(b,c) , MCDRAM(a)</c:v>
                </c:pt>
              </c:strCache>
            </c:strRef>
          </c:tx>
          <c:spPr>
            <a:ln w="28575" cap="rnd">
              <a:solidFill>
                <a:schemeClr val="tx1"/>
              </a:solidFill>
              <a:round/>
            </a:ln>
            <a:effectLst/>
          </c:spPr>
          <c:marker>
            <c:symbol val="x"/>
            <c:size val="6"/>
            <c:spPr>
              <a:noFill/>
              <a:ln w="41275">
                <a:solidFill>
                  <a:schemeClr val="tx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MixedMem!$E$18:$J$18</c:f>
              <c:numCache>
                <c:formatCode>General</c:formatCode>
                <c:ptCount val="6"/>
                <c:pt idx="0">
                  <c:v>60.629100000000001</c:v>
                </c:pt>
                <c:pt idx="1">
                  <c:v>116.3788</c:v>
                </c:pt>
                <c:pt idx="2">
                  <c:v>124.846</c:v>
                </c:pt>
                <c:pt idx="3">
                  <c:v>122.7152</c:v>
                </c:pt>
                <c:pt idx="4">
                  <c:v>125.2109</c:v>
                </c:pt>
                <c:pt idx="5">
                  <c:v>121.4109</c:v>
                </c:pt>
              </c:numCache>
            </c:numRef>
          </c:val>
          <c:smooth val="0"/>
          <c:extLst>
            <c:ext xmlns:c16="http://schemas.microsoft.com/office/drawing/2014/chart" uri="{C3380CC4-5D6E-409C-BE32-E72D297353CC}">
              <c16:uniqueId val="{00000003-7022-49DE-9EDD-544B17E74C3B}"/>
            </c:ext>
          </c:extLst>
        </c:ser>
        <c:ser>
          <c:idx val="4"/>
          <c:order val="4"/>
          <c:tx>
            <c:strRef>
              <c:f>MixedMem!$D$19</c:f>
              <c:strCache>
                <c:ptCount val="1"/>
                <c:pt idx="0">
                  <c:v>DDR(c) , MCDRAM(a,b)</c:v>
                </c:pt>
              </c:strCache>
            </c:strRef>
          </c:tx>
          <c:spPr>
            <a:ln w="28575" cap="rnd">
              <a:solidFill>
                <a:schemeClr val="accent1"/>
              </a:solidFill>
              <a:round/>
            </a:ln>
            <a:effectLst/>
          </c:spPr>
          <c:marker>
            <c:symbol val="triangle"/>
            <c:size val="6"/>
            <c:spPr>
              <a:solidFill>
                <a:schemeClr val="accent5"/>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MixedMem!$E$19:$J$19</c:f>
              <c:numCache>
                <c:formatCode>General</c:formatCode>
                <c:ptCount val="6"/>
                <c:pt idx="0">
                  <c:v>62.434600000000003</c:v>
                </c:pt>
                <c:pt idx="1">
                  <c:v>122.9044</c:v>
                </c:pt>
                <c:pt idx="2">
                  <c:v>212.2467</c:v>
                </c:pt>
                <c:pt idx="3">
                  <c:v>223.41069999999999</c:v>
                </c:pt>
                <c:pt idx="4">
                  <c:v>232.49889999999999</c:v>
                </c:pt>
                <c:pt idx="5">
                  <c:v>225.50649999999999</c:v>
                </c:pt>
              </c:numCache>
            </c:numRef>
          </c:val>
          <c:smooth val="0"/>
          <c:extLst>
            <c:ext xmlns:c16="http://schemas.microsoft.com/office/drawing/2014/chart" uri="{C3380CC4-5D6E-409C-BE32-E72D297353CC}">
              <c16:uniqueId val="{00000004-7022-49DE-9EDD-544B17E74C3B}"/>
            </c:ext>
          </c:extLst>
        </c:ser>
        <c:ser>
          <c:idx val="5"/>
          <c:order val="5"/>
          <c:tx>
            <c:strRef>
              <c:f>MixedMem!$D$20</c:f>
              <c:strCache>
                <c:ptCount val="1"/>
                <c:pt idx="0">
                  <c:v>DDR(a) , MCDRAM(b, c)</c:v>
                </c:pt>
              </c:strCache>
            </c:strRef>
          </c:tx>
          <c:spPr>
            <a:ln w="28575" cap="rnd">
              <a:solidFill>
                <a:schemeClr val="accent6"/>
              </a:solidFill>
              <a:round/>
            </a:ln>
            <a:effectLst/>
          </c:spPr>
          <c:marker>
            <c:symbol val="plus"/>
            <c:size val="6"/>
            <c:spPr>
              <a:noFill/>
              <a:ln w="9525">
                <a:solidFill>
                  <a:schemeClr val="accent6"/>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MixedMem!$E$20:$J$20</c:f>
              <c:numCache>
                <c:formatCode>General</c:formatCode>
                <c:ptCount val="6"/>
                <c:pt idx="0">
                  <c:v>62.0837</c:v>
                </c:pt>
                <c:pt idx="1">
                  <c:v>113.8451</c:v>
                </c:pt>
                <c:pt idx="2">
                  <c:v>119.798</c:v>
                </c:pt>
                <c:pt idx="3">
                  <c:v>121.3652</c:v>
                </c:pt>
                <c:pt idx="4">
                  <c:v>120.56570000000001</c:v>
                </c:pt>
                <c:pt idx="5">
                  <c:v>118.087</c:v>
                </c:pt>
              </c:numCache>
            </c:numRef>
          </c:val>
          <c:smooth val="0"/>
          <c:extLst>
            <c:ext xmlns:c16="http://schemas.microsoft.com/office/drawing/2014/chart" uri="{C3380CC4-5D6E-409C-BE32-E72D297353CC}">
              <c16:uniqueId val="{00000005-7022-49DE-9EDD-544B17E74C3B}"/>
            </c:ext>
          </c:extLst>
        </c:ser>
        <c:dLbls>
          <c:showLegendKey val="0"/>
          <c:showVal val="0"/>
          <c:showCatName val="0"/>
          <c:showSerName val="0"/>
          <c:showPercent val="0"/>
          <c:showBubbleSize val="0"/>
        </c:dLbls>
        <c:marker val="1"/>
        <c:smooth val="0"/>
        <c:axId val="-2138451624"/>
        <c:axId val="-2132331912"/>
      </c:lineChart>
      <c:catAx>
        <c:axId val="-213845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tr-TR"/>
          </a:p>
        </c:txPr>
        <c:crossAx val="-2132331912"/>
        <c:crosses val="autoZero"/>
        <c:auto val="1"/>
        <c:lblAlgn val="ctr"/>
        <c:lblOffset val="100"/>
        <c:noMultiLvlLbl val="0"/>
      </c:catAx>
      <c:valAx>
        <c:axId val="-2132331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crossAx val="-2138451624"/>
        <c:crosses val="autoZero"/>
        <c:crossBetween val="between"/>
      </c:valAx>
      <c:spPr>
        <a:noFill/>
        <a:ln>
          <a:noFill/>
        </a:ln>
        <a:effectLst/>
      </c:spPr>
    </c:plotArea>
    <c:legend>
      <c:legendPos val="r"/>
      <c:layout>
        <c:manualLayout>
          <c:xMode val="edge"/>
          <c:yMode val="edge"/>
          <c:x val="6.7648622047244103E-2"/>
          <c:y val="3.7235452069980801E-2"/>
          <c:w val="0.29504702537182897"/>
          <c:h val="0.4622493475338699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MixedMem!$D$15</c:f>
              <c:strCache>
                <c:ptCount val="1"/>
                <c:pt idx="0">
                  <c:v>All-DDR</c:v>
                </c:pt>
              </c:strCache>
            </c:strRef>
          </c:tx>
          <c:spPr>
            <a:ln w="28575" cap="rnd">
              <a:solidFill>
                <a:schemeClr val="accent1"/>
              </a:solidFill>
              <a:round/>
            </a:ln>
            <a:effectLst/>
          </c:spPr>
          <c:marker>
            <c:symbol val="circle"/>
            <c:size val="6"/>
            <c:spPr>
              <a:solidFill>
                <a:schemeClr val="accent1"/>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MixedMem!$E$15:$J$15</c:f>
              <c:numCache>
                <c:formatCode>General</c:formatCode>
                <c:ptCount val="6"/>
                <c:pt idx="0">
                  <c:v>68.003100000000003</c:v>
                </c:pt>
                <c:pt idx="1">
                  <c:v>85.212199999999996</c:v>
                </c:pt>
                <c:pt idx="2">
                  <c:v>86.55210000000001</c:v>
                </c:pt>
                <c:pt idx="3">
                  <c:v>86.498100000000022</c:v>
                </c:pt>
                <c:pt idx="4">
                  <c:v>83.481700000000004</c:v>
                </c:pt>
                <c:pt idx="5">
                  <c:v>68.427199999999999</c:v>
                </c:pt>
              </c:numCache>
            </c:numRef>
          </c:val>
          <c:smooth val="0"/>
          <c:extLst>
            <c:ext xmlns:c16="http://schemas.microsoft.com/office/drawing/2014/chart" uri="{C3380CC4-5D6E-409C-BE32-E72D297353CC}">
              <c16:uniqueId val="{00000000-7022-49DE-9EDD-544B17E74C3B}"/>
            </c:ext>
          </c:extLst>
        </c:ser>
        <c:ser>
          <c:idx val="1"/>
          <c:order val="1"/>
          <c:tx>
            <c:strRef>
              <c:f>MixedMem!$D$16</c:f>
              <c:strCache>
                <c:ptCount val="1"/>
                <c:pt idx="0">
                  <c:v>All-MCDRAM</c:v>
                </c:pt>
              </c:strCache>
            </c:strRef>
          </c:tx>
          <c:spPr>
            <a:ln w="28575" cap="rnd">
              <a:solidFill>
                <a:schemeClr val="accent2"/>
              </a:solidFill>
              <a:round/>
            </a:ln>
            <a:effectLst/>
          </c:spPr>
          <c:marker>
            <c:symbol val="square"/>
            <c:size val="6"/>
            <c:spPr>
              <a:solidFill>
                <a:schemeClr val="accent2"/>
              </a:solidFill>
              <a:ln w="41275">
                <a:solidFill>
                  <a:schemeClr val="accent2"/>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MixedMem!$E$16:$J$16</c:f>
              <c:numCache>
                <c:formatCode>General</c:formatCode>
                <c:ptCount val="6"/>
                <c:pt idx="0">
                  <c:v>59.514300000000013</c:v>
                </c:pt>
                <c:pt idx="1">
                  <c:v>123.8952</c:v>
                </c:pt>
                <c:pt idx="2">
                  <c:v>235.57990000000001</c:v>
                </c:pt>
                <c:pt idx="3">
                  <c:v>425.91619999999989</c:v>
                </c:pt>
                <c:pt idx="4">
                  <c:v>445.30790000000002</c:v>
                </c:pt>
                <c:pt idx="5">
                  <c:v>435.32850000000002</c:v>
                </c:pt>
              </c:numCache>
            </c:numRef>
          </c:val>
          <c:smooth val="0"/>
          <c:extLst>
            <c:ext xmlns:c16="http://schemas.microsoft.com/office/drawing/2014/chart" uri="{C3380CC4-5D6E-409C-BE32-E72D297353CC}">
              <c16:uniqueId val="{00000001-7022-49DE-9EDD-544B17E74C3B}"/>
            </c:ext>
          </c:extLst>
        </c:ser>
        <c:ser>
          <c:idx val="2"/>
          <c:order val="2"/>
          <c:tx>
            <c:strRef>
              <c:f>MixedMem!$D$17</c:f>
              <c:strCache>
                <c:ptCount val="1"/>
                <c:pt idx="0">
                  <c:v>DDR(a,b) , MCDRAM(c)</c:v>
                </c:pt>
              </c:strCache>
            </c:strRef>
          </c:tx>
          <c:spPr>
            <a:ln w="28575" cap="rnd">
              <a:solidFill>
                <a:srgbClr val="FF0000"/>
              </a:solidFill>
              <a:round/>
            </a:ln>
            <a:effectLst/>
          </c:spPr>
          <c:marker>
            <c:symbol val="diamond"/>
            <c:size val="7"/>
            <c:spPr>
              <a:solidFill>
                <a:schemeClr val="accent3"/>
              </a:solidFill>
              <a:ln w="41275">
                <a:solidFill>
                  <a:srgbClr val="FF0000"/>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MixedMem!$E$17:$J$17</c:f>
              <c:numCache>
                <c:formatCode>General</c:formatCode>
                <c:ptCount val="6"/>
                <c:pt idx="0">
                  <c:v>59.610799999999998</c:v>
                </c:pt>
                <c:pt idx="1">
                  <c:v>83.872099999999989</c:v>
                </c:pt>
                <c:pt idx="2">
                  <c:v>85.2654</c:v>
                </c:pt>
                <c:pt idx="3">
                  <c:v>84.273200000000003</c:v>
                </c:pt>
                <c:pt idx="4">
                  <c:v>83.959500000000006</c:v>
                </c:pt>
                <c:pt idx="5">
                  <c:v>81.542599999999993</c:v>
                </c:pt>
              </c:numCache>
            </c:numRef>
          </c:val>
          <c:smooth val="0"/>
          <c:extLst>
            <c:ext xmlns:c16="http://schemas.microsoft.com/office/drawing/2014/chart" uri="{C3380CC4-5D6E-409C-BE32-E72D297353CC}">
              <c16:uniqueId val="{00000002-7022-49DE-9EDD-544B17E74C3B}"/>
            </c:ext>
          </c:extLst>
        </c:ser>
        <c:ser>
          <c:idx val="3"/>
          <c:order val="3"/>
          <c:tx>
            <c:strRef>
              <c:f>MixedMem!$D$18</c:f>
              <c:strCache>
                <c:ptCount val="1"/>
                <c:pt idx="0">
                  <c:v>DDR(b,c) , MCDRAM(a)</c:v>
                </c:pt>
              </c:strCache>
            </c:strRef>
          </c:tx>
          <c:spPr>
            <a:ln w="28575" cap="rnd">
              <a:solidFill>
                <a:schemeClr val="tx1"/>
              </a:solidFill>
              <a:round/>
            </a:ln>
            <a:effectLst/>
          </c:spPr>
          <c:marker>
            <c:symbol val="x"/>
            <c:size val="6"/>
            <c:spPr>
              <a:noFill/>
              <a:ln w="41275">
                <a:solidFill>
                  <a:schemeClr val="tx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MixedMem!$E$18:$J$18</c:f>
              <c:numCache>
                <c:formatCode>General</c:formatCode>
                <c:ptCount val="6"/>
                <c:pt idx="0">
                  <c:v>60.629100000000001</c:v>
                </c:pt>
                <c:pt idx="1">
                  <c:v>116.3788</c:v>
                </c:pt>
                <c:pt idx="2">
                  <c:v>124.846</c:v>
                </c:pt>
                <c:pt idx="3">
                  <c:v>122.7152</c:v>
                </c:pt>
                <c:pt idx="4">
                  <c:v>125.2109</c:v>
                </c:pt>
                <c:pt idx="5">
                  <c:v>121.4109</c:v>
                </c:pt>
              </c:numCache>
            </c:numRef>
          </c:val>
          <c:smooth val="0"/>
          <c:extLst>
            <c:ext xmlns:c16="http://schemas.microsoft.com/office/drawing/2014/chart" uri="{C3380CC4-5D6E-409C-BE32-E72D297353CC}">
              <c16:uniqueId val="{00000003-7022-49DE-9EDD-544B17E74C3B}"/>
            </c:ext>
          </c:extLst>
        </c:ser>
        <c:ser>
          <c:idx val="4"/>
          <c:order val="4"/>
          <c:tx>
            <c:strRef>
              <c:f>MixedMem!$D$19</c:f>
              <c:strCache>
                <c:ptCount val="1"/>
                <c:pt idx="0">
                  <c:v>DDR(c) , MCDRAM(a,b)</c:v>
                </c:pt>
              </c:strCache>
            </c:strRef>
          </c:tx>
          <c:spPr>
            <a:ln w="28575" cap="rnd">
              <a:solidFill>
                <a:schemeClr val="accent1"/>
              </a:solidFill>
              <a:round/>
            </a:ln>
            <a:effectLst/>
          </c:spPr>
          <c:marker>
            <c:symbol val="triangle"/>
            <c:size val="6"/>
            <c:spPr>
              <a:solidFill>
                <a:schemeClr val="accent5"/>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MixedMem!$E$19:$J$19</c:f>
              <c:numCache>
                <c:formatCode>General</c:formatCode>
                <c:ptCount val="6"/>
                <c:pt idx="0">
                  <c:v>62.434600000000003</c:v>
                </c:pt>
                <c:pt idx="1">
                  <c:v>122.9044</c:v>
                </c:pt>
                <c:pt idx="2">
                  <c:v>212.2467</c:v>
                </c:pt>
                <c:pt idx="3">
                  <c:v>223.41069999999999</c:v>
                </c:pt>
                <c:pt idx="4">
                  <c:v>232.49889999999999</c:v>
                </c:pt>
                <c:pt idx="5">
                  <c:v>225.50649999999999</c:v>
                </c:pt>
              </c:numCache>
            </c:numRef>
          </c:val>
          <c:smooth val="0"/>
          <c:extLst>
            <c:ext xmlns:c16="http://schemas.microsoft.com/office/drawing/2014/chart" uri="{C3380CC4-5D6E-409C-BE32-E72D297353CC}">
              <c16:uniqueId val="{00000004-7022-49DE-9EDD-544B17E74C3B}"/>
            </c:ext>
          </c:extLst>
        </c:ser>
        <c:ser>
          <c:idx val="5"/>
          <c:order val="5"/>
          <c:tx>
            <c:strRef>
              <c:f>MixedMem!$D$20</c:f>
              <c:strCache>
                <c:ptCount val="1"/>
                <c:pt idx="0">
                  <c:v>DDR(a) , MCDRAM(b, c)</c:v>
                </c:pt>
              </c:strCache>
            </c:strRef>
          </c:tx>
          <c:spPr>
            <a:ln w="28575" cap="rnd">
              <a:solidFill>
                <a:schemeClr val="accent6"/>
              </a:solidFill>
              <a:round/>
            </a:ln>
            <a:effectLst/>
          </c:spPr>
          <c:marker>
            <c:symbol val="plus"/>
            <c:size val="6"/>
            <c:spPr>
              <a:noFill/>
              <a:ln w="9525">
                <a:solidFill>
                  <a:schemeClr val="accent6"/>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MixedMem!$E$20:$J$20</c:f>
              <c:numCache>
                <c:formatCode>General</c:formatCode>
                <c:ptCount val="6"/>
                <c:pt idx="0">
                  <c:v>62.0837</c:v>
                </c:pt>
                <c:pt idx="1">
                  <c:v>113.8451</c:v>
                </c:pt>
                <c:pt idx="2">
                  <c:v>119.798</c:v>
                </c:pt>
                <c:pt idx="3">
                  <c:v>121.3652</c:v>
                </c:pt>
                <c:pt idx="4">
                  <c:v>120.56570000000001</c:v>
                </c:pt>
                <c:pt idx="5">
                  <c:v>118.087</c:v>
                </c:pt>
              </c:numCache>
            </c:numRef>
          </c:val>
          <c:smooth val="0"/>
          <c:extLst>
            <c:ext xmlns:c16="http://schemas.microsoft.com/office/drawing/2014/chart" uri="{C3380CC4-5D6E-409C-BE32-E72D297353CC}">
              <c16:uniqueId val="{00000005-7022-49DE-9EDD-544B17E74C3B}"/>
            </c:ext>
          </c:extLst>
        </c:ser>
        <c:dLbls>
          <c:showLegendKey val="0"/>
          <c:showVal val="0"/>
          <c:showCatName val="0"/>
          <c:showSerName val="0"/>
          <c:showPercent val="0"/>
          <c:showBubbleSize val="0"/>
        </c:dLbls>
        <c:marker val="1"/>
        <c:smooth val="0"/>
        <c:axId val="-2049474008"/>
        <c:axId val="-2049468216"/>
      </c:lineChart>
      <c:catAx>
        <c:axId val="-204947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tr-TR"/>
          </a:p>
        </c:txPr>
        <c:crossAx val="-2049468216"/>
        <c:crosses val="autoZero"/>
        <c:auto val="1"/>
        <c:lblAlgn val="ctr"/>
        <c:lblOffset val="100"/>
        <c:noMultiLvlLbl val="0"/>
      </c:catAx>
      <c:valAx>
        <c:axId val="-2049468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crossAx val="-2049474008"/>
        <c:crosses val="autoZero"/>
        <c:crossBetween val="between"/>
      </c:valAx>
      <c:spPr>
        <a:noFill/>
        <a:ln>
          <a:noFill/>
        </a:ln>
        <a:effectLst/>
      </c:spPr>
    </c:plotArea>
    <c:legend>
      <c:legendPos val="r"/>
      <c:layout>
        <c:manualLayout>
          <c:xMode val="edge"/>
          <c:yMode val="edge"/>
          <c:x val="6.7648622047244103E-2"/>
          <c:y val="3.7235452069980801E-2"/>
          <c:w val="0.29504702537182897"/>
          <c:h val="0.4622493475338699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MixedMem!$D$15</c:f>
              <c:strCache>
                <c:ptCount val="1"/>
                <c:pt idx="0">
                  <c:v>All-DDR</c:v>
                </c:pt>
              </c:strCache>
            </c:strRef>
          </c:tx>
          <c:spPr>
            <a:ln w="28575" cap="rnd">
              <a:solidFill>
                <a:schemeClr val="accent1"/>
              </a:solidFill>
              <a:round/>
            </a:ln>
            <a:effectLst/>
          </c:spPr>
          <c:marker>
            <c:symbol val="circle"/>
            <c:size val="6"/>
            <c:spPr>
              <a:solidFill>
                <a:schemeClr val="accent1"/>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MixedMem!$E$15:$J$15</c:f>
              <c:numCache>
                <c:formatCode>General</c:formatCode>
                <c:ptCount val="6"/>
                <c:pt idx="0">
                  <c:v>68.003100000000003</c:v>
                </c:pt>
                <c:pt idx="1">
                  <c:v>85.212199999999996</c:v>
                </c:pt>
                <c:pt idx="2">
                  <c:v>86.55210000000001</c:v>
                </c:pt>
                <c:pt idx="3">
                  <c:v>86.498100000000022</c:v>
                </c:pt>
                <c:pt idx="4">
                  <c:v>83.481700000000004</c:v>
                </c:pt>
                <c:pt idx="5">
                  <c:v>68.427199999999999</c:v>
                </c:pt>
              </c:numCache>
            </c:numRef>
          </c:val>
          <c:smooth val="0"/>
          <c:extLst>
            <c:ext xmlns:c16="http://schemas.microsoft.com/office/drawing/2014/chart" uri="{C3380CC4-5D6E-409C-BE32-E72D297353CC}">
              <c16:uniqueId val="{00000000-7022-49DE-9EDD-544B17E74C3B}"/>
            </c:ext>
          </c:extLst>
        </c:ser>
        <c:ser>
          <c:idx val="1"/>
          <c:order val="1"/>
          <c:tx>
            <c:strRef>
              <c:f>MixedMem!$D$16</c:f>
              <c:strCache>
                <c:ptCount val="1"/>
                <c:pt idx="0">
                  <c:v>All-MCDRAM</c:v>
                </c:pt>
              </c:strCache>
            </c:strRef>
          </c:tx>
          <c:spPr>
            <a:ln w="28575" cap="rnd">
              <a:solidFill>
                <a:schemeClr val="accent2"/>
              </a:solidFill>
              <a:round/>
            </a:ln>
            <a:effectLst/>
          </c:spPr>
          <c:marker>
            <c:symbol val="square"/>
            <c:size val="6"/>
            <c:spPr>
              <a:solidFill>
                <a:schemeClr val="accent2"/>
              </a:solidFill>
              <a:ln w="41275">
                <a:solidFill>
                  <a:schemeClr val="accent2"/>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MixedMem!$E$16:$J$16</c:f>
              <c:numCache>
                <c:formatCode>General</c:formatCode>
                <c:ptCount val="6"/>
                <c:pt idx="0">
                  <c:v>59.514300000000013</c:v>
                </c:pt>
                <c:pt idx="1">
                  <c:v>123.8952</c:v>
                </c:pt>
                <c:pt idx="2">
                  <c:v>235.57990000000001</c:v>
                </c:pt>
                <c:pt idx="3">
                  <c:v>425.91619999999989</c:v>
                </c:pt>
                <c:pt idx="4">
                  <c:v>445.30790000000002</c:v>
                </c:pt>
                <c:pt idx="5">
                  <c:v>435.32850000000002</c:v>
                </c:pt>
              </c:numCache>
            </c:numRef>
          </c:val>
          <c:smooth val="0"/>
          <c:extLst>
            <c:ext xmlns:c16="http://schemas.microsoft.com/office/drawing/2014/chart" uri="{C3380CC4-5D6E-409C-BE32-E72D297353CC}">
              <c16:uniqueId val="{00000001-7022-49DE-9EDD-544B17E74C3B}"/>
            </c:ext>
          </c:extLst>
        </c:ser>
        <c:ser>
          <c:idx val="2"/>
          <c:order val="2"/>
          <c:tx>
            <c:strRef>
              <c:f>MixedMem!$D$17</c:f>
              <c:strCache>
                <c:ptCount val="1"/>
                <c:pt idx="0">
                  <c:v>DDR(a,b) , MCDRAM(c)</c:v>
                </c:pt>
              </c:strCache>
            </c:strRef>
          </c:tx>
          <c:spPr>
            <a:ln w="28575" cap="rnd">
              <a:solidFill>
                <a:srgbClr val="FF0000"/>
              </a:solidFill>
              <a:round/>
            </a:ln>
            <a:effectLst/>
          </c:spPr>
          <c:marker>
            <c:symbol val="diamond"/>
            <c:size val="7"/>
            <c:spPr>
              <a:solidFill>
                <a:schemeClr val="accent3"/>
              </a:solidFill>
              <a:ln w="41275">
                <a:solidFill>
                  <a:srgbClr val="FF0000"/>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MixedMem!$E$17:$J$17</c:f>
              <c:numCache>
                <c:formatCode>General</c:formatCode>
                <c:ptCount val="6"/>
                <c:pt idx="0">
                  <c:v>59.610799999999998</c:v>
                </c:pt>
                <c:pt idx="1">
                  <c:v>83.872099999999989</c:v>
                </c:pt>
                <c:pt idx="2">
                  <c:v>85.2654</c:v>
                </c:pt>
                <c:pt idx="3">
                  <c:v>84.273200000000003</c:v>
                </c:pt>
                <c:pt idx="4">
                  <c:v>83.959500000000006</c:v>
                </c:pt>
                <c:pt idx="5">
                  <c:v>81.542599999999993</c:v>
                </c:pt>
              </c:numCache>
            </c:numRef>
          </c:val>
          <c:smooth val="0"/>
          <c:extLst>
            <c:ext xmlns:c16="http://schemas.microsoft.com/office/drawing/2014/chart" uri="{C3380CC4-5D6E-409C-BE32-E72D297353CC}">
              <c16:uniqueId val="{00000002-7022-49DE-9EDD-544B17E74C3B}"/>
            </c:ext>
          </c:extLst>
        </c:ser>
        <c:ser>
          <c:idx val="3"/>
          <c:order val="3"/>
          <c:tx>
            <c:strRef>
              <c:f>MixedMem!$D$18</c:f>
              <c:strCache>
                <c:ptCount val="1"/>
                <c:pt idx="0">
                  <c:v>DDR(b,c) , MCDRAM(a)</c:v>
                </c:pt>
              </c:strCache>
            </c:strRef>
          </c:tx>
          <c:spPr>
            <a:ln w="28575" cap="rnd">
              <a:solidFill>
                <a:schemeClr val="tx1"/>
              </a:solidFill>
              <a:round/>
            </a:ln>
            <a:effectLst/>
          </c:spPr>
          <c:marker>
            <c:symbol val="x"/>
            <c:size val="6"/>
            <c:spPr>
              <a:noFill/>
              <a:ln w="41275">
                <a:solidFill>
                  <a:schemeClr val="tx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MixedMem!$E$18:$J$18</c:f>
              <c:numCache>
                <c:formatCode>General</c:formatCode>
                <c:ptCount val="6"/>
                <c:pt idx="0">
                  <c:v>60.629100000000001</c:v>
                </c:pt>
                <c:pt idx="1">
                  <c:v>116.3788</c:v>
                </c:pt>
                <c:pt idx="2">
                  <c:v>124.846</c:v>
                </c:pt>
                <c:pt idx="3">
                  <c:v>122.7152</c:v>
                </c:pt>
                <c:pt idx="4">
                  <c:v>125.2109</c:v>
                </c:pt>
                <c:pt idx="5">
                  <c:v>121.4109</c:v>
                </c:pt>
              </c:numCache>
            </c:numRef>
          </c:val>
          <c:smooth val="0"/>
          <c:extLst>
            <c:ext xmlns:c16="http://schemas.microsoft.com/office/drawing/2014/chart" uri="{C3380CC4-5D6E-409C-BE32-E72D297353CC}">
              <c16:uniqueId val="{00000003-7022-49DE-9EDD-544B17E74C3B}"/>
            </c:ext>
          </c:extLst>
        </c:ser>
        <c:ser>
          <c:idx val="4"/>
          <c:order val="4"/>
          <c:tx>
            <c:strRef>
              <c:f>MixedMem!$D$19</c:f>
              <c:strCache>
                <c:ptCount val="1"/>
                <c:pt idx="0">
                  <c:v>DDR(c) , MCDRAM(a,b)</c:v>
                </c:pt>
              </c:strCache>
            </c:strRef>
          </c:tx>
          <c:spPr>
            <a:ln w="28575" cap="rnd">
              <a:solidFill>
                <a:schemeClr val="accent1"/>
              </a:solidFill>
              <a:round/>
            </a:ln>
            <a:effectLst/>
          </c:spPr>
          <c:marker>
            <c:symbol val="triangle"/>
            <c:size val="6"/>
            <c:spPr>
              <a:solidFill>
                <a:schemeClr val="accent5"/>
              </a:solidFill>
              <a:ln w="41275">
                <a:solidFill>
                  <a:schemeClr val="accent1"/>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MixedMem!$E$19:$J$19</c:f>
              <c:numCache>
                <c:formatCode>General</c:formatCode>
                <c:ptCount val="6"/>
                <c:pt idx="0">
                  <c:v>62.434600000000003</c:v>
                </c:pt>
                <c:pt idx="1">
                  <c:v>122.9044</c:v>
                </c:pt>
                <c:pt idx="2">
                  <c:v>212.2467</c:v>
                </c:pt>
                <c:pt idx="3">
                  <c:v>223.41069999999999</c:v>
                </c:pt>
                <c:pt idx="4">
                  <c:v>232.49889999999999</c:v>
                </c:pt>
                <c:pt idx="5">
                  <c:v>225.50649999999999</c:v>
                </c:pt>
              </c:numCache>
            </c:numRef>
          </c:val>
          <c:smooth val="0"/>
          <c:extLst>
            <c:ext xmlns:c16="http://schemas.microsoft.com/office/drawing/2014/chart" uri="{C3380CC4-5D6E-409C-BE32-E72D297353CC}">
              <c16:uniqueId val="{00000004-7022-49DE-9EDD-544B17E74C3B}"/>
            </c:ext>
          </c:extLst>
        </c:ser>
        <c:ser>
          <c:idx val="5"/>
          <c:order val="5"/>
          <c:tx>
            <c:strRef>
              <c:f>MixedMem!$D$20</c:f>
              <c:strCache>
                <c:ptCount val="1"/>
                <c:pt idx="0">
                  <c:v>DDR(a) , MCDRAM(b, c)</c:v>
                </c:pt>
              </c:strCache>
            </c:strRef>
          </c:tx>
          <c:spPr>
            <a:ln w="28575" cap="rnd">
              <a:solidFill>
                <a:schemeClr val="accent6"/>
              </a:solidFill>
              <a:round/>
            </a:ln>
            <a:effectLst/>
          </c:spPr>
          <c:marker>
            <c:symbol val="plus"/>
            <c:size val="6"/>
            <c:spPr>
              <a:noFill/>
              <a:ln w="9525">
                <a:solidFill>
                  <a:schemeClr val="accent6"/>
                </a:solidFill>
              </a:ln>
              <a:effectLst/>
            </c:spPr>
          </c:marker>
          <c:cat>
            <c:numRef>
              <c:f>MixedMem!$E$14:$J$14</c:f>
              <c:numCache>
                <c:formatCode>General</c:formatCode>
                <c:ptCount val="6"/>
                <c:pt idx="0">
                  <c:v>8</c:v>
                </c:pt>
                <c:pt idx="1">
                  <c:v>16</c:v>
                </c:pt>
                <c:pt idx="2">
                  <c:v>32</c:v>
                </c:pt>
                <c:pt idx="3">
                  <c:v>64</c:v>
                </c:pt>
                <c:pt idx="4">
                  <c:v>128</c:v>
                </c:pt>
                <c:pt idx="5">
                  <c:v>256</c:v>
                </c:pt>
              </c:numCache>
            </c:numRef>
          </c:cat>
          <c:val>
            <c:numRef>
              <c:f>MixedMem!$E$20:$J$20</c:f>
              <c:numCache>
                <c:formatCode>General</c:formatCode>
                <c:ptCount val="6"/>
                <c:pt idx="0">
                  <c:v>62.0837</c:v>
                </c:pt>
                <c:pt idx="1">
                  <c:v>113.8451</c:v>
                </c:pt>
                <c:pt idx="2">
                  <c:v>119.798</c:v>
                </c:pt>
                <c:pt idx="3">
                  <c:v>121.3652</c:v>
                </c:pt>
                <c:pt idx="4">
                  <c:v>120.56570000000001</c:v>
                </c:pt>
                <c:pt idx="5">
                  <c:v>118.087</c:v>
                </c:pt>
              </c:numCache>
            </c:numRef>
          </c:val>
          <c:smooth val="0"/>
          <c:extLst>
            <c:ext xmlns:c16="http://schemas.microsoft.com/office/drawing/2014/chart" uri="{C3380CC4-5D6E-409C-BE32-E72D297353CC}">
              <c16:uniqueId val="{00000005-7022-49DE-9EDD-544B17E74C3B}"/>
            </c:ext>
          </c:extLst>
        </c:ser>
        <c:dLbls>
          <c:showLegendKey val="0"/>
          <c:showVal val="0"/>
          <c:showCatName val="0"/>
          <c:showSerName val="0"/>
          <c:showPercent val="0"/>
          <c:showBubbleSize val="0"/>
        </c:dLbls>
        <c:marker val="1"/>
        <c:smooth val="0"/>
        <c:axId val="-2051414984"/>
        <c:axId val="-2051409224"/>
      </c:lineChart>
      <c:catAx>
        <c:axId val="-205141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tr-TR"/>
          </a:p>
        </c:txPr>
        <c:crossAx val="-2051409224"/>
        <c:crosses val="autoZero"/>
        <c:auto val="1"/>
        <c:lblAlgn val="ctr"/>
        <c:lblOffset val="100"/>
        <c:noMultiLvlLbl val="0"/>
      </c:catAx>
      <c:valAx>
        <c:axId val="-2051409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crossAx val="-2051414984"/>
        <c:crosses val="autoZero"/>
        <c:crossBetween val="between"/>
      </c:valAx>
      <c:spPr>
        <a:noFill/>
        <a:ln>
          <a:noFill/>
        </a:ln>
        <a:effectLst/>
      </c:spPr>
    </c:plotArea>
    <c:legend>
      <c:legendPos val="r"/>
      <c:layout>
        <c:manualLayout>
          <c:xMode val="edge"/>
          <c:yMode val="edge"/>
          <c:x val="6.7648622047244103E-2"/>
          <c:y val="3.7235452069980801E-2"/>
          <c:w val="0.29504702537182897"/>
          <c:h val="0.4622493475338699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D1854-EABF-492F-AA7B-AFFE19A87193}" type="doc">
      <dgm:prSet loTypeId="urn:microsoft.com/office/officeart/2005/8/layout/StepDownProcess" loCatId="process" qsTypeId="urn:microsoft.com/office/officeart/2005/8/quickstyle/simple2" qsCatId="simple" csTypeId="urn:microsoft.com/office/officeart/2005/8/colors/accent3_2" csCatId="accent3" phldr="1"/>
      <dgm:spPr/>
      <dgm:t>
        <a:bodyPr/>
        <a:lstStyle/>
        <a:p>
          <a:endParaRPr lang="en-US"/>
        </a:p>
      </dgm:t>
    </dgm:pt>
    <dgm:pt modelId="{5D85E6A1-D151-4CB8-AD65-34B19998DD88}">
      <dgm:prSet phldrT="[Text]" custT="1"/>
      <dgm:spPr>
        <a:solidFill>
          <a:schemeClr val="accent4">
            <a:lumMod val="40000"/>
            <a:lumOff val="60000"/>
          </a:schemeClr>
        </a:solidFill>
      </dgm:spPr>
      <dgm:t>
        <a:bodyPr/>
        <a:lstStyle/>
        <a:p>
          <a:r>
            <a:rPr lang="en-US" sz="1800" dirty="0">
              <a:solidFill>
                <a:schemeClr val="tx1"/>
              </a:solidFill>
            </a:rPr>
            <a:t>Obtain Reference Counts using ADAMANT</a:t>
          </a:r>
        </a:p>
      </dgm:t>
    </dgm:pt>
    <dgm:pt modelId="{EC043BC1-116D-44F5-B80A-2B2D0748C7B8}" type="parTrans" cxnId="{B1F647FC-30B5-4DCD-9516-DCE2F6437C4C}">
      <dgm:prSet/>
      <dgm:spPr/>
      <dgm:t>
        <a:bodyPr/>
        <a:lstStyle/>
        <a:p>
          <a:endParaRPr lang="en-US"/>
        </a:p>
      </dgm:t>
    </dgm:pt>
    <dgm:pt modelId="{3EB667BD-9E6A-427A-BA62-50C722C080B0}" type="sibTrans" cxnId="{B1F647FC-30B5-4DCD-9516-DCE2F6437C4C}">
      <dgm:prSet/>
      <dgm:spPr/>
      <dgm:t>
        <a:bodyPr/>
        <a:lstStyle/>
        <a:p>
          <a:endParaRPr lang="en-US"/>
        </a:p>
      </dgm:t>
    </dgm:pt>
    <dgm:pt modelId="{26B39ECD-91EF-40CA-B587-58558B0AFB40}">
      <dgm:prSet phldrT="[Text]" custT="1"/>
      <dgm:spPr>
        <a:solidFill>
          <a:schemeClr val="accent4">
            <a:lumMod val="40000"/>
            <a:lumOff val="60000"/>
          </a:schemeClr>
        </a:solidFill>
      </dgm:spPr>
      <dgm:t>
        <a:bodyPr/>
        <a:lstStyle/>
        <a:p>
          <a:r>
            <a:rPr lang="en-US" sz="1800" dirty="0">
              <a:solidFill>
                <a:schemeClr val="tx1"/>
              </a:solidFill>
            </a:rPr>
            <a:t>Find placement strategies using the Our Placement Algorithm</a:t>
          </a:r>
        </a:p>
      </dgm:t>
    </dgm:pt>
    <dgm:pt modelId="{8BCF209A-F446-4DF6-B7DB-851550A0AC0E}" type="parTrans" cxnId="{9BA1D007-EF41-4D69-BA9B-A6D47137C2E5}">
      <dgm:prSet/>
      <dgm:spPr/>
      <dgm:t>
        <a:bodyPr/>
        <a:lstStyle/>
        <a:p>
          <a:endParaRPr lang="en-US"/>
        </a:p>
      </dgm:t>
    </dgm:pt>
    <dgm:pt modelId="{EC22E2F9-6365-4B0D-996E-342026252DCF}" type="sibTrans" cxnId="{9BA1D007-EF41-4D69-BA9B-A6D47137C2E5}">
      <dgm:prSet/>
      <dgm:spPr/>
      <dgm:t>
        <a:bodyPr/>
        <a:lstStyle/>
        <a:p>
          <a:endParaRPr lang="en-US"/>
        </a:p>
      </dgm:t>
    </dgm:pt>
    <dgm:pt modelId="{B0DF266F-0FD4-4673-B0BC-5C677D6EFB2E}">
      <dgm:prSet phldrT="[Text]"/>
      <dgm:spPr>
        <a:solidFill>
          <a:schemeClr val="accent4">
            <a:lumMod val="40000"/>
            <a:lumOff val="60000"/>
          </a:schemeClr>
        </a:solidFill>
      </dgm:spPr>
      <dgm:t>
        <a:bodyPr/>
        <a:lstStyle/>
        <a:p>
          <a:r>
            <a:rPr lang="en-US" dirty="0">
              <a:solidFill>
                <a:schemeClr val="tx1"/>
              </a:solidFill>
            </a:rPr>
            <a:t>Apply placement strategies by allocating objects to suggested memory types</a:t>
          </a:r>
        </a:p>
      </dgm:t>
    </dgm:pt>
    <dgm:pt modelId="{F57D58AF-FEB0-4D1F-84F1-C245028EBC3F}" type="parTrans" cxnId="{FB3C697F-F113-4B21-9E4D-A62F330415C2}">
      <dgm:prSet/>
      <dgm:spPr/>
      <dgm:t>
        <a:bodyPr/>
        <a:lstStyle/>
        <a:p>
          <a:endParaRPr lang="en-US"/>
        </a:p>
      </dgm:t>
    </dgm:pt>
    <dgm:pt modelId="{80BA9C6F-0A03-47E2-9C18-92CE3934AC30}" type="sibTrans" cxnId="{FB3C697F-F113-4B21-9E4D-A62F330415C2}">
      <dgm:prSet/>
      <dgm:spPr/>
      <dgm:t>
        <a:bodyPr/>
        <a:lstStyle/>
        <a:p>
          <a:endParaRPr lang="en-US"/>
        </a:p>
      </dgm:t>
    </dgm:pt>
    <dgm:pt modelId="{4DD76B77-CC7E-49C8-A834-915E7EB1D307}" type="pres">
      <dgm:prSet presAssocID="{9C5D1854-EABF-492F-AA7B-AFFE19A87193}" presName="rootnode" presStyleCnt="0">
        <dgm:presLayoutVars>
          <dgm:chMax/>
          <dgm:chPref/>
          <dgm:dir/>
          <dgm:animLvl val="lvl"/>
        </dgm:presLayoutVars>
      </dgm:prSet>
      <dgm:spPr/>
    </dgm:pt>
    <dgm:pt modelId="{1444BBA6-FEE3-41A8-A7C3-C19A792445A0}" type="pres">
      <dgm:prSet presAssocID="{5D85E6A1-D151-4CB8-AD65-34B19998DD88}" presName="composite" presStyleCnt="0"/>
      <dgm:spPr/>
    </dgm:pt>
    <dgm:pt modelId="{076395D2-397F-43ED-A283-90325EE99D16}" type="pres">
      <dgm:prSet presAssocID="{5D85E6A1-D151-4CB8-AD65-34B19998DD88}" presName="bentUpArrow1" presStyleLbl="alignImgPlace1" presStyleIdx="0" presStyleCnt="2" custLinFactNeighborX="-21939" custLinFactNeighborY="-6085"/>
      <dgm:spPr/>
    </dgm:pt>
    <dgm:pt modelId="{B01A6C06-B865-4405-AE44-AC8F3BFC419A}" type="pres">
      <dgm:prSet presAssocID="{5D85E6A1-D151-4CB8-AD65-34B19998DD88}" presName="ParentText" presStyleLbl="node1" presStyleIdx="0" presStyleCnt="3" custScaleX="181185" custScaleY="76828" custLinFactNeighborX="-28505" custLinFactNeighborY="898">
        <dgm:presLayoutVars>
          <dgm:chMax val="1"/>
          <dgm:chPref val="1"/>
          <dgm:bulletEnabled val="1"/>
        </dgm:presLayoutVars>
      </dgm:prSet>
      <dgm:spPr/>
    </dgm:pt>
    <dgm:pt modelId="{015AE8FF-9C30-425D-B30D-8A3346F17496}" type="pres">
      <dgm:prSet presAssocID="{5D85E6A1-D151-4CB8-AD65-34B19998DD88}" presName="ChildText" presStyleLbl="revTx" presStyleIdx="0" presStyleCnt="2">
        <dgm:presLayoutVars>
          <dgm:chMax val="0"/>
          <dgm:chPref val="0"/>
          <dgm:bulletEnabled val="1"/>
        </dgm:presLayoutVars>
      </dgm:prSet>
      <dgm:spPr/>
    </dgm:pt>
    <dgm:pt modelId="{BAD191F4-1F65-4990-BEC1-F914AA26FF76}" type="pres">
      <dgm:prSet presAssocID="{3EB667BD-9E6A-427A-BA62-50C722C080B0}" presName="sibTrans" presStyleCnt="0"/>
      <dgm:spPr/>
    </dgm:pt>
    <dgm:pt modelId="{38DBDC4F-405E-4C89-A63B-1340D9037A9C}" type="pres">
      <dgm:prSet presAssocID="{26B39ECD-91EF-40CA-B587-58558B0AFB40}" presName="composite" presStyleCnt="0"/>
      <dgm:spPr/>
    </dgm:pt>
    <dgm:pt modelId="{D192AB9D-F337-4A51-AE92-2D7A3CB06D5C}" type="pres">
      <dgm:prSet presAssocID="{26B39ECD-91EF-40CA-B587-58558B0AFB40}" presName="bentUpArrow1" presStyleLbl="alignImgPlace1" presStyleIdx="1" presStyleCnt="2"/>
      <dgm:spPr/>
    </dgm:pt>
    <dgm:pt modelId="{B546912B-B0AE-42CD-831F-5306396E5340}" type="pres">
      <dgm:prSet presAssocID="{26B39ECD-91EF-40CA-B587-58558B0AFB40}" presName="ParentText" presStyleLbl="node1" presStyleIdx="1" presStyleCnt="3" custScaleX="216323" custLinFactNeighborX="2372">
        <dgm:presLayoutVars>
          <dgm:chMax val="1"/>
          <dgm:chPref val="1"/>
          <dgm:bulletEnabled val="1"/>
        </dgm:presLayoutVars>
      </dgm:prSet>
      <dgm:spPr/>
    </dgm:pt>
    <dgm:pt modelId="{44D05718-1D86-4FB1-A265-253820B09966}" type="pres">
      <dgm:prSet presAssocID="{26B39ECD-91EF-40CA-B587-58558B0AFB40}" presName="ChildText" presStyleLbl="revTx" presStyleIdx="1" presStyleCnt="2">
        <dgm:presLayoutVars>
          <dgm:chMax val="0"/>
          <dgm:chPref val="0"/>
          <dgm:bulletEnabled val="1"/>
        </dgm:presLayoutVars>
      </dgm:prSet>
      <dgm:spPr/>
    </dgm:pt>
    <dgm:pt modelId="{2D112FFC-EF93-47AA-80B8-4BDE94F1B537}" type="pres">
      <dgm:prSet presAssocID="{EC22E2F9-6365-4B0D-996E-342026252DCF}" presName="sibTrans" presStyleCnt="0"/>
      <dgm:spPr/>
    </dgm:pt>
    <dgm:pt modelId="{1C537C6C-44F8-4EA0-A9F6-3CD699AE99B5}" type="pres">
      <dgm:prSet presAssocID="{B0DF266F-0FD4-4673-B0BC-5C677D6EFB2E}" presName="composite" presStyleCnt="0"/>
      <dgm:spPr/>
    </dgm:pt>
    <dgm:pt modelId="{6DEB024E-78D4-44BC-85FE-BEC7DC03FDB6}" type="pres">
      <dgm:prSet presAssocID="{B0DF266F-0FD4-4673-B0BC-5C677D6EFB2E}" presName="ParentText" presStyleLbl="node1" presStyleIdx="2" presStyleCnt="3" custScaleX="214769" custLinFactNeighborX="37251" custLinFactNeighborY="1353">
        <dgm:presLayoutVars>
          <dgm:chMax val="1"/>
          <dgm:chPref val="1"/>
          <dgm:bulletEnabled val="1"/>
        </dgm:presLayoutVars>
      </dgm:prSet>
      <dgm:spPr/>
    </dgm:pt>
  </dgm:ptLst>
  <dgm:cxnLst>
    <dgm:cxn modelId="{9BA1D007-EF41-4D69-BA9B-A6D47137C2E5}" srcId="{9C5D1854-EABF-492F-AA7B-AFFE19A87193}" destId="{26B39ECD-91EF-40CA-B587-58558B0AFB40}" srcOrd="1" destOrd="0" parTransId="{8BCF209A-F446-4DF6-B7DB-851550A0AC0E}" sibTransId="{EC22E2F9-6365-4B0D-996E-342026252DCF}"/>
    <dgm:cxn modelId="{CE2BCD1A-5ABF-4D08-B4A2-9157B0B9E769}" type="presOf" srcId="{B0DF266F-0FD4-4673-B0BC-5C677D6EFB2E}" destId="{6DEB024E-78D4-44BC-85FE-BEC7DC03FDB6}" srcOrd="0" destOrd="0" presId="urn:microsoft.com/office/officeart/2005/8/layout/StepDownProcess"/>
    <dgm:cxn modelId="{5C61915D-7FD2-4D51-A576-F6D4DFE5F2D9}" type="presOf" srcId="{9C5D1854-EABF-492F-AA7B-AFFE19A87193}" destId="{4DD76B77-CC7E-49C8-A834-915E7EB1D307}" srcOrd="0" destOrd="0" presId="urn:microsoft.com/office/officeart/2005/8/layout/StepDownProcess"/>
    <dgm:cxn modelId="{FB3C697F-F113-4B21-9E4D-A62F330415C2}" srcId="{9C5D1854-EABF-492F-AA7B-AFFE19A87193}" destId="{B0DF266F-0FD4-4673-B0BC-5C677D6EFB2E}" srcOrd="2" destOrd="0" parTransId="{F57D58AF-FEB0-4D1F-84F1-C245028EBC3F}" sibTransId="{80BA9C6F-0A03-47E2-9C18-92CE3934AC30}"/>
    <dgm:cxn modelId="{FC7583E2-FBE1-467C-94A1-3F4E909782E9}" type="presOf" srcId="{5D85E6A1-D151-4CB8-AD65-34B19998DD88}" destId="{B01A6C06-B865-4405-AE44-AC8F3BFC419A}" srcOrd="0" destOrd="0" presId="urn:microsoft.com/office/officeart/2005/8/layout/StepDownProcess"/>
    <dgm:cxn modelId="{7647DCF8-CEAC-412E-A891-8972B872AC1E}" type="presOf" srcId="{26B39ECD-91EF-40CA-B587-58558B0AFB40}" destId="{B546912B-B0AE-42CD-831F-5306396E5340}" srcOrd="0" destOrd="0" presId="urn:microsoft.com/office/officeart/2005/8/layout/StepDownProcess"/>
    <dgm:cxn modelId="{B1F647FC-30B5-4DCD-9516-DCE2F6437C4C}" srcId="{9C5D1854-EABF-492F-AA7B-AFFE19A87193}" destId="{5D85E6A1-D151-4CB8-AD65-34B19998DD88}" srcOrd="0" destOrd="0" parTransId="{EC043BC1-116D-44F5-B80A-2B2D0748C7B8}" sibTransId="{3EB667BD-9E6A-427A-BA62-50C722C080B0}"/>
    <dgm:cxn modelId="{FC7ED461-8B2D-447D-848C-E0DB77D089D8}" type="presParOf" srcId="{4DD76B77-CC7E-49C8-A834-915E7EB1D307}" destId="{1444BBA6-FEE3-41A8-A7C3-C19A792445A0}" srcOrd="0" destOrd="0" presId="urn:microsoft.com/office/officeart/2005/8/layout/StepDownProcess"/>
    <dgm:cxn modelId="{FD90AD0C-2D61-45CF-8BEF-7A9FDFBC5719}" type="presParOf" srcId="{1444BBA6-FEE3-41A8-A7C3-C19A792445A0}" destId="{076395D2-397F-43ED-A283-90325EE99D16}" srcOrd="0" destOrd="0" presId="urn:microsoft.com/office/officeart/2005/8/layout/StepDownProcess"/>
    <dgm:cxn modelId="{EEFE54C7-267A-40A5-A6EC-208F1BFA846A}" type="presParOf" srcId="{1444BBA6-FEE3-41A8-A7C3-C19A792445A0}" destId="{B01A6C06-B865-4405-AE44-AC8F3BFC419A}" srcOrd="1" destOrd="0" presId="urn:microsoft.com/office/officeart/2005/8/layout/StepDownProcess"/>
    <dgm:cxn modelId="{75036F5A-C678-4B6B-B1D0-1FC629D9EFC8}" type="presParOf" srcId="{1444BBA6-FEE3-41A8-A7C3-C19A792445A0}" destId="{015AE8FF-9C30-425D-B30D-8A3346F17496}" srcOrd="2" destOrd="0" presId="urn:microsoft.com/office/officeart/2005/8/layout/StepDownProcess"/>
    <dgm:cxn modelId="{7EFCCE78-DAF0-44E6-BED8-456AA9CC5C68}" type="presParOf" srcId="{4DD76B77-CC7E-49C8-A834-915E7EB1D307}" destId="{BAD191F4-1F65-4990-BEC1-F914AA26FF76}" srcOrd="1" destOrd="0" presId="urn:microsoft.com/office/officeart/2005/8/layout/StepDownProcess"/>
    <dgm:cxn modelId="{42AA6348-A421-470D-B925-DD5E3D1D63B5}" type="presParOf" srcId="{4DD76B77-CC7E-49C8-A834-915E7EB1D307}" destId="{38DBDC4F-405E-4C89-A63B-1340D9037A9C}" srcOrd="2" destOrd="0" presId="urn:microsoft.com/office/officeart/2005/8/layout/StepDownProcess"/>
    <dgm:cxn modelId="{CBE2E3FD-E873-4B87-8C9F-B9321B3BFF70}" type="presParOf" srcId="{38DBDC4F-405E-4C89-A63B-1340D9037A9C}" destId="{D192AB9D-F337-4A51-AE92-2D7A3CB06D5C}" srcOrd="0" destOrd="0" presId="urn:microsoft.com/office/officeart/2005/8/layout/StepDownProcess"/>
    <dgm:cxn modelId="{3E918878-E1B4-442D-9375-BD1D92D2DA22}" type="presParOf" srcId="{38DBDC4F-405E-4C89-A63B-1340D9037A9C}" destId="{B546912B-B0AE-42CD-831F-5306396E5340}" srcOrd="1" destOrd="0" presId="urn:microsoft.com/office/officeart/2005/8/layout/StepDownProcess"/>
    <dgm:cxn modelId="{E885AE21-F0F9-4168-9386-82977ADDF1B7}" type="presParOf" srcId="{38DBDC4F-405E-4C89-A63B-1340D9037A9C}" destId="{44D05718-1D86-4FB1-A265-253820B09966}" srcOrd="2" destOrd="0" presId="urn:microsoft.com/office/officeart/2005/8/layout/StepDownProcess"/>
    <dgm:cxn modelId="{713C1B53-6ED3-4A54-B414-4E4306048B0C}" type="presParOf" srcId="{4DD76B77-CC7E-49C8-A834-915E7EB1D307}" destId="{2D112FFC-EF93-47AA-80B8-4BDE94F1B537}" srcOrd="3" destOrd="0" presId="urn:microsoft.com/office/officeart/2005/8/layout/StepDownProcess"/>
    <dgm:cxn modelId="{5E72E395-0BF8-441D-9F0F-96B779A06455}" type="presParOf" srcId="{4DD76B77-CC7E-49C8-A834-915E7EB1D307}" destId="{1C537C6C-44F8-4EA0-A9F6-3CD699AE99B5}" srcOrd="4" destOrd="0" presId="urn:microsoft.com/office/officeart/2005/8/layout/StepDownProcess"/>
    <dgm:cxn modelId="{1101B743-80A9-415B-9C63-7E1FA24E4756}" type="presParOf" srcId="{1C537C6C-44F8-4EA0-A9F6-3CD699AE99B5}" destId="{6DEB024E-78D4-44BC-85FE-BEC7DC03FDB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20A2C-B495-4229-A725-DCF5A7D44CE7}" type="doc">
      <dgm:prSet loTypeId="urn:microsoft.com/office/officeart/2005/8/layout/process1" loCatId="process" qsTypeId="urn:microsoft.com/office/officeart/2005/8/quickstyle/simple1" qsCatId="simple" csTypeId="urn:microsoft.com/office/officeart/2005/8/colors/accent1_2" csCatId="accent1" phldr="1"/>
      <dgm:spPr/>
    </dgm:pt>
    <dgm:pt modelId="{074CD69A-1EE5-45AD-BBCE-76EDF448B219}">
      <dgm:prSet phldrT="[Text]"/>
      <dgm:spPr/>
      <dgm:t>
        <a:bodyPr/>
        <a:lstStyle/>
        <a:p>
          <a:r>
            <a:rPr lang="en-US" dirty="0"/>
            <a:t>Understanding the application characteristics</a:t>
          </a:r>
        </a:p>
      </dgm:t>
    </dgm:pt>
    <dgm:pt modelId="{CD746DE3-1F37-4166-83FE-CB7DEC0E00BA}" type="parTrans" cxnId="{7C98A81A-E2B9-4D73-B9FB-C7421E3CFFC9}">
      <dgm:prSet/>
      <dgm:spPr/>
      <dgm:t>
        <a:bodyPr/>
        <a:lstStyle/>
        <a:p>
          <a:endParaRPr lang="en-US"/>
        </a:p>
      </dgm:t>
    </dgm:pt>
    <dgm:pt modelId="{86E06E2D-F02E-4A6C-A532-3151F1770295}" type="sibTrans" cxnId="{7C98A81A-E2B9-4D73-B9FB-C7421E3CFFC9}">
      <dgm:prSet/>
      <dgm:spPr/>
      <dgm:t>
        <a:bodyPr/>
        <a:lstStyle/>
        <a:p>
          <a:endParaRPr lang="en-US"/>
        </a:p>
      </dgm:t>
    </dgm:pt>
    <dgm:pt modelId="{7D8DCF6C-CA31-42F9-9630-8A0C3BA8DC9F}">
      <dgm:prSet phldrT="[Text]"/>
      <dgm:spPr/>
      <dgm:t>
        <a:bodyPr/>
        <a:lstStyle/>
        <a:p>
          <a:r>
            <a:rPr lang="en-US" dirty="0"/>
            <a:t>Analyze application read-write pattern by ADAMANT tool</a:t>
          </a:r>
        </a:p>
      </dgm:t>
    </dgm:pt>
    <dgm:pt modelId="{71E69FD1-BC5F-4C0B-9F15-6491E222CC21}" type="parTrans" cxnId="{39701A4C-3427-484F-95DE-A3243B97B524}">
      <dgm:prSet/>
      <dgm:spPr/>
      <dgm:t>
        <a:bodyPr/>
        <a:lstStyle/>
        <a:p>
          <a:endParaRPr lang="en-US"/>
        </a:p>
      </dgm:t>
    </dgm:pt>
    <dgm:pt modelId="{81990505-B6C1-49CA-99EA-0FB7AC99A490}" type="sibTrans" cxnId="{39701A4C-3427-484F-95DE-A3243B97B524}">
      <dgm:prSet/>
      <dgm:spPr/>
      <dgm:t>
        <a:bodyPr/>
        <a:lstStyle/>
        <a:p>
          <a:endParaRPr lang="en-US"/>
        </a:p>
      </dgm:t>
    </dgm:pt>
    <dgm:pt modelId="{DD55141E-FDC7-4535-9B56-84FC4B534194}">
      <dgm:prSet phldrT="[Text]"/>
      <dgm:spPr/>
      <dgm:t>
        <a:bodyPr/>
        <a:lstStyle/>
        <a:p>
          <a:r>
            <a:rPr lang="en-US" dirty="0"/>
            <a:t>Run our algorithm</a:t>
          </a:r>
        </a:p>
      </dgm:t>
    </dgm:pt>
    <dgm:pt modelId="{D2621585-9790-4E2C-9B19-0166D562E899}" type="parTrans" cxnId="{47016FEB-003A-4FDA-A4BA-CC49E36D7E66}">
      <dgm:prSet/>
      <dgm:spPr/>
      <dgm:t>
        <a:bodyPr/>
        <a:lstStyle/>
        <a:p>
          <a:endParaRPr lang="en-US"/>
        </a:p>
      </dgm:t>
    </dgm:pt>
    <dgm:pt modelId="{A2F8D2BC-6834-43A9-8656-C681BEF257FB}" type="sibTrans" cxnId="{47016FEB-003A-4FDA-A4BA-CC49E36D7E66}">
      <dgm:prSet/>
      <dgm:spPr/>
      <dgm:t>
        <a:bodyPr/>
        <a:lstStyle/>
        <a:p>
          <a:endParaRPr lang="en-US"/>
        </a:p>
      </dgm:t>
    </dgm:pt>
    <dgm:pt modelId="{AAF7D862-84EF-4264-AC87-630E263F9977}">
      <dgm:prSet phldrT="[Text]"/>
      <dgm:spPr/>
      <dgm:t>
        <a:bodyPr/>
        <a:lstStyle/>
        <a:p>
          <a:r>
            <a:rPr lang="en-US"/>
            <a:t>Allocate objects on the memory suggested by the placement algorithm</a:t>
          </a:r>
          <a:endParaRPr lang="en-US" dirty="0"/>
        </a:p>
      </dgm:t>
    </dgm:pt>
    <dgm:pt modelId="{B8E79560-D13F-4C97-B011-22901D807086}" type="parTrans" cxnId="{4780F061-0ADA-4C14-9529-16FBD00C39D4}">
      <dgm:prSet/>
      <dgm:spPr/>
      <dgm:t>
        <a:bodyPr/>
        <a:lstStyle/>
        <a:p>
          <a:endParaRPr lang="en-US"/>
        </a:p>
      </dgm:t>
    </dgm:pt>
    <dgm:pt modelId="{AD056E40-B4E5-4A1E-AC15-89164FAEAAC8}" type="sibTrans" cxnId="{4780F061-0ADA-4C14-9529-16FBD00C39D4}">
      <dgm:prSet/>
      <dgm:spPr/>
      <dgm:t>
        <a:bodyPr/>
        <a:lstStyle/>
        <a:p>
          <a:endParaRPr lang="en-US"/>
        </a:p>
      </dgm:t>
    </dgm:pt>
    <dgm:pt modelId="{D7CE2187-CDA9-474B-9368-464907CF1237}" type="pres">
      <dgm:prSet presAssocID="{CBD20A2C-B495-4229-A725-DCF5A7D44CE7}" presName="Name0" presStyleCnt="0">
        <dgm:presLayoutVars>
          <dgm:dir/>
          <dgm:resizeHandles val="exact"/>
        </dgm:presLayoutVars>
      </dgm:prSet>
      <dgm:spPr/>
    </dgm:pt>
    <dgm:pt modelId="{B4608B74-F916-40D3-8C1F-670BEA8CFD91}" type="pres">
      <dgm:prSet presAssocID="{074CD69A-1EE5-45AD-BBCE-76EDF448B219}" presName="node" presStyleLbl="node1" presStyleIdx="0" presStyleCnt="4">
        <dgm:presLayoutVars>
          <dgm:bulletEnabled val="1"/>
        </dgm:presLayoutVars>
      </dgm:prSet>
      <dgm:spPr/>
    </dgm:pt>
    <dgm:pt modelId="{60790540-38DE-4A0F-AC17-41966491FCF6}" type="pres">
      <dgm:prSet presAssocID="{86E06E2D-F02E-4A6C-A532-3151F1770295}" presName="sibTrans" presStyleLbl="sibTrans2D1" presStyleIdx="0" presStyleCnt="3"/>
      <dgm:spPr/>
    </dgm:pt>
    <dgm:pt modelId="{211EB6B6-817A-46D2-8D79-F5F7FCDEA76E}" type="pres">
      <dgm:prSet presAssocID="{86E06E2D-F02E-4A6C-A532-3151F1770295}" presName="connectorText" presStyleLbl="sibTrans2D1" presStyleIdx="0" presStyleCnt="3"/>
      <dgm:spPr/>
    </dgm:pt>
    <dgm:pt modelId="{28950ED1-4CE9-43ED-8425-AE05F7C193F2}" type="pres">
      <dgm:prSet presAssocID="{7D8DCF6C-CA31-42F9-9630-8A0C3BA8DC9F}" presName="node" presStyleLbl="node1" presStyleIdx="1" presStyleCnt="4">
        <dgm:presLayoutVars>
          <dgm:bulletEnabled val="1"/>
        </dgm:presLayoutVars>
      </dgm:prSet>
      <dgm:spPr/>
    </dgm:pt>
    <dgm:pt modelId="{9E4BABDF-220D-42A0-9517-5A4C5A05AEE6}" type="pres">
      <dgm:prSet presAssocID="{81990505-B6C1-49CA-99EA-0FB7AC99A490}" presName="sibTrans" presStyleLbl="sibTrans2D1" presStyleIdx="1" presStyleCnt="3"/>
      <dgm:spPr/>
    </dgm:pt>
    <dgm:pt modelId="{DCBC888F-3250-44DC-9B4D-6A75E9E41256}" type="pres">
      <dgm:prSet presAssocID="{81990505-B6C1-49CA-99EA-0FB7AC99A490}" presName="connectorText" presStyleLbl="sibTrans2D1" presStyleIdx="1" presStyleCnt="3"/>
      <dgm:spPr/>
    </dgm:pt>
    <dgm:pt modelId="{2B8BB435-7CE3-42EF-A089-07131DBB29EC}" type="pres">
      <dgm:prSet presAssocID="{DD55141E-FDC7-4535-9B56-84FC4B534194}" presName="node" presStyleLbl="node1" presStyleIdx="2" presStyleCnt="4">
        <dgm:presLayoutVars>
          <dgm:bulletEnabled val="1"/>
        </dgm:presLayoutVars>
      </dgm:prSet>
      <dgm:spPr/>
    </dgm:pt>
    <dgm:pt modelId="{4C66DF39-380F-458A-A62F-3CBFB37F81AD}" type="pres">
      <dgm:prSet presAssocID="{A2F8D2BC-6834-43A9-8656-C681BEF257FB}" presName="sibTrans" presStyleLbl="sibTrans2D1" presStyleIdx="2" presStyleCnt="3"/>
      <dgm:spPr/>
    </dgm:pt>
    <dgm:pt modelId="{994E54E5-EAAF-47C9-937A-A56575D8522A}" type="pres">
      <dgm:prSet presAssocID="{A2F8D2BC-6834-43A9-8656-C681BEF257FB}" presName="connectorText" presStyleLbl="sibTrans2D1" presStyleIdx="2" presStyleCnt="3"/>
      <dgm:spPr/>
    </dgm:pt>
    <dgm:pt modelId="{04917334-D940-4746-AE9B-44F2B3F5FBA0}" type="pres">
      <dgm:prSet presAssocID="{AAF7D862-84EF-4264-AC87-630E263F9977}" presName="node" presStyleLbl="node1" presStyleIdx="3" presStyleCnt="4">
        <dgm:presLayoutVars>
          <dgm:bulletEnabled val="1"/>
        </dgm:presLayoutVars>
      </dgm:prSet>
      <dgm:spPr/>
    </dgm:pt>
  </dgm:ptLst>
  <dgm:cxnLst>
    <dgm:cxn modelId="{0DCF2100-4B88-46E5-84C8-EDA7939913B8}" type="presOf" srcId="{81990505-B6C1-49CA-99EA-0FB7AC99A490}" destId="{9E4BABDF-220D-42A0-9517-5A4C5A05AEE6}" srcOrd="0" destOrd="0" presId="urn:microsoft.com/office/officeart/2005/8/layout/process1"/>
    <dgm:cxn modelId="{7C98A81A-E2B9-4D73-B9FB-C7421E3CFFC9}" srcId="{CBD20A2C-B495-4229-A725-DCF5A7D44CE7}" destId="{074CD69A-1EE5-45AD-BBCE-76EDF448B219}" srcOrd="0" destOrd="0" parTransId="{CD746DE3-1F37-4166-83FE-CB7DEC0E00BA}" sibTransId="{86E06E2D-F02E-4A6C-A532-3151F1770295}"/>
    <dgm:cxn modelId="{A6E33C1B-47D3-45CB-A3F2-383B124F35E2}" type="presOf" srcId="{86E06E2D-F02E-4A6C-A532-3151F1770295}" destId="{211EB6B6-817A-46D2-8D79-F5F7FCDEA76E}" srcOrd="1" destOrd="0" presId="urn:microsoft.com/office/officeart/2005/8/layout/process1"/>
    <dgm:cxn modelId="{2EEDF526-4022-44C0-A002-8004F8E70790}" type="presOf" srcId="{074CD69A-1EE5-45AD-BBCE-76EDF448B219}" destId="{B4608B74-F916-40D3-8C1F-670BEA8CFD91}" srcOrd="0" destOrd="0" presId="urn:microsoft.com/office/officeart/2005/8/layout/process1"/>
    <dgm:cxn modelId="{12265B2E-2D02-44DC-935D-EB30DF2A36DE}" type="presOf" srcId="{86E06E2D-F02E-4A6C-A532-3151F1770295}" destId="{60790540-38DE-4A0F-AC17-41966491FCF6}" srcOrd="0" destOrd="0" presId="urn:microsoft.com/office/officeart/2005/8/layout/process1"/>
    <dgm:cxn modelId="{D9CB552F-41FD-47CD-AC14-EECF026B080A}" type="presOf" srcId="{81990505-B6C1-49CA-99EA-0FB7AC99A490}" destId="{DCBC888F-3250-44DC-9B4D-6A75E9E41256}" srcOrd="1" destOrd="0" presId="urn:microsoft.com/office/officeart/2005/8/layout/process1"/>
    <dgm:cxn modelId="{4780F061-0ADA-4C14-9529-16FBD00C39D4}" srcId="{CBD20A2C-B495-4229-A725-DCF5A7D44CE7}" destId="{AAF7D862-84EF-4264-AC87-630E263F9977}" srcOrd="3" destOrd="0" parTransId="{B8E79560-D13F-4C97-B011-22901D807086}" sibTransId="{AD056E40-B4E5-4A1E-AC15-89164FAEAAC8}"/>
    <dgm:cxn modelId="{39701A4C-3427-484F-95DE-A3243B97B524}" srcId="{CBD20A2C-B495-4229-A725-DCF5A7D44CE7}" destId="{7D8DCF6C-CA31-42F9-9630-8A0C3BA8DC9F}" srcOrd="1" destOrd="0" parTransId="{71E69FD1-BC5F-4C0B-9F15-6491E222CC21}" sibTransId="{81990505-B6C1-49CA-99EA-0FB7AC99A490}"/>
    <dgm:cxn modelId="{5B030474-E696-434C-91A0-DCA7177FC23C}" type="presOf" srcId="{DD55141E-FDC7-4535-9B56-84FC4B534194}" destId="{2B8BB435-7CE3-42EF-A089-07131DBB29EC}" srcOrd="0" destOrd="0" presId="urn:microsoft.com/office/officeart/2005/8/layout/process1"/>
    <dgm:cxn modelId="{90F26559-D074-496D-9C9A-4613032D0587}" type="presOf" srcId="{A2F8D2BC-6834-43A9-8656-C681BEF257FB}" destId="{4C66DF39-380F-458A-A62F-3CBFB37F81AD}" srcOrd="0" destOrd="0" presId="urn:microsoft.com/office/officeart/2005/8/layout/process1"/>
    <dgm:cxn modelId="{E3C64AB9-E80F-4834-B483-9E8A0238D71C}" type="presOf" srcId="{CBD20A2C-B495-4229-A725-DCF5A7D44CE7}" destId="{D7CE2187-CDA9-474B-9368-464907CF1237}" srcOrd="0" destOrd="0" presId="urn:microsoft.com/office/officeart/2005/8/layout/process1"/>
    <dgm:cxn modelId="{91C8CEB9-8ED2-4B14-A3FE-B73D84650451}" type="presOf" srcId="{A2F8D2BC-6834-43A9-8656-C681BEF257FB}" destId="{994E54E5-EAAF-47C9-937A-A56575D8522A}" srcOrd="1" destOrd="0" presId="urn:microsoft.com/office/officeart/2005/8/layout/process1"/>
    <dgm:cxn modelId="{35D77FE2-7D79-4E48-AC0C-2EA5D04378CE}" type="presOf" srcId="{7D8DCF6C-CA31-42F9-9630-8A0C3BA8DC9F}" destId="{28950ED1-4CE9-43ED-8425-AE05F7C193F2}" srcOrd="0" destOrd="0" presId="urn:microsoft.com/office/officeart/2005/8/layout/process1"/>
    <dgm:cxn modelId="{3AEC90E9-53E3-41A2-8530-509C6CD8BF49}" type="presOf" srcId="{AAF7D862-84EF-4264-AC87-630E263F9977}" destId="{04917334-D940-4746-AE9B-44F2B3F5FBA0}" srcOrd="0" destOrd="0" presId="urn:microsoft.com/office/officeart/2005/8/layout/process1"/>
    <dgm:cxn modelId="{47016FEB-003A-4FDA-A4BA-CC49E36D7E66}" srcId="{CBD20A2C-B495-4229-A725-DCF5A7D44CE7}" destId="{DD55141E-FDC7-4535-9B56-84FC4B534194}" srcOrd="2" destOrd="0" parTransId="{D2621585-9790-4E2C-9B19-0166D562E899}" sibTransId="{A2F8D2BC-6834-43A9-8656-C681BEF257FB}"/>
    <dgm:cxn modelId="{B6C2E928-FEAC-495D-BAB0-4816B17CE21B}" type="presParOf" srcId="{D7CE2187-CDA9-474B-9368-464907CF1237}" destId="{B4608B74-F916-40D3-8C1F-670BEA8CFD91}" srcOrd="0" destOrd="0" presId="urn:microsoft.com/office/officeart/2005/8/layout/process1"/>
    <dgm:cxn modelId="{2442F2F5-53B9-4868-80A9-A39B96CBFC83}" type="presParOf" srcId="{D7CE2187-CDA9-474B-9368-464907CF1237}" destId="{60790540-38DE-4A0F-AC17-41966491FCF6}" srcOrd="1" destOrd="0" presId="urn:microsoft.com/office/officeart/2005/8/layout/process1"/>
    <dgm:cxn modelId="{712D1B43-61BF-4D19-90B1-889C9B180A9C}" type="presParOf" srcId="{60790540-38DE-4A0F-AC17-41966491FCF6}" destId="{211EB6B6-817A-46D2-8D79-F5F7FCDEA76E}" srcOrd="0" destOrd="0" presId="urn:microsoft.com/office/officeart/2005/8/layout/process1"/>
    <dgm:cxn modelId="{175D3517-547A-4DB8-9480-F3707611C64A}" type="presParOf" srcId="{D7CE2187-CDA9-474B-9368-464907CF1237}" destId="{28950ED1-4CE9-43ED-8425-AE05F7C193F2}" srcOrd="2" destOrd="0" presId="urn:microsoft.com/office/officeart/2005/8/layout/process1"/>
    <dgm:cxn modelId="{20955348-B57D-4BBB-835C-6346B657066F}" type="presParOf" srcId="{D7CE2187-CDA9-474B-9368-464907CF1237}" destId="{9E4BABDF-220D-42A0-9517-5A4C5A05AEE6}" srcOrd="3" destOrd="0" presId="urn:microsoft.com/office/officeart/2005/8/layout/process1"/>
    <dgm:cxn modelId="{4E913C1E-4435-4EBF-87AC-BCDE74ADF70A}" type="presParOf" srcId="{9E4BABDF-220D-42A0-9517-5A4C5A05AEE6}" destId="{DCBC888F-3250-44DC-9B4D-6A75E9E41256}" srcOrd="0" destOrd="0" presId="urn:microsoft.com/office/officeart/2005/8/layout/process1"/>
    <dgm:cxn modelId="{49FDDEC2-4D48-4397-A0B2-0CA2FA7CD9DC}" type="presParOf" srcId="{D7CE2187-CDA9-474B-9368-464907CF1237}" destId="{2B8BB435-7CE3-42EF-A089-07131DBB29EC}" srcOrd="4" destOrd="0" presId="urn:microsoft.com/office/officeart/2005/8/layout/process1"/>
    <dgm:cxn modelId="{E2BA1895-DE07-4BD5-822D-26E3ADAC5242}" type="presParOf" srcId="{D7CE2187-CDA9-474B-9368-464907CF1237}" destId="{4C66DF39-380F-458A-A62F-3CBFB37F81AD}" srcOrd="5" destOrd="0" presId="urn:microsoft.com/office/officeart/2005/8/layout/process1"/>
    <dgm:cxn modelId="{E27F98CA-4E98-4778-B3AF-411D7CC99B84}" type="presParOf" srcId="{4C66DF39-380F-458A-A62F-3CBFB37F81AD}" destId="{994E54E5-EAAF-47C9-937A-A56575D8522A}" srcOrd="0" destOrd="0" presId="urn:microsoft.com/office/officeart/2005/8/layout/process1"/>
    <dgm:cxn modelId="{88370757-8E12-40AD-88F0-A43E3A799AF2}" type="presParOf" srcId="{D7CE2187-CDA9-474B-9368-464907CF1237}" destId="{04917334-D940-4746-AE9B-44F2B3F5FBA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395D2-397F-43ED-A283-90325EE99D16}">
      <dsp:nvSpPr>
        <dsp:cNvPr id="0" name=""/>
        <dsp:cNvSpPr/>
      </dsp:nvSpPr>
      <dsp:spPr>
        <a:xfrm rot="5400000">
          <a:off x="1523549" y="770451"/>
          <a:ext cx="809950" cy="922099"/>
        </a:xfrm>
        <a:prstGeom prst="bentUpArrow">
          <a:avLst>
            <a:gd name="adj1" fmla="val 32840"/>
            <a:gd name="adj2" fmla="val 25000"/>
            <a:gd name="adj3" fmla="val 35780"/>
          </a:avLst>
        </a:prstGeom>
        <a:solidFill>
          <a:schemeClr val="accent3">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01A6C06-B865-4405-AE44-AC8F3BFC419A}">
      <dsp:nvSpPr>
        <dsp:cNvPr id="0" name=""/>
        <dsp:cNvSpPr/>
      </dsp:nvSpPr>
      <dsp:spPr>
        <a:xfrm>
          <a:off x="569130" y="41036"/>
          <a:ext cx="2470420" cy="733239"/>
        </a:xfrm>
        <a:prstGeom prst="roundRect">
          <a:avLst>
            <a:gd name="adj" fmla="val 16670"/>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Obtain Reference Counts using ADAMANT</a:t>
          </a:r>
        </a:p>
      </dsp:txBody>
      <dsp:txXfrm>
        <a:off x="604930" y="76836"/>
        <a:ext cx="2398820" cy="661639"/>
      </dsp:txXfrm>
    </dsp:sp>
    <dsp:sp modelId="{015AE8FF-9C30-425D-B30D-8A3346F17496}">
      <dsp:nvSpPr>
        <dsp:cNvPr id="0" name=""/>
        <dsp:cNvSpPr/>
      </dsp:nvSpPr>
      <dsp:spPr>
        <a:xfrm>
          <a:off x="2874740" y="12913"/>
          <a:ext cx="991665" cy="771381"/>
        </a:xfrm>
        <a:prstGeom prst="rect">
          <a:avLst/>
        </a:prstGeom>
        <a:noFill/>
        <a:ln>
          <a:noFill/>
        </a:ln>
        <a:effectLst/>
      </dsp:spPr>
      <dsp:style>
        <a:lnRef idx="0">
          <a:scrgbClr r="0" g="0" b="0"/>
        </a:lnRef>
        <a:fillRef idx="0">
          <a:scrgbClr r="0" g="0" b="0"/>
        </a:fillRef>
        <a:effectRef idx="0">
          <a:scrgbClr r="0" g="0" b="0"/>
        </a:effectRef>
        <a:fontRef idx="minor"/>
      </dsp:style>
    </dsp:sp>
    <dsp:sp modelId="{D192AB9D-F337-4A51-AE92-2D7A3CB06D5C}">
      <dsp:nvSpPr>
        <dsp:cNvPr id="0" name=""/>
        <dsp:cNvSpPr/>
      </dsp:nvSpPr>
      <dsp:spPr>
        <a:xfrm rot="5400000">
          <a:off x="3361534" y="1891833"/>
          <a:ext cx="809950" cy="922099"/>
        </a:xfrm>
        <a:prstGeom prst="bentUpArrow">
          <a:avLst>
            <a:gd name="adj1" fmla="val 32840"/>
            <a:gd name="adj2" fmla="val 25000"/>
            <a:gd name="adj3" fmla="val 35780"/>
          </a:avLst>
        </a:prstGeom>
        <a:solidFill>
          <a:schemeClr val="accent3">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546912B-B0AE-42CD-831F-5306396E5340}">
      <dsp:nvSpPr>
        <dsp:cNvPr id="0" name=""/>
        <dsp:cNvSpPr/>
      </dsp:nvSpPr>
      <dsp:spPr>
        <a:xfrm>
          <a:off x="2386267" y="993987"/>
          <a:ext cx="2949520" cy="954391"/>
        </a:xfrm>
        <a:prstGeom prst="roundRect">
          <a:avLst>
            <a:gd name="adj" fmla="val 16670"/>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Find placement strategies using the Our Placement Algorithm</a:t>
          </a:r>
        </a:p>
      </dsp:txBody>
      <dsp:txXfrm>
        <a:off x="2432865" y="1040585"/>
        <a:ext cx="2856324" cy="861195"/>
      </dsp:txXfrm>
    </dsp:sp>
    <dsp:sp modelId="{44D05718-1D86-4FB1-A265-253820B09966}">
      <dsp:nvSpPr>
        <dsp:cNvPr id="0" name=""/>
        <dsp:cNvSpPr/>
      </dsp:nvSpPr>
      <dsp:spPr>
        <a:xfrm>
          <a:off x="4510426" y="1085010"/>
          <a:ext cx="991665" cy="771381"/>
        </a:xfrm>
        <a:prstGeom prst="rect">
          <a:avLst/>
        </a:prstGeom>
        <a:noFill/>
        <a:ln>
          <a:noFill/>
        </a:ln>
        <a:effectLst/>
      </dsp:spPr>
      <dsp:style>
        <a:lnRef idx="0">
          <a:scrgbClr r="0" g="0" b="0"/>
        </a:lnRef>
        <a:fillRef idx="0">
          <a:scrgbClr r="0" g="0" b="0"/>
        </a:fillRef>
        <a:effectRef idx="0">
          <a:scrgbClr r="0" g="0" b="0"/>
        </a:effectRef>
        <a:fontRef idx="minor"/>
      </dsp:style>
    </dsp:sp>
    <dsp:sp modelId="{6DEB024E-78D4-44BC-85FE-BEC7DC03FDB6}">
      <dsp:nvSpPr>
        <dsp:cNvPr id="0" name=""/>
        <dsp:cNvSpPr/>
      </dsp:nvSpPr>
      <dsp:spPr>
        <a:xfrm>
          <a:off x="4257971" y="2078996"/>
          <a:ext cx="2928331" cy="954391"/>
        </a:xfrm>
        <a:prstGeom prst="roundRect">
          <a:avLst>
            <a:gd name="adj" fmla="val 16670"/>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Apply placement strategies by allocating objects to suggested memory types</a:t>
          </a:r>
        </a:p>
      </dsp:txBody>
      <dsp:txXfrm>
        <a:off x="4304569" y="2125594"/>
        <a:ext cx="2835135" cy="861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08B74-F916-40D3-8C1F-670BEA8CFD91}">
      <dsp:nvSpPr>
        <dsp:cNvPr id="0" name=""/>
        <dsp:cNvSpPr/>
      </dsp:nvSpPr>
      <dsp:spPr>
        <a:xfrm>
          <a:off x="3968" y="1388895"/>
          <a:ext cx="1735292" cy="1480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Understanding the application characteristics</a:t>
          </a:r>
        </a:p>
      </dsp:txBody>
      <dsp:txXfrm>
        <a:off x="47328" y="1432255"/>
        <a:ext cx="1648572" cy="1393701"/>
      </dsp:txXfrm>
    </dsp:sp>
    <dsp:sp modelId="{60790540-38DE-4A0F-AC17-41966491FCF6}">
      <dsp:nvSpPr>
        <dsp:cNvPr id="0" name=""/>
        <dsp:cNvSpPr/>
      </dsp:nvSpPr>
      <dsp:spPr>
        <a:xfrm>
          <a:off x="1912790" y="1913929"/>
          <a:ext cx="367881" cy="430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12790" y="1999999"/>
        <a:ext cx="257517" cy="258212"/>
      </dsp:txXfrm>
    </dsp:sp>
    <dsp:sp modelId="{28950ED1-4CE9-43ED-8425-AE05F7C193F2}">
      <dsp:nvSpPr>
        <dsp:cNvPr id="0" name=""/>
        <dsp:cNvSpPr/>
      </dsp:nvSpPr>
      <dsp:spPr>
        <a:xfrm>
          <a:off x="2433377" y="1388895"/>
          <a:ext cx="1735292" cy="1480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Analyze application read-write pattern by ADAMANT tool</a:t>
          </a:r>
        </a:p>
      </dsp:txBody>
      <dsp:txXfrm>
        <a:off x="2476737" y="1432255"/>
        <a:ext cx="1648572" cy="1393701"/>
      </dsp:txXfrm>
    </dsp:sp>
    <dsp:sp modelId="{9E4BABDF-220D-42A0-9517-5A4C5A05AEE6}">
      <dsp:nvSpPr>
        <dsp:cNvPr id="0" name=""/>
        <dsp:cNvSpPr/>
      </dsp:nvSpPr>
      <dsp:spPr>
        <a:xfrm>
          <a:off x="4342199" y="1913929"/>
          <a:ext cx="367881" cy="430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42199" y="1999999"/>
        <a:ext cx="257517" cy="258212"/>
      </dsp:txXfrm>
    </dsp:sp>
    <dsp:sp modelId="{2B8BB435-7CE3-42EF-A089-07131DBB29EC}">
      <dsp:nvSpPr>
        <dsp:cNvPr id="0" name=""/>
        <dsp:cNvSpPr/>
      </dsp:nvSpPr>
      <dsp:spPr>
        <a:xfrm>
          <a:off x="4862786" y="1388895"/>
          <a:ext cx="1735292" cy="1480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Run our algorithm</a:t>
          </a:r>
        </a:p>
      </dsp:txBody>
      <dsp:txXfrm>
        <a:off x="4906146" y="1432255"/>
        <a:ext cx="1648572" cy="1393701"/>
      </dsp:txXfrm>
    </dsp:sp>
    <dsp:sp modelId="{4C66DF39-380F-458A-A62F-3CBFB37F81AD}">
      <dsp:nvSpPr>
        <dsp:cNvPr id="0" name=""/>
        <dsp:cNvSpPr/>
      </dsp:nvSpPr>
      <dsp:spPr>
        <a:xfrm>
          <a:off x="6771608" y="1913929"/>
          <a:ext cx="367881" cy="430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771608" y="1999999"/>
        <a:ext cx="257517" cy="258212"/>
      </dsp:txXfrm>
    </dsp:sp>
    <dsp:sp modelId="{04917334-D940-4746-AE9B-44F2B3F5FBA0}">
      <dsp:nvSpPr>
        <dsp:cNvPr id="0" name=""/>
        <dsp:cNvSpPr/>
      </dsp:nvSpPr>
      <dsp:spPr>
        <a:xfrm>
          <a:off x="7292195" y="1388895"/>
          <a:ext cx="1735292" cy="14804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Allocate objects on the memory suggested by the placement algorithm</a:t>
          </a:r>
          <a:endParaRPr lang="en-US" sz="1800" kern="1200" dirty="0"/>
        </a:p>
      </dsp:txBody>
      <dsp:txXfrm>
        <a:off x="7335555" y="1432255"/>
        <a:ext cx="1648572" cy="139370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0.42189</cdr:x>
      <cdr:y>0.2305</cdr:y>
    </cdr:from>
    <cdr:to>
      <cdr:x>0.82551</cdr:x>
      <cdr:y>0.4432</cdr:y>
    </cdr:to>
    <cdr:sp macro="" textlink="">
      <cdr:nvSpPr>
        <cdr:cNvPr id="2" name="Rounded Rectangular Callout 2">
          <a:extLst xmlns:a="http://schemas.openxmlformats.org/drawingml/2006/main">
            <a:ext uri="{FF2B5EF4-FFF2-40B4-BE49-F238E27FC236}">
              <a16:creationId xmlns:a16="http://schemas.microsoft.com/office/drawing/2014/main" id="{898E5D79-1D73-42AA-A044-B4C8139B96F0}"/>
            </a:ext>
          </a:extLst>
        </cdr:cNvPr>
        <cdr:cNvSpPr/>
      </cdr:nvSpPr>
      <cdr:spPr>
        <a:xfrm xmlns:a="http://schemas.openxmlformats.org/drawingml/2006/main">
          <a:off x="3419054" y="1083683"/>
          <a:ext cx="3271036" cy="1000015"/>
        </a:xfrm>
        <a:prstGeom xmlns:a="http://schemas.openxmlformats.org/drawingml/2006/main" prst="wedgeRoundRectCallout">
          <a:avLst>
            <a:gd name="adj1" fmla="val 47349"/>
            <a:gd name="adj2" fmla="val -8584"/>
            <a:gd name="adj3" fmla="val 16667"/>
          </a:avLst>
        </a:prstGeom>
        <a:ln xmlns:a="http://schemas.openxmlformats.org/drawingml/2006/main"/>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dirty="0">
              <a:solidFill>
                <a:srgbClr val="000000"/>
              </a:solidFill>
            </a:rPr>
            <a:t>High bandwidth if objects used in an instruction are in the same memory type</a:t>
          </a:r>
        </a:p>
      </cdr:txBody>
    </cdr:sp>
  </cdr:relSizeAnchor>
</c:userShapes>
</file>

<file path=ppt/drawings/drawing2.xml><?xml version="1.0" encoding="utf-8"?>
<c:userShapes xmlns:c="http://schemas.openxmlformats.org/drawingml/2006/chart">
  <cdr:relSizeAnchor xmlns:cdr="http://schemas.openxmlformats.org/drawingml/2006/chartDrawing">
    <cdr:from>
      <cdr:x>0.11857</cdr:x>
      <cdr:y>0.72934</cdr:y>
    </cdr:from>
    <cdr:to>
      <cdr:x>0.5666</cdr:x>
      <cdr:y>0.92896</cdr:y>
    </cdr:to>
    <cdr:sp macro="" textlink="">
      <cdr:nvSpPr>
        <cdr:cNvPr id="3" name="Rounded Rectangular Callout 2">
          <a:extLst xmlns:a="http://schemas.openxmlformats.org/drawingml/2006/main">
            <a:ext uri="{FF2B5EF4-FFF2-40B4-BE49-F238E27FC236}">
              <a16:creationId xmlns:a16="http://schemas.microsoft.com/office/drawing/2014/main" id="{AEC0D950-5251-4B8B-B444-448C062AC74F}"/>
            </a:ext>
          </a:extLst>
        </cdr:cNvPr>
        <cdr:cNvSpPr/>
      </cdr:nvSpPr>
      <cdr:spPr>
        <a:xfrm xmlns:a="http://schemas.openxmlformats.org/drawingml/2006/main">
          <a:off x="960930" y="3428951"/>
          <a:ext cx="3630894" cy="938529"/>
        </a:xfrm>
        <a:prstGeom xmlns:a="http://schemas.openxmlformats.org/drawingml/2006/main" prst="wedgeRoundRectCallout">
          <a:avLst>
            <a:gd name="adj1" fmla="val 47349"/>
            <a:gd name="adj2" fmla="val -8584"/>
            <a:gd name="adj3" fmla="val 16667"/>
          </a:avLst>
        </a:prstGeom>
        <a:ln xmlns:a="http://schemas.openxmlformats.org/drawingml/2006/main"/>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2000" dirty="0">
              <a:solidFill>
                <a:srgbClr val="000000"/>
              </a:solidFill>
            </a:rPr>
            <a:t>Mixed memory access</a:t>
          </a:r>
        </a:p>
        <a:p xmlns:a="http://schemas.openxmlformats.org/drawingml/2006/main">
          <a:pPr algn="ctr"/>
          <a:r>
            <a:rPr lang="en-US" sz="2000" dirty="0">
              <a:solidFill>
                <a:srgbClr val="000000"/>
              </a:solidFill>
            </a:rPr>
            <a:t>1 Read + 1 Write from MCDRAM</a:t>
          </a:r>
        </a:p>
        <a:p xmlns:a="http://schemas.openxmlformats.org/drawingml/2006/main">
          <a:pPr algn="ctr"/>
          <a:r>
            <a:rPr lang="en-US" sz="2000" dirty="0">
              <a:solidFill>
                <a:srgbClr val="000000"/>
              </a:solidFill>
            </a:rPr>
            <a:t>1 Read from DDR</a:t>
          </a:r>
        </a:p>
      </cdr:txBody>
    </cdr:sp>
  </cdr:relSizeAnchor>
  <cdr:relSizeAnchor xmlns:cdr="http://schemas.openxmlformats.org/drawingml/2006/chartDrawing">
    <cdr:from>
      <cdr:x>0.55472</cdr:x>
      <cdr:y>0.5</cdr:y>
    </cdr:from>
    <cdr:to>
      <cdr:x>0.7517</cdr:x>
      <cdr:y>0.81201</cdr:y>
    </cdr:to>
    <cdr:cxnSp macro="">
      <cdr:nvCxnSpPr>
        <cdr:cNvPr id="4" name="Straight Arrow Connector 3">
          <a:extLst xmlns:a="http://schemas.openxmlformats.org/drawingml/2006/main">
            <a:ext uri="{FF2B5EF4-FFF2-40B4-BE49-F238E27FC236}">
              <a16:creationId xmlns:a16="http://schemas.microsoft.com/office/drawing/2014/main" id="{7D349C54-8D75-4135-AF26-F3551D848E50}"/>
            </a:ext>
          </a:extLst>
        </cdr:cNvPr>
        <cdr:cNvCxnSpPr>
          <a:cxnSpLocks xmlns:a="http://schemas.openxmlformats.org/drawingml/2006/main"/>
          <a:stCxn xmlns:a="http://schemas.openxmlformats.org/drawingml/2006/main" id="3" idx="4"/>
        </cdr:cNvCxnSpPr>
      </cdr:nvCxnSpPr>
      <cdr:spPr>
        <a:xfrm xmlns:a="http://schemas.openxmlformats.org/drawingml/2006/main" flipV="1">
          <a:off x="4495569" y="2350736"/>
          <a:ext cx="1596372" cy="1466916"/>
        </a:xfrm>
        <a:prstGeom xmlns:a="http://schemas.openxmlformats.org/drawingml/2006/main" prst="straightConnector1">
          <a:avLst/>
        </a:prstGeom>
        <a:ln xmlns:a="http://schemas.openxmlformats.org/drawingml/2006/main" w="57150" cmpd="sng">
          <a:solidFill>
            <a:srgbClr val="9BBB59"/>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0.49101</cdr:x>
      <cdr:y>0.17085</cdr:y>
    </cdr:from>
    <cdr:to>
      <cdr:x>0.95968</cdr:x>
      <cdr:y>0.43075</cdr:y>
    </cdr:to>
    <cdr:sp macro="" textlink="">
      <cdr:nvSpPr>
        <cdr:cNvPr id="3" name="Rounded Rectangular Callout 2">
          <a:extLst xmlns:a="http://schemas.openxmlformats.org/drawingml/2006/main">
            <a:ext uri="{FF2B5EF4-FFF2-40B4-BE49-F238E27FC236}">
              <a16:creationId xmlns:a16="http://schemas.microsoft.com/office/drawing/2014/main" id="{AEC0D950-5251-4B8B-B444-448C062AC74F}"/>
            </a:ext>
          </a:extLst>
        </cdr:cNvPr>
        <cdr:cNvSpPr/>
      </cdr:nvSpPr>
      <cdr:spPr>
        <a:xfrm xmlns:a="http://schemas.openxmlformats.org/drawingml/2006/main">
          <a:off x="3979258" y="803238"/>
          <a:ext cx="3798143" cy="1221902"/>
        </a:xfrm>
        <a:prstGeom xmlns:a="http://schemas.openxmlformats.org/drawingml/2006/main" prst="wedgeRoundRectCallout">
          <a:avLst>
            <a:gd name="adj1" fmla="val 47349"/>
            <a:gd name="adj2" fmla="val -8584"/>
            <a:gd name="adj3" fmla="val 16667"/>
          </a:avLst>
        </a:prstGeom>
        <a:ln xmlns:a="http://schemas.openxmlformats.org/drawingml/2006/main"/>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2000" dirty="0">
              <a:solidFill>
                <a:srgbClr val="000000"/>
              </a:solidFill>
            </a:rPr>
            <a:t>Significant bandwidth drop observed when placing majority or write-sensitive objects on DDR</a:t>
          </a:r>
        </a:p>
      </cdr:txBody>
    </cdr:sp>
  </cdr:relSizeAnchor>
  <cdr:relSizeAnchor xmlns:cdr="http://schemas.openxmlformats.org/drawingml/2006/chartDrawing">
    <cdr:from>
      <cdr:x>0.72508</cdr:x>
      <cdr:y>0.43856</cdr:y>
    </cdr:from>
    <cdr:to>
      <cdr:x>0.77259</cdr:x>
      <cdr:y>0.66909</cdr:y>
    </cdr:to>
    <cdr:cxnSp macro="">
      <cdr:nvCxnSpPr>
        <cdr:cNvPr id="4" name="Straight Arrow Connector 3">
          <a:extLst xmlns:a="http://schemas.openxmlformats.org/drawingml/2006/main">
            <a:ext uri="{FF2B5EF4-FFF2-40B4-BE49-F238E27FC236}">
              <a16:creationId xmlns:a16="http://schemas.microsoft.com/office/drawing/2014/main" id="{7D349C54-8D75-4135-AF26-F3551D848E50}"/>
            </a:ext>
          </a:extLst>
        </cdr:cNvPr>
        <cdr:cNvCxnSpPr>
          <a:cxnSpLocks xmlns:a="http://schemas.openxmlformats.org/drawingml/2006/main"/>
        </cdr:cNvCxnSpPr>
      </cdr:nvCxnSpPr>
      <cdr:spPr>
        <a:xfrm xmlns:a="http://schemas.openxmlformats.org/drawingml/2006/main">
          <a:off x="5876179" y="2061873"/>
          <a:ext cx="385024" cy="1083834"/>
        </a:xfrm>
        <a:prstGeom xmlns:a="http://schemas.openxmlformats.org/drawingml/2006/main" prst="straightConnector1">
          <a:avLst/>
        </a:prstGeom>
        <a:ln xmlns:a="http://schemas.openxmlformats.org/drawingml/2006/main" w="57150" cmpd="sng">
          <a:solidFill>
            <a:srgbClr val="9BBB59"/>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0.73094</cdr:x>
      <cdr:y>0.43856</cdr:y>
    </cdr:from>
    <cdr:to>
      <cdr:x>0.86645</cdr:x>
      <cdr:y>0.73278</cdr:y>
    </cdr:to>
    <cdr:cxnSp macro="">
      <cdr:nvCxnSpPr>
        <cdr:cNvPr id="12" name="Straight Arrow Connector 11">
          <a:extLst xmlns:a="http://schemas.openxmlformats.org/drawingml/2006/main">
            <a:ext uri="{FF2B5EF4-FFF2-40B4-BE49-F238E27FC236}">
              <a16:creationId xmlns:a16="http://schemas.microsoft.com/office/drawing/2014/main" id="{ED1C4C8D-DD7F-4F54-99BB-F01BA723646B}"/>
            </a:ext>
          </a:extLst>
        </cdr:cNvPr>
        <cdr:cNvCxnSpPr>
          <a:cxnSpLocks xmlns:a="http://schemas.openxmlformats.org/drawingml/2006/main"/>
        </cdr:cNvCxnSpPr>
      </cdr:nvCxnSpPr>
      <cdr:spPr>
        <a:xfrm xmlns:a="http://schemas.openxmlformats.org/drawingml/2006/main">
          <a:off x="5923657" y="2061873"/>
          <a:ext cx="1098204" cy="1383271"/>
        </a:xfrm>
        <a:prstGeom xmlns:a="http://schemas.openxmlformats.org/drawingml/2006/main" prst="straightConnector1">
          <a:avLst/>
        </a:prstGeom>
        <a:ln xmlns:a="http://schemas.openxmlformats.org/drawingml/2006/main" w="57150" cmpd="sng">
          <a:solidFill>
            <a:srgbClr val="9BBB59"/>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48B94-D5CD-4ECD-95B3-CB28B51FB3EC}" type="datetimeFigureOut">
              <a:rPr lang="tr-TR" smtClean="0"/>
              <a:t>18.10.2017</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7B042-B9CB-4074-87EE-833C4212CD52}" type="slidenum">
              <a:rPr lang="tr-TR" smtClean="0"/>
              <a:t>‹#›</a:t>
            </a:fld>
            <a:endParaRPr lang="tr-TR"/>
          </a:p>
        </p:txBody>
      </p:sp>
    </p:spTree>
    <p:extLst>
      <p:ext uri="{BB962C8B-B14F-4D97-AF65-F5344CB8AC3E}">
        <p14:creationId xmlns:p14="http://schemas.microsoft.com/office/powerpoint/2010/main" val="66405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arises of how to intelligently place data on such systems such that the overall application performance is maximized.</a:t>
            </a:r>
            <a:endParaRPr lang="tr-TR" dirty="0"/>
          </a:p>
        </p:txBody>
      </p:sp>
      <p:sp>
        <p:nvSpPr>
          <p:cNvPr id="4" name="Slide Number Placeholder 3"/>
          <p:cNvSpPr>
            <a:spLocks noGrp="1"/>
          </p:cNvSpPr>
          <p:nvPr>
            <p:ph type="sldNum" sz="quarter" idx="10"/>
          </p:nvPr>
        </p:nvSpPr>
        <p:spPr/>
        <p:txBody>
          <a:bodyPr/>
          <a:lstStyle/>
          <a:p>
            <a:fld id="{5C87B042-B9CB-4074-87EE-833C4212CD52}" type="slidenum">
              <a:rPr lang="tr-TR" smtClean="0"/>
              <a:t>2</a:t>
            </a:fld>
            <a:endParaRPr lang="tr-TR"/>
          </a:p>
        </p:txBody>
      </p:sp>
    </p:spTree>
    <p:extLst>
      <p:ext uri="{BB962C8B-B14F-4D97-AF65-F5344CB8AC3E}">
        <p14:creationId xmlns:p14="http://schemas.microsoft.com/office/powerpoint/2010/main" val="20518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Selfboot</a:t>
            </a:r>
            <a:r>
              <a:rPr lang="en-US" dirty="0"/>
              <a:t>: no PCIe bottleneck</a:t>
            </a:r>
          </a:p>
          <a:p>
            <a:r>
              <a:rPr lang="en-US" dirty="0"/>
              <a:t>Binary compatibility: runs legacy code, unlike KNC, no recompilation</a:t>
            </a:r>
          </a:p>
          <a:p>
            <a:r>
              <a:rPr lang="en-US" dirty="0"/>
              <a:t>Improved vector density: 3+ </a:t>
            </a:r>
            <a:r>
              <a:rPr lang="en-US" dirty="0" err="1"/>
              <a:t>Tflops</a:t>
            </a:r>
            <a:r>
              <a:rPr lang="en-US" dirty="0"/>
              <a:t> DP, 6+ </a:t>
            </a:r>
            <a:r>
              <a:rPr lang="en-US" dirty="0" err="1"/>
              <a:t>Tflops</a:t>
            </a:r>
            <a:r>
              <a:rPr lang="en-US" dirty="0"/>
              <a:t> SP</a:t>
            </a:r>
            <a:endParaRPr lang="tr-TR" dirty="0"/>
          </a:p>
          <a:p>
            <a:endParaRPr lang="tr-TR" dirty="0"/>
          </a:p>
        </p:txBody>
      </p:sp>
      <p:sp>
        <p:nvSpPr>
          <p:cNvPr id="4" name="Slide Number Placeholder 3"/>
          <p:cNvSpPr>
            <a:spLocks noGrp="1"/>
          </p:cNvSpPr>
          <p:nvPr>
            <p:ph type="sldNum" sz="quarter" idx="10"/>
          </p:nvPr>
        </p:nvSpPr>
        <p:spPr/>
        <p:txBody>
          <a:bodyPr/>
          <a:lstStyle/>
          <a:p>
            <a:fld id="{5C87B042-B9CB-4074-87EE-833C4212CD52}" type="slidenum">
              <a:rPr lang="tr-TR" smtClean="0"/>
              <a:t>5</a:t>
            </a:fld>
            <a:endParaRPr lang="tr-TR"/>
          </a:p>
        </p:txBody>
      </p:sp>
    </p:spTree>
    <p:extLst>
      <p:ext uri="{BB962C8B-B14F-4D97-AF65-F5344CB8AC3E}">
        <p14:creationId xmlns:p14="http://schemas.microsoft.com/office/powerpoint/2010/main" val="13707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Selfboot</a:t>
            </a:r>
            <a:r>
              <a:rPr lang="en-US" dirty="0"/>
              <a:t>: no PCIe bottleneck</a:t>
            </a:r>
          </a:p>
          <a:p>
            <a:r>
              <a:rPr lang="en-US" dirty="0"/>
              <a:t>Binary compatibility: runs legacy code, unlike KNC, no recompilation</a:t>
            </a:r>
          </a:p>
          <a:p>
            <a:r>
              <a:rPr lang="en-US" dirty="0"/>
              <a:t>Improved vector density: 3+ </a:t>
            </a:r>
            <a:r>
              <a:rPr lang="en-US" dirty="0" err="1"/>
              <a:t>Tflops</a:t>
            </a:r>
            <a:r>
              <a:rPr lang="en-US" dirty="0"/>
              <a:t> DP, 6+ </a:t>
            </a:r>
            <a:r>
              <a:rPr lang="en-US" dirty="0" err="1"/>
              <a:t>Tflops</a:t>
            </a:r>
            <a:r>
              <a:rPr lang="en-US" dirty="0"/>
              <a:t> SP</a:t>
            </a:r>
          </a:p>
          <a:p>
            <a:endParaRPr lang="en-US" dirty="0"/>
          </a:p>
          <a:p>
            <a:r>
              <a:rPr lang="en-US" dirty="0"/>
              <a:t>All-to-All: </a:t>
            </a:r>
            <a:r>
              <a:rPr lang="en-US" sz="1200" b="0" i="0" kern="1200" dirty="0">
                <a:solidFill>
                  <a:schemeClr val="tx1"/>
                </a:solidFill>
                <a:effectLst/>
                <a:latin typeface="+mn-lt"/>
                <a:ea typeface="+mn-ea"/>
                <a:cs typeface="+mn-cs"/>
              </a:rPr>
              <a:t>memory addresses are uniformly distributed across all TDs on the chip</a:t>
            </a:r>
          </a:p>
          <a:p>
            <a:r>
              <a:rPr lang="en-US" sz="1200" b="0" i="0" kern="1200" dirty="0">
                <a:solidFill>
                  <a:schemeClr val="tx1"/>
                </a:solidFill>
                <a:effectLst/>
                <a:latin typeface="+mn-lt"/>
                <a:ea typeface="+mn-ea"/>
                <a:cs typeface="+mn-cs"/>
              </a:rPr>
              <a:t>Quadrant: Memory addresses served by a memory controller in a quadrant are guaranteed to be mapped only to TDs contained in that quadrant</a:t>
            </a:r>
          </a:p>
          <a:p>
            <a:r>
              <a:rPr lang="en-US" sz="1200" b="0" i="0" kern="1200" dirty="0">
                <a:solidFill>
                  <a:schemeClr val="tx1"/>
                </a:solidFill>
                <a:effectLst/>
                <a:latin typeface="+mn-lt"/>
                <a:ea typeface="+mn-ea"/>
                <a:cs typeface="+mn-cs"/>
              </a:rPr>
              <a:t>SNC: </a:t>
            </a:r>
            <a:endParaRPr lang="tr-TR" dirty="0"/>
          </a:p>
        </p:txBody>
      </p:sp>
      <p:sp>
        <p:nvSpPr>
          <p:cNvPr id="4" name="Slide Number Placeholder 3"/>
          <p:cNvSpPr>
            <a:spLocks noGrp="1"/>
          </p:cNvSpPr>
          <p:nvPr>
            <p:ph type="sldNum" sz="quarter" idx="10"/>
          </p:nvPr>
        </p:nvSpPr>
        <p:spPr/>
        <p:txBody>
          <a:bodyPr/>
          <a:lstStyle/>
          <a:p>
            <a:fld id="{5C87B042-B9CB-4074-87EE-833C4212CD52}" type="slidenum">
              <a:rPr lang="tr-TR" smtClean="0"/>
              <a:t>6</a:t>
            </a:fld>
            <a:endParaRPr lang="tr-TR"/>
          </a:p>
        </p:txBody>
      </p:sp>
    </p:spTree>
    <p:extLst>
      <p:ext uri="{BB962C8B-B14F-4D97-AF65-F5344CB8AC3E}">
        <p14:creationId xmlns:p14="http://schemas.microsoft.com/office/powerpoint/2010/main" val="284038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section we investigate the read and write bandwidths of MCDRAM and DDR. The experiments show MCDRAM bandwidth of 350 GB/s and 270 GB/s for read and write, respectively. It seems that up to 32 cores, the benchmark is not bandwidth-limited on MCDRAM. In general write operations have slightly less overhead than reads in terms of data movement. The higher cost of write at the memory controller or in the memory shows up only when the application becomes bandwidth-limited. We see this trend on MCDRAM up to 32 cores, when the write performance is better than read. Bandwidth on DDR is more stable with varying number of threads, 88 GB/s and 50 GB/s for reads and writes, respectively. </a:t>
            </a:r>
            <a:endParaRPr lang="en-US" dirty="0"/>
          </a:p>
          <a:p>
            <a:endParaRPr lang="en-US" dirty="0"/>
          </a:p>
        </p:txBody>
      </p:sp>
      <p:sp>
        <p:nvSpPr>
          <p:cNvPr id="4" name="Slide Number Placeholder 3"/>
          <p:cNvSpPr>
            <a:spLocks noGrp="1"/>
          </p:cNvSpPr>
          <p:nvPr>
            <p:ph type="sldNum" sz="quarter" idx="10"/>
          </p:nvPr>
        </p:nvSpPr>
        <p:spPr/>
        <p:txBody>
          <a:bodyPr/>
          <a:lstStyle/>
          <a:p>
            <a:fld id="{5C87B042-B9CB-4074-87EE-833C4212CD52}" type="slidenum">
              <a:rPr lang="tr-TR" smtClean="0"/>
              <a:t>15</a:t>
            </a:fld>
            <a:endParaRPr lang="tr-TR"/>
          </a:p>
        </p:txBody>
      </p:sp>
    </p:spTree>
    <p:extLst>
      <p:ext uri="{BB962C8B-B14F-4D97-AF65-F5344CB8AC3E}">
        <p14:creationId xmlns:p14="http://schemas.microsoft.com/office/powerpoint/2010/main" val="289145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section we investigate the read and write bandwidths of MCDRAM and DDR. The experiments show MCDRAM bandwidth of 350 GB/s and 270 GB/s for read and write, respectively. It seems that up to 32 cores, the benchmark is not bandwidth-limited on MCDRAM. In general write operations have slightly less overhead than reads in terms of data movement. The higher cost of write at the memory controller or in the memory shows up only when the application becomes bandwidth-limited. We see this trend on MCDRAM up to 32 cores, when the write performance is better than read. Bandwidth on DDR is more stable with varying number of threads, 88 GB/s and 50 GB/s for reads and writes, respectively. </a:t>
            </a:r>
            <a:endParaRPr lang="en-US" dirty="0"/>
          </a:p>
          <a:p>
            <a:endParaRPr lang="en-US" dirty="0"/>
          </a:p>
        </p:txBody>
      </p:sp>
      <p:sp>
        <p:nvSpPr>
          <p:cNvPr id="4" name="Slide Number Placeholder 3"/>
          <p:cNvSpPr>
            <a:spLocks noGrp="1"/>
          </p:cNvSpPr>
          <p:nvPr>
            <p:ph type="sldNum" sz="quarter" idx="10"/>
          </p:nvPr>
        </p:nvSpPr>
        <p:spPr/>
        <p:txBody>
          <a:bodyPr/>
          <a:lstStyle/>
          <a:p>
            <a:fld id="{5C87B042-B9CB-4074-87EE-833C4212CD52}" type="slidenum">
              <a:rPr lang="tr-TR" smtClean="0"/>
              <a:t>16</a:t>
            </a:fld>
            <a:endParaRPr lang="tr-TR"/>
          </a:p>
        </p:txBody>
      </p:sp>
    </p:spTree>
    <p:extLst>
      <p:ext uri="{BB962C8B-B14F-4D97-AF65-F5344CB8AC3E}">
        <p14:creationId xmlns:p14="http://schemas.microsoft.com/office/powerpoint/2010/main" val="99979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Adamant: sampling</a:t>
            </a:r>
          </a:p>
          <a:p>
            <a:r>
              <a:rPr lang="en-US" dirty="0" err="1"/>
              <a:t>Pintool</a:t>
            </a:r>
            <a:r>
              <a:rPr lang="en-US" dirty="0"/>
              <a:t>: complete profile, can be slow</a:t>
            </a:r>
            <a:endParaRPr lang="tr-TR" dirty="0"/>
          </a:p>
        </p:txBody>
      </p:sp>
      <p:sp>
        <p:nvSpPr>
          <p:cNvPr id="4" name="Slide Number Placeholder 3"/>
          <p:cNvSpPr>
            <a:spLocks noGrp="1"/>
          </p:cNvSpPr>
          <p:nvPr>
            <p:ph type="sldNum" sz="quarter" idx="10"/>
          </p:nvPr>
        </p:nvSpPr>
        <p:spPr/>
        <p:txBody>
          <a:bodyPr/>
          <a:lstStyle/>
          <a:p>
            <a:fld id="{5C87B042-B9CB-4074-87EE-833C4212CD52}" type="slidenum">
              <a:rPr lang="tr-TR" smtClean="0"/>
              <a:t>19</a:t>
            </a:fld>
            <a:endParaRPr lang="tr-TR"/>
          </a:p>
        </p:txBody>
      </p:sp>
    </p:spTree>
    <p:extLst>
      <p:ext uri="{BB962C8B-B14F-4D97-AF65-F5344CB8AC3E}">
        <p14:creationId xmlns:p14="http://schemas.microsoft.com/office/powerpoint/2010/main" val="231738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BFS and Matrix transpose: Irregular accesses, MCDRAM high latency</a:t>
            </a:r>
          </a:p>
          <a:p>
            <a:r>
              <a:rPr lang="en-US" dirty="0"/>
              <a:t>Matrix Transpose: Strided Access effect</a:t>
            </a:r>
            <a:endParaRPr lang="tr-TR" dirty="0"/>
          </a:p>
        </p:txBody>
      </p:sp>
      <p:sp>
        <p:nvSpPr>
          <p:cNvPr id="4" name="Slide Number Placeholder 3"/>
          <p:cNvSpPr>
            <a:spLocks noGrp="1"/>
          </p:cNvSpPr>
          <p:nvPr>
            <p:ph type="sldNum" sz="quarter" idx="10"/>
          </p:nvPr>
        </p:nvSpPr>
        <p:spPr/>
        <p:txBody>
          <a:bodyPr/>
          <a:lstStyle/>
          <a:p>
            <a:fld id="{5C87B042-B9CB-4074-87EE-833C4212CD52}" type="slidenum">
              <a:rPr lang="tr-TR" smtClean="0"/>
              <a:t>24</a:t>
            </a:fld>
            <a:endParaRPr lang="tr-TR"/>
          </a:p>
        </p:txBody>
      </p:sp>
    </p:spTree>
    <p:extLst>
      <p:ext uri="{BB962C8B-B14F-4D97-AF65-F5344CB8AC3E}">
        <p14:creationId xmlns:p14="http://schemas.microsoft.com/office/powerpoint/2010/main" val="73436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MCDRAM: 150 ns</a:t>
            </a:r>
          </a:p>
          <a:p>
            <a:pPr lvl="1"/>
            <a:r>
              <a:rPr lang="en-US" dirty="0"/>
              <a:t>DDR4: 125 ns</a:t>
            </a:r>
          </a:p>
          <a:p>
            <a:endParaRPr lang="en-US" dirty="0"/>
          </a:p>
        </p:txBody>
      </p:sp>
      <p:sp>
        <p:nvSpPr>
          <p:cNvPr id="4" name="Slide Number Placeholder 3"/>
          <p:cNvSpPr>
            <a:spLocks noGrp="1"/>
          </p:cNvSpPr>
          <p:nvPr>
            <p:ph type="sldNum" sz="quarter" idx="10"/>
          </p:nvPr>
        </p:nvSpPr>
        <p:spPr/>
        <p:txBody>
          <a:bodyPr/>
          <a:lstStyle/>
          <a:p>
            <a:fld id="{5C87B042-B9CB-4074-87EE-833C4212CD52}" type="slidenum">
              <a:rPr lang="tr-TR" smtClean="0"/>
              <a:t>32</a:t>
            </a:fld>
            <a:endParaRPr lang="tr-TR" dirty="0"/>
          </a:p>
        </p:txBody>
      </p:sp>
    </p:spTree>
    <p:extLst>
      <p:ext uri="{BB962C8B-B14F-4D97-AF65-F5344CB8AC3E}">
        <p14:creationId xmlns:p14="http://schemas.microsoft.com/office/powerpoint/2010/main" val="292092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solidFill>
        </p:spPr>
        <p:txBody>
          <a:bodyPr/>
          <a:lstStyle>
            <a:lvl1pPr>
              <a:defRPr>
                <a:solidFill>
                  <a:srgbClr val="000090"/>
                </a:solidFill>
              </a:defRPr>
            </a:lvl1pPr>
          </a:lstStyle>
          <a:p>
            <a:r>
              <a:rPr lang="en-US" dirty="0"/>
              <a:t>Click to edit Master title style</a:t>
            </a:r>
          </a:p>
        </p:txBody>
      </p:sp>
      <p:sp>
        <p:nvSpPr>
          <p:cNvPr id="3" name="Subtitle 2"/>
          <p:cNvSpPr>
            <a:spLocks noGrp="1"/>
          </p:cNvSpPr>
          <p:nvPr>
            <p:ph type="subTitle" idx="1" hasCustomPrompt="1"/>
          </p:nvPr>
        </p:nvSpPr>
        <p:spPr>
          <a:xfrm>
            <a:off x="685800" y="3886200"/>
            <a:ext cx="7772400" cy="815271"/>
          </a:xfrm>
        </p:spPr>
        <p:txBody>
          <a:bodyPr>
            <a:normAutofit/>
          </a:bodyPr>
          <a:lstStyle>
            <a:lvl1pPr marL="0" indent="0" algn="ctr">
              <a:buNone/>
              <a:defRPr sz="2400" b="1" i="1">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a:p>
            <a:endParaRPr lang="en-US" dirty="0"/>
          </a:p>
        </p:txBody>
      </p:sp>
      <p:sp>
        <p:nvSpPr>
          <p:cNvPr id="4" name="Date Placeholder 3"/>
          <p:cNvSpPr>
            <a:spLocks noGrp="1"/>
          </p:cNvSpPr>
          <p:nvPr>
            <p:ph type="dt" sz="half" idx="10"/>
          </p:nvPr>
        </p:nvSpPr>
        <p:spPr/>
        <p:txBody>
          <a:bodyPr/>
          <a:lstStyle/>
          <a:p>
            <a:fld id="{7A12D93A-5641-4A69-9D2B-15445AF04CB5}" type="datetime1">
              <a:rPr lang="en-US" smtClean="0"/>
              <a:t>10/18/2017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17EEB-E88F-E742-93D6-13182CC56D54}" type="slidenum">
              <a:rPr lang="en-US" smtClean="0"/>
              <a:t>‹#›</a:t>
            </a:fld>
            <a:endParaRPr lang="en-US" dirty="0"/>
          </a:p>
        </p:txBody>
      </p:sp>
      <p:pic>
        <p:nvPicPr>
          <p:cNvPr id="7" name="Picture 6" descr="koc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272" y="0"/>
            <a:ext cx="2921000" cy="1193800"/>
          </a:xfrm>
          <a:prstGeom prst="rect">
            <a:avLst/>
          </a:prstGeom>
        </p:spPr>
      </p:pic>
      <p:pic>
        <p:nvPicPr>
          <p:cNvPr id="8" name="Picture 7" descr="parcore-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5332" y="243180"/>
            <a:ext cx="2334135" cy="703053"/>
          </a:xfrm>
          <a:prstGeom prst="rect">
            <a:avLst/>
          </a:prstGeom>
        </p:spPr>
      </p:pic>
      <p:sp>
        <p:nvSpPr>
          <p:cNvPr id="10" name="Subtitle 2"/>
          <p:cNvSpPr txBox="1">
            <a:spLocks/>
          </p:cNvSpPr>
          <p:nvPr userDrawn="1"/>
        </p:nvSpPr>
        <p:spPr>
          <a:xfrm>
            <a:off x="685800" y="4830642"/>
            <a:ext cx="7772400" cy="81527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i="1" kern="1200">
                <a:solidFill>
                  <a:schemeClr val="tx2">
                    <a:lumMod val="60000"/>
                    <a:lumOff val="40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400" dirty="0" err="1"/>
              <a:t>Koç</a:t>
            </a:r>
            <a:r>
              <a:rPr lang="en-US" sz="2400" dirty="0"/>
              <a:t> University, Istanbul,</a:t>
            </a:r>
            <a:r>
              <a:rPr lang="en-US" sz="2400" baseline="0" dirty="0"/>
              <a:t> Turkey</a:t>
            </a:r>
            <a:endParaRPr lang="en-US" sz="2400" dirty="0"/>
          </a:p>
          <a:p>
            <a:pPr algn="ctr"/>
            <a:endParaRPr lang="en-US" sz="2400" dirty="0"/>
          </a:p>
        </p:txBody>
      </p:sp>
    </p:spTree>
    <p:extLst>
      <p:ext uri="{BB962C8B-B14F-4D97-AF65-F5344CB8AC3E}">
        <p14:creationId xmlns:p14="http://schemas.microsoft.com/office/powerpoint/2010/main" val="22084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B1D9A-429B-4912-9DA0-DE44A733CF3D}"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135885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19888-3731-4D99-86C3-594063CC7F50}"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421879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554452C-EB2B-4825-945E-A32E2CBE6752}"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58324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E17E3B-6997-4F8A-8BF5-5AB462733441}"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384221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3583"/>
            <a:ext cx="4038600" cy="4942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3584"/>
            <a:ext cx="4038600" cy="4942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795D5F-EB70-4F3B-8F36-63FE9444D5E1}"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158006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5A9B87-A1D1-46BB-A291-BA6147900FC5}"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125294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5165F-1214-4D2A-93CE-B248C0AE54C2}"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348228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6B65-B637-4CDA-A1DC-69B8519FEFA1}"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30700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057E8-628E-4F5C-9CE0-71C1A8C24346}"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68395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0EA8A-AAEB-4487-9C4C-704EA0E112D2}"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17EEB-E88F-E742-93D6-13182CC56D54}" type="slidenum">
              <a:rPr lang="en-US" smtClean="0"/>
              <a:t>‹#›</a:t>
            </a:fld>
            <a:endParaRPr lang="en-US"/>
          </a:p>
        </p:txBody>
      </p:sp>
    </p:spTree>
    <p:extLst>
      <p:ext uri="{BB962C8B-B14F-4D97-AF65-F5344CB8AC3E}">
        <p14:creationId xmlns:p14="http://schemas.microsoft.com/office/powerpoint/2010/main" val="427281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9071"/>
            <a:ext cx="9144000" cy="946074"/>
          </a:xfrm>
          <a:prstGeom prst="rect">
            <a:avLst/>
          </a:prstGeom>
          <a:solidFill>
            <a:srgbClr val="800000"/>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34267"/>
            <a:ext cx="8229600" cy="49918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EA8BE-C505-4292-A9E0-F92C33295F3D}" type="datetime1">
              <a:rPr lang="en-US" smtClean="0"/>
              <a:t>10/18/2017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17EEB-E88F-E742-93D6-13182CC56D54}" type="slidenum">
              <a:rPr lang="en-US" smtClean="0"/>
              <a:t>‹#›</a:t>
            </a:fld>
            <a:endParaRPr lang="en-US" dirty="0"/>
          </a:p>
        </p:txBody>
      </p:sp>
    </p:spTree>
    <p:extLst>
      <p:ext uri="{BB962C8B-B14F-4D97-AF65-F5344CB8AC3E}">
        <p14:creationId xmlns:p14="http://schemas.microsoft.com/office/powerpoint/2010/main" val="171274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t>Object Placement for High Bandwidth Memory Augmented with High Capacity Memory</a:t>
            </a:r>
            <a:endParaRPr lang="en-US" b="1" dirty="0">
              <a:solidFill>
                <a:srgbClr val="000090"/>
              </a:solidFill>
            </a:endParaRPr>
          </a:p>
        </p:txBody>
      </p:sp>
      <p:sp>
        <p:nvSpPr>
          <p:cNvPr id="3" name="Subtitle 2"/>
          <p:cNvSpPr>
            <a:spLocks noGrp="1"/>
          </p:cNvSpPr>
          <p:nvPr>
            <p:ph type="subTitle" idx="1"/>
          </p:nvPr>
        </p:nvSpPr>
        <p:spPr/>
        <p:txBody>
          <a:bodyPr>
            <a:normAutofit/>
          </a:bodyPr>
          <a:lstStyle/>
          <a:p>
            <a:pPr algn="ctr"/>
            <a:r>
              <a:rPr lang="en-US" b="1" i="1" dirty="0">
                <a:solidFill>
                  <a:schemeClr val="accent1">
                    <a:lumMod val="75000"/>
                  </a:schemeClr>
                </a:solidFill>
              </a:rPr>
              <a:t>Mohammad Laghari and Didem Unat</a:t>
            </a:r>
          </a:p>
          <a:p>
            <a:pPr algn="ctr"/>
            <a:endParaRPr lang="en-US" dirty="0"/>
          </a:p>
        </p:txBody>
      </p:sp>
      <p:sp>
        <p:nvSpPr>
          <p:cNvPr id="4" name="Slide Number Placeholder 3">
            <a:extLst>
              <a:ext uri="{FF2B5EF4-FFF2-40B4-BE49-F238E27FC236}">
                <a16:creationId xmlns:a16="http://schemas.microsoft.com/office/drawing/2014/main" id="{68CC09B8-6749-4469-94CA-335D1B48B1FF}"/>
              </a:ext>
            </a:extLst>
          </p:cNvPr>
          <p:cNvSpPr>
            <a:spLocks noGrp="1"/>
          </p:cNvSpPr>
          <p:nvPr>
            <p:ph type="sldNum" sz="quarter" idx="12"/>
          </p:nvPr>
        </p:nvSpPr>
        <p:spPr/>
        <p:txBody>
          <a:bodyPr/>
          <a:lstStyle/>
          <a:p>
            <a:fld id="{D7D17EEB-E88F-E742-93D6-13182CC56D54}" type="slidenum">
              <a:rPr lang="en-US" smtClean="0"/>
              <a:t>1</a:t>
            </a:fld>
            <a:endParaRPr lang="en-US" dirty="0"/>
          </a:p>
        </p:txBody>
      </p:sp>
      <p:sp>
        <p:nvSpPr>
          <p:cNvPr id="5" name="Subtitle 2"/>
          <p:cNvSpPr txBox="1">
            <a:spLocks/>
          </p:cNvSpPr>
          <p:nvPr/>
        </p:nvSpPr>
        <p:spPr>
          <a:xfrm>
            <a:off x="685800" y="5906204"/>
            <a:ext cx="7772400" cy="81527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400" b="1" i="1" kern="1200">
                <a:solidFill>
                  <a:schemeClr val="tx2">
                    <a:lumMod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rgbClr val="FF0000"/>
                </a:solidFill>
              </a:rPr>
              <a:t>SBAC-PAD 2017 @ Campinas, Brazil 17-20 October 2017</a:t>
            </a:r>
          </a:p>
          <a:p>
            <a:endParaRPr lang="en-US" dirty="0">
              <a:solidFill>
                <a:srgbClr val="FF0000"/>
              </a:solidFill>
            </a:endParaRPr>
          </a:p>
        </p:txBody>
      </p:sp>
      <p:sp>
        <p:nvSpPr>
          <p:cNvPr id="6" name="TextBox 5">
            <a:extLst>
              <a:ext uri="{FF2B5EF4-FFF2-40B4-BE49-F238E27FC236}">
                <a16:creationId xmlns:a16="http://schemas.microsoft.com/office/drawing/2014/main" id="{560E6CD6-3AF8-4A6B-92FC-1EE7F89A85C0}"/>
              </a:ext>
            </a:extLst>
          </p:cNvPr>
          <p:cNvSpPr txBox="1"/>
          <p:nvPr/>
        </p:nvSpPr>
        <p:spPr>
          <a:xfrm>
            <a:off x="3317734" y="5218052"/>
            <a:ext cx="2508531" cy="338554"/>
          </a:xfrm>
          <a:prstGeom prst="rect">
            <a:avLst/>
          </a:prstGeom>
          <a:noFill/>
        </p:spPr>
        <p:txBody>
          <a:bodyPr wrap="square" rtlCol="0">
            <a:spAutoFit/>
          </a:bodyPr>
          <a:lstStyle/>
          <a:p>
            <a:r>
              <a:rPr lang="tr-TR" sz="1600" dirty="0">
                <a:solidFill>
                  <a:schemeClr val="tx2">
                    <a:lumMod val="60000"/>
                    <a:lumOff val="40000"/>
                  </a:schemeClr>
                </a:solidFill>
              </a:rPr>
              <a:t>https://parcorelab.ku.edu.tr</a:t>
            </a:r>
          </a:p>
        </p:txBody>
      </p:sp>
    </p:spTree>
    <p:extLst>
      <p:ext uri="{BB962C8B-B14F-4D97-AF65-F5344CB8AC3E}">
        <p14:creationId xmlns:p14="http://schemas.microsoft.com/office/powerpoint/2010/main" val="40947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71"/>
            <a:ext cx="9144000" cy="946074"/>
          </a:xfrm>
        </p:spPr>
        <p:txBody>
          <a:bodyPr/>
          <a:lstStyle/>
          <a:p>
            <a:r>
              <a:rPr lang="en-US" dirty="0"/>
              <a:t>Stream Benchmark</a:t>
            </a:r>
          </a:p>
        </p:txBody>
      </p:sp>
      <p:sp>
        <p:nvSpPr>
          <p:cNvPr id="4" name="Slide Number Placeholder 3"/>
          <p:cNvSpPr>
            <a:spLocks noGrp="1"/>
          </p:cNvSpPr>
          <p:nvPr>
            <p:ph type="sldNum" sz="quarter" idx="12"/>
          </p:nvPr>
        </p:nvSpPr>
        <p:spPr>
          <a:xfrm>
            <a:off x="6553200" y="6356350"/>
            <a:ext cx="2133600" cy="365125"/>
          </a:xfrm>
        </p:spPr>
        <p:txBody>
          <a:bodyPr/>
          <a:lstStyle/>
          <a:p>
            <a:fld id="{D7D17EEB-E88F-E742-93D6-13182CC56D54}" type="slidenum">
              <a:rPr lang="en-US" smtClean="0"/>
              <a:t>10</a:t>
            </a:fld>
            <a:endParaRPr lang="en-US"/>
          </a:p>
        </p:txBody>
      </p:sp>
      <p:pic>
        <p:nvPicPr>
          <p:cNvPr id="10" name="Content Placeholder 9">
            <a:extLst>
              <a:ext uri="{FF2B5EF4-FFF2-40B4-BE49-F238E27FC236}">
                <a16:creationId xmlns:a16="http://schemas.microsoft.com/office/drawing/2014/main" id="{AA0400D5-1018-4A37-849E-F94C9439442A}"/>
              </a:ext>
            </a:extLst>
          </p:cNvPr>
          <p:cNvPicPr>
            <a:picLocks noGrp="1" noChangeAspect="1"/>
          </p:cNvPicPr>
          <p:nvPr>
            <p:ph idx="1"/>
          </p:nvPr>
        </p:nvPicPr>
        <p:blipFill>
          <a:blip r:embed="rId2"/>
          <a:stretch>
            <a:fillRect/>
          </a:stretch>
        </p:blipFill>
        <p:spPr>
          <a:xfrm>
            <a:off x="457200" y="1038887"/>
            <a:ext cx="8229600" cy="5181864"/>
          </a:xfrm>
        </p:spPr>
      </p:pic>
      <p:sp>
        <p:nvSpPr>
          <p:cNvPr id="5" name="Oval 4">
            <a:extLst>
              <a:ext uri="{FF2B5EF4-FFF2-40B4-BE49-F238E27FC236}">
                <a16:creationId xmlns:a16="http://schemas.microsoft.com/office/drawing/2014/main" id="{7ECD71C5-04CA-462A-87AC-8DB0126A3E33}"/>
              </a:ext>
            </a:extLst>
          </p:cNvPr>
          <p:cNvSpPr/>
          <p:nvPr/>
        </p:nvSpPr>
        <p:spPr>
          <a:xfrm>
            <a:off x="6302091" y="1253035"/>
            <a:ext cx="669956" cy="461727"/>
          </a:xfrm>
          <a:prstGeom prst="ellipse">
            <a:avLst/>
          </a:prstGeom>
          <a:noFill/>
          <a:ln w="28575">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7" name="Oval 6">
            <a:extLst>
              <a:ext uri="{FF2B5EF4-FFF2-40B4-BE49-F238E27FC236}">
                <a16:creationId xmlns:a16="http://schemas.microsoft.com/office/drawing/2014/main" id="{AC7BF497-5C05-4ABD-B52C-D9C8E8D7FFBB}"/>
              </a:ext>
            </a:extLst>
          </p:cNvPr>
          <p:cNvSpPr/>
          <p:nvPr/>
        </p:nvSpPr>
        <p:spPr>
          <a:xfrm>
            <a:off x="4246750" y="4197276"/>
            <a:ext cx="669956" cy="461727"/>
          </a:xfrm>
          <a:prstGeom prst="ellipse">
            <a:avLst/>
          </a:prstGeom>
          <a:noFill/>
          <a:ln w="28575">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6" name="Arrow: Up 5">
            <a:extLst>
              <a:ext uri="{FF2B5EF4-FFF2-40B4-BE49-F238E27FC236}">
                <a16:creationId xmlns:a16="http://schemas.microsoft.com/office/drawing/2014/main" id="{A19039E7-0B96-40D8-8913-FB90A1C088EA}"/>
              </a:ext>
            </a:extLst>
          </p:cNvPr>
          <p:cNvSpPr/>
          <p:nvPr/>
        </p:nvSpPr>
        <p:spPr>
          <a:xfrm rot="922682">
            <a:off x="6135128" y="1827602"/>
            <a:ext cx="373503" cy="1428002"/>
          </a:xfrm>
          <a:prstGeom prst="upArrow">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9" name="Arrow: Up 8">
            <a:extLst>
              <a:ext uri="{FF2B5EF4-FFF2-40B4-BE49-F238E27FC236}">
                <a16:creationId xmlns:a16="http://schemas.microsoft.com/office/drawing/2014/main" id="{F6805F0C-04D3-4739-99B8-F597EBF10A83}"/>
              </a:ext>
            </a:extLst>
          </p:cNvPr>
          <p:cNvSpPr/>
          <p:nvPr/>
        </p:nvSpPr>
        <p:spPr>
          <a:xfrm rot="13763981">
            <a:off x="5071642" y="3621361"/>
            <a:ext cx="311041" cy="845666"/>
          </a:xfrm>
          <a:prstGeom prst="upArrow">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3" name="Rectangle: Rounded Corners 2">
            <a:extLst>
              <a:ext uri="{FF2B5EF4-FFF2-40B4-BE49-F238E27FC236}">
                <a16:creationId xmlns:a16="http://schemas.microsoft.com/office/drawing/2014/main" id="{AB1FC4FE-4D52-4384-ABAB-19341DC63BD7}"/>
              </a:ext>
            </a:extLst>
          </p:cNvPr>
          <p:cNvSpPr/>
          <p:nvPr/>
        </p:nvSpPr>
        <p:spPr>
          <a:xfrm>
            <a:off x="4372823" y="3132498"/>
            <a:ext cx="4599161" cy="715224"/>
          </a:xfrm>
          <a:prstGeom prst="round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MCDRAM peak tested bandwidth: 450+ GB/s</a:t>
            </a:r>
          </a:p>
          <a:p>
            <a:pPr algn="ctr"/>
            <a:r>
              <a:rPr lang="en-US" dirty="0">
                <a:solidFill>
                  <a:schemeClr val="tx1"/>
                </a:solidFill>
              </a:rPr>
              <a:t>DDR peak tested bandwidth: 85+ GB/s</a:t>
            </a:r>
          </a:p>
        </p:txBody>
      </p:sp>
      <p:sp>
        <p:nvSpPr>
          <p:cNvPr id="11" name="TextBox 10">
            <a:extLst>
              <a:ext uri="{FF2B5EF4-FFF2-40B4-BE49-F238E27FC236}">
                <a16:creationId xmlns:a16="http://schemas.microsoft.com/office/drawing/2014/main" id="{337B7F6A-962A-416A-9E8C-2672CAF13485}"/>
              </a:ext>
            </a:extLst>
          </p:cNvPr>
          <p:cNvSpPr txBox="1"/>
          <p:nvPr/>
        </p:nvSpPr>
        <p:spPr>
          <a:xfrm>
            <a:off x="1524000" y="2054087"/>
            <a:ext cx="2557670" cy="461665"/>
          </a:xfrm>
          <a:prstGeom prst="rect">
            <a:avLst/>
          </a:prstGeom>
          <a:solidFill>
            <a:schemeClr val="accent2">
              <a:lumMod val="20000"/>
              <a:lumOff val="80000"/>
            </a:schemeClr>
          </a:solidFill>
        </p:spPr>
        <p:txBody>
          <a:bodyPr wrap="square" rtlCol="0">
            <a:spAutoFit/>
          </a:bodyPr>
          <a:lstStyle/>
          <a:p>
            <a:r>
              <a:rPr lang="en-US" sz="2400" dirty="0"/>
              <a:t>A[</a:t>
            </a:r>
            <a:r>
              <a:rPr lang="en-US" sz="2400" dirty="0" err="1"/>
              <a:t>i</a:t>
            </a:r>
            <a:r>
              <a:rPr lang="en-US" sz="2400" dirty="0"/>
              <a:t>] = B[</a:t>
            </a:r>
            <a:r>
              <a:rPr lang="en-US" sz="2400" dirty="0" err="1"/>
              <a:t>i</a:t>
            </a:r>
            <a:r>
              <a:rPr lang="en-US" sz="2400" dirty="0"/>
              <a:t>] + </a:t>
            </a:r>
            <a:r>
              <a:rPr lang="el-GR" sz="2400" dirty="0"/>
              <a:t>α</a:t>
            </a:r>
            <a:r>
              <a:rPr lang="en-US" sz="2400" dirty="0"/>
              <a:t>*C[</a:t>
            </a:r>
            <a:r>
              <a:rPr lang="en-US" sz="2400" dirty="0" err="1"/>
              <a:t>i</a:t>
            </a:r>
            <a:r>
              <a:rPr lang="en-US" sz="2400" dirty="0"/>
              <a:t>]</a:t>
            </a:r>
            <a:endParaRPr lang="tr-TR" sz="2400" dirty="0"/>
          </a:p>
        </p:txBody>
      </p:sp>
    </p:spTree>
    <p:extLst>
      <p:ext uri="{BB962C8B-B14F-4D97-AF65-F5344CB8AC3E}">
        <p14:creationId xmlns:p14="http://schemas.microsoft.com/office/powerpoint/2010/main" val="98995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0311-4C54-4A4B-A519-C18FBC20E589}"/>
              </a:ext>
            </a:extLst>
          </p:cNvPr>
          <p:cNvSpPr>
            <a:spLocks noGrp="1"/>
          </p:cNvSpPr>
          <p:nvPr>
            <p:ph type="title"/>
          </p:nvPr>
        </p:nvSpPr>
        <p:spPr/>
        <p:txBody>
          <a:bodyPr/>
          <a:lstStyle/>
          <a:p>
            <a:r>
              <a:rPr lang="en-US" dirty="0"/>
              <a:t>Bandwidth Studies on HBM</a:t>
            </a:r>
            <a:endParaRPr lang="tr-TR" dirty="0"/>
          </a:p>
        </p:txBody>
      </p:sp>
      <p:sp>
        <p:nvSpPr>
          <p:cNvPr id="4" name="Slide Number Placeholder 3">
            <a:extLst>
              <a:ext uri="{FF2B5EF4-FFF2-40B4-BE49-F238E27FC236}">
                <a16:creationId xmlns:a16="http://schemas.microsoft.com/office/drawing/2014/main" id="{A5F6907D-3A86-4A77-9362-77EE16AA712A}"/>
              </a:ext>
            </a:extLst>
          </p:cNvPr>
          <p:cNvSpPr>
            <a:spLocks noGrp="1"/>
          </p:cNvSpPr>
          <p:nvPr>
            <p:ph type="sldNum" sz="quarter" idx="12"/>
          </p:nvPr>
        </p:nvSpPr>
        <p:spPr/>
        <p:txBody>
          <a:bodyPr/>
          <a:lstStyle/>
          <a:p>
            <a:fld id="{D7D17EEB-E88F-E742-93D6-13182CC56D54}" type="slidenum">
              <a:rPr lang="en-US" smtClean="0"/>
              <a:t>11</a:t>
            </a:fld>
            <a:endParaRPr lang="en-US"/>
          </a:p>
        </p:txBody>
      </p:sp>
      <p:graphicFrame>
        <p:nvGraphicFramePr>
          <p:cNvPr id="6" name="Chart 5">
            <a:extLst>
              <a:ext uri="{FF2B5EF4-FFF2-40B4-BE49-F238E27FC236}">
                <a16:creationId xmlns:a16="http://schemas.microsoft.com/office/drawing/2014/main" id="{FC405B60-F83C-490D-A544-898FECDFFC3A}"/>
              </a:ext>
            </a:extLst>
          </p:cNvPr>
          <p:cNvGraphicFramePr>
            <a:graphicFrameLocks/>
          </p:cNvGraphicFramePr>
          <p:nvPr>
            <p:extLst>
              <p:ext uri="{D42A27DB-BD31-4B8C-83A1-F6EECF244321}">
                <p14:modId xmlns:p14="http://schemas.microsoft.com/office/powerpoint/2010/main" val="107465902"/>
              </p:ext>
            </p:extLst>
          </p:nvPr>
        </p:nvGraphicFramePr>
        <p:xfrm>
          <a:off x="770766" y="965024"/>
          <a:ext cx="8104173" cy="47014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CEB6E8D-C373-4FDE-8845-46D918728A4A}"/>
              </a:ext>
            </a:extLst>
          </p:cNvPr>
          <p:cNvSpPr txBox="1"/>
          <p:nvPr/>
        </p:nvSpPr>
        <p:spPr>
          <a:xfrm>
            <a:off x="3390562" y="5549757"/>
            <a:ext cx="2864580" cy="400110"/>
          </a:xfrm>
          <a:prstGeom prst="rect">
            <a:avLst/>
          </a:prstGeom>
          <a:noFill/>
        </p:spPr>
        <p:txBody>
          <a:bodyPr wrap="square" rtlCol="0">
            <a:spAutoFit/>
          </a:bodyPr>
          <a:lstStyle/>
          <a:p>
            <a:pPr algn="ctr"/>
            <a:r>
              <a:rPr lang="en-US" sz="2000" b="1" dirty="0"/>
              <a:t>Number of threads</a:t>
            </a:r>
            <a:endParaRPr lang="tr-TR" sz="2000" b="1" dirty="0"/>
          </a:p>
        </p:txBody>
      </p:sp>
      <p:sp>
        <p:nvSpPr>
          <p:cNvPr id="8" name="TextBox 7">
            <a:extLst>
              <a:ext uri="{FF2B5EF4-FFF2-40B4-BE49-F238E27FC236}">
                <a16:creationId xmlns:a16="http://schemas.microsoft.com/office/drawing/2014/main" id="{4D67E690-6FCA-46FB-A6C6-96B1E9BE45BA}"/>
              </a:ext>
            </a:extLst>
          </p:cNvPr>
          <p:cNvSpPr txBox="1"/>
          <p:nvPr/>
        </p:nvSpPr>
        <p:spPr>
          <a:xfrm rot="16200000">
            <a:off x="-861579" y="2848668"/>
            <a:ext cx="2864580" cy="400110"/>
          </a:xfrm>
          <a:prstGeom prst="rect">
            <a:avLst/>
          </a:prstGeom>
          <a:noFill/>
        </p:spPr>
        <p:txBody>
          <a:bodyPr wrap="square" rtlCol="0">
            <a:spAutoFit/>
          </a:bodyPr>
          <a:lstStyle/>
          <a:p>
            <a:pPr algn="ctr"/>
            <a:r>
              <a:rPr lang="en-US" sz="2000" b="1" dirty="0"/>
              <a:t>Bandwidth (GB/s)</a:t>
            </a:r>
            <a:endParaRPr lang="tr-TR" sz="2000" b="1" dirty="0"/>
          </a:p>
        </p:txBody>
      </p:sp>
      <p:sp>
        <p:nvSpPr>
          <p:cNvPr id="9" name="TextBox 8">
            <a:extLst>
              <a:ext uri="{FF2B5EF4-FFF2-40B4-BE49-F238E27FC236}">
                <a16:creationId xmlns:a16="http://schemas.microsoft.com/office/drawing/2014/main" id="{CC6ADBC1-3EDC-4D2C-8129-B6ED72AE689B}"/>
              </a:ext>
            </a:extLst>
          </p:cNvPr>
          <p:cNvSpPr txBox="1"/>
          <p:nvPr/>
        </p:nvSpPr>
        <p:spPr>
          <a:xfrm>
            <a:off x="1035781" y="6028566"/>
            <a:ext cx="3884177" cy="369332"/>
          </a:xfrm>
          <a:prstGeom prst="rect">
            <a:avLst/>
          </a:prstGeom>
          <a:noFill/>
        </p:spPr>
        <p:txBody>
          <a:bodyPr wrap="square" rtlCol="0">
            <a:spAutoFit/>
          </a:bodyPr>
          <a:lstStyle/>
          <a:p>
            <a:r>
              <a:rPr lang="en-US" dirty="0"/>
              <a:t>Memkind: release version 1.6.0</a:t>
            </a:r>
            <a:endParaRPr lang="tr-TR" dirty="0"/>
          </a:p>
        </p:txBody>
      </p:sp>
      <p:sp>
        <p:nvSpPr>
          <p:cNvPr id="10" name="TextBox 9">
            <a:extLst>
              <a:ext uri="{FF2B5EF4-FFF2-40B4-BE49-F238E27FC236}">
                <a16:creationId xmlns:a16="http://schemas.microsoft.com/office/drawing/2014/main" id="{7B9E45C5-03DC-406A-927E-43E700FAE7BB}"/>
              </a:ext>
            </a:extLst>
          </p:cNvPr>
          <p:cNvSpPr txBox="1"/>
          <p:nvPr/>
        </p:nvSpPr>
        <p:spPr>
          <a:xfrm>
            <a:off x="5316467" y="992457"/>
            <a:ext cx="2168666" cy="369332"/>
          </a:xfrm>
          <a:prstGeom prst="rect">
            <a:avLst/>
          </a:prstGeom>
          <a:solidFill>
            <a:schemeClr val="accent2">
              <a:lumMod val="20000"/>
              <a:lumOff val="80000"/>
            </a:schemeClr>
          </a:solidFill>
        </p:spPr>
        <p:txBody>
          <a:bodyPr wrap="square" rtlCol="0">
            <a:spAutoFit/>
          </a:bodyPr>
          <a:lstStyle/>
          <a:p>
            <a:r>
              <a:rPr lang="en-US" dirty="0"/>
              <a:t>A[</a:t>
            </a:r>
            <a:r>
              <a:rPr lang="en-US" dirty="0" err="1"/>
              <a:t>i</a:t>
            </a:r>
            <a:r>
              <a:rPr lang="en-US" dirty="0"/>
              <a:t>] = B[</a:t>
            </a:r>
            <a:r>
              <a:rPr lang="en-US" dirty="0" err="1"/>
              <a:t>i</a:t>
            </a:r>
            <a:r>
              <a:rPr lang="en-US" dirty="0"/>
              <a:t>] + </a:t>
            </a:r>
            <a:r>
              <a:rPr lang="el-GR" dirty="0"/>
              <a:t>α</a:t>
            </a:r>
            <a:r>
              <a:rPr lang="en-US" dirty="0"/>
              <a:t>*C[</a:t>
            </a:r>
            <a:r>
              <a:rPr lang="en-US" dirty="0" err="1"/>
              <a:t>i</a:t>
            </a:r>
            <a:r>
              <a:rPr lang="en-US" dirty="0"/>
              <a:t>]</a:t>
            </a:r>
            <a:endParaRPr lang="tr-TR" dirty="0"/>
          </a:p>
        </p:txBody>
      </p:sp>
    </p:spTree>
    <p:extLst>
      <p:ext uri="{BB962C8B-B14F-4D97-AF65-F5344CB8AC3E}">
        <p14:creationId xmlns:p14="http://schemas.microsoft.com/office/powerpoint/2010/main" val="205433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0311-4C54-4A4B-A519-C18FBC20E589}"/>
              </a:ext>
            </a:extLst>
          </p:cNvPr>
          <p:cNvSpPr>
            <a:spLocks noGrp="1"/>
          </p:cNvSpPr>
          <p:nvPr>
            <p:ph type="title"/>
          </p:nvPr>
        </p:nvSpPr>
        <p:spPr/>
        <p:txBody>
          <a:bodyPr/>
          <a:lstStyle/>
          <a:p>
            <a:r>
              <a:rPr lang="en-US" dirty="0"/>
              <a:t>Bandwidth Studies on HBM</a:t>
            </a:r>
            <a:endParaRPr lang="tr-TR" dirty="0"/>
          </a:p>
        </p:txBody>
      </p:sp>
      <p:sp>
        <p:nvSpPr>
          <p:cNvPr id="4" name="Slide Number Placeholder 3">
            <a:extLst>
              <a:ext uri="{FF2B5EF4-FFF2-40B4-BE49-F238E27FC236}">
                <a16:creationId xmlns:a16="http://schemas.microsoft.com/office/drawing/2014/main" id="{A5F6907D-3A86-4A77-9362-77EE16AA712A}"/>
              </a:ext>
            </a:extLst>
          </p:cNvPr>
          <p:cNvSpPr>
            <a:spLocks noGrp="1"/>
          </p:cNvSpPr>
          <p:nvPr>
            <p:ph type="sldNum" sz="quarter" idx="12"/>
          </p:nvPr>
        </p:nvSpPr>
        <p:spPr/>
        <p:txBody>
          <a:bodyPr/>
          <a:lstStyle/>
          <a:p>
            <a:fld id="{D7D17EEB-E88F-E742-93D6-13182CC56D54}" type="slidenum">
              <a:rPr lang="en-US" smtClean="0"/>
              <a:t>12</a:t>
            </a:fld>
            <a:endParaRPr lang="en-US"/>
          </a:p>
        </p:txBody>
      </p:sp>
      <p:graphicFrame>
        <p:nvGraphicFramePr>
          <p:cNvPr id="6" name="Chart 5">
            <a:extLst>
              <a:ext uri="{FF2B5EF4-FFF2-40B4-BE49-F238E27FC236}">
                <a16:creationId xmlns:a16="http://schemas.microsoft.com/office/drawing/2014/main" id="{FC405B60-F83C-490D-A544-898FECDFFC3A}"/>
              </a:ext>
            </a:extLst>
          </p:cNvPr>
          <p:cNvGraphicFramePr>
            <a:graphicFrameLocks/>
          </p:cNvGraphicFramePr>
          <p:nvPr>
            <p:extLst>
              <p:ext uri="{D42A27DB-BD31-4B8C-83A1-F6EECF244321}">
                <p14:modId xmlns:p14="http://schemas.microsoft.com/office/powerpoint/2010/main" val="1812360352"/>
              </p:ext>
            </p:extLst>
          </p:nvPr>
        </p:nvGraphicFramePr>
        <p:xfrm>
          <a:off x="770766" y="965024"/>
          <a:ext cx="8104173" cy="47014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CEB6E8D-C373-4FDE-8845-46D918728A4A}"/>
              </a:ext>
            </a:extLst>
          </p:cNvPr>
          <p:cNvSpPr txBox="1"/>
          <p:nvPr/>
        </p:nvSpPr>
        <p:spPr>
          <a:xfrm>
            <a:off x="3390562" y="5549757"/>
            <a:ext cx="2864580" cy="400110"/>
          </a:xfrm>
          <a:prstGeom prst="rect">
            <a:avLst/>
          </a:prstGeom>
          <a:noFill/>
        </p:spPr>
        <p:txBody>
          <a:bodyPr wrap="square" rtlCol="0">
            <a:spAutoFit/>
          </a:bodyPr>
          <a:lstStyle/>
          <a:p>
            <a:pPr algn="ctr"/>
            <a:r>
              <a:rPr lang="en-US" sz="2000" b="1" dirty="0"/>
              <a:t>Number of threads</a:t>
            </a:r>
            <a:endParaRPr lang="tr-TR" sz="2000" b="1" dirty="0"/>
          </a:p>
        </p:txBody>
      </p:sp>
      <p:sp>
        <p:nvSpPr>
          <p:cNvPr id="8" name="TextBox 7">
            <a:extLst>
              <a:ext uri="{FF2B5EF4-FFF2-40B4-BE49-F238E27FC236}">
                <a16:creationId xmlns:a16="http://schemas.microsoft.com/office/drawing/2014/main" id="{4D67E690-6FCA-46FB-A6C6-96B1E9BE45BA}"/>
              </a:ext>
            </a:extLst>
          </p:cNvPr>
          <p:cNvSpPr txBox="1"/>
          <p:nvPr/>
        </p:nvSpPr>
        <p:spPr>
          <a:xfrm rot="16200000">
            <a:off x="-861579" y="2848668"/>
            <a:ext cx="2864580" cy="400110"/>
          </a:xfrm>
          <a:prstGeom prst="rect">
            <a:avLst/>
          </a:prstGeom>
          <a:noFill/>
        </p:spPr>
        <p:txBody>
          <a:bodyPr wrap="square" rtlCol="0">
            <a:spAutoFit/>
          </a:bodyPr>
          <a:lstStyle/>
          <a:p>
            <a:pPr algn="ctr"/>
            <a:r>
              <a:rPr lang="en-US" sz="2000" b="1" dirty="0"/>
              <a:t>Bandwidth (GB/s)</a:t>
            </a:r>
            <a:endParaRPr lang="tr-TR" sz="2000" b="1" dirty="0"/>
          </a:p>
        </p:txBody>
      </p:sp>
      <p:sp>
        <p:nvSpPr>
          <p:cNvPr id="9" name="TextBox 8">
            <a:extLst>
              <a:ext uri="{FF2B5EF4-FFF2-40B4-BE49-F238E27FC236}">
                <a16:creationId xmlns:a16="http://schemas.microsoft.com/office/drawing/2014/main" id="{CC6ADBC1-3EDC-4D2C-8129-B6ED72AE689B}"/>
              </a:ext>
            </a:extLst>
          </p:cNvPr>
          <p:cNvSpPr txBox="1"/>
          <p:nvPr/>
        </p:nvSpPr>
        <p:spPr>
          <a:xfrm>
            <a:off x="1035781" y="6028566"/>
            <a:ext cx="3884177" cy="369332"/>
          </a:xfrm>
          <a:prstGeom prst="rect">
            <a:avLst/>
          </a:prstGeom>
          <a:noFill/>
        </p:spPr>
        <p:txBody>
          <a:bodyPr wrap="square" rtlCol="0">
            <a:spAutoFit/>
          </a:bodyPr>
          <a:lstStyle/>
          <a:p>
            <a:r>
              <a:rPr lang="en-US" dirty="0"/>
              <a:t>Memkind: release version 1.6.0</a:t>
            </a:r>
            <a:endParaRPr lang="tr-TR" dirty="0"/>
          </a:p>
        </p:txBody>
      </p:sp>
      <p:cxnSp>
        <p:nvCxnSpPr>
          <p:cNvPr id="10" name="Straight Arrow Connector 9">
            <a:extLst>
              <a:ext uri="{FF2B5EF4-FFF2-40B4-BE49-F238E27FC236}">
                <a16:creationId xmlns:a16="http://schemas.microsoft.com/office/drawing/2014/main" id="{BCFE15C8-9B3D-4983-B7F8-89057305E156}"/>
              </a:ext>
            </a:extLst>
          </p:cNvPr>
          <p:cNvCxnSpPr>
            <a:cxnSpLocks/>
          </p:cNvCxnSpPr>
          <p:nvPr/>
        </p:nvCxnSpPr>
        <p:spPr>
          <a:xfrm>
            <a:off x="5804713" y="2978244"/>
            <a:ext cx="1906997" cy="1539489"/>
          </a:xfrm>
          <a:prstGeom prst="straightConnector1">
            <a:avLst/>
          </a:prstGeom>
          <a:ln w="57150" cmpd="sng">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38E02A8-0FBD-4A8E-B01A-5AF173ECCFAA}"/>
              </a:ext>
            </a:extLst>
          </p:cNvPr>
          <p:cNvCxnSpPr>
            <a:cxnSpLocks/>
          </p:cNvCxnSpPr>
          <p:nvPr/>
        </p:nvCxnSpPr>
        <p:spPr>
          <a:xfrm flipV="1">
            <a:off x="7033438" y="1626858"/>
            <a:ext cx="510362" cy="529796"/>
          </a:xfrm>
          <a:prstGeom prst="straightConnector1">
            <a:avLst/>
          </a:prstGeom>
          <a:ln w="57150" cmpd="sng">
            <a:solidFill>
              <a:srgbClr val="9BBB59"/>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B9E45C5-03DC-406A-927E-43E700FAE7BB}"/>
              </a:ext>
            </a:extLst>
          </p:cNvPr>
          <p:cNvSpPr txBox="1"/>
          <p:nvPr/>
        </p:nvSpPr>
        <p:spPr>
          <a:xfrm>
            <a:off x="5316467" y="992457"/>
            <a:ext cx="2168666" cy="369332"/>
          </a:xfrm>
          <a:prstGeom prst="rect">
            <a:avLst/>
          </a:prstGeom>
          <a:solidFill>
            <a:schemeClr val="accent2">
              <a:lumMod val="20000"/>
              <a:lumOff val="80000"/>
            </a:schemeClr>
          </a:solidFill>
        </p:spPr>
        <p:txBody>
          <a:bodyPr wrap="square" rtlCol="0">
            <a:spAutoFit/>
          </a:bodyPr>
          <a:lstStyle/>
          <a:p>
            <a:r>
              <a:rPr lang="en-US" dirty="0"/>
              <a:t>A[</a:t>
            </a:r>
            <a:r>
              <a:rPr lang="en-US" dirty="0" err="1"/>
              <a:t>i</a:t>
            </a:r>
            <a:r>
              <a:rPr lang="en-US" dirty="0"/>
              <a:t>] = B[</a:t>
            </a:r>
            <a:r>
              <a:rPr lang="en-US" dirty="0" err="1"/>
              <a:t>i</a:t>
            </a:r>
            <a:r>
              <a:rPr lang="en-US" dirty="0"/>
              <a:t>] + </a:t>
            </a:r>
            <a:r>
              <a:rPr lang="el-GR" dirty="0"/>
              <a:t>α</a:t>
            </a:r>
            <a:r>
              <a:rPr lang="en-US" dirty="0"/>
              <a:t>*C[</a:t>
            </a:r>
            <a:r>
              <a:rPr lang="en-US" dirty="0" err="1"/>
              <a:t>i</a:t>
            </a:r>
            <a:r>
              <a:rPr lang="en-US" dirty="0"/>
              <a:t>]</a:t>
            </a:r>
            <a:endParaRPr lang="tr-TR" dirty="0"/>
          </a:p>
        </p:txBody>
      </p:sp>
    </p:spTree>
    <p:extLst>
      <p:ext uri="{BB962C8B-B14F-4D97-AF65-F5344CB8AC3E}">
        <p14:creationId xmlns:p14="http://schemas.microsoft.com/office/powerpoint/2010/main" val="195160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0311-4C54-4A4B-A519-C18FBC20E589}"/>
              </a:ext>
            </a:extLst>
          </p:cNvPr>
          <p:cNvSpPr>
            <a:spLocks noGrp="1"/>
          </p:cNvSpPr>
          <p:nvPr>
            <p:ph type="title"/>
          </p:nvPr>
        </p:nvSpPr>
        <p:spPr/>
        <p:txBody>
          <a:bodyPr/>
          <a:lstStyle/>
          <a:p>
            <a:r>
              <a:rPr lang="en-US" dirty="0"/>
              <a:t>Bandwidth Studies on HBM</a:t>
            </a:r>
            <a:endParaRPr lang="tr-TR" dirty="0"/>
          </a:p>
        </p:txBody>
      </p:sp>
      <p:sp>
        <p:nvSpPr>
          <p:cNvPr id="4" name="Slide Number Placeholder 3">
            <a:extLst>
              <a:ext uri="{FF2B5EF4-FFF2-40B4-BE49-F238E27FC236}">
                <a16:creationId xmlns:a16="http://schemas.microsoft.com/office/drawing/2014/main" id="{A5F6907D-3A86-4A77-9362-77EE16AA712A}"/>
              </a:ext>
            </a:extLst>
          </p:cNvPr>
          <p:cNvSpPr>
            <a:spLocks noGrp="1"/>
          </p:cNvSpPr>
          <p:nvPr>
            <p:ph type="sldNum" sz="quarter" idx="12"/>
          </p:nvPr>
        </p:nvSpPr>
        <p:spPr/>
        <p:txBody>
          <a:bodyPr/>
          <a:lstStyle/>
          <a:p>
            <a:fld id="{D7D17EEB-E88F-E742-93D6-13182CC56D54}" type="slidenum">
              <a:rPr lang="en-US" smtClean="0"/>
              <a:t>13</a:t>
            </a:fld>
            <a:endParaRPr lang="en-US"/>
          </a:p>
        </p:txBody>
      </p:sp>
      <p:graphicFrame>
        <p:nvGraphicFramePr>
          <p:cNvPr id="6" name="Chart 5">
            <a:extLst>
              <a:ext uri="{FF2B5EF4-FFF2-40B4-BE49-F238E27FC236}">
                <a16:creationId xmlns:a16="http://schemas.microsoft.com/office/drawing/2014/main" id="{FC405B60-F83C-490D-A544-898FECDFFC3A}"/>
              </a:ext>
            </a:extLst>
          </p:cNvPr>
          <p:cNvGraphicFramePr>
            <a:graphicFrameLocks/>
          </p:cNvGraphicFramePr>
          <p:nvPr>
            <p:extLst>
              <p:ext uri="{D42A27DB-BD31-4B8C-83A1-F6EECF244321}">
                <p14:modId xmlns:p14="http://schemas.microsoft.com/office/powerpoint/2010/main" val="2142924843"/>
              </p:ext>
            </p:extLst>
          </p:nvPr>
        </p:nvGraphicFramePr>
        <p:xfrm>
          <a:off x="770766" y="965024"/>
          <a:ext cx="8104173" cy="47014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CEB6E8D-C373-4FDE-8845-46D918728A4A}"/>
              </a:ext>
            </a:extLst>
          </p:cNvPr>
          <p:cNvSpPr txBox="1"/>
          <p:nvPr/>
        </p:nvSpPr>
        <p:spPr>
          <a:xfrm>
            <a:off x="3390562" y="5549757"/>
            <a:ext cx="2864580" cy="400110"/>
          </a:xfrm>
          <a:prstGeom prst="rect">
            <a:avLst/>
          </a:prstGeom>
          <a:noFill/>
        </p:spPr>
        <p:txBody>
          <a:bodyPr wrap="square" rtlCol="0">
            <a:spAutoFit/>
          </a:bodyPr>
          <a:lstStyle/>
          <a:p>
            <a:pPr algn="ctr"/>
            <a:r>
              <a:rPr lang="en-US" sz="2000" b="1" dirty="0"/>
              <a:t>Number of threads</a:t>
            </a:r>
            <a:endParaRPr lang="tr-TR" sz="2000" b="1" dirty="0"/>
          </a:p>
        </p:txBody>
      </p:sp>
      <p:sp>
        <p:nvSpPr>
          <p:cNvPr id="8" name="TextBox 7">
            <a:extLst>
              <a:ext uri="{FF2B5EF4-FFF2-40B4-BE49-F238E27FC236}">
                <a16:creationId xmlns:a16="http://schemas.microsoft.com/office/drawing/2014/main" id="{4D67E690-6FCA-46FB-A6C6-96B1E9BE45BA}"/>
              </a:ext>
            </a:extLst>
          </p:cNvPr>
          <p:cNvSpPr txBox="1"/>
          <p:nvPr/>
        </p:nvSpPr>
        <p:spPr>
          <a:xfrm rot="16200000">
            <a:off x="-861579" y="2848668"/>
            <a:ext cx="2864580" cy="400110"/>
          </a:xfrm>
          <a:prstGeom prst="rect">
            <a:avLst/>
          </a:prstGeom>
          <a:noFill/>
        </p:spPr>
        <p:txBody>
          <a:bodyPr wrap="square" rtlCol="0">
            <a:spAutoFit/>
          </a:bodyPr>
          <a:lstStyle/>
          <a:p>
            <a:pPr algn="ctr"/>
            <a:r>
              <a:rPr lang="en-US" sz="2000" b="1" dirty="0"/>
              <a:t>Bandwidth (GB/s)</a:t>
            </a:r>
            <a:endParaRPr lang="tr-TR" sz="2000" b="1" dirty="0"/>
          </a:p>
        </p:txBody>
      </p:sp>
      <p:sp>
        <p:nvSpPr>
          <p:cNvPr id="9" name="TextBox 8">
            <a:extLst>
              <a:ext uri="{FF2B5EF4-FFF2-40B4-BE49-F238E27FC236}">
                <a16:creationId xmlns:a16="http://schemas.microsoft.com/office/drawing/2014/main" id="{CC6ADBC1-3EDC-4D2C-8129-B6ED72AE689B}"/>
              </a:ext>
            </a:extLst>
          </p:cNvPr>
          <p:cNvSpPr txBox="1"/>
          <p:nvPr/>
        </p:nvSpPr>
        <p:spPr>
          <a:xfrm>
            <a:off x="1035781" y="6028566"/>
            <a:ext cx="3884177" cy="369332"/>
          </a:xfrm>
          <a:prstGeom prst="rect">
            <a:avLst/>
          </a:prstGeom>
          <a:noFill/>
        </p:spPr>
        <p:txBody>
          <a:bodyPr wrap="square" rtlCol="0">
            <a:spAutoFit/>
          </a:bodyPr>
          <a:lstStyle/>
          <a:p>
            <a:r>
              <a:rPr lang="en-US" dirty="0"/>
              <a:t>Memkind: release version 1.6.0</a:t>
            </a:r>
            <a:endParaRPr lang="tr-TR" dirty="0"/>
          </a:p>
        </p:txBody>
      </p:sp>
      <p:sp>
        <p:nvSpPr>
          <p:cNvPr id="10" name="TextBox 9">
            <a:extLst>
              <a:ext uri="{FF2B5EF4-FFF2-40B4-BE49-F238E27FC236}">
                <a16:creationId xmlns:a16="http://schemas.microsoft.com/office/drawing/2014/main" id="{7B9E45C5-03DC-406A-927E-43E700FAE7BB}"/>
              </a:ext>
            </a:extLst>
          </p:cNvPr>
          <p:cNvSpPr txBox="1"/>
          <p:nvPr/>
        </p:nvSpPr>
        <p:spPr>
          <a:xfrm>
            <a:off x="5316467" y="992457"/>
            <a:ext cx="2168666" cy="369332"/>
          </a:xfrm>
          <a:prstGeom prst="rect">
            <a:avLst/>
          </a:prstGeom>
          <a:solidFill>
            <a:schemeClr val="accent2">
              <a:lumMod val="20000"/>
              <a:lumOff val="80000"/>
            </a:schemeClr>
          </a:solidFill>
        </p:spPr>
        <p:txBody>
          <a:bodyPr wrap="square" rtlCol="0">
            <a:spAutoFit/>
          </a:bodyPr>
          <a:lstStyle/>
          <a:p>
            <a:r>
              <a:rPr lang="en-US" dirty="0"/>
              <a:t>A[</a:t>
            </a:r>
            <a:r>
              <a:rPr lang="en-US" dirty="0" err="1"/>
              <a:t>i</a:t>
            </a:r>
            <a:r>
              <a:rPr lang="en-US" dirty="0"/>
              <a:t>] = B[</a:t>
            </a:r>
            <a:r>
              <a:rPr lang="en-US" dirty="0" err="1"/>
              <a:t>i</a:t>
            </a:r>
            <a:r>
              <a:rPr lang="en-US" dirty="0"/>
              <a:t>] + </a:t>
            </a:r>
            <a:r>
              <a:rPr lang="el-GR" dirty="0"/>
              <a:t>α</a:t>
            </a:r>
            <a:r>
              <a:rPr lang="en-US" dirty="0"/>
              <a:t>*C[</a:t>
            </a:r>
            <a:r>
              <a:rPr lang="en-US" dirty="0" err="1"/>
              <a:t>i</a:t>
            </a:r>
            <a:r>
              <a:rPr lang="en-US" dirty="0"/>
              <a:t>]</a:t>
            </a:r>
            <a:endParaRPr lang="tr-TR" dirty="0"/>
          </a:p>
        </p:txBody>
      </p:sp>
    </p:spTree>
    <p:extLst>
      <p:ext uri="{BB962C8B-B14F-4D97-AF65-F5344CB8AC3E}">
        <p14:creationId xmlns:p14="http://schemas.microsoft.com/office/powerpoint/2010/main" val="42063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0311-4C54-4A4B-A519-C18FBC20E589}"/>
              </a:ext>
            </a:extLst>
          </p:cNvPr>
          <p:cNvSpPr>
            <a:spLocks noGrp="1"/>
          </p:cNvSpPr>
          <p:nvPr>
            <p:ph type="title"/>
          </p:nvPr>
        </p:nvSpPr>
        <p:spPr/>
        <p:txBody>
          <a:bodyPr/>
          <a:lstStyle/>
          <a:p>
            <a:r>
              <a:rPr lang="en-US" dirty="0"/>
              <a:t>Bandwidth Studies on HBM</a:t>
            </a:r>
            <a:endParaRPr lang="tr-TR" dirty="0"/>
          </a:p>
        </p:txBody>
      </p:sp>
      <p:sp>
        <p:nvSpPr>
          <p:cNvPr id="4" name="Slide Number Placeholder 3">
            <a:extLst>
              <a:ext uri="{FF2B5EF4-FFF2-40B4-BE49-F238E27FC236}">
                <a16:creationId xmlns:a16="http://schemas.microsoft.com/office/drawing/2014/main" id="{A5F6907D-3A86-4A77-9362-77EE16AA712A}"/>
              </a:ext>
            </a:extLst>
          </p:cNvPr>
          <p:cNvSpPr>
            <a:spLocks noGrp="1"/>
          </p:cNvSpPr>
          <p:nvPr>
            <p:ph type="sldNum" sz="quarter" idx="12"/>
          </p:nvPr>
        </p:nvSpPr>
        <p:spPr/>
        <p:txBody>
          <a:bodyPr/>
          <a:lstStyle/>
          <a:p>
            <a:fld id="{D7D17EEB-E88F-E742-93D6-13182CC56D54}" type="slidenum">
              <a:rPr lang="en-US" smtClean="0"/>
              <a:t>14</a:t>
            </a:fld>
            <a:endParaRPr lang="en-US"/>
          </a:p>
        </p:txBody>
      </p:sp>
      <p:graphicFrame>
        <p:nvGraphicFramePr>
          <p:cNvPr id="6" name="Chart 5">
            <a:extLst>
              <a:ext uri="{FF2B5EF4-FFF2-40B4-BE49-F238E27FC236}">
                <a16:creationId xmlns:a16="http://schemas.microsoft.com/office/drawing/2014/main" id="{FC405B60-F83C-490D-A544-898FECDFFC3A}"/>
              </a:ext>
            </a:extLst>
          </p:cNvPr>
          <p:cNvGraphicFramePr>
            <a:graphicFrameLocks/>
          </p:cNvGraphicFramePr>
          <p:nvPr>
            <p:extLst>
              <p:ext uri="{D42A27DB-BD31-4B8C-83A1-F6EECF244321}">
                <p14:modId xmlns:p14="http://schemas.microsoft.com/office/powerpoint/2010/main" val="3438260869"/>
              </p:ext>
            </p:extLst>
          </p:nvPr>
        </p:nvGraphicFramePr>
        <p:xfrm>
          <a:off x="770766" y="965024"/>
          <a:ext cx="8104173" cy="47014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CEB6E8D-C373-4FDE-8845-46D918728A4A}"/>
              </a:ext>
            </a:extLst>
          </p:cNvPr>
          <p:cNvSpPr txBox="1"/>
          <p:nvPr/>
        </p:nvSpPr>
        <p:spPr>
          <a:xfrm>
            <a:off x="3390562" y="5549757"/>
            <a:ext cx="2864580" cy="400110"/>
          </a:xfrm>
          <a:prstGeom prst="rect">
            <a:avLst/>
          </a:prstGeom>
          <a:noFill/>
        </p:spPr>
        <p:txBody>
          <a:bodyPr wrap="square" rtlCol="0">
            <a:spAutoFit/>
          </a:bodyPr>
          <a:lstStyle/>
          <a:p>
            <a:pPr algn="ctr"/>
            <a:r>
              <a:rPr lang="en-US" sz="2000" b="1" dirty="0"/>
              <a:t>Number of threads</a:t>
            </a:r>
            <a:endParaRPr lang="tr-TR" sz="2000" b="1" dirty="0"/>
          </a:p>
        </p:txBody>
      </p:sp>
      <p:sp>
        <p:nvSpPr>
          <p:cNvPr id="8" name="TextBox 7">
            <a:extLst>
              <a:ext uri="{FF2B5EF4-FFF2-40B4-BE49-F238E27FC236}">
                <a16:creationId xmlns:a16="http://schemas.microsoft.com/office/drawing/2014/main" id="{4D67E690-6FCA-46FB-A6C6-96B1E9BE45BA}"/>
              </a:ext>
            </a:extLst>
          </p:cNvPr>
          <p:cNvSpPr txBox="1"/>
          <p:nvPr/>
        </p:nvSpPr>
        <p:spPr>
          <a:xfrm rot="16200000">
            <a:off x="-861579" y="2848668"/>
            <a:ext cx="2864580" cy="400110"/>
          </a:xfrm>
          <a:prstGeom prst="rect">
            <a:avLst/>
          </a:prstGeom>
          <a:noFill/>
        </p:spPr>
        <p:txBody>
          <a:bodyPr wrap="square" rtlCol="0">
            <a:spAutoFit/>
          </a:bodyPr>
          <a:lstStyle/>
          <a:p>
            <a:pPr algn="ctr"/>
            <a:r>
              <a:rPr lang="en-US" sz="2000" b="1" dirty="0"/>
              <a:t>Bandwidth (GB/s)</a:t>
            </a:r>
            <a:endParaRPr lang="tr-TR" sz="2000" b="1" dirty="0"/>
          </a:p>
        </p:txBody>
      </p:sp>
      <p:sp>
        <p:nvSpPr>
          <p:cNvPr id="9" name="TextBox 8">
            <a:extLst>
              <a:ext uri="{FF2B5EF4-FFF2-40B4-BE49-F238E27FC236}">
                <a16:creationId xmlns:a16="http://schemas.microsoft.com/office/drawing/2014/main" id="{CC6ADBC1-3EDC-4D2C-8129-B6ED72AE689B}"/>
              </a:ext>
            </a:extLst>
          </p:cNvPr>
          <p:cNvSpPr txBox="1"/>
          <p:nvPr/>
        </p:nvSpPr>
        <p:spPr>
          <a:xfrm>
            <a:off x="1035781" y="6028566"/>
            <a:ext cx="3884177" cy="369332"/>
          </a:xfrm>
          <a:prstGeom prst="rect">
            <a:avLst/>
          </a:prstGeom>
          <a:noFill/>
        </p:spPr>
        <p:txBody>
          <a:bodyPr wrap="square" rtlCol="0">
            <a:spAutoFit/>
          </a:bodyPr>
          <a:lstStyle/>
          <a:p>
            <a:r>
              <a:rPr lang="en-US" dirty="0"/>
              <a:t>Memkind: release version 1.6.0</a:t>
            </a:r>
            <a:endParaRPr lang="tr-TR" dirty="0"/>
          </a:p>
        </p:txBody>
      </p:sp>
      <p:sp>
        <p:nvSpPr>
          <p:cNvPr id="10" name="TextBox 9">
            <a:extLst>
              <a:ext uri="{FF2B5EF4-FFF2-40B4-BE49-F238E27FC236}">
                <a16:creationId xmlns:a16="http://schemas.microsoft.com/office/drawing/2014/main" id="{7B9E45C5-03DC-406A-927E-43E700FAE7BB}"/>
              </a:ext>
            </a:extLst>
          </p:cNvPr>
          <p:cNvSpPr txBox="1"/>
          <p:nvPr/>
        </p:nvSpPr>
        <p:spPr>
          <a:xfrm>
            <a:off x="5316467" y="992457"/>
            <a:ext cx="2168666" cy="369332"/>
          </a:xfrm>
          <a:prstGeom prst="rect">
            <a:avLst/>
          </a:prstGeom>
          <a:solidFill>
            <a:schemeClr val="accent2">
              <a:lumMod val="20000"/>
              <a:lumOff val="80000"/>
            </a:schemeClr>
          </a:solidFill>
        </p:spPr>
        <p:txBody>
          <a:bodyPr wrap="square" rtlCol="0">
            <a:spAutoFit/>
          </a:bodyPr>
          <a:lstStyle/>
          <a:p>
            <a:r>
              <a:rPr lang="en-US" dirty="0"/>
              <a:t>A[</a:t>
            </a:r>
            <a:r>
              <a:rPr lang="en-US" dirty="0" err="1"/>
              <a:t>i</a:t>
            </a:r>
            <a:r>
              <a:rPr lang="en-US" dirty="0"/>
              <a:t>] = B[</a:t>
            </a:r>
            <a:r>
              <a:rPr lang="en-US" dirty="0" err="1"/>
              <a:t>i</a:t>
            </a:r>
            <a:r>
              <a:rPr lang="en-US" dirty="0"/>
              <a:t>] + </a:t>
            </a:r>
            <a:r>
              <a:rPr lang="el-GR" dirty="0"/>
              <a:t>α</a:t>
            </a:r>
            <a:r>
              <a:rPr lang="en-US" dirty="0"/>
              <a:t>*C[</a:t>
            </a:r>
            <a:r>
              <a:rPr lang="en-US" dirty="0" err="1"/>
              <a:t>i</a:t>
            </a:r>
            <a:r>
              <a:rPr lang="en-US" dirty="0"/>
              <a:t>]</a:t>
            </a:r>
            <a:endParaRPr lang="tr-TR" dirty="0"/>
          </a:p>
        </p:txBody>
      </p:sp>
    </p:spTree>
    <p:extLst>
      <p:ext uri="{BB962C8B-B14F-4D97-AF65-F5344CB8AC3E}">
        <p14:creationId xmlns:p14="http://schemas.microsoft.com/office/powerpoint/2010/main" val="290013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0BF1-F33F-46EF-B806-1E6FACB1687B}"/>
              </a:ext>
            </a:extLst>
          </p:cNvPr>
          <p:cNvSpPr>
            <a:spLocks noGrp="1"/>
          </p:cNvSpPr>
          <p:nvPr>
            <p:ph type="title"/>
          </p:nvPr>
        </p:nvSpPr>
        <p:spPr/>
        <p:txBody>
          <a:bodyPr/>
          <a:lstStyle/>
          <a:p>
            <a:r>
              <a:rPr lang="en-US" dirty="0"/>
              <a:t>Bandwidth Studies on HBM</a:t>
            </a:r>
            <a:endParaRPr lang="tr-TR" dirty="0"/>
          </a:p>
        </p:txBody>
      </p:sp>
      <p:sp>
        <p:nvSpPr>
          <p:cNvPr id="4" name="Slide Number Placeholder 3">
            <a:extLst>
              <a:ext uri="{FF2B5EF4-FFF2-40B4-BE49-F238E27FC236}">
                <a16:creationId xmlns:a16="http://schemas.microsoft.com/office/drawing/2014/main" id="{9A7D7655-2480-417E-8F54-8A221309EC7D}"/>
              </a:ext>
            </a:extLst>
          </p:cNvPr>
          <p:cNvSpPr>
            <a:spLocks noGrp="1"/>
          </p:cNvSpPr>
          <p:nvPr>
            <p:ph type="sldNum" sz="quarter" idx="12"/>
          </p:nvPr>
        </p:nvSpPr>
        <p:spPr/>
        <p:txBody>
          <a:bodyPr/>
          <a:lstStyle/>
          <a:p>
            <a:fld id="{D7D17EEB-E88F-E742-93D6-13182CC56D54}" type="slidenum">
              <a:rPr lang="en-US" smtClean="0"/>
              <a:t>15</a:t>
            </a:fld>
            <a:endParaRPr lang="en-US" dirty="0"/>
          </a:p>
        </p:txBody>
      </p:sp>
      <p:pic>
        <p:nvPicPr>
          <p:cNvPr id="7" name="Picture 6">
            <a:extLst>
              <a:ext uri="{FF2B5EF4-FFF2-40B4-BE49-F238E27FC236}">
                <a16:creationId xmlns:a16="http://schemas.microsoft.com/office/drawing/2014/main" id="{BD530B4B-A957-4184-9ABE-EFF5C105674C}"/>
              </a:ext>
            </a:extLst>
          </p:cNvPr>
          <p:cNvPicPr>
            <a:picLocks noChangeAspect="1"/>
          </p:cNvPicPr>
          <p:nvPr/>
        </p:nvPicPr>
        <p:blipFill>
          <a:blip r:embed="rId3"/>
          <a:stretch>
            <a:fillRect/>
          </a:stretch>
        </p:blipFill>
        <p:spPr>
          <a:xfrm>
            <a:off x="225370" y="1590558"/>
            <a:ext cx="8814458" cy="4636074"/>
          </a:xfrm>
          <a:prstGeom prst="rect">
            <a:avLst/>
          </a:prstGeom>
        </p:spPr>
      </p:pic>
    </p:spTree>
    <p:extLst>
      <p:ext uri="{BB962C8B-B14F-4D97-AF65-F5344CB8AC3E}">
        <p14:creationId xmlns:p14="http://schemas.microsoft.com/office/powerpoint/2010/main" val="100013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0BF1-F33F-46EF-B806-1E6FACB1687B}"/>
              </a:ext>
            </a:extLst>
          </p:cNvPr>
          <p:cNvSpPr>
            <a:spLocks noGrp="1"/>
          </p:cNvSpPr>
          <p:nvPr>
            <p:ph type="title"/>
          </p:nvPr>
        </p:nvSpPr>
        <p:spPr/>
        <p:txBody>
          <a:bodyPr/>
          <a:lstStyle/>
          <a:p>
            <a:r>
              <a:rPr lang="en-US" dirty="0"/>
              <a:t>Bandwidth Studies on HBM</a:t>
            </a:r>
            <a:endParaRPr lang="tr-TR" dirty="0"/>
          </a:p>
        </p:txBody>
      </p:sp>
      <p:sp>
        <p:nvSpPr>
          <p:cNvPr id="4" name="Slide Number Placeholder 3">
            <a:extLst>
              <a:ext uri="{FF2B5EF4-FFF2-40B4-BE49-F238E27FC236}">
                <a16:creationId xmlns:a16="http://schemas.microsoft.com/office/drawing/2014/main" id="{9A7D7655-2480-417E-8F54-8A221309EC7D}"/>
              </a:ext>
            </a:extLst>
          </p:cNvPr>
          <p:cNvSpPr>
            <a:spLocks noGrp="1"/>
          </p:cNvSpPr>
          <p:nvPr>
            <p:ph type="sldNum" sz="quarter" idx="12"/>
          </p:nvPr>
        </p:nvSpPr>
        <p:spPr/>
        <p:txBody>
          <a:bodyPr/>
          <a:lstStyle/>
          <a:p>
            <a:fld id="{D7D17EEB-E88F-E742-93D6-13182CC56D54}" type="slidenum">
              <a:rPr lang="en-US" smtClean="0"/>
              <a:t>16</a:t>
            </a:fld>
            <a:endParaRPr lang="en-US" dirty="0"/>
          </a:p>
        </p:txBody>
      </p:sp>
      <p:pic>
        <p:nvPicPr>
          <p:cNvPr id="7" name="Picture 6">
            <a:extLst>
              <a:ext uri="{FF2B5EF4-FFF2-40B4-BE49-F238E27FC236}">
                <a16:creationId xmlns:a16="http://schemas.microsoft.com/office/drawing/2014/main" id="{BD530B4B-A957-4184-9ABE-EFF5C105674C}"/>
              </a:ext>
            </a:extLst>
          </p:cNvPr>
          <p:cNvPicPr>
            <a:picLocks noChangeAspect="1"/>
          </p:cNvPicPr>
          <p:nvPr/>
        </p:nvPicPr>
        <p:blipFill>
          <a:blip r:embed="rId3"/>
          <a:stretch>
            <a:fillRect/>
          </a:stretch>
        </p:blipFill>
        <p:spPr>
          <a:xfrm>
            <a:off x="225370" y="1590558"/>
            <a:ext cx="8814458" cy="4636074"/>
          </a:xfrm>
          <a:prstGeom prst="rect">
            <a:avLst/>
          </a:prstGeom>
        </p:spPr>
      </p:pic>
      <p:sp>
        <p:nvSpPr>
          <p:cNvPr id="8" name="Rounded Rectangular Callout 2">
            <a:extLst>
              <a:ext uri="{FF2B5EF4-FFF2-40B4-BE49-F238E27FC236}">
                <a16:creationId xmlns:a16="http://schemas.microsoft.com/office/drawing/2014/main" id="{6D16D131-85B7-41AC-BBA0-7C0BB9DA69FA}"/>
              </a:ext>
            </a:extLst>
          </p:cNvPr>
          <p:cNvSpPr/>
          <p:nvPr/>
        </p:nvSpPr>
        <p:spPr>
          <a:xfrm>
            <a:off x="1548950" y="3402234"/>
            <a:ext cx="3251652" cy="760897"/>
          </a:xfrm>
          <a:prstGeom prst="wedgeRoundRectCallout">
            <a:avLst>
              <a:gd name="adj1" fmla="val 47349"/>
              <a:gd name="adj2" fmla="val -8584"/>
              <a:gd name="adj3" fmla="val 16667"/>
            </a:avLst>
          </a:prstGeom>
          <a:ln/>
        </p:spPr>
        <p:style>
          <a:lnRef idx="1">
            <a:schemeClr val="accent3"/>
          </a:lnRef>
          <a:fillRef idx="3">
            <a:schemeClr val="accent3"/>
          </a:fillRef>
          <a:effectRef idx="2">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tx1"/>
                </a:solidFill>
              </a:rPr>
              <a:t>Generally write bandwidth is lower on both memories</a:t>
            </a:r>
          </a:p>
        </p:txBody>
      </p:sp>
      <p:cxnSp>
        <p:nvCxnSpPr>
          <p:cNvPr id="10" name="Straight Arrow Connector 9">
            <a:extLst>
              <a:ext uri="{FF2B5EF4-FFF2-40B4-BE49-F238E27FC236}">
                <a16:creationId xmlns:a16="http://schemas.microsoft.com/office/drawing/2014/main" id="{46FF7E0C-13B1-4A52-B1DE-3B7099A475F5}"/>
              </a:ext>
            </a:extLst>
          </p:cNvPr>
          <p:cNvCxnSpPr>
            <a:cxnSpLocks/>
            <a:stCxn id="8" idx="3"/>
          </p:cNvCxnSpPr>
          <p:nvPr/>
        </p:nvCxnSpPr>
        <p:spPr>
          <a:xfrm flipV="1">
            <a:off x="4800602" y="2937409"/>
            <a:ext cx="1567830" cy="845274"/>
          </a:xfrm>
          <a:prstGeom prst="straightConnector1">
            <a:avLst/>
          </a:prstGeom>
          <a:ln w="57150" cmpd="sng">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ED1C4C8D-DD7F-4F54-99BB-F01BA723646B}"/>
              </a:ext>
            </a:extLst>
          </p:cNvPr>
          <p:cNvCxnSpPr>
            <a:cxnSpLocks/>
          </p:cNvCxnSpPr>
          <p:nvPr/>
        </p:nvCxnSpPr>
        <p:spPr>
          <a:xfrm>
            <a:off x="4800602" y="3786851"/>
            <a:ext cx="623780" cy="854392"/>
          </a:xfrm>
          <a:prstGeom prst="straightConnector1">
            <a:avLst/>
          </a:prstGeom>
          <a:ln w="57150" cmpd="sng">
            <a:solidFill>
              <a:srgbClr val="9BBB5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36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28D0-6D21-4069-B943-DDA9C4C0C2BE}"/>
              </a:ext>
            </a:extLst>
          </p:cNvPr>
          <p:cNvSpPr>
            <a:spLocks noGrp="1"/>
          </p:cNvSpPr>
          <p:nvPr>
            <p:ph type="title"/>
          </p:nvPr>
        </p:nvSpPr>
        <p:spPr/>
        <p:txBody>
          <a:bodyPr>
            <a:noAutofit/>
          </a:bodyPr>
          <a:lstStyle/>
          <a:p>
            <a:r>
              <a:rPr lang="en-US" dirty="0"/>
              <a:t>Placement Algorithm </a:t>
            </a:r>
            <a:endParaRPr lang="tr-TR" dirty="0"/>
          </a:p>
        </p:txBody>
      </p:sp>
      <p:sp>
        <p:nvSpPr>
          <p:cNvPr id="3" name="Content Placeholder 2">
            <a:extLst>
              <a:ext uri="{FF2B5EF4-FFF2-40B4-BE49-F238E27FC236}">
                <a16:creationId xmlns:a16="http://schemas.microsoft.com/office/drawing/2014/main" id="{B3667D70-8057-4A73-82BC-823FAC6286F0}"/>
              </a:ext>
            </a:extLst>
          </p:cNvPr>
          <p:cNvSpPr>
            <a:spLocks noGrp="1"/>
          </p:cNvSpPr>
          <p:nvPr>
            <p:ph idx="1"/>
          </p:nvPr>
        </p:nvSpPr>
        <p:spPr/>
        <p:txBody>
          <a:bodyPr>
            <a:normAutofit fontScale="92500"/>
          </a:bodyPr>
          <a:lstStyle/>
          <a:p>
            <a:r>
              <a:rPr lang="en-US" dirty="0"/>
              <a:t>MCDRAM</a:t>
            </a:r>
            <a:r>
              <a:rPr lang="en-US" baseline="-25000" dirty="0"/>
              <a:t>WRITE_BW</a:t>
            </a:r>
            <a:r>
              <a:rPr lang="en-US" dirty="0"/>
              <a:t> &gt; DDR</a:t>
            </a:r>
            <a:r>
              <a:rPr lang="en-US" baseline="-25000" dirty="0"/>
              <a:t>WRITE_BW </a:t>
            </a:r>
            <a:r>
              <a:rPr lang="en-US" dirty="0"/>
              <a:t>,</a:t>
            </a:r>
            <a:r>
              <a:rPr lang="en-US" baseline="-25000" dirty="0"/>
              <a:t> </a:t>
            </a:r>
            <a:r>
              <a:rPr lang="en-US" dirty="0"/>
              <a:t>so place write-intensive data on MCDRAM?</a:t>
            </a:r>
          </a:p>
          <a:p>
            <a:r>
              <a:rPr lang="en-US" dirty="0"/>
              <a:t>Application performance limited to DDR</a:t>
            </a:r>
            <a:r>
              <a:rPr lang="en-US" baseline="-25000" dirty="0"/>
              <a:t>WRITE_BW</a:t>
            </a:r>
            <a:endParaRPr lang="en-US" dirty="0"/>
          </a:p>
          <a:p>
            <a:r>
              <a:rPr lang="en-US" dirty="0"/>
              <a:t>Two flavors of the placement algorithm</a:t>
            </a:r>
          </a:p>
          <a:p>
            <a:pPr lvl="1"/>
            <a:r>
              <a:rPr lang="en-US" dirty="0"/>
              <a:t>Write Agnostic: </a:t>
            </a:r>
          </a:p>
          <a:p>
            <a:pPr lvl="2"/>
            <a:r>
              <a:rPr lang="en-US" dirty="0"/>
              <a:t>Does not differentiate between reads and writes</a:t>
            </a:r>
          </a:p>
          <a:p>
            <a:pPr lvl="1"/>
            <a:r>
              <a:rPr lang="en-US" dirty="0"/>
              <a:t>Write Sensitive:</a:t>
            </a:r>
          </a:p>
          <a:p>
            <a:pPr lvl="2"/>
            <a:r>
              <a:rPr lang="en-US" dirty="0"/>
              <a:t>Considers write accesses different from the reads</a:t>
            </a:r>
          </a:p>
          <a:p>
            <a:pPr lvl="2"/>
            <a:r>
              <a:rPr lang="en-US" dirty="0"/>
              <a:t>MCDRAM on Intel KNL has varying Read/Write bandwidths</a:t>
            </a:r>
          </a:p>
          <a:p>
            <a:pPr lvl="2"/>
            <a:r>
              <a:rPr lang="en-US" dirty="0"/>
              <a:t>We prioritize writes with a factor of 1.5 over reads</a:t>
            </a:r>
          </a:p>
        </p:txBody>
      </p:sp>
      <p:sp>
        <p:nvSpPr>
          <p:cNvPr id="4" name="Slide Number Placeholder 3">
            <a:extLst>
              <a:ext uri="{FF2B5EF4-FFF2-40B4-BE49-F238E27FC236}">
                <a16:creationId xmlns:a16="http://schemas.microsoft.com/office/drawing/2014/main" id="{2E0DF204-318E-4C95-85EA-FCDEB0906D6D}"/>
              </a:ext>
            </a:extLst>
          </p:cNvPr>
          <p:cNvSpPr>
            <a:spLocks noGrp="1"/>
          </p:cNvSpPr>
          <p:nvPr>
            <p:ph type="sldNum" sz="quarter" idx="12"/>
          </p:nvPr>
        </p:nvSpPr>
        <p:spPr/>
        <p:txBody>
          <a:bodyPr/>
          <a:lstStyle/>
          <a:p>
            <a:fld id="{D7D17EEB-E88F-E742-93D6-13182CC56D54}" type="slidenum">
              <a:rPr lang="en-US" smtClean="0"/>
              <a:t>17</a:t>
            </a:fld>
            <a:endParaRPr lang="en-US"/>
          </a:p>
        </p:txBody>
      </p:sp>
    </p:spTree>
    <p:extLst>
      <p:ext uri="{BB962C8B-B14F-4D97-AF65-F5344CB8AC3E}">
        <p14:creationId xmlns:p14="http://schemas.microsoft.com/office/powerpoint/2010/main" val="327540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BCDD-F4EE-4B7F-B577-CB3AE7343992}"/>
              </a:ext>
            </a:extLst>
          </p:cNvPr>
          <p:cNvSpPr>
            <a:spLocks noGrp="1"/>
          </p:cNvSpPr>
          <p:nvPr>
            <p:ph type="title"/>
          </p:nvPr>
        </p:nvSpPr>
        <p:spPr>
          <a:xfrm>
            <a:off x="0" y="0"/>
            <a:ext cx="9144000" cy="946074"/>
          </a:xfrm>
        </p:spPr>
        <p:txBody>
          <a:bodyPr>
            <a:noAutofit/>
          </a:bodyPr>
          <a:lstStyle/>
          <a:p>
            <a:r>
              <a:rPr lang="en-US" dirty="0"/>
              <a:t>Placement Algorithm – cont.</a:t>
            </a:r>
            <a:endParaRPr lang="tr-TR" dirty="0"/>
          </a:p>
        </p:txBody>
      </p:sp>
      <p:sp>
        <p:nvSpPr>
          <p:cNvPr id="4" name="Slide Number Placeholder 3">
            <a:extLst>
              <a:ext uri="{FF2B5EF4-FFF2-40B4-BE49-F238E27FC236}">
                <a16:creationId xmlns:a16="http://schemas.microsoft.com/office/drawing/2014/main" id="{291EBC17-8397-44E6-A557-C4AD65FAA16C}"/>
              </a:ext>
            </a:extLst>
          </p:cNvPr>
          <p:cNvSpPr>
            <a:spLocks noGrp="1"/>
          </p:cNvSpPr>
          <p:nvPr>
            <p:ph type="sldNum" sz="quarter" idx="12"/>
          </p:nvPr>
        </p:nvSpPr>
        <p:spPr/>
        <p:txBody>
          <a:bodyPr/>
          <a:lstStyle/>
          <a:p>
            <a:fld id="{D7D17EEB-E88F-E742-93D6-13182CC56D54}" type="slidenum">
              <a:rPr lang="en-US" smtClean="0"/>
              <a:t>18</a:t>
            </a:fld>
            <a:endParaRPr lang="en-US"/>
          </a:p>
        </p:txBody>
      </p:sp>
      <p:pic>
        <p:nvPicPr>
          <p:cNvPr id="6" name="Picture 5">
            <a:extLst>
              <a:ext uri="{FF2B5EF4-FFF2-40B4-BE49-F238E27FC236}">
                <a16:creationId xmlns:a16="http://schemas.microsoft.com/office/drawing/2014/main" id="{A5F808AA-66CB-4FE1-B2F7-A52E38D04594}"/>
              </a:ext>
            </a:extLst>
          </p:cNvPr>
          <p:cNvPicPr>
            <a:picLocks noChangeAspect="1"/>
          </p:cNvPicPr>
          <p:nvPr/>
        </p:nvPicPr>
        <p:blipFill>
          <a:blip r:embed="rId2"/>
          <a:stretch>
            <a:fillRect/>
          </a:stretch>
        </p:blipFill>
        <p:spPr>
          <a:xfrm>
            <a:off x="108485" y="952585"/>
            <a:ext cx="5755025" cy="5851171"/>
          </a:xfrm>
          <a:prstGeom prst="rect">
            <a:avLst/>
          </a:prstGeom>
        </p:spPr>
      </p:pic>
      <p:sp>
        <p:nvSpPr>
          <p:cNvPr id="7" name="TextBox 6">
            <a:extLst>
              <a:ext uri="{FF2B5EF4-FFF2-40B4-BE49-F238E27FC236}">
                <a16:creationId xmlns:a16="http://schemas.microsoft.com/office/drawing/2014/main" id="{931799D9-F23A-49DB-BE62-FE6423F485D8}"/>
              </a:ext>
            </a:extLst>
          </p:cNvPr>
          <p:cNvSpPr txBox="1"/>
          <p:nvPr/>
        </p:nvSpPr>
        <p:spPr>
          <a:xfrm>
            <a:off x="4261020" y="2126167"/>
            <a:ext cx="4584359" cy="830997"/>
          </a:xfrm>
          <a:prstGeom prst="rect">
            <a:avLst/>
          </a:prstGeom>
          <a:noFill/>
        </p:spPr>
        <p:txBody>
          <a:bodyPr wrap="square" rtlCol="0">
            <a:spAutoFit/>
          </a:bodyPr>
          <a:lstStyle/>
          <a:p>
            <a:r>
              <a:rPr lang="en-US" sz="2400" dirty="0">
                <a:solidFill>
                  <a:schemeClr val="tx2">
                    <a:lumMod val="75000"/>
                  </a:schemeClr>
                </a:solidFill>
              </a:rPr>
              <a:t>Typical knapsack algorithm returns the candidate object list for HBM.</a:t>
            </a:r>
            <a:endParaRPr lang="tr-TR" sz="2400" dirty="0">
              <a:solidFill>
                <a:schemeClr val="tx2">
                  <a:lumMod val="75000"/>
                </a:schemeClr>
              </a:solidFill>
            </a:endParaRPr>
          </a:p>
        </p:txBody>
      </p:sp>
      <p:sp>
        <p:nvSpPr>
          <p:cNvPr id="3" name="Rounded Rectangular Callout 2"/>
          <p:cNvSpPr/>
          <p:nvPr/>
        </p:nvSpPr>
        <p:spPr>
          <a:xfrm>
            <a:off x="3865363" y="4224555"/>
            <a:ext cx="5038777" cy="1698105"/>
          </a:xfrm>
          <a:prstGeom prst="wedgeRoundRectCallout">
            <a:avLst>
              <a:gd name="adj1" fmla="val -46941"/>
              <a:gd name="adj2" fmla="val -71129"/>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dirty="0">
              <a:solidFill>
                <a:schemeClr val="tx1"/>
              </a:solidFill>
            </a:endParaRPr>
          </a:p>
          <a:p>
            <a:pPr algn="ctr"/>
            <a:r>
              <a:rPr lang="en-US" sz="2400" dirty="0">
                <a:solidFill>
                  <a:schemeClr val="tx1"/>
                </a:solidFill>
              </a:rPr>
              <a:t>Added a coefficient α  to prioritize writes over read references</a:t>
            </a:r>
          </a:p>
          <a:p>
            <a:pPr algn="ctr"/>
            <a:r>
              <a:rPr lang="en-US" sz="2400" dirty="0">
                <a:solidFill>
                  <a:schemeClr val="tx1"/>
                </a:solidFill>
              </a:rPr>
              <a:t>We used α= 1.5 for KNL. </a:t>
            </a:r>
          </a:p>
          <a:p>
            <a:pPr algn="ctr"/>
            <a:endParaRPr lang="en-US" sz="2400" dirty="0">
              <a:solidFill>
                <a:schemeClr val="tx1"/>
              </a:solidFill>
            </a:endParaRPr>
          </a:p>
        </p:txBody>
      </p:sp>
      <p:sp>
        <p:nvSpPr>
          <p:cNvPr id="5" name="Oval 4">
            <a:extLst>
              <a:ext uri="{FF2B5EF4-FFF2-40B4-BE49-F238E27FC236}">
                <a16:creationId xmlns:a16="http://schemas.microsoft.com/office/drawing/2014/main" id="{A4581152-FCE4-4861-AE76-67EC1E553137}"/>
              </a:ext>
            </a:extLst>
          </p:cNvPr>
          <p:cNvSpPr/>
          <p:nvPr/>
        </p:nvSpPr>
        <p:spPr>
          <a:xfrm>
            <a:off x="1146439" y="3467256"/>
            <a:ext cx="4846320" cy="432940"/>
          </a:xfrm>
          <a:prstGeom prst="ellipse">
            <a:avLst/>
          </a:prstGeom>
          <a:noFill/>
          <a:ln>
            <a:solidFill>
              <a:schemeClr val="tx2"/>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Tree>
    <p:extLst>
      <p:ext uri="{BB962C8B-B14F-4D97-AF65-F5344CB8AC3E}">
        <p14:creationId xmlns:p14="http://schemas.microsoft.com/office/powerpoint/2010/main" val="2387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87E5-AE08-4D16-AB37-1BCAD4BEC76C}"/>
              </a:ext>
            </a:extLst>
          </p:cNvPr>
          <p:cNvSpPr>
            <a:spLocks noGrp="1"/>
          </p:cNvSpPr>
          <p:nvPr>
            <p:ph type="title"/>
          </p:nvPr>
        </p:nvSpPr>
        <p:spPr/>
        <p:txBody>
          <a:bodyPr/>
          <a:lstStyle/>
          <a:p>
            <a:r>
              <a:rPr lang="en-US" dirty="0"/>
              <a:t>Obtaining Object Reference Counts</a:t>
            </a:r>
            <a:endParaRPr lang="tr-TR" dirty="0"/>
          </a:p>
        </p:txBody>
      </p:sp>
      <p:sp>
        <p:nvSpPr>
          <p:cNvPr id="3" name="Content Placeholder 2">
            <a:extLst>
              <a:ext uri="{FF2B5EF4-FFF2-40B4-BE49-F238E27FC236}">
                <a16:creationId xmlns:a16="http://schemas.microsoft.com/office/drawing/2014/main" id="{A6D5A353-C70A-4CA4-B04B-E61C4E7AB82D}"/>
              </a:ext>
            </a:extLst>
          </p:cNvPr>
          <p:cNvSpPr>
            <a:spLocks noGrp="1"/>
          </p:cNvSpPr>
          <p:nvPr>
            <p:ph idx="1"/>
          </p:nvPr>
        </p:nvSpPr>
        <p:spPr>
          <a:xfrm>
            <a:off x="457201" y="1181889"/>
            <a:ext cx="4211903" cy="2499057"/>
          </a:xfrm>
        </p:spPr>
        <p:txBody>
          <a:bodyPr>
            <a:normAutofit/>
          </a:bodyPr>
          <a:lstStyle/>
          <a:p>
            <a:r>
              <a:rPr lang="en-US" sz="2400" dirty="0"/>
              <a:t>Tried Intel Pin Tool</a:t>
            </a:r>
          </a:p>
          <a:p>
            <a:r>
              <a:rPr lang="en-US" sz="2400" dirty="0"/>
              <a:t>Provides object memory access trace for an application</a:t>
            </a:r>
          </a:p>
          <a:p>
            <a:r>
              <a:rPr lang="en-US" sz="2400" dirty="0">
                <a:solidFill>
                  <a:srgbClr val="FF0000"/>
                </a:solidFill>
              </a:rPr>
              <a:t>Slows down application runtime by a factor of 100 </a:t>
            </a:r>
          </a:p>
        </p:txBody>
      </p:sp>
      <p:sp>
        <p:nvSpPr>
          <p:cNvPr id="4" name="Slide Number Placeholder 3">
            <a:extLst>
              <a:ext uri="{FF2B5EF4-FFF2-40B4-BE49-F238E27FC236}">
                <a16:creationId xmlns:a16="http://schemas.microsoft.com/office/drawing/2014/main" id="{8F63A955-5EB4-408E-939A-70CC598DCD80}"/>
              </a:ext>
            </a:extLst>
          </p:cNvPr>
          <p:cNvSpPr>
            <a:spLocks noGrp="1"/>
          </p:cNvSpPr>
          <p:nvPr>
            <p:ph type="sldNum" sz="quarter" idx="12"/>
          </p:nvPr>
        </p:nvSpPr>
        <p:spPr/>
        <p:txBody>
          <a:bodyPr/>
          <a:lstStyle/>
          <a:p>
            <a:fld id="{D7D17EEB-E88F-E742-93D6-13182CC56D54}" type="slidenum">
              <a:rPr lang="en-US" smtClean="0"/>
              <a:t>19</a:t>
            </a:fld>
            <a:endParaRPr lang="en-US"/>
          </a:p>
        </p:txBody>
      </p:sp>
      <p:sp>
        <p:nvSpPr>
          <p:cNvPr id="5" name="TextBox 4">
            <a:extLst>
              <a:ext uri="{FF2B5EF4-FFF2-40B4-BE49-F238E27FC236}">
                <a16:creationId xmlns:a16="http://schemas.microsoft.com/office/drawing/2014/main" id="{43B158CC-6BF2-4FD3-AADE-A053EA9708FC}"/>
              </a:ext>
            </a:extLst>
          </p:cNvPr>
          <p:cNvSpPr txBox="1"/>
          <p:nvPr/>
        </p:nvSpPr>
        <p:spPr>
          <a:xfrm>
            <a:off x="4822853" y="1134267"/>
            <a:ext cx="4078385" cy="3293209"/>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accent1">
                    <a:lumMod val="75000"/>
                  </a:schemeClr>
                </a:solidFill>
              </a:rPr>
              <a:t>Advanced </a:t>
            </a:r>
            <a:r>
              <a:rPr lang="en-US" sz="2400" dirty="0" err="1">
                <a:solidFill>
                  <a:schemeClr val="accent1">
                    <a:lumMod val="75000"/>
                  </a:schemeClr>
                </a:solidFill>
              </a:rPr>
              <a:t>DAta</a:t>
            </a:r>
            <a:r>
              <a:rPr lang="en-US" sz="2400" dirty="0">
                <a:solidFill>
                  <a:schemeClr val="accent1">
                    <a:lumMod val="75000"/>
                  </a:schemeClr>
                </a:solidFill>
              </a:rPr>
              <a:t> Movement </a:t>
            </a:r>
            <a:r>
              <a:rPr lang="en-US" sz="2400" dirty="0" err="1">
                <a:solidFill>
                  <a:schemeClr val="accent1">
                    <a:lumMod val="75000"/>
                  </a:schemeClr>
                </a:solidFill>
              </a:rPr>
              <a:t>ANalysis</a:t>
            </a:r>
            <a:r>
              <a:rPr lang="en-US" sz="2400" dirty="0">
                <a:solidFill>
                  <a:schemeClr val="accent1">
                    <a:lumMod val="75000"/>
                  </a:schemeClr>
                </a:solidFill>
              </a:rPr>
              <a:t> Toolkit: </a:t>
            </a:r>
            <a:r>
              <a:rPr lang="en-US" sz="2400" b="1" dirty="0">
                <a:solidFill>
                  <a:schemeClr val="accent1">
                    <a:lumMod val="75000"/>
                  </a:schemeClr>
                </a:solidFill>
              </a:rPr>
              <a:t>ADAMANT</a:t>
            </a:r>
            <a:r>
              <a:rPr lang="en-US" sz="2400" dirty="0">
                <a:solidFill>
                  <a:schemeClr val="accent1">
                    <a:lumMod val="75000"/>
                  </a:schemeClr>
                </a:solidFill>
              </a:rPr>
              <a:t> (v2.0)</a:t>
            </a:r>
          </a:p>
          <a:p>
            <a:pPr marL="457200" indent="-457200">
              <a:buFont typeface="Arial" panose="020B0604020202020204" pitchFamily="34" charset="0"/>
              <a:buChar char="•"/>
            </a:pPr>
            <a:r>
              <a:rPr lang="en-US" sz="2400" dirty="0">
                <a:solidFill>
                  <a:schemeClr val="accent1">
                    <a:lumMod val="75000"/>
                  </a:schemeClr>
                </a:solidFill>
              </a:rPr>
              <a:t>Provides object level statistics including references to objects</a:t>
            </a:r>
          </a:p>
          <a:p>
            <a:pPr marL="457200" indent="-457200">
              <a:buFont typeface="Arial" panose="020B0604020202020204" pitchFamily="34" charset="0"/>
              <a:buChar char="•"/>
            </a:pPr>
            <a:r>
              <a:rPr lang="en-US" sz="2400" dirty="0">
                <a:solidFill>
                  <a:schemeClr val="accent1">
                    <a:lumMod val="75000"/>
                  </a:schemeClr>
                </a:solidFill>
              </a:rPr>
              <a:t>Statistics are based on sampled events</a:t>
            </a:r>
          </a:p>
          <a:p>
            <a:endParaRPr lang="tr-TR" sz="1600" dirty="0"/>
          </a:p>
        </p:txBody>
      </p:sp>
      <p:graphicFrame>
        <p:nvGraphicFramePr>
          <p:cNvPr id="6" name="Diagram 5">
            <a:extLst>
              <a:ext uri="{FF2B5EF4-FFF2-40B4-BE49-F238E27FC236}">
                <a16:creationId xmlns:a16="http://schemas.microsoft.com/office/drawing/2014/main" id="{7C4B92E7-5861-41C1-A363-C2A12798D18F}"/>
              </a:ext>
            </a:extLst>
          </p:cNvPr>
          <p:cNvGraphicFramePr/>
          <p:nvPr>
            <p:extLst>
              <p:ext uri="{D42A27DB-BD31-4B8C-83A1-F6EECF244321}">
                <p14:modId xmlns:p14="http://schemas.microsoft.com/office/powerpoint/2010/main" val="2378670682"/>
              </p:ext>
            </p:extLst>
          </p:nvPr>
        </p:nvGraphicFramePr>
        <p:xfrm>
          <a:off x="828085" y="3600955"/>
          <a:ext cx="7636184" cy="3033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052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A0F274-3B7E-4B90-A421-84E4EFA753A0}"/>
              </a:ext>
            </a:extLst>
          </p:cNvPr>
          <p:cNvGrpSpPr/>
          <p:nvPr/>
        </p:nvGrpSpPr>
        <p:grpSpPr>
          <a:xfrm>
            <a:off x="4747885" y="4382423"/>
            <a:ext cx="4564779" cy="2004707"/>
            <a:chOff x="4572000" y="4604368"/>
            <a:chExt cx="4564779" cy="2004707"/>
          </a:xfrm>
        </p:grpSpPr>
        <p:sp>
          <p:nvSpPr>
            <p:cNvPr id="6" name="TextBox 5">
              <a:extLst>
                <a:ext uri="{FF2B5EF4-FFF2-40B4-BE49-F238E27FC236}">
                  <a16:creationId xmlns:a16="http://schemas.microsoft.com/office/drawing/2014/main" id="{0D18B0CA-0D6C-488D-9D03-01EB1654034C}"/>
                </a:ext>
              </a:extLst>
            </p:cNvPr>
            <p:cNvSpPr txBox="1"/>
            <p:nvPr/>
          </p:nvSpPr>
          <p:spPr>
            <a:xfrm>
              <a:off x="4611346" y="6362854"/>
              <a:ext cx="4525433" cy="246221"/>
            </a:xfrm>
            <a:prstGeom prst="rect">
              <a:avLst/>
            </a:prstGeom>
            <a:noFill/>
          </p:spPr>
          <p:txBody>
            <a:bodyPr wrap="square" rtlCol="0">
              <a:spAutoFit/>
            </a:bodyPr>
            <a:lstStyle/>
            <a:p>
              <a:r>
                <a:rPr lang="en-US" sz="1000" dirty="0"/>
                <a:t>Image taken from: http://www.amd.com/en/technologies/hbm</a:t>
              </a:r>
              <a:endParaRPr lang="tr-TR" sz="1000" dirty="0"/>
            </a:p>
          </p:txBody>
        </p:sp>
        <p:pic>
          <p:nvPicPr>
            <p:cNvPr id="7" name="Picture 6" descr="A screenshot of a cell phone&#10;&#10;Description generated with high confidence">
              <a:extLst>
                <a:ext uri="{FF2B5EF4-FFF2-40B4-BE49-F238E27FC236}">
                  <a16:creationId xmlns:a16="http://schemas.microsoft.com/office/drawing/2014/main" id="{BFF82495-A38B-4BE7-A7A8-49E9913A2F5D}"/>
                </a:ext>
              </a:extLst>
            </p:cNvPr>
            <p:cNvPicPr>
              <a:picLocks noChangeAspect="1"/>
            </p:cNvPicPr>
            <p:nvPr/>
          </p:nvPicPr>
          <p:blipFill rotWithShape="1">
            <a:blip r:embed="rId3"/>
            <a:srcRect l="2300" t="11126" r="2479" b="14725"/>
            <a:stretch/>
          </p:blipFill>
          <p:spPr>
            <a:xfrm>
              <a:off x="4572000" y="4604368"/>
              <a:ext cx="4068579" cy="1782762"/>
            </a:xfrm>
            <a:prstGeom prst="rect">
              <a:avLst/>
            </a:prstGeom>
          </p:spPr>
        </p:pic>
      </p:grpSp>
      <p:sp>
        <p:nvSpPr>
          <p:cNvPr id="2" name="Title 1">
            <a:extLst>
              <a:ext uri="{FF2B5EF4-FFF2-40B4-BE49-F238E27FC236}">
                <a16:creationId xmlns:a16="http://schemas.microsoft.com/office/drawing/2014/main" id="{B9CE2667-CE5C-43AF-863A-99E446599C8B}"/>
              </a:ext>
            </a:extLst>
          </p:cNvPr>
          <p:cNvSpPr>
            <a:spLocks noGrp="1"/>
          </p:cNvSpPr>
          <p:nvPr>
            <p:ph type="title"/>
          </p:nvPr>
        </p:nvSpPr>
        <p:spPr/>
        <p:txBody>
          <a:bodyPr/>
          <a:lstStyle/>
          <a:p>
            <a:r>
              <a:rPr lang="en-US" dirty="0"/>
              <a:t>Introduction</a:t>
            </a:r>
            <a:endParaRPr lang="tr-TR" dirty="0"/>
          </a:p>
        </p:txBody>
      </p:sp>
      <p:sp>
        <p:nvSpPr>
          <p:cNvPr id="3" name="Content Placeholder 2">
            <a:extLst>
              <a:ext uri="{FF2B5EF4-FFF2-40B4-BE49-F238E27FC236}">
                <a16:creationId xmlns:a16="http://schemas.microsoft.com/office/drawing/2014/main" id="{126EA1FC-6C5E-4B3C-BADC-C3FB43AECE01}"/>
              </a:ext>
            </a:extLst>
          </p:cNvPr>
          <p:cNvSpPr>
            <a:spLocks noGrp="1"/>
          </p:cNvSpPr>
          <p:nvPr>
            <p:ph idx="1"/>
          </p:nvPr>
        </p:nvSpPr>
        <p:spPr/>
        <p:txBody>
          <a:bodyPr>
            <a:normAutofit lnSpcReduction="10000"/>
          </a:bodyPr>
          <a:lstStyle/>
          <a:p>
            <a:r>
              <a:rPr lang="en-US" sz="2400" dirty="0"/>
              <a:t>To overcome memory bandwidth limitations, multiple memories with different characteristics are introduced</a:t>
            </a:r>
          </a:p>
          <a:p>
            <a:r>
              <a:rPr lang="en-US" sz="2400" dirty="0"/>
              <a:t>Data locality for applications on heterogeneous memory systems (High Bandwidth Memory + High Capacity Memory)</a:t>
            </a:r>
          </a:p>
          <a:p>
            <a:r>
              <a:rPr lang="en-US" sz="2400" dirty="0"/>
              <a:t>High Bandwidth Memory (HBM)</a:t>
            </a:r>
          </a:p>
          <a:p>
            <a:pPr lvl="1"/>
            <a:r>
              <a:rPr lang="en-US" sz="2000" dirty="0"/>
              <a:t>High bandwidth</a:t>
            </a:r>
          </a:p>
          <a:p>
            <a:pPr lvl="1"/>
            <a:r>
              <a:rPr lang="en-US" sz="2000" dirty="0"/>
              <a:t>Limited capacity</a:t>
            </a:r>
          </a:p>
          <a:p>
            <a:pPr lvl="1"/>
            <a:r>
              <a:rPr lang="en-US" sz="2000" dirty="0"/>
              <a:t>3D structure (connected with TSVs)</a:t>
            </a:r>
          </a:p>
          <a:p>
            <a:pPr lvl="1"/>
            <a:r>
              <a:rPr lang="en-US" sz="2000" dirty="0"/>
              <a:t>Expensive (due to technology limitations)</a:t>
            </a:r>
          </a:p>
          <a:p>
            <a:pPr lvl="1"/>
            <a:r>
              <a:rPr lang="en-US" sz="2000" dirty="0" err="1"/>
              <a:t>Eg</a:t>
            </a:r>
            <a:r>
              <a:rPr lang="en-US" sz="2000" dirty="0"/>
              <a:t>. MCDRAM on Intel Knights Landing </a:t>
            </a:r>
          </a:p>
          <a:p>
            <a:r>
              <a:rPr lang="en-US" sz="2400" dirty="0"/>
              <a:t>High Capacity Memory (HCM)</a:t>
            </a:r>
          </a:p>
          <a:p>
            <a:pPr lvl="1"/>
            <a:r>
              <a:rPr lang="en-US" sz="2000" dirty="0"/>
              <a:t>Low bandwidth</a:t>
            </a:r>
          </a:p>
          <a:p>
            <a:pPr lvl="1"/>
            <a:r>
              <a:rPr lang="en-US" sz="2000" dirty="0"/>
              <a:t>Huge capacity</a:t>
            </a:r>
          </a:p>
          <a:p>
            <a:pPr lvl="1"/>
            <a:r>
              <a:rPr lang="en-US" sz="2000" dirty="0" err="1"/>
              <a:t>Eg</a:t>
            </a:r>
            <a:r>
              <a:rPr lang="en-US" sz="2000" dirty="0"/>
              <a:t>. DDR</a:t>
            </a:r>
            <a:endParaRPr lang="tr-TR" dirty="0"/>
          </a:p>
        </p:txBody>
      </p:sp>
      <p:sp>
        <p:nvSpPr>
          <p:cNvPr id="4" name="Slide Number Placeholder 3">
            <a:extLst>
              <a:ext uri="{FF2B5EF4-FFF2-40B4-BE49-F238E27FC236}">
                <a16:creationId xmlns:a16="http://schemas.microsoft.com/office/drawing/2014/main" id="{06D1A8E4-2785-41EF-B42F-10BCE53E4DC2}"/>
              </a:ext>
            </a:extLst>
          </p:cNvPr>
          <p:cNvSpPr>
            <a:spLocks noGrp="1"/>
          </p:cNvSpPr>
          <p:nvPr>
            <p:ph type="sldNum" sz="quarter" idx="12"/>
          </p:nvPr>
        </p:nvSpPr>
        <p:spPr/>
        <p:txBody>
          <a:bodyPr/>
          <a:lstStyle/>
          <a:p>
            <a:fld id="{D7D17EEB-E88F-E742-93D6-13182CC56D54}" type="slidenum">
              <a:rPr lang="en-US" smtClean="0"/>
              <a:t>2</a:t>
            </a:fld>
            <a:endParaRPr lang="en-US"/>
          </a:p>
        </p:txBody>
      </p:sp>
    </p:spTree>
    <p:extLst>
      <p:ext uri="{BB962C8B-B14F-4D97-AF65-F5344CB8AC3E}">
        <p14:creationId xmlns:p14="http://schemas.microsoft.com/office/powerpoint/2010/main" val="376868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5C97-FBD5-4425-8D32-C57028B53135}"/>
              </a:ext>
            </a:extLst>
          </p:cNvPr>
          <p:cNvSpPr>
            <a:spLocks noGrp="1"/>
          </p:cNvSpPr>
          <p:nvPr>
            <p:ph type="title"/>
          </p:nvPr>
        </p:nvSpPr>
        <p:spPr>
          <a:xfrm>
            <a:off x="-14514" y="2684141"/>
            <a:ext cx="9158513" cy="946074"/>
          </a:xfrm>
        </p:spPr>
        <p:txBody>
          <a:bodyPr/>
          <a:lstStyle/>
          <a:p>
            <a:r>
              <a:rPr lang="en-US" dirty="0"/>
              <a:t>Evaluation of Placement Algorithm</a:t>
            </a:r>
            <a:endParaRPr lang="tr-TR" dirty="0"/>
          </a:p>
        </p:txBody>
      </p:sp>
      <p:sp>
        <p:nvSpPr>
          <p:cNvPr id="4" name="Slide Number Placeholder 3">
            <a:extLst>
              <a:ext uri="{FF2B5EF4-FFF2-40B4-BE49-F238E27FC236}">
                <a16:creationId xmlns:a16="http://schemas.microsoft.com/office/drawing/2014/main" id="{8FBA76AC-99DD-47AA-ADDF-B7B40353608B}"/>
              </a:ext>
            </a:extLst>
          </p:cNvPr>
          <p:cNvSpPr>
            <a:spLocks noGrp="1"/>
          </p:cNvSpPr>
          <p:nvPr>
            <p:ph type="sldNum" sz="quarter" idx="12"/>
          </p:nvPr>
        </p:nvSpPr>
        <p:spPr/>
        <p:txBody>
          <a:bodyPr/>
          <a:lstStyle/>
          <a:p>
            <a:fld id="{D7D17EEB-E88F-E742-93D6-13182CC56D54}" type="slidenum">
              <a:rPr lang="en-US" smtClean="0"/>
              <a:t>20</a:t>
            </a:fld>
            <a:endParaRPr lang="en-US"/>
          </a:p>
        </p:txBody>
      </p:sp>
    </p:spTree>
    <p:extLst>
      <p:ext uri="{BB962C8B-B14F-4D97-AF65-F5344CB8AC3E}">
        <p14:creationId xmlns:p14="http://schemas.microsoft.com/office/powerpoint/2010/main" val="255811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5F9BF-7DA1-4DA2-A029-7FA7F120697E}"/>
              </a:ext>
            </a:extLst>
          </p:cNvPr>
          <p:cNvSpPr>
            <a:spLocks noGrp="1"/>
          </p:cNvSpPr>
          <p:nvPr>
            <p:ph type="title"/>
          </p:nvPr>
        </p:nvSpPr>
        <p:spPr/>
        <p:txBody>
          <a:bodyPr/>
          <a:lstStyle/>
          <a:p>
            <a:r>
              <a:rPr lang="en-US" dirty="0"/>
              <a:t>Applications Used</a:t>
            </a:r>
            <a:endParaRPr lang="tr-TR" dirty="0"/>
          </a:p>
        </p:txBody>
      </p:sp>
      <p:graphicFrame>
        <p:nvGraphicFramePr>
          <p:cNvPr id="5" name="Content Placeholder 4">
            <a:extLst>
              <a:ext uri="{FF2B5EF4-FFF2-40B4-BE49-F238E27FC236}">
                <a16:creationId xmlns:a16="http://schemas.microsoft.com/office/drawing/2014/main" id="{9DF4A936-3D19-4414-800B-87BAA9CE738D}"/>
              </a:ext>
            </a:extLst>
          </p:cNvPr>
          <p:cNvGraphicFramePr>
            <a:graphicFrameLocks noGrp="1"/>
          </p:cNvGraphicFramePr>
          <p:nvPr>
            <p:ph idx="1"/>
            <p:extLst>
              <p:ext uri="{D42A27DB-BD31-4B8C-83A1-F6EECF244321}">
                <p14:modId xmlns:p14="http://schemas.microsoft.com/office/powerpoint/2010/main" val="472005080"/>
              </p:ext>
            </p:extLst>
          </p:nvPr>
        </p:nvGraphicFramePr>
        <p:xfrm>
          <a:off x="457200" y="1133474"/>
          <a:ext cx="8229600" cy="509851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527788285"/>
                    </a:ext>
                  </a:extLst>
                </a:gridCol>
                <a:gridCol w="3787726">
                  <a:extLst>
                    <a:ext uri="{9D8B030D-6E8A-4147-A177-3AD203B41FA5}">
                      <a16:colId xmlns:a16="http://schemas.microsoft.com/office/drawing/2014/main" val="1506605086"/>
                    </a:ext>
                  </a:extLst>
                </a:gridCol>
                <a:gridCol w="1181686">
                  <a:extLst>
                    <a:ext uri="{9D8B030D-6E8A-4147-A177-3AD203B41FA5}">
                      <a16:colId xmlns:a16="http://schemas.microsoft.com/office/drawing/2014/main" val="2433707258"/>
                    </a:ext>
                  </a:extLst>
                </a:gridCol>
                <a:gridCol w="1202788">
                  <a:extLst>
                    <a:ext uri="{9D8B030D-6E8A-4147-A177-3AD203B41FA5}">
                      <a16:colId xmlns:a16="http://schemas.microsoft.com/office/drawing/2014/main" val="658023392"/>
                    </a:ext>
                  </a:extLst>
                </a:gridCol>
              </a:tblGrid>
              <a:tr h="774925">
                <a:tc>
                  <a:txBody>
                    <a:bodyPr/>
                    <a:lstStyle/>
                    <a:p>
                      <a:pPr algn="ctr">
                        <a:lnSpc>
                          <a:spcPct val="150000"/>
                        </a:lnSpc>
                      </a:pPr>
                      <a:r>
                        <a:rPr lang="en-US" sz="2000" b="1" dirty="0"/>
                        <a:t>Applications</a:t>
                      </a:r>
                      <a:endParaRPr lang="tr-TR" sz="2000" b="1" dirty="0"/>
                    </a:p>
                  </a:txBody>
                  <a:tcPr/>
                </a:tc>
                <a:tc>
                  <a:txBody>
                    <a:bodyPr/>
                    <a:lstStyle/>
                    <a:p>
                      <a:pPr algn="ctr">
                        <a:lnSpc>
                          <a:spcPct val="150000"/>
                        </a:lnSpc>
                      </a:pPr>
                      <a:r>
                        <a:rPr lang="en-US" sz="2000" b="1" dirty="0"/>
                        <a:t>Description</a:t>
                      </a:r>
                      <a:endParaRPr lang="tr-TR" sz="2000" b="1" dirty="0"/>
                    </a:p>
                  </a:txBody>
                  <a:tcPr/>
                </a:tc>
                <a:tc>
                  <a:txBody>
                    <a:bodyPr/>
                    <a:lstStyle/>
                    <a:p>
                      <a:pPr algn="ctr"/>
                      <a:r>
                        <a:rPr lang="en-US" sz="2000" b="1" dirty="0"/>
                        <a:t># of Objects</a:t>
                      </a:r>
                      <a:endParaRPr lang="tr-TR" sz="2000" b="1" dirty="0"/>
                    </a:p>
                  </a:txBody>
                  <a:tcPr/>
                </a:tc>
                <a:tc>
                  <a:txBody>
                    <a:bodyPr/>
                    <a:lstStyle/>
                    <a:p>
                      <a:pPr algn="ctr"/>
                      <a:r>
                        <a:rPr lang="en-US" sz="2000" b="1" dirty="0"/>
                        <a:t>Footprint (GB)</a:t>
                      </a:r>
                      <a:endParaRPr lang="tr-TR" sz="2000" b="1" dirty="0"/>
                    </a:p>
                  </a:txBody>
                  <a:tcPr/>
                </a:tc>
                <a:extLst>
                  <a:ext uri="{0D108BD9-81ED-4DB2-BD59-A6C34878D82A}">
                    <a16:rowId xmlns:a16="http://schemas.microsoft.com/office/drawing/2014/main" val="1454681959"/>
                  </a:ext>
                </a:extLst>
              </a:tr>
              <a:tr h="448964">
                <a:tc>
                  <a:txBody>
                    <a:bodyPr/>
                    <a:lstStyle/>
                    <a:p>
                      <a:pPr algn="ctr"/>
                      <a:r>
                        <a:rPr lang="tr-TR" sz="1800" b="1" i="0" u="none" strike="noStrike" kern="1200" baseline="0" dirty="0" err="1">
                          <a:solidFill>
                            <a:schemeClr val="dk1"/>
                          </a:solidFill>
                          <a:latin typeface="+mn-lt"/>
                          <a:ea typeface="+mn-ea"/>
                          <a:cs typeface="+mn-cs"/>
                        </a:rPr>
                        <a:t>Triad</a:t>
                      </a:r>
                      <a:endParaRPr lang="tr-TR" b="1" dirty="0"/>
                    </a:p>
                  </a:txBody>
                  <a:tcPr/>
                </a:tc>
                <a:tc>
                  <a:txBody>
                    <a:bodyPr/>
                    <a:lstStyle/>
                    <a:p>
                      <a:pPr algn="ctr"/>
                      <a:r>
                        <a:rPr lang="en-US" sz="1800" b="1" i="0" u="none" strike="noStrike" kern="1200" baseline="0" dirty="0">
                          <a:solidFill>
                            <a:schemeClr val="dk1"/>
                          </a:solidFill>
                          <a:latin typeface="+mn-lt"/>
                          <a:ea typeface="+mn-ea"/>
                          <a:cs typeface="+mn-cs"/>
                        </a:rPr>
                        <a:t>Triad kernel of STREAM benchmark</a:t>
                      </a:r>
                      <a:endParaRPr lang="tr-TR" b="1" dirty="0"/>
                    </a:p>
                  </a:txBody>
                  <a:tcPr/>
                </a:tc>
                <a:tc>
                  <a:txBody>
                    <a:bodyPr/>
                    <a:lstStyle/>
                    <a:p>
                      <a:pPr algn="ctr"/>
                      <a:r>
                        <a:rPr lang="en-US" b="1" dirty="0"/>
                        <a:t>3</a:t>
                      </a:r>
                      <a:endParaRPr lang="tr-TR" b="1" dirty="0"/>
                    </a:p>
                  </a:txBody>
                  <a:tcPr/>
                </a:tc>
                <a:tc>
                  <a:txBody>
                    <a:bodyPr/>
                    <a:lstStyle/>
                    <a:p>
                      <a:pPr algn="ctr"/>
                      <a:r>
                        <a:rPr lang="en-US" b="1" dirty="0"/>
                        <a:t>6.00</a:t>
                      </a:r>
                      <a:endParaRPr lang="tr-TR" b="1" dirty="0"/>
                    </a:p>
                  </a:txBody>
                  <a:tcPr/>
                </a:tc>
                <a:extLst>
                  <a:ext uri="{0D108BD9-81ED-4DB2-BD59-A6C34878D82A}">
                    <a16:rowId xmlns:a16="http://schemas.microsoft.com/office/drawing/2014/main" val="142303476"/>
                  </a:ext>
                </a:extLst>
              </a:tr>
              <a:tr h="774925">
                <a:tc>
                  <a:txBody>
                    <a:bodyPr/>
                    <a:lstStyle/>
                    <a:p>
                      <a:pPr algn="ctr"/>
                      <a:r>
                        <a:rPr lang="tr-TR" sz="1800" b="1" i="0" u="none" strike="noStrike" kern="1200" baseline="0" dirty="0" err="1">
                          <a:solidFill>
                            <a:schemeClr val="dk1"/>
                          </a:solidFill>
                          <a:latin typeface="+mn-lt"/>
                          <a:ea typeface="+mn-ea"/>
                          <a:cs typeface="+mn-cs"/>
                        </a:rPr>
                        <a:t>Matrix</a:t>
                      </a:r>
                      <a:r>
                        <a:rPr lang="tr-TR" sz="1800" b="1" i="0" u="none" strike="noStrike" kern="1200" baseline="0" dirty="0">
                          <a:solidFill>
                            <a:schemeClr val="dk1"/>
                          </a:solidFill>
                          <a:latin typeface="+mn-lt"/>
                          <a:ea typeface="+mn-ea"/>
                          <a:cs typeface="+mn-cs"/>
                        </a:rPr>
                        <a:t> </a:t>
                      </a:r>
                      <a:r>
                        <a:rPr lang="tr-TR" sz="1800" b="1" i="0" u="none" strike="noStrike" kern="1200" baseline="0" dirty="0" err="1">
                          <a:solidFill>
                            <a:schemeClr val="dk1"/>
                          </a:solidFill>
                          <a:latin typeface="+mn-lt"/>
                          <a:ea typeface="+mn-ea"/>
                          <a:cs typeface="+mn-cs"/>
                        </a:rPr>
                        <a:t>Transpose</a:t>
                      </a:r>
                      <a:endParaRPr lang="tr-TR" b="1" dirty="0"/>
                    </a:p>
                  </a:txBody>
                  <a:tcPr/>
                </a:tc>
                <a:tc>
                  <a:txBody>
                    <a:bodyPr/>
                    <a:lstStyle/>
                    <a:p>
                      <a:pPr algn="ctr"/>
                      <a:r>
                        <a:rPr lang="en-US" sz="1800" b="1" i="0" u="none" strike="noStrike" kern="1200" baseline="0" dirty="0">
                          <a:solidFill>
                            <a:schemeClr val="dk1"/>
                          </a:solidFill>
                          <a:latin typeface="+mn-lt"/>
                          <a:ea typeface="+mn-ea"/>
                          <a:cs typeface="+mn-cs"/>
                        </a:rPr>
                        <a:t>Transpose of a matrix is stored in another matrix</a:t>
                      </a:r>
                      <a:endParaRPr lang="tr-TR" b="1" dirty="0"/>
                    </a:p>
                  </a:txBody>
                  <a:tcPr/>
                </a:tc>
                <a:tc>
                  <a:txBody>
                    <a:bodyPr/>
                    <a:lstStyle/>
                    <a:p>
                      <a:pPr algn="ctr"/>
                      <a:r>
                        <a:rPr lang="en-US" b="1" dirty="0"/>
                        <a:t>2</a:t>
                      </a:r>
                      <a:endParaRPr lang="tr-TR" b="1" dirty="0"/>
                    </a:p>
                  </a:txBody>
                  <a:tcPr/>
                </a:tc>
                <a:tc>
                  <a:txBody>
                    <a:bodyPr/>
                    <a:lstStyle/>
                    <a:p>
                      <a:pPr algn="ctr"/>
                      <a:r>
                        <a:rPr lang="en-US" b="1" dirty="0"/>
                        <a:t>6.00</a:t>
                      </a:r>
                      <a:endParaRPr lang="tr-TR" b="1" dirty="0"/>
                    </a:p>
                  </a:txBody>
                  <a:tcPr/>
                </a:tc>
                <a:extLst>
                  <a:ext uri="{0D108BD9-81ED-4DB2-BD59-A6C34878D82A}">
                    <a16:rowId xmlns:a16="http://schemas.microsoft.com/office/drawing/2014/main" val="1085846065"/>
                  </a:ext>
                </a:extLst>
              </a:tr>
              <a:tr h="774925">
                <a:tc>
                  <a:txBody>
                    <a:bodyPr/>
                    <a:lstStyle/>
                    <a:p>
                      <a:pPr algn="ctr"/>
                      <a:r>
                        <a:rPr lang="en-US" b="1" dirty="0"/>
                        <a:t>Conjugate Gradient (CG)</a:t>
                      </a:r>
                    </a:p>
                  </a:txBody>
                  <a:tcPr/>
                </a:tc>
                <a:tc>
                  <a:txBody>
                    <a:bodyPr/>
                    <a:lstStyle/>
                    <a:p>
                      <a:pPr algn="ctr"/>
                      <a:r>
                        <a:rPr lang="en-US" sz="1800" b="1" i="0" u="none" strike="noStrike" kern="1200" baseline="0" dirty="0">
                          <a:solidFill>
                            <a:schemeClr val="dk1"/>
                          </a:solidFill>
                          <a:latin typeface="+mn-lt"/>
                          <a:ea typeface="+mn-ea"/>
                          <a:cs typeface="+mn-cs"/>
                        </a:rPr>
                        <a:t>Conjugate Gradient solves unstructured sparse linear systems</a:t>
                      </a:r>
                      <a:endParaRPr lang="tr-TR" b="1" dirty="0"/>
                    </a:p>
                  </a:txBody>
                  <a:tcPr/>
                </a:tc>
                <a:tc>
                  <a:txBody>
                    <a:bodyPr/>
                    <a:lstStyle/>
                    <a:p>
                      <a:pPr algn="ctr"/>
                      <a:r>
                        <a:rPr lang="en-US" b="1" dirty="0"/>
                        <a:t>13</a:t>
                      </a:r>
                      <a:endParaRPr lang="tr-TR" b="1" dirty="0"/>
                    </a:p>
                  </a:txBody>
                  <a:tcPr/>
                </a:tc>
                <a:tc>
                  <a:txBody>
                    <a:bodyPr/>
                    <a:lstStyle/>
                    <a:p>
                      <a:pPr algn="ctr"/>
                      <a:r>
                        <a:rPr lang="en-US" b="1" dirty="0"/>
                        <a:t>5.23</a:t>
                      </a:r>
                      <a:endParaRPr lang="tr-TR" b="1" dirty="0"/>
                    </a:p>
                  </a:txBody>
                  <a:tcPr/>
                </a:tc>
                <a:extLst>
                  <a:ext uri="{0D108BD9-81ED-4DB2-BD59-A6C34878D82A}">
                    <a16:rowId xmlns:a16="http://schemas.microsoft.com/office/drawing/2014/main" val="1913278893"/>
                  </a:ext>
                </a:extLst>
              </a:tr>
              <a:tr h="774925">
                <a:tc>
                  <a:txBody>
                    <a:bodyPr/>
                    <a:lstStyle/>
                    <a:p>
                      <a:pPr algn="ctr"/>
                      <a:r>
                        <a:rPr lang="en-US" b="1" dirty="0" err="1"/>
                        <a:t>HotSpot</a:t>
                      </a:r>
                      <a:endParaRPr lang="tr-TR" b="1" dirty="0"/>
                    </a:p>
                  </a:txBody>
                  <a:tcPr/>
                </a:tc>
                <a:tc>
                  <a:txBody>
                    <a:bodyPr/>
                    <a:lstStyle/>
                    <a:p>
                      <a:pPr algn="ctr"/>
                      <a:r>
                        <a:rPr lang="en-US" sz="1800" b="1" i="0" u="none" strike="noStrike" kern="1200" baseline="0" dirty="0">
                          <a:solidFill>
                            <a:schemeClr val="dk1"/>
                          </a:solidFill>
                          <a:latin typeface="+mn-lt"/>
                          <a:ea typeface="+mn-ea"/>
                          <a:cs typeface="+mn-cs"/>
                        </a:rPr>
                        <a:t>Approximates processor temperature and power by solving PDEs</a:t>
                      </a:r>
                      <a:endParaRPr lang="tr-TR" b="1" dirty="0"/>
                    </a:p>
                  </a:txBody>
                  <a:tcPr/>
                </a:tc>
                <a:tc>
                  <a:txBody>
                    <a:bodyPr/>
                    <a:lstStyle/>
                    <a:p>
                      <a:pPr algn="ctr"/>
                      <a:r>
                        <a:rPr lang="en-US" b="1" dirty="0"/>
                        <a:t>3</a:t>
                      </a:r>
                      <a:endParaRPr lang="tr-TR" b="1" dirty="0"/>
                    </a:p>
                  </a:txBody>
                  <a:tcPr/>
                </a:tc>
                <a:tc>
                  <a:txBody>
                    <a:bodyPr/>
                    <a:lstStyle/>
                    <a:p>
                      <a:pPr algn="ctr"/>
                      <a:r>
                        <a:rPr lang="en-US" b="1" dirty="0"/>
                        <a:t>6.00</a:t>
                      </a:r>
                      <a:endParaRPr lang="tr-TR" b="1" dirty="0"/>
                    </a:p>
                  </a:txBody>
                  <a:tcPr/>
                </a:tc>
                <a:extLst>
                  <a:ext uri="{0D108BD9-81ED-4DB2-BD59-A6C34878D82A}">
                    <a16:rowId xmlns:a16="http://schemas.microsoft.com/office/drawing/2014/main" val="936021895"/>
                  </a:ext>
                </a:extLst>
              </a:tr>
              <a:tr h="774925">
                <a:tc>
                  <a:txBody>
                    <a:bodyPr/>
                    <a:lstStyle/>
                    <a:p>
                      <a:pPr algn="ctr"/>
                      <a:r>
                        <a:rPr lang="en-US" b="1" dirty="0"/>
                        <a:t>Image Segmentation</a:t>
                      </a:r>
                      <a:endParaRPr lang="tr-TR" b="1" dirty="0"/>
                    </a:p>
                  </a:txBody>
                  <a:tcPr/>
                </a:tc>
                <a:tc>
                  <a:txBody>
                    <a:bodyPr/>
                    <a:lstStyle/>
                    <a:p>
                      <a:pPr algn="ctr"/>
                      <a:r>
                        <a:rPr lang="en-US" sz="1800" b="1" i="0" u="none" strike="noStrike" kern="1200" baseline="0" dirty="0">
                          <a:solidFill>
                            <a:schemeClr val="dk1"/>
                          </a:solidFill>
                          <a:latin typeface="+mn-lt"/>
                          <a:ea typeface="+mn-ea"/>
                          <a:cs typeface="+mn-cs"/>
                        </a:rPr>
                        <a:t>Divides and recolors an image into segments to identify boundaries</a:t>
                      </a:r>
                      <a:endParaRPr lang="tr-TR" b="1" dirty="0"/>
                    </a:p>
                  </a:txBody>
                  <a:tcPr/>
                </a:tc>
                <a:tc>
                  <a:txBody>
                    <a:bodyPr/>
                    <a:lstStyle/>
                    <a:p>
                      <a:pPr algn="ctr"/>
                      <a:r>
                        <a:rPr lang="en-US" b="1" dirty="0"/>
                        <a:t>7</a:t>
                      </a:r>
                      <a:endParaRPr lang="tr-TR" b="1" dirty="0"/>
                    </a:p>
                  </a:txBody>
                  <a:tcPr/>
                </a:tc>
                <a:tc>
                  <a:txBody>
                    <a:bodyPr/>
                    <a:lstStyle/>
                    <a:p>
                      <a:pPr algn="ctr"/>
                      <a:r>
                        <a:rPr lang="en-US" b="1" dirty="0"/>
                        <a:t>5.55</a:t>
                      </a:r>
                      <a:endParaRPr lang="tr-TR" b="1" dirty="0"/>
                    </a:p>
                  </a:txBody>
                  <a:tcPr/>
                </a:tc>
                <a:extLst>
                  <a:ext uri="{0D108BD9-81ED-4DB2-BD59-A6C34878D82A}">
                    <a16:rowId xmlns:a16="http://schemas.microsoft.com/office/drawing/2014/main" val="1092406589"/>
                  </a:ext>
                </a:extLst>
              </a:tr>
              <a:tr h="774925">
                <a:tc>
                  <a:txBody>
                    <a:bodyPr/>
                    <a:lstStyle/>
                    <a:p>
                      <a:pPr algn="ctr"/>
                      <a:r>
                        <a:rPr lang="en-US" b="1" dirty="0"/>
                        <a:t>Breadth-First Search (BFS)</a:t>
                      </a:r>
                      <a:endParaRPr lang="tr-TR" b="1" dirty="0"/>
                    </a:p>
                  </a:txBody>
                  <a:tcPr/>
                </a:tc>
                <a:tc>
                  <a:txBody>
                    <a:bodyPr/>
                    <a:lstStyle/>
                    <a:p>
                      <a:pPr algn="ctr"/>
                      <a:r>
                        <a:rPr lang="en-US" sz="1800" b="1" i="0" u="none" strike="noStrike" kern="1200" baseline="0" dirty="0">
                          <a:solidFill>
                            <a:schemeClr val="dk1"/>
                          </a:solidFill>
                          <a:latin typeface="+mn-lt"/>
                          <a:ea typeface="+mn-ea"/>
                          <a:cs typeface="+mn-cs"/>
                        </a:rPr>
                        <a:t>Breath first search graph traversal algorithm</a:t>
                      </a:r>
                      <a:endParaRPr lang="tr-TR" b="1" dirty="0"/>
                    </a:p>
                  </a:txBody>
                  <a:tcPr/>
                </a:tc>
                <a:tc>
                  <a:txBody>
                    <a:bodyPr/>
                    <a:lstStyle/>
                    <a:p>
                      <a:pPr algn="ctr"/>
                      <a:r>
                        <a:rPr lang="en-US" b="1" dirty="0"/>
                        <a:t>6</a:t>
                      </a:r>
                      <a:endParaRPr lang="tr-TR" b="1" dirty="0"/>
                    </a:p>
                  </a:txBody>
                  <a:tcPr/>
                </a:tc>
                <a:tc>
                  <a:txBody>
                    <a:bodyPr/>
                    <a:lstStyle/>
                    <a:p>
                      <a:pPr algn="ctr"/>
                      <a:r>
                        <a:rPr lang="en-US" b="1" dirty="0"/>
                        <a:t>9.74</a:t>
                      </a:r>
                      <a:endParaRPr lang="tr-TR" b="1" dirty="0"/>
                    </a:p>
                  </a:txBody>
                  <a:tcPr/>
                </a:tc>
                <a:extLst>
                  <a:ext uri="{0D108BD9-81ED-4DB2-BD59-A6C34878D82A}">
                    <a16:rowId xmlns:a16="http://schemas.microsoft.com/office/drawing/2014/main" val="3997522634"/>
                  </a:ext>
                </a:extLst>
              </a:tr>
            </a:tbl>
          </a:graphicData>
        </a:graphic>
      </p:graphicFrame>
      <p:sp>
        <p:nvSpPr>
          <p:cNvPr id="4" name="Slide Number Placeholder 3">
            <a:extLst>
              <a:ext uri="{FF2B5EF4-FFF2-40B4-BE49-F238E27FC236}">
                <a16:creationId xmlns:a16="http://schemas.microsoft.com/office/drawing/2014/main" id="{64872329-5DD6-430F-95F4-226D29D4C3F9}"/>
              </a:ext>
            </a:extLst>
          </p:cNvPr>
          <p:cNvSpPr>
            <a:spLocks noGrp="1"/>
          </p:cNvSpPr>
          <p:nvPr>
            <p:ph type="sldNum" sz="quarter" idx="12"/>
          </p:nvPr>
        </p:nvSpPr>
        <p:spPr/>
        <p:txBody>
          <a:bodyPr/>
          <a:lstStyle/>
          <a:p>
            <a:fld id="{D7D17EEB-E88F-E742-93D6-13182CC56D54}" type="slidenum">
              <a:rPr lang="en-US" smtClean="0"/>
              <a:t>21</a:t>
            </a:fld>
            <a:endParaRPr lang="en-US"/>
          </a:p>
        </p:txBody>
      </p:sp>
    </p:spTree>
    <p:extLst>
      <p:ext uri="{BB962C8B-B14F-4D97-AF65-F5344CB8AC3E}">
        <p14:creationId xmlns:p14="http://schemas.microsoft.com/office/powerpoint/2010/main" val="356205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B7D79703-95AD-4DD0-A98F-4614FE9051F9}"/>
              </a:ext>
            </a:extLst>
          </p:cNvPr>
          <p:cNvSpPr/>
          <p:nvPr/>
        </p:nvSpPr>
        <p:spPr>
          <a:xfrm rot="10800000">
            <a:off x="5852506" y="1253990"/>
            <a:ext cx="2994054" cy="50700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dirty="0"/>
          </a:p>
        </p:txBody>
      </p:sp>
      <p:sp>
        <p:nvSpPr>
          <p:cNvPr id="2" name="Title 1">
            <a:extLst>
              <a:ext uri="{FF2B5EF4-FFF2-40B4-BE49-F238E27FC236}">
                <a16:creationId xmlns:a16="http://schemas.microsoft.com/office/drawing/2014/main" id="{F0609340-68CB-4329-84D3-8E4917C3B11E}"/>
              </a:ext>
            </a:extLst>
          </p:cNvPr>
          <p:cNvSpPr>
            <a:spLocks noGrp="1"/>
          </p:cNvSpPr>
          <p:nvPr>
            <p:ph type="title"/>
          </p:nvPr>
        </p:nvSpPr>
        <p:spPr/>
        <p:txBody>
          <a:bodyPr>
            <a:normAutofit fontScale="90000"/>
          </a:bodyPr>
          <a:lstStyle/>
          <a:p>
            <a:r>
              <a:rPr lang="en-US" dirty="0"/>
              <a:t>Comparing with All-DDR or ALL-MCDRAM</a:t>
            </a:r>
            <a:endParaRPr lang="tr-TR" dirty="0"/>
          </a:p>
        </p:txBody>
      </p:sp>
      <p:sp>
        <p:nvSpPr>
          <p:cNvPr id="4" name="Slide Number Placeholder 3">
            <a:extLst>
              <a:ext uri="{FF2B5EF4-FFF2-40B4-BE49-F238E27FC236}">
                <a16:creationId xmlns:a16="http://schemas.microsoft.com/office/drawing/2014/main" id="{BBD097C5-12C2-470B-A8DD-8A916187217C}"/>
              </a:ext>
            </a:extLst>
          </p:cNvPr>
          <p:cNvSpPr>
            <a:spLocks noGrp="1"/>
          </p:cNvSpPr>
          <p:nvPr>
            <p:ph type="sldNum" sz="quarter" idx="12"/>
          </p:nvPr>
        </p:nvSpPr>
        <p:spPr/>
        <p:txBody>
          <a:bodyPr/>
          <a:lstStyle/>
          <a:p>
            <a:fld id="{D7D17EEB-E88F-E742-93D6-13182CC56D54}" type="slidenum">
              <a:rPr lang="en-US" smtClean="0"/>
              <a:t>22</a:t>
            </a:fld>
            <a:endParaRPr lang="en-US"/>
          </a:p>
        </p:txBody>
      </p:sp>
      <p:grpSp>
        <p:nvGrpSpPr>
          <p:cNvPr id="30" name="Group 29">
            <a:extLst>
              <a:ext uri="{FF2B5EF4-FFF2-40B4-BE49-F238E27FC236}">
                <a16:creationId xmlns:a16="http://schemas.microsoft.com/office/drawing/2014/main" id="{C33833F7-6DE1-4066-AB20-35BDA6AFCD41}"/>
              </a:ext>
            </a:extLst>
          </p:cNvPr>
          <p:cNvGrpSpPr/>
          <p:nvPr/>
        </p:nvGrpSpPr>
        <p:grpSpPr>
          <a:xfrm>
            <a:off x="771322" y="1259498"/>
            <a:ext cx="7716872" cy="3270308"/>
            <a:chOff x="790779" y="1785442"/>
            <a:chExt cx="7716872" cy="3270308"/>
          </a:xfrm>
        </p:grpSpPr>
        <p:grpSp>
          <p:nvGrpSpPr>
            <p:cNvPr id="25" name="Group 24">
              <a:extLst>
                <a:ext uri="{FF2B5EF4-FFF2-40B4-BE49-F238E27FC236}">
                  <a16:creationId xmlns:a16="http://schemas.microsoft.com/office/drawing/2014/main" id="{34B8B2C3-D785-4197-B29E-4F837018FACC}"/>
                </a:ext>
              </a:extLst>
            </p:cNvPr>
            <p:cNvGrpSpPr/>
            <p:nvPr/>
          </p:nvGrpSpPr>
          <p:grpSpPr>
            <a:xfrm>
              <a:off x="6470077" y="3234703"/>
              <a:ext cx="764270" cy="1821047"/>
              <a:chOff x="3181178" y="4323341"/>
              <a:chExt cx="804932" cy="1727034"/>
            </a:xfrm>
          </p:grpSpPr>
          <p:sp>
            <p:nvSpPr>
              <p:cNvPr id="21" name="Arrow: Bent-Up 20">
                <a:extLst>
                  <a:ext uri="{FF2B5EF4-FFF2-40B4-BE49-F238E27FC236}">
                    <a16:creationId xmlns:a16="http://schemas.microsoft.com/office/drawing/2014/main" id="{73973BEE-9F41-4698-984E-D1E388096EA6}"/>
                  </a:ext>
                </a:extLst>
              </p:cNvPr>
              <p:cNvSpPr/>
              <p:nvPr/>
            </p:nvSpPr>
            <p:spPr>
              <a:xfrm rot="5400000">
                <a:off x="3277492" y="5389807"/>
                <a:ext cx="564254" cy="756881"/>
              </a:xfrm>
              <a:prstGeom prst="bentUpArrow">
                <a:avLst>
                  <a:gd name="adj1" fmla="val 35333"/>
                  <a:gd name="adj2" fmla="val 30567"/>
                  <a:gd name="adj3" fmla="val 5000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3" name="Arrow: Bent 22">
                <a:extLst>
                  <a:ext uri="{FF2B5EF4-FFF2-40B4-BE49-F238E27FC236}">
                    <a16:creationId xmlns:a16="http://schemas.microsoft.com/office/drawing/2014/main" id="{DCFC77EA-66B3-42FB-977B-BC292F39341B}"/>
                  </a:ext>
                </a:extLst>
              </p:cNvPr>
              <p:cNvSpPr/>
              <p:nvPr/>
            </p:nvSpPr>
            <p:spPr>
              <a:xfrm>
                <a:off x="3181179" y="4323341"/>
                <a:ext cx="804931" cy="454158"/>
              </a:xfrm>
              <a:prstGeom prst="bentArrow">
                <a:avLst>
                  <a:gd name="adj1" fmla="val 32463"/>
                  <a:gd name="adj2" fmla="val 36940"/>
                  <a:gd name="adj3" fmla="val 50000"/>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sp>
          <p:nvSpPr>
            <p:cNvPr id="27" name="TextBox 26">
              <a:extLst>
                <a:ext uri="{FF2B5EF4-FFF2-40B4-BE49-F238E27FC236}">
                  <a16:creationId xmlns:a16="http://schemas.microsoft.com/office/drawing/2014/main" id="{3415237F-3285-45E4-BFB2-D4AF49CDD287}"/>
                </a:ext>
              </a:extLst>
            </p:cNvPr>
            <p:cNvSpPr txBox="1"/>
            <p:nvPr/>
          </p:nvSpPr>
          <p:spPr>
            <a:xfrm>
              <a:off x="790779" y="1934101"/>
              <a:ext cx="2030074" cy="646331"/>
            </a:xfrm>
            <a:prstGeom prst="rect">
              <a:avLst/>
            </a:prstGeom>
            <a:noFill/>
          </p:spPr>
          <p:txBody>
            <a:bodyPr wrap="square" rtlCol="0">
              <a:spAutoFit/>
            </a:bodyPr>
            <a:lstStyle/>
            <a:p>
              <a:pPr algn="ctr"/>
              <a:r>
                <a:rPr lang="en-US" b="1" dirty="0">
                  <a:solidFill>
                    <a:schemeClr val="accent1">
                      <a:lumMod val="75000"/>
                    </a:schemeClr>
                  </a:solidFill>
                </a:rPr>
                <a:t>All application data in DDR</a:t>
              </a:r>
              <a:endParaRPr lang="tr-TR" b="1" dirty="0">
                <a:solidFill>
                  <a:schemeClr val="accent1">
                    <a:lumMod val="75000"/>
                  </a:schemeClr>
                </a:solidFill>
              </a:endParaRPr>
            </a:p>
          </p:txBody>
        </p:sp>
        <p:sp>
          <p:nvSpPr>
            <p:cNvPr id="28" name="TextBox 27">
              <a:extLst>
                <a:ext uri="{FF2B5EF4-FFF2-40B4-BE49-F238E27FC236}">
                  <a16:creationId xmlns:a16="http://schemas.microsoft.com/office/drawing/2014/main" id="{FBC92D7C-EB52-40CB-808A-C8FC7CE49877}"/>
                </a:ext>
              </a:extLst>
            </p:cNvPr>
            <p:cNvSpPr txBox="1"/>
            <p:nvPr/>
          </p:nvSpPr>
          <p:spPr>
            <a:xfrm>
              <a:off x="3491846" y="1952981"/>
              <a:ext cx="2030074" cy="646331"/>
            </a:xfrm>
            <a:prstGeom prst="rect">
              <a:avLst/>
            </a:prstGeom>
            <a:noFill/>
          </p:spPr>
          <p:txBody>
            <a:bodyPr wrap="square" rtlCol="0">
              <a:spAutoFit/>
            </a:bodyPr>
            <a:lstStyle/>
            <a:p>
              <a:pPr algn="ctr"/>
              <a:r>
                <a:rPr lang="en-US" b="1" dirty="0">
                  <a:solidFill>
                    <a:schemeClr val="accent1">
                      <a:lumMod val="75000"/>
                    </a:schemeClr>
                  </a:solidFill>
                </a:rPr>
                <a:t>All application data in MCDRAM</a:t>
              </a:r>
              <a:endParaRPr lang="tr-TR" b="1" dirty="0">
                <a:solidFill>
                  <a:schemeClr val="accent1">
                    <a:lumMod val="75000"/>
                  </a:schemeClr>
                </a:solidFill>
              </a:endParaRPr>
            </a:p>
          </p:txBody>
        </p:sp>
        <p:sp>
          <p:nvSpPr>
            <p:cNvPr id="29" name="TextBox 28">
              <a:extLst>
                <a:ext uri="{FF2B5EF4-FFF2-40B4-BE49-F238E27FC236}">
                  <a16:creationId xmlns:a16="http://schemas.microsoft.com/office/drawing/2014/main" id="{6565A895-9292-47E7-ADE4-8CA81A46D627}"/>
                </a:ext>
              </a:extLst>
            </p:cNvPr>
            <p:cNvSpPr txBox="1"/>
            <p:nvPr/>
          </p:nvSpPr>
          <p:spPr>
            <a:xfrm>
              <a:off x="6305941" y="1785442"/>
              <a:ext cx="2201710" cy="923330"/>
            </a:xfrm>
            <a:prstGeom prst="rect">
              <a:avLst/>
            </a:prstGeom>
            <a:noFill/>
          </p:spPr>
          <p:txBody>
            <a:bodyPr wrap="square" rtlCol="0">
              <a:spAutoFit/>
            </a:bodyPr>
            <a:lstStyle/>
            <a:p>
              <a:pPr algn="ctr"/>
              <a:r>
                <a:rPr lang="en-US" b="1" dirty="0">
                  <a:solidFill>
                    <a:schemeClr val="accent1">
                      <a:lumMod val="75000"/>
                    </a:schemeClr>
                  </a:solidFill>
                </a:rPr>
                <a:t>Application data divided between DDR and MCDRAM</a:t>
              </a:r>
              <a:endParaRPr lang="tr-TR" b="1" dirty="0">
                <a:solidFill>
                  <a:schemeClr val="accent1">
                    <a:lumMod val="75000"/>
                  </a:schemeClr>
                </a:solidFill>
              </a:endParaRPr>
            </a:p>
          </p:txBody>
        </p:sp>
      </p:grpSp>
      <p:sp>
        <p:nvSpPr>
          <p:cNvPr id="34" name="TextBox 33">
            <a:extLst>
              <a:ext uri="{FF2B5EF4-FFF2-40B4-BE49-F238E27FC236}">
                <a16:creationId xmlns:a16="http://schemas.microsoft.com/office/drawing/2014/main" id="{BCE003A3-F17F-4636-B085-9A22366E92E9}"/>
              </a:ext>
            </a:extLst>
          </p:cNvPr>
          <p:cNvSpPr txBox="1"/>
          <p:nvPr/>
        </p:nvSpPr>
        <p:spPr>
          <a:xfrm>
            <a:off x="5641099" y="5323086"/>
            <a:ext cx="3398742" cy="646331"/>
          </a:xfrm>
          <a:prstGeom prst="rect">
            <a:avLst/>
          </a:prstGeom>
          <a:noFill/>
        </p:spPr>
        <p:txBody>
          <a:bodyPr wrap="square" rtlCol="0">
            <a:spAutoFit/>
          </a:bodyPr>
          <a:lstStyle/>
          <a:p>
            <a:pPr algn="ctr"/>
            <a:r>
              <a:rPr lang="en-US" b="1" dirty="0"/>
              <a:t>Our placement </a:t>
            </a:r>
          </a:p>
          <a:p>
            <a:pPr algn="ctr"/>
            <a:r>
              <a:rPr lang="en-US" b="1" dirty="0"/>
              <a:t>(without the presence of cache)</a:t>
            </a:r>
            <a:endParaRPr lang="tr-TR" b="1" dirty="0"/>
          </a:p>
        </p:txBody>
      </p:sp>
      <p:sp>
        <p:nvSpPr>
          <p:cNvPr id="50" name="Rectangle: Rounded Corners 49">
            <a:extLst>
              <a:ext uri="{FF2B5EF4-FFF2-40B4-BE49-F238E27FC236}">
                <a16:creationId xmlns:a16="http://schemas.microsoft.com/office/drawing/2014/main" id="{DC077B83-8249-4C9D-8441-70E0BCADB88F}"/>
              </a:ext>
            </a:extLst>
          </p:cNvPr>
          <p:cNvSpPr/>
          <p:nvPr/>
        </p:nvSpPr>
        <p:spPr>
          <a:xfrm>
            <a:off x="555338" y="5278919"/>
            <a:ext cx="4914904" cy="949167"/>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All configurations have a Flat Memory configurations i.e. </a:t>
            </a:r>
            <a:r>
              <a:rPr lang="en-US" b="1" dirty="0">
                <a:solidFill>
                  <a:schemeClr val="tx1"/>
                </a:solidFill>
              </a:rPr>
              <a:t>Code modification is required</a:t>
            </a:r>
            <a:endParaRPr lang="tr-TR" b="1" dirty="0">
              <a:solidFill>
                <a:schemeClr val="tx1"/>
              </a:solidFill>
            </a:endParaRPr>
          </a:p>
        </p:txBody>
      </p:sp>
      <p:grpSp>
        <p:nvGrpSpPr>
          <p:cNvPr id="57" name="Group 56">
            <a:extLst>
              <a:ext uri="{FF2B5EF4-FFF2-40B4-BE49-F238E27FC236}">
                <a16:creationId xmlns:a16="http://schemas.microsoft.com/office/drawing/2014/main" id="{D03CDEC6-D23D-4967-93E8-E572F8AF399A}"/>
              </a:ext>
            </a:extLst>
          </p:cNvPr>
          <p:cNvGrpSpPr/>
          <p:nvPr/>
        </p:nvGrpSpPr>
        <p:grpSpPr>
          <a:xfrm>
            <a:off x="357809" y="2348765"/>
            <a:ext cx="2068239" cy="2613874"/>
            <a:chOff x="-120381" y="1672367"/>
            <a:chExt cx="5976896" cy="4395945"/>
          </a:xfrm>
        </p:grpSpPr>
        <p:sp>
          <p:nvSpPr>
            <p:cNvPr id="58" name="Rectangle 57">
              <a:extLst>
                <a:ext uri="{FF2B5EF4-FFF2-40B4-BE49-F238E27FC236}">
                  <a16:creationId xmlns:a16="http://schemas.microsoft.com/office/drawing/2014/main" id="{A611D1DC-3252-4E52-8697-93A29F0F2F0C}"/>
                </a:ext>
              </a:extLst>
            </p:cNvPr>
            <p:cNvSpPr/>
            <p:nvPr/>
          </p:nvSpPr>
          <p:spPr>
            <a:xfrm>
              <a:off x="2925479" y="3369527"/>
              <a:ext cx="2931036" cy="269878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tx1"/>
                  </a:solidFill>
                </a:rPr>
                <a:t>DDR</a:t>
              </a:r>
              <a:endParaRPr lang="tr-TR" sz="3600" b="1" dirty="0">
                <a:solidFill>
                  <a:schemeClr val="tx1"/>
                </a:solidFill>
              </a:endParaRPr>
            </a:p>
          </p:txBody>
        </p:sp>
        <p:sp>
          <p:nvSpPr>
            <p:cNvPr id="59" name="Arrow: Bent-Up 58">
              <a:extLst>
                <a:ext uri="{FF2B5EF4-FFF2-40B4-BE49-F238E27FC236}">
                  <a16:creationId xmlns:a16="http://schemas.microsoft.com/office/drawing/2014/main" id="{43EEEBA5-EFCC-472F-80C9-DE915013D666}"/>
                </a:ext>
              </a:extLst>
            </p:cNvPr>
            <p:cNvSpPr/>
            <p:nvPr/>
          </p:nvSpPr>
          <p:spPr>
            <a:xfrm rot="5400000">
              <a:off x="987140" y="3803078"/>
              <a:ext cx="1146790" cy="2220181"/>
            </a:xfrm>
            <a:prstGeom prst="bentUpArrow">
              <a:avLst>
                <a:gd name="adj1" fmla="val 35333"/>
                <a:gd name="adj2" fmla="val 30567"/>
                <a:gd name="adj3" fmla="val 42396"/>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900"/>
            </a:p>
          </p:txBody>
        </p:sp>
        <p:sp>
          <p:nvSpPr>
            <p:cNvPr id="60" name="Rectangle 59">
              <a:extLst>
                <a:ext uri="{FF2B5EF4-FFF2-40B4-BE49-F238E27FC236}">
                  <a16:creationId xmlns:a16="http://schemas.microsoft.com/office/drawing/2014/main" id="{1C7CA07E-B74C-47A1-8C3D-8219F4AAC6AE}"/>
                </a:ext>
              </a:extLst>
            </p:cNvPr>
            <p:cNvSpPr/>
            <p:nvPr/>
          </p:nvSpPr>
          <p:spPr>
            <a:xfrm>
              <a:off x="-120381" y="3133299"/>
              <a:ext cx="1982646" cy="982997"/>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CPU</a:t>
              </a:r>
              <a:endParaRPr lang="tr-TR" sz="2000" b="1" dirty="0">
                <a:solidFill>
                  <a:schemeClr val="tx1"/>
                </a:solidFill>
              </a:endParaRPr>
            </a:p>
          </p:txBody>
        </p:sp>
        <p:sp>
          <p:nvSpPr>
            <p:cNvPr id="61" name="Rectangle 60">
              <a:extLst>
                <a:ext uri="{FF2B5EF4-FFF2-40B4-BE49-F238E27FC236}">
                  <a16:creationId xmlns:a16="http://schemas.microsoft.com/office/drawing/2014/main" id="{8DB2CDD7-38E0-48C1-8DAF-4487B011914E}"/>
                </a:ext>
              </a:extLst>
            </p:cNvPr>
            <p:cNvSpPr/>
            <p:nvPr/>
          </p:nvSpPr>
          <p:spPr>
            <a:xfrm>
              <a:off x="2925479" y="1672367"/>
              <a:ext cx="2931036" cy="1107996"/>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MCDRAM</a:t>
              </a:r>
              <a:endParaRPr lang="tr-TR" sz="2000" b="1" dirty="0">
                <a:solidFill>
                  <a:schemeClr val="tx1"/>
                </a:solidFill>
              </a:endParaRPr>
            </a:p>
          </p:txBody>
        </p:sp>
      </p:grpSp>
      <p:grpSp>
        <p:nvGrpSpPr>
          <p:cNvPr id="65" name="Group 64">
            <a:extLst>
              <a:ext uri="{FF2B5EF4-FFF2-40B4-BE49-F238E27FC236}">
                <a16:creationId xmlns:a16="http://schemas.microsoft.com/office/drawing/2014/main" id="{37282CB1-4633-4DAD-A7C7-4ECF7F80AD3A}"/>
              </a:ext>
            </a:extLst>
          </p:cNvPr>
          <p:cNvGrpSpPr/>
          <p:nvPr/>
        </p:nvGrpSpPr>
        <p:grpSpPr>
          <a:xfrm>
            <a:off x="3012790" y="2369206"/>
            <a:ext cx="2068239" cy="2613874"/>
            <a:chOff x="-120381" y="1672367"/>
            <a:chExt cx="5976896" cy="4395945"/>
          </a:xfrm>
        </p:grpSpPr>
        <p:sp>
          <p:nvSpPr>
            <p:cNvPr id="66" name="Rectangle 65">
              <a:extLst>
                <a:ext uri="{FF2B5EF4-FFF2-40B4-BE49-F238E27FC236}">
                  <a16:creationId xmlns:a16="http://schemas.microsoft.com/office/drawing/2014/main" id="{2EF5C3CB-D514-46FB-B765-F802D2E824E1}"/>
                </a:ext>
              </a:extLst>
            </p:cNvPr>
            <p:cNvSpPr/>
            <p:nvPr/>
          </p:nvSpPr>
          <p:spPr>
            <a:xfrm>
              <a:off x="2925479" y="3369527"/>
              <a:ext cx="2931036" cy="269878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tx1"/>
                  </a:solidFill>
                </a:rPr>
                <a:t>DDR</a:t>
              </a:r>
              <a:endParaRPr lang="tr-TR" sz="3600" b="1" dirty="0">
                <a:solidFill>
                  <a:schemeClr val="tx1"/>
                </a:solidFill>
              </a:endParaRPr>
            </a:p>
          </p:txBody>
        </p:sp>
        <p:sp>
          <p:nvSpPr>
            <p:cNvPr id="68" name="Rectangle 67">
              <a:extLst>
                <a:ext uri="{FF2B5EF4-FFF2-40B4-BE49-F238E27FC236}">
                  <a16:creationId xmlns:a16="http://schemas.microsoft.com/office/drawing/2014/main" id="{9EA6E503-FD0D-40A5-A585-AA86CF5BCF16}"/>
                </a:ext>
              </a:extLst>
            </p:cNvPr>
            <p:cNvSpPr/>
            <p:nvPr/>
          </p:nvSpPr>
          <p:spPr>
            <a:xfrm>
              <a:off x="-120381" y="3133299"/>
              <a:ext cx="1982646" cy="982997"/>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CPU</a:t>
              </a:r>
              <a:endParaRPr lang="tr-TR" sz="2000" b="1" dirty="0">
                <a:solidFill>
                  <a:schemeClr val="tx1"/>
                </a:solidFill>
              </a:endParaRPr>
            </a:p>
          </p:txBody>
        </p:sp>
        <p:sp>
          <p:nvSpPr>
            <p:cNvPr id="69" name="Rectangle 68">
              <a:extLst>
                <a:ext uri="{FF2B5EF4-FFF2-40B4-BE49-F238E27FC236}">
                  <a16:creationId xmlns:a16="http://schemas.microsoft.com/office/drawing/2014/main" id="{1D64DD19-BAC7-4F84-98D5-59DC04805E7F}"/>
                </a:ext>
              </a:extLst>
            </p:cNvPr>
            <p:cNvSpPr/>
            <p:nvPr/>
          </p:nvSpPr>
          <p:spPr>
            <a:xfrm>
              <a:off x="2925479" y="1672367"/>
              <a:ext cx="2931036" cy="1107996"/>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MCDRAM</a:t>
              </a:r>
              <a:endParaRPr lang="tr-TR" sz="2000" b="1" dirty="0">
                <a:solidFill>
                  <a:schemeClr val="tx1"/>
                </a:solidFill>
              </a:endParaRPr>
            </a:p>
          </p:txBody>
        </p:sp>
      </p:grpSp>
      <p:sp>
        <p:nvSpPr>
          <p:cNvPr id="70" name="Arrow: Bent 69">
            <a:extLst>
              <a:ext uri="{FF2B5EF4-FFF2-40B4-BE49-F238E27FC236}">
                <a16:creationId xmlns:a16="http://schemas.microsoft.com/office/drawing/2014/main" id="{C42741F3-F4F9-4E46-B760-F14297E1740A}"/>
              </a:ext>
            </a:extLst>
          </p:cNvPr>
          <p:cNvSpPr/>
          <p:nvPr/>
        </p:nvSpPr>
        <p:spPr>
          <a:xfrm>
            <a:off x="3210318" y="2438133"/>
            <a:ext cx="764269" cy="669341"/>
          </a:xfrm>
          <a:prstGeom prst="bentArrow">
            <a:avLst>
              <a:gd name="adj1" fmla="val 33228"/>
              <a:gd name="adj2" fmla="val 36940"/>
              <a:gd name="adj3" fmla="val 50000"/>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nvGrpSpPr>
          <p:cNvPr id="79" name="Group 78">
            <a:extLst>
              <a:ext uri="{FF2B5EF4-FFF2-40B4-BE49-F238E27FC236}">
                <a16:creationId xmlns:a16="http://schemas.microsoft.com/office/drawing/2014/main" id="{EF0FA39B-A7BB-4A20-87CA-586BAC6A6F79}"/>
              </a:ext>
            </a:extLst>
          </p:cNvPr>
          <p:cNvGrpSpPr/>
          <p:nvPr/>
        </p:nvGrpSpPr>
        <p:grpSpPr>
          <a:xfrm>
            <a:off x="6286484" y="2419403"/>
            <a:ext cx="2068239" cy="2613874"/>
            <a:chOff x="-120381" y="1672367"/>
            <a:chExt cx="5976896" cy="4395945"/>
          </a:xfrm>
        </p:grpSpPr>
        <p:sp>
          <p:nvSpPr>
            <p:cNvPr id="80" name="Rectangle 79">
              <a:extLst>
                <a:ext uri="{FF2B5EF4-FFF2-40B4-BE49-F238E27FC236}">
                  <a16:creationId xmlns:a16="http://schemas.microsoft.com/office/drawing/2014/main" id="{8985FF81-F3C4-4449-B4C0-C2453A588A91}"/>
                </a:ext>
              </a:extLst>
            </p:cNvPr>
            <p:cNvSpPr/>
            <p:nvPr/>
          </p:nvSpPr>
          <p:spPr>
            <a:xfrm>
              <a:off x="2925479" y="3369527"/>
              <a:ext cx="2931036" cy="269878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tx1"/>
                  </a:solidFill>
                </a:rPr>
                <a:t>DDR</a:t>
              </a:r>
              <a:endParaRPr lang="tr-TR" sz="3600" b="1" dirty="0">
                <a:solidFill>
                  <a:schemeClr val="tx1"/>
                </a:solidFill>
              </a:endParaRPr>
            </a:p>
          </p:txBody>
        </p:sp>
        <p:sp>
          <p:nvSpPr>
            <p:cNvPr id="81" name="Rectangle 80">
              <a:extLst>
                <a:ext uri="{FF2B5EF4-FFF2-40B4-BE49-F238E27FC236}">
                  <a16:creationId xmlns:a16="http://schemas.microsoft.com/office/drawing/2014/main" id="{576528EC-522A-471C-B863-EEEEFEB2B54F}"/>
                </a:ext>
              </a:extLst>
            </p:cNvPr>
            <p:cNvSpPr/>
            <p:nvPr/>
          </p:nvSpPr>
          <p:spPr>
            <a:xfrm>
              <a:off x="-120381" y="3133299"/>
              <a:ext cx="1982646" cy="982997"/>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CPU</a:t>
              </a:r>
              <a:endParaRPr lang="tr-TR" sz="2000" b="1" dirty="0">
                <a:solidFill>
                  <a:schemeClr val="tx1"/>
                </a:solidFill>
              </a:endParaRPr>
            </a:p>
          </p:txBody>
        </p:sp>
        <p:sp>
          <p:nvSpPr>
            <p:cNvPr id="82" name="Rectangle 81">
              <a:extLst>
                <a:ext uri="{FF2B5EF4-FFF2-40B4-BE49-F238E27FC236}">
                  <a16:creationId xmlns:a16="http://schemas.microsoft.com/office/drawing/2014/main" id="{A41B032F-CC7B-405C-84E1-5856E0CC20E3}"/>
                </a:ext>
              </a:extLst>
            </p:cNvPr>
            <p:cNvSpPr/>
            <p:nvPr/>
          </p:nvSpPr>
          <p:spPr>
            <a:xfrm>
              <a:off x="2925479" y="1672367"/>
              <a:ext cx="2931036" cy="1107996"/>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MCDRAM</a:t>
              </a:r>
              <a:endParaRPr lang="tr-TR" sz="2000" b="1" dirty="0">
                <a:solidFill>
                  <a:schemeClr val="tx1"/>
                </a:solidFill>
              </a:endParaRPr>
            </a:p>
          </p:txBody>
        </p:sp>
      </p:grpSp>
    </p:spTree>
    <p:extLst>
      <p:ext uri="{BB962C8B-B14F-4D97-AF65-F5344CB8AC3E}">
        <p14:creationId xmlns:p14="http://schemas.microsoft.com/office/powerpoint/2010/main" val="831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1BF5-F5BF-418C-A276-AB7446AF209D}"/>
              </a:ext>
            </a:extLst>
          </p:cNvPr>
          <p:cNvSpPr>
            <a:spLocks noGrp="1"/>
          </p:cNvSpPr>
          <p:nvPr>
            <p:ph type="title"/>
          </p:nvPr>
        </p:nvSpPr>
        <p:spPr/>
        <p:txBody>
          <a:bodyPr>
            <a:normAutofit fontScale="90000"/>
          </a:bodyPr>
          <a:lstStyle/>
          <a:p>
            <a:r>
              <a:rPr lang="en-US" dirty="0"/>
              <a:t>Comparing with All-DDR or ALL-MCDRAM</a:t>
            </a:r>
            <a:endParaRPr lang="tr-TR" dirty="0"/>
          </a:p>
        </p:txBody>
      </p:sp>
      <p:sp>
        <p:nvSpPr>
          <p:cNvPr id="4" name="Slide Number Placeholder 3">
            <a:extLst>
              <a:ext uri="{FF2B5EF4-FFF2-40B4-BE49-F238E27FC236}">
                <a16:creationId xmlns:a16="http://schemas.microsoft.com/office/drawing/2014/main" id="{81DF29D4-3F89-4C5F-897A-1042BCCD9227}"/>
              </a:ext>
            </a:extLst>
          </p:cNvPr>
          <p:cNvSpPr>
            <a:spLocks noGrp="1"/>
          </p:cNvSpPr>
          <p:nvPr>
            <p:ph type="sldNum" sz="quarter" idx="12"/>
          </p:nvPr>
        </p:nvSpPr>
        <p:spPr/>
        <p:txBody>
          <a:bodyPr/>
          <a:lstStyle/>
          <a:p>
            <a:fld id="{D7D17EEB-E88F-E742-93D6-13182CC56D54}" type="slidenum">
              <a:rPr lang="en-US" smtClean="0"/>
              <a:t>23</a:t>
            </a:fld>
            <a:endParaRPr lang="en-US"/>
          </a:p>
        </p:txBody>
      </p:sp>
      <p:pic>
        <p:nvPicPr>
          <p:cNvPr id="5" name="Picture 4" descr="speedup_dd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 y="1094576"/>
            <a:ext cx="8589347" cy="5435538"/>
          </a:xfrm>
          <a:prstGeom prst="rect">
            <a:avLst/>
          </a:prstGeom>
        </p:spPr>
      </p:pic>
      <p:sp>
        <p:nvSpPr>
          <p:cNvPr id="7" name="TextBox 6">
            <a:extLst>
              <a:ext uri="{FF2B5EF4-FFF2-40B4-BE49-F238E27FC236}">
                <a16:creationId xmlns:a16="http://schemas.microsoft.com/office/drawing/2014/main" id="{01330189-4153-4F98-B247-006A572FAF70}"/>
              </a:ext>
            </a:extLst>
          </p:cNvPr>
          <p:cNvSpPr txBox="1"/>
          <p:nvPr/>
        </p:nvSpPr>
        <p:spPr>
          <a:xfrm>
            <a:off x="903023" y="5291561"/>
            <a:ext cx="7797582" cy="707886"/>
          </a:xfrm>
          <a:prstGeom prst="rect">
            <a:avLst/>
          </a:prstGeom>
          <a:solidFill>
            <a:schemeClr val="accent2">
              <a:lumMod val="40000"/>
              <a:lumOff val="60000"/>
            </a:schemeClr>
          </a:solidFill>
        </p:spPr>
        <p:txBody>
          <a:bodyPr wrap="square" rtlCol="0">
            <a:spAutoFit/>
          </a:bodyPr>
          <a:lstStyle/>
          <a:p>
            <a:pPr algn="ctr"/>
            <a:r>
              <a:rPr lang="en-US" sz="2000" dirty="0"/>
              <a:t>We achieve up to 2.5x speedup over All-DDR using placement suggested by our algorithm only using 4GB of HBM</a:t>
            </a:r>
          </a:p>
        </p:txBody>
      </p:sp>
      <p:cxnSp>
        <p:nvCxnSpPr>
          <p:cNvPr id="6" name="Straight Connector 5">
            <a:extLst>
              <a:ext uri="{FF2B5EF4-FFF2-40B4-BE49-F238E27FC236}">
                <a16:creationId xmlns:a16="http://schemas.microsoft.com/office/drawing/2014/main" id="{F8270D8D-0A0C-413F-B5CA-EBDF65CF7F6F}"/>
              </a:ext>
            </a:extLst>
          </p:cNvPr>
          <p:cNvCxnSpPr>
            <a:cxnSpLocks/>
          </p:cNvCxnSpPr>
          <p:nvPr/>
        </p:nvCxnSpPr>
        <p:spPr>
          <a:xfrm>
            <a:off x="760651" y="4563908"/>
            <a:ext cx="693487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6376609C-1E06-46AB-B6ED-BADF7D242BBF}"/>
              </a:ext>
            </a:extLst>
          </p:cNvPr>
          <p:cNvCxnSpPr>
            <a:cxnSpLocks/>
          </p:cNvCxnSpPr>
          <p:nvPr/>
        </p:nvCxnSpPr>
        <p:spPr>
          <a:xfrm>
            <a:off x="8373908" y="4554467"/>
            <a:ext cx="389766"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939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1BF5-F5BF-418C-A276-AB7446AF209D}"/>
              </a:ext>
            </a:extLst>
          </p:cNvPr>
          <p:cNvSpPr>
            <a:spLocks noGrp="1"/>
          </p:cNvSpPr>
          <p:nvPr>
            <p:ph type="title"/>
          </p:nvPr>
        </p:nvSpPr>
        <p:spPr/>
        <p:txBody>
          <a:bodyPr>
            <a:normAutofit fontScale="90000"/>
          </a:bodyPr>
          <a:lstStyle/>
          <a:p>
            <a:r>
              <a:rPr lang="en-US" dirty="0"/>
              <a:t>Comparing with All-DDR or ALL-MCDRAM</a:t>
            </a:r>
            <a:endParaRPr lang="tr-TR" dirty="0"/>
          </a:p>
        </p:txBody>
      </p:sp>
      <p:sp>
        <p:nvSpPr>
          <p:cNvPr id="4" name="Slide Number Placeholder 3">
            <a:extLst>
              <a:ext uri="{FF2B5EF4-FFF2-40B4-BE49-F238E27FC236}">
                <a16:creationId xmlns:a16="http://schemas.microsoft.com/office/drawing/2014/main" id="{81DF29D4-3F89-4C5F-897A-1042BCCD9227}"/>
              </a:ext>
            </a:extLst>
          </p:cNvPr>
          <p:cNvSpPr>
            <a:spLocks noGrp="1"/>
          </p:cNvSpPr>
          <p:nvPr>
            <p:ph type="sldNum" sz="quarter" idx="12"/>
          </p:nvPr>
        </p:nvSpPr>
        <p:spPr/>
        <p:txBody>
          <a:bodyPr/>
          <a:lstStyle/>
          <a:p>
            <a:fld id="{D7D17EEB-E88F-E742-93D6-13182CC56D54}" type="slidenum">
              <a:rPr lang="en-US" smtClean="0"/>
              <a:t>24</a:t>
            </a:fld>
            <a:endParaRPr lang="en-US"/>
          </a:p>
        </p:txBody>
      </p:sp>
      <p:pic>
        <p:nvPicPr>
          <p:cNvPr id="5" name="Picture 4" descr="speedup_dd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 y="1094576"/>
            <a:ext cx="8589347" cy="5435538"/>
          </a:xfrm>
          <a:prstGeom prst="rect">
            <a:avLst/>
          </a:prstGeom>
        </p:spPr>
      </p:pic>
      <p:sp>
        <p:nvSpPr>
          <p:cNvPr id="7" name="TextBox 6">
            <a:extLst>
              <a:ext uri="{FF2B5EF4-FFF2-40B4-BE49-F238E27FC236}">
                <a16:creationId xmlns:a16="http://schemas.microsoft.com/office/drawing/2014/main" id="{01330189-4153-4F98-B247-006A572FAF70}"/>
              </a:ext>
            </a:extLst>
          </p:cNvPr>
          <p:cNvSpPr txBox="1"/>
          <p:nvPr/>
        </p:nvSpPr>
        <p:spPr>
          <a:xfrm>
            <a:off x="889218" y="5112087"/>
            <a:ext cx="7797582" cy="923330"/>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r>
              <a:rPr lang="en-US" dirty="0"/>
              <a:t>Matrix Transpose shows the effect of the MCDRAM latency.</a:t>
            </a:r>
          </a:p>
          <a:p>
            <a:pPr marL="285750" indent="-285750">
              <a:buFont typeface="Arial" panose="020B0604020202020204" pitchFamily="34" charset="0"/>
              <a:buChar char="•"/>
            </a:pPr>
            <a:r>
              <a:rPr lang="en-US" dirty="0"/>
              <a:t>Applications such as BFS do not perform well because of their latency sensitive nature (MCDRAM has a higher latency than DDR)</a:t>
            </a:r>
          </a:p>
        </p:txBody>
      </p:sp>
      <p:sp>
        <p:nvSpPr>
          <p:cNvPr id="6" name="Oval 5"/>
          <p:cNvSpPr/>
          <p:nvPr/>
        </p:nvSpPr>
        <p:spPr>
          <a:xfrm>
            <a:off x="2747717" y="4239435"/>
            <a:ext cx="841550" cy="661602"/>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566163" y="4239435"/>
            <a:ext cx="1227538" cy="661602"/>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9F4C60A-25E7-45A1-9DD5-AE0618DC37D8}"/>
              </a:ext>
            </a:extLst>
          </p:cNvPr>
          <p:cNvCxnSpPr>
            <a:cxnSpLocks/>
          </p:cNvCxnSpPr>
          <p:nvPr/>
        </p:nvCxnSpPr>
        <p:spPr>
          <a:xfrm>
            <a:off x="760651" y="4563908"/>
            <a:ext cx="693487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30B02BAB-24C6-4A1F-A33C-B0F6444DA0B6}"/>
              </a:ext>
            </a:extLst>
          </p:cNvPr>
          <p:cNvCxnSpPr>
            <a:cxnSpLocks/>
          </p:cNvCxnSpPr>
          <p:nvPr/>
        </p:nvCxnSpPr>
        <p:spPr>
          <a:xfrm>
            <a:off x="8373908" y="4554467"/>
            <a:ext cx="389766"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20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17DF21F-1460-4541-B8BD-917FC4A7AB62}"/>
              </a:ext>
            </a:extLst>
          </p:cNvPr>
          <p:cNvGrpSpPr/>
          <p:nvPr/>
        </p:nvGrpSpPr>
        <p:grpSpPr>
          <a:xfrm>
            <a:off x="5137048" y="1219200"/>
            <a:ext cx="3755161" cy="5137150"/>
            <a:chOff x="4899581" y="5551448"/>
            <a:chExt cx="3176591" cy="717252"/>
          </a:xfrm>
        </p:grpSpPr>
        <p:sp>
          <p:nvSpPr>
            <p:cNvPr id="31" name="Rectangle: Rounded Corners 30">
              <a:extLst>
                <a:ext uri="{FF2B5EF4-FFF2-40B4-BE49-F238E27FC236}">
                  <a16:creationId xmlns:a16="http://schemas.microsoft.com/office/drawing/2014/main" id="{B7D79703-95AD-4DD0-A98F-4614FE9051F9}"/>
                </a:ext>
              </a:extLst>
            </p:cNvPr>
            <p:cNvSpPr/>
            <p:nvPr/>
          </p:nvSpPr>
          <p:spPr>
            <a:xfrm rot="10800000">
              <a:off x="4924808" y="5551448"/>
              <a:ext cx="2994054" cy="71725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dirty="0"/>
            </a:p>
          </p:txBody>
        </p:sp>
        <p:sp>
          <p:nvSpPr>
            <p:cNvPr id="32" name="TextBox 31">
              <a:extLst>
                <a:ext uri="{FF2B5EF4-FFF2-40B4-BE49-F238E27FC236}">
                  <a16:creationId xmlns:a16="http://schemas.microsoft.com/office/drawing/2014/main" id="{C4598DE2-10D5-4317-BF6E-AA9D398C1447}"/>
                </a:ext>
              </a:extLst>
            </p:cNvPr>
            <p:cNvSpPr txBox="1"/>
            <p:nvPr/>
          </p:nvSpPr>
          <p:spPr>
            <a:xfrm>
              <a:off x="4899581" y="5718910"/>
              <a:ext cx="3176591" cy="51566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tr-TR" b="1" dirty="0"/>
            </a:p>
          </p:txBody>
        </p:sp>
      </p:grpSp>
      <p:sp>
        <p:nvSpPr>
          <p:cNvPr id="2" name="Title 1">
            <a:extLst>
              <a:ext uri="{FF2B5EF4-FFF2-40B4-BE49-F238E27FC236}">
                <a16:creationId xmlns:a16="http://schemas.microsoft.com/office/drawing/2014/main" id="{F0609340-68CB-4329-84D3-8E4917C3B11E}"/>
              </a:ext>
            </a:extLst>
          </p:cNvPr>
          <p:cNvSpPr>
            <a:spLocks noGrp="1"/>
          </p:cNvSpPr>
          <p:nvPr>
            <p:ph type="title"/>
          </p:nvPr>
        </p:nvSpPr>
        <p:spPr/>
        <p:txBody>
          <a:bodyPr>
            <a:normAutofit/>
          </a:bodyPr>
          <a:lstStyle/>
          <a:p>
            <a:r>
              <a:rPr lang="en-US" dirty="0"/>
              <a:t>Comparing with 4GB Cache</a:t>
            </a:r>
            <a:endParaRPr lang="tr-TR" dirty="0"/>
          </a:p>
        </p:txBody>
      </p:sp>
      <p:sp>
        <p:nvSpPr>
          <p:cNvPr id="4" name="Slide Number Placeholder 3">
            <a:extLst>
              <a:ext uri="{FF2B5EF4-FFF2-40B4-BE49-F238E27FC236}">
                <a16:creationId xmlns:a16="http://schemas.microsoft.com/office/drawing/2014/main" id="{BBD097C5-12C2-470B-A8DD-8A916187217C}"/>
              </a:ext>
            </a:extLst>
          </p:cNvPr>
          <p:cNvSpPr>
            <a:spLocks noGrp="1"/>
          </p:cNvSpPr>
          <p:nvPr>
            <p:ph type="sldNum" sz="quarter" idx="12"/>
          </p:nvPr>
        </p:nvSpPr>
        <p:spPr/>
        <p:txBody>
          <a:bodyPr/>
          <a:lstStyle/>
          <a:p>
            <a:fld id="{D7D17EEB-E88F-E742-93D6-13182CC56D54}" type="slidenum">
              <a:rPr lang="en-US" smtClean="0"/>
              <a:t>25</a:t>
            </a:fld>
            <a:endParaRPr lang="en-US"/>
          </a:p>
        </p:txBody>
      </p:sp>
      <p:grpSp>
        <p:nvGrpSpPr>
          <p:cNvPr id="37" name="Group 36">
            <a:extLst>
              <a:ext uri="{FF2B5EF4-FFF2-40B4-BE49-F238E27FC236}">
                <a16:creationId xmlns:a16="http://schemas.microsoft.com/office/drawing/2014/main" id="{6D661FE3-D167-42BD-B33B-EDD0D6741EB6}"/>
              </a:ext>
            </a:extLst>
          </p:cNvPr>
          <p:cNvGrpSpPr/>
          <p:nvPr/>
        </p:nvGrpSpPr>
        <p:grpSpPr>
          <a:xfrm>
            <a:off x="5310060" y="1505380"/>
            <a:ext cx="3252998" cy="3191344"/>
            <a:chOff x="5825729" y="1432529"/>
            <a:chExt cx="2908689" cy="3097282"/>
          </a:xfrm>
        </p:grpSpPr>
        <p:grpSp>
          <p:nvGrpSpPr>
            <p:cNvPr id="25" name="Group 24">
              <a:extLst>
                <a:ext uri="{FF2B5EF4-FFF2-40B4-BE49-F238E27FC236}">
                  <a16:creationId xmlns:a16="http://schemas.microsoft.com/office/drawing/2014/main" id="{34B8B2C3-D785-4197-B29E-4F837018FACC}"/>
                </a:ext>
              </a:extLst>
            </p:cNvPr>
            <p:cNvGrpSpPr/>
            <p:nvPr/>
          </p:nvGrpSpPr>
          <p:grpSpPr>
            <a:xfrm>
              <a:off x="6450619" y="2708764"/>
              <a:ext cx="764270" cy="1821047"/>
              <a:chOff x="3181178" y="4323341"/>
              <a:chExt cx="804932" cy="1727032"/>
            </a:xfrm>
          </p:grpSpPr>
          <p:sp>
            <p:nvSpPr>
              <p:cNvPr id="21" name="Arrow: Bent-Up 20">
                <a:extLst>
                  <a:ext uri="{FF2B5EF4-FFF2-40B4-BE49-F238E27FC236}">
                    <a16:creationId xmlns:a16="http://schemas.microsoft.com/office/drawing/2014/main" id="{73973BEE-9F41-4698-984E-D1E388096EA6}"/>
                  </a:ext>
                </a:extLst>
              </p:cNvPr>
              <p:cNvSpPr/>
              <p:nvPr/>
            </p:nvSpPr>
            <p:spPr>
              <a:xfrm rot="5400000">
                <a:off x="3324949" y="5437262"/>
                <a:ext cx="469340" cy="756881"/>
              </a:xfrm>
              <a:prstGeom prst="bentUpArrow">
                <a:avLst>
                  <a:gd name="adj1" fmla="val 35333"/>
                  <a:gd name="adj2" fmla="val 30567"/>
                  <a:gd name="adj3" fmla="val 5000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3" name="Arrow: Bent 22">
                <a:extLst>
                  <a:ext uri="{FF2B5EF4-FFF2-40B4-BE49-F238E27FC236}">
                    <a16:creationId xmlns:a16="http://schemas.microsoft.com/office/drawing/2014/main" id="{DCFC77EA-66B3-42FB-977B-BC292F39341B}"/>
                  </a:ext>
                </a:extLst>
              </p:cNvPr>
              <p:cNvSpPr/>
              <p:nvPr/>
            </p:nvSpPr>
            <p:spPr>
              <a:xfrm>
                <a:off x="3181179" y="4323341"/>
                <a:ext cx="804931" cy="454158"/>
              </a:xfrm>
              <a:prstGeom prst="bentArrow">
                <a:avLst>
                  <a:gd name="adj1" fmla="val 32463"/>
                  <a:gd name="adj2" fmla="val 36940"/>
                  <a:gd name="adj3" fmla="val 50000"/>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sp>
          <p:nvSpPr>
            <p:cNvPr id="29" name="TextBox 28">
              <a:extLst>
                <a:ext uri="{FF2B5EF4-FFF2-40B4-BE49-F238E27FC236}">
                  <a16:creationId xmlns:a16="http://schemas.microsoft.com/office/drawing/2014/main" id="{6565A895-9292-47E7-ADE4-8CA81A46D627}"/>
                </a:ext>
              </a:extLst>
            </p:cNvPr>
            <p:cNvSpPr txBox="1"/>
            <p:nvPr/>
          </p:nvSpPr>
          <p:spPr>
            <a:xfrm>
              <a:off x="5825729" y="1432529"/>
              <a:ext cx="2908689" cy="627281"/>
            </a:xfrm>
            <a:prstGeom prst="rect">
              <a:avLst/>
            </a:prstGeom>
            <a:noFill/>
          </p:spPr>
          <p:txBody>
            <a:bodyPr wrap="square" rtlCol="0">
              <a:spAutoFit/>
            </a:bodyPr>
            <a:lstStyle/>
            <a:p>
              <a:pPr algn="ctr"/>
              <a:r>
                <a:rPr lang="en-US" b="1" dirty="0">
                  <a:solidFill>
                    <a:schemeClr val="accent1">
                      <a:lumMod val="75000"/>
                    </a:schemeClr>
                  </a:solidFill>
                </a:rPr>
                <a:t>Application data divided between DDR and MCDRAM</a:t>
              </a:r>
              <a:endParaRPr lang="tr-TR" b="1" dirty="0">
                <a:solidFill>
                  <a:schemeClr val="accent1">
                    <a:lumMod val="75000"/>
                  </a:schemeClr>
                </a:solidFill>
              </a:endParaRPr>
            </a:p>
          </p:txBody>
        </p:sp>
      </p:grpSp>
      <p:sp>
        <p:nvSpPr>
          <p:cNvPr id="28" name="TextBox 27">
            <a:extLst>
              <a:ext uri="{FF2B5EF4-FFF2-40B4-BE49-F238E27FC236}">
                <a16:creationId xmlns:a16="http://schemas.microsoft.com/office/drawing/2014/main" id="{FBC92D7C-EB52-40CB-808A-C8FC7CE49877}"/>
              </a:ext>
            </a:extLst>
          </p:cNvPr>
          <p:cNvSpPr txBox="1"/>
          <p:nvPr/>
        </p:nvSpPr>
        <p:spPr>
          <a:xfrm>
            <a:off x="677050" y="1505382"/>
            <a:ext cx="3891370" cy="646331"/>
          </a:xfrm>
          <a:prstGeom prst="rect">
            <a:avLst/>
          </a:prstGeom>
          <a:noFill/>
        </p:spPr>
        <p:txBody>
          <a:bodyPr wrap="square" rtlCol="0">
            <a:spAutoFit/>
          </a:bodyPr>
          <a:lstStyle/>
          <a:p>
            <a:pPr algn="ctr"/>
            <a:r>
              <a:rPr lang="en-US" b="1" dirty="0">
                <a:solidFill>
                  <a:schemeClr val="accent1">
                    <a:lumMod val="75000"/>
                  </a:schemeClr>
                </a:solidFill>
              </a:rPr>
              <a:t>All application data in DDR, MCDRAM acting as Cache (4GB)</a:t>
            </a:r>
            <a:endParaRPr lang="tr-TR" b="1" dirty="0">
              <a:solidFill>
                <a:schemeClr val="accent1">
                  <a:lumMod val="75000"/>
                </a:schemeClr>
              </a:solidFill>
            </a:endParaRPr>
          </a:p>
        </p:txBody>
      </p:sp>
      <p:grpSp>
        <p:nvGrpSpPr>
          <p:cNvPr id="36" name="Group 35">
            <a:extLst>
              <a:ext uri="{FF2B5EF4-FFF2-40B4-BE49-F238E27FC236}">
                <a16:creationId xmlns:a16="http://schemas.microsoft.com/office/drawing/2014/main" id="{7E5F1339-4CD3-429B-9174-852E60303A05}"/>
              </a:ext>
            </a:extLst>
          </p:cNvPr>
          <p:cNvGrpSpPr/>
          <p:nvPr/>
        </p:nvGrpSpPr>
        <p:grpSpPr>
          <a:xfrm>
            <a:off x="5504612" y="2618102"/>
            <a:ext cx="2540009" cy="2613874"/>
            <a:chOff x="-1483725" y="1672367"/>
            <a:chExt cx="7340240" cy="4395945"/>
          </a:xfrm>
        </p:grpSpPr>
        <p:sp>
          <p:nvSpPr>
            <p:cNvPr id="45" name="Rectangle 44">
              <a:extLst>
                <a:ext uri="{FF2B5EF4-FFF2-40B4-BE49-F238E27FC236}">
                  <a16:creationId xmlns:a16="http://schemas.microsoft.com/office/drawing/2014/main" id="{86889F7B-A879-4DF2-BEB6-879186C8DDAF}"/>
                </a:ext>
              </a:extLst>
            </p:cNvPr>
            <p:cNvSpPr/>
            <p:nvPr/>
          </p:nvSpPr>
          <p:spPr>
            <a:xfrm>
              <a:off x="2925479" y="3369527"/>
              <a:ext cx="2931036" cy="269878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tx1"/>
                  </a:solidFill>
                </a:rPr>
                <a:t>DDR</a:t>
              </a:r>
              <a:endParaRPr lang="tr-TR" sz="3600" b="1" dirty="0">
                <a:solidFill>
                  <a:schemeClr val="tx1"/>
                </a:solidFill>
              </a:endParaRPr>
            </a:p>
          </p:txBody>
        </p:sp>
        <p:sp>
          <p:nvSpPr>
            <p:cNvPr id="46" name="Rectangle 45">
              <a:extLst>
                <a:ext uri="{FF2B5EF4-FFF2-40B4-BE49-F238E27FC236}">
                  <a16:creationId xmlns:a16="http://schemas.microsoft.com/office/drawing/2014/main" id="{B5A9E6CE-D913-44AC-813E-1E6E4B479822}"/>
                </a:ext>
              </a:extLst>
            </p:cNvPr>
            <p:cNvSpPr/>
            <p:nvPr/>
          </p:nvSpPr>
          <p:spPr>
            <a:xfrm>
              <a:off x="-1483725" y="3133299"/>
              <a:ext cx="3345993" cy="982997"/>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solidFill>
                </a:rPr>
                <a:t>CPU</a:t>
              </a:r>
              <a:endParaRPr lang="tr-TR" sz="2400" b="1" dirty="0">
                <a:solidFill>
                  <a:schemeClr val="tx1"/>
                </a:solidFill>
              </a:endParaRPr>
            </a:p>
          </p:txBody>
        </p:sp>
        <p:sp>
          <p:nvSpPr>
            <p:cNvPr id="47" name="Rectangle 46">
              <a:extLst>
                <a:ext uri="{FF2B5EF4-FFF2-40B4-BE49-F238E27FC236}">
                  <a16:creationId xmlns:a16="http://schemas.microsoft.com/office/drawing/2014/main" id="{29D758E2-3C00-48B7-9087-F5F59928984F}"/>
                </a:ext>
              </a:extLst>
            </p:cNvPr>
            <p:cNvSpPr/>
            <p:nvPr/>
          </p:nvSpPr>
          <p:spPr>
            <a:xfrm>
              <a:off x="2925479" y="1672367"/>
              <a:ext cx="2931036" cy="1107996"/>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MCDRAM</a:t>
              </a:r>
              <a:endParaRPr lang="tr-TR" sz="2000" b="1" dirty="0">
                <a:solidFill>
                  <a:schemeClr val="tx1"/>
                </a:solidFill>
              </a:endParaRPr>
            </a:p>
          </p:txBody>
        </p:sp>
      </p:grpSp>
      <p:grpSp>
        <p:nvGrpSpPr>
          <p:cNvPr id="17" name="Group 16">
            <a:extLst>
              <a:ext uri="{FF2B5EF4-FFF2-40B4-BE49-F238E27FC236}">
                <a16:creationId xmlns:a16="http://schemas.microsoft.com/office/drawing/2014/main" id="{23FD1A69-D317-42B1-9979-84E1153BEAA2}"/>
              </a:ext>
            </a:extLst>
          </p:cNvPr>
          <p:cNvGrpSpPr/>
          <p:nvPr/>
        </p:nvGrpSpPr>
        <p:grpSpPr>
          <a:xfrm>
            <a:off x="1913644" y="2576522"/>
            <a:ext cx="2713364" cy="2322413"/>
            <a:chOff x="1696101" y="4240395"/>
            <a:chExt cx="2713364" cy="2322413"/>
          </a:xfrm>
        </p:grpSpPr>
        <p:sp>
          <p:nvSpPr>
            <p:cNvPr id="7" name="Rectangle 6">
              <a:extLst>
                <a:ext uri="{FF2B5EF4-FFF2-40B4-BE49-F238E27FC236}">
                  <a16:creationId xmlns:a16="http://schemas.microsoft.com/office/drawing/2014/main" id="{6DE6DEF7-DB43-4E27-AEDF-1A0CC875FDDE}"/>
                </a:ext>
              </a:extLst>
            </p:cNvPr>
            <p:cNvSpPr/>
            <p:nvPr/>
          </p:nvSpPr>
          <p:spPr>
            <a:xfrm>
              <a:off x="3329476" y="4240395"/>
              <a:ext cx="1079989" cy="2322413"/>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15" name="TextBox 14">
              <a:extLst>
                <a:ext uri="{FF2B5EF4-FFF2-40B4-BE49-F238E27FC236}">
                  <a16:creationId xmlns:a16="http://schemas.microsoft.com/office/drawing/2014/main" id="{3044F2CA-6A5D-4704-A967-879590258995}"/>
                </a:ext>
              </a:extLst>
            </p:cNvPr>
            <p:cNvSpPr txBox="1"/>
            <p:nvPr/>
          </p:nvSpPr>
          <p:spPr>
            <a:xfrm>
              <a:off x="3276243" y="5071917"/>
              <a:ext cx="1115123" cy="523220"/>
            </a:xfrm>
            <a:prstGeom prst="rect">
              <a:avLst/>
            </a:prstGeom>
            <a:noFill/>
          </p:spPr>
          <p:txBody>
            <a:bodyPr wrap="square" rtlCol="0">
              <a:spAutoFit/>
            </a:bodyPr>
            <a:lstStyle/>
            <a:p>
              <a:pPr algn="ctr"/>
              <a:r>
                <a:rPr lang="en-US" sz="2800" b="1" dirty="0"/>
                <a:t>DDR</a:t>
              </a:r>
              <a:endParaRPr lang="tr-TR" sz="2800" b="1" dirty="0"/>
            </a:p>
          </p:txBody>
        </p:sp>
        <p:grpSp>
          <p:nvGrpSpPr>
            <p:cNvPr id="5" name="Group 4">
              <a:extLst>
                <a:ext uri="{FF2B5EF4-FFF2-40B4-BE49-F238E27FC236}">
                  <a16:creationId xmlns:a16="http://schemas.microsoft.com/office/drawing/2014/main" id="{D8831A29-C8F5-4F4B-AEDA-3D08C60A1C61}"/>
                </a:ext>
              </a:extLst>
            </p:cNvPr>
            <p:cNvGrpSpPr/>
            <p:nvPr/>
          </p:nvGrpSpPr>
          <p:grpSpPr>
            <a:xfrm>
              <a:off x="1696101" y="4591521"/>
              <a:ext cx="1219366" cy="631408"/>
              <a:chOff x="2786683" y="3360488"/>
              <a:chExt cx="1219366" cy="631408"/>
            </a:xfrm>
          </p:grpSpPr>
          <p:sp>
            <p:nvSpPr>
              <p:cNvPr id="34" name="Rectangle 33">
                <a:extLst>
                  <a:ext uri="{FF2B5EF4-FFF2-40B4-BE49-F238E27FC236}">
                    <a16:creationId xmlns:a16="http://schemas.microsoft.com/office/drawing/2014/main" id="{11388A79-18C9-4C6C-9692-F85DEA0D7272}"/>
                  </a:ext>
                </a:extLst>
              </p:cNvPr>
              <p:cNvSpPr/>
              <p:nvPr/>
            </p:nvSpPr>
            <p:spPr>
              <a:xfrm>
                <a:off x="2867386" y="3360488"/>
                <a:ext cx="1138663" cy="631408"/>
              </a:xfrm>
              <a:prstGeom prst="rect">
                <a:avLst/>
              </a:prstGeom>
              <a:pattFill prst="wdUpDiag">
                <a:fgClr>
                  <a:srgbClr val="FFFF00"/>
                </a:fgClr>
                <a:bgClr>
                  <a:schemeClr val="bg1"/>
                </a:bgClr>
              </a:patt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5" name="TextBox 34">
                <a:extLst>
                  <a:ext uri="{FF2B5EF4-FFF2-40B4-BE49-F238E27FC236}">
                    <a16:creationId xmlns:a16="http://schemas.microsoft.com/office/drawing/2014/main" id="{D5D1F7E0-61F5-40F9-94A6-10D8E5B53D21}"/>
                  </a:ext>
                </a:extLst>
              </p:cNvPr>
              <p:cNvSpPr txBox="1"/>
              <p:nvPr/>
            </p:nvSpPr>
            <p:spPr>
              <a:xfrm>
                <a:off x="2786683" y="3414582"/>
                <a:ext cx="1138661" cy="523220"/>
              </a:xfrm>
              <a:prstGeom prst="rect">
                <a:avLst/>
              </a:prstGeom>
              <a:noFill/>
            </p:spPr>
            <p:txBody>
              <a:bodyPr wrap="square" rtlCol="0">
                <a:spAutoFit/>
              </a:bodyPr>
              <a:lstStyle/>
              <a:p>
                <a:pPr algn="ctr"/>
                <a:r>
                  <a:rPr lang="en-US" sz="1400" b="1" dirty="0"/>
                  <a:t>MCDRAM as 4GB Cache</a:t>
                </a:r>
                <a:endParaRPr lang="tr-TR" sz="1400" b="1" dirty="0"/>
              </a:p>
            </p:txBody>
          </p:sp>
        </p:grpSp>
      </p:grpSp>
      <p:sp>
        <p:nvSpPr>
          <p:cNvPr id="48" name="Rectangle 47">
            <a:extLst>
              <a:ext uri="{FF2B5EF4-FFF2-40B4-BE49-F238E27FC236}">
                <a16:creationId xmlns:a16="http://schemas.microsoft.com/office/drawing/2014/main" id="{0C4937E0-8E99-4B5B-A801-90EB8847F5EB}"/>
              </a:ext>
            </a:extLst>
          </p:cNvPr>
          <p:cNvSpPr/>
          <p:nvPr/>
        </p:nvSpPr>
        <p:spPr>
          <a:xfrm>
            <a:off x="275531" y="2951102"/>
            <a:ext cx="1157844" cy="584500"/>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solidFill>
              </a:rPr>
              <a:t>CPU</a:t>
            </a:r>
            <a:endParaRPr lang="tr-TR" sz="2400" b="1" dirty="0">
              <a:solidFill>
                <a:schemeClr val="tx1"/>
              </a:solidFill>
            </a:endParaRPr>
          </a:p>
        </p:txBody>
      </p:sp>
      <p:grpSp>
        <p:nvGrpSpPr>
          <p:cNvPr id="43" name="Group 42">
            <a:extLst>
              <a:ext uri="{FF2B5EF4-FFF2-40B4-BE49-F238E27FC236}">
                <a16:creationId xmlns:a16="http://schemas.microsoft.com/office/drawing/2014/main" id="{4A9FC496-6E07-4C7B-9099-1EE422753DD1}"/>
              </a:ext>
            </a:extLst>
          </p:cNvPr>
          <p:cNvGrpSpPr/>
          <p:nvPr/>
        </p:nvGrpSpPr>
        <p:grpSpPr>
          <a:xfrm>
            <a:off x="601965" y="3648947"/>
            <a:ext cx="2856489" cy="2379660"/>
            <a:chOff x="483017" y="3942668"/>
            <a:chExt cx="2856489" cy="2379660"/>
          </a:xfrm>
        </p:grpSpPr>
        <p:sp>
          <p:nvSpPr>
            <p:cNvPr id="41" name="Rectangle: Rounded Corners 40">
              <a:extLst>
                <a:ext uri="{FF2B5EF4-FFF2-40B4-BE49-F238E27FC236}">
                  <a16:creationId xmlns:a16="http://schemas.microsoft.com/office/drawing/2014/main" id="{47E40F81-C481-4E0B-8F35-2283257CB103}"/>
                </a:ext>
              </a:extLst>
            </p:cNvPr>
            <p:cNvSpPr/>
            <p:nvPr/>
          </p:nvSpPr>
          <p:spPr>
            <a:xfrm>
              <a:off x="483017" y="5443727"/>
              <a:ext cx="2856489" cy="878601"/>
            </a:xfrm>
            <a:prstGeom prst="round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MCDRAM as Cache allows hardware prefetching i.e. </a:t>
              </a:r>
              <a:r>
                <a:rPr lang="en-US" b="1" dirty="0">
                  <a:solidFill>
                    <a:schemeClr val="tx1"/>
                  </a:solidFill>
                </a:rPr>
                <a:t>no code modifications</a:t>
              </a:r>
              <a:endParaRPr lang="tr-TR" b="1" dirty="0">
                <a:solidFill>
                  <a:schemeClr val="tx1"/>
                </a:solidFill>
              </a:endParaRPr>
            </a:p>
          </p:txBody>
        </p:sp>
        <p:sp>
          <p:nvSpPr>
            <p:cNvPr id="42" name="Arrow: Up 41">
              <a:extLst>
                <a:ext uri="{FF2B5EF4-FFF2-40B4-BE49-F238E27FC236}">
                  <a16:creationId xmlns:a16="http://schemas.microsoft.com/office/drawing/2014/main" id="{B6FC24CA-FFB3-4014-ABFF-1D72BC657135}"/>
                </a:ext>
              </a:extLst>
            </p:cNvPr>
            <p:cNvSpPr/>
            <p:nvPr/>
          </p:nvSpPr>
          <p:spPr>
            <a:xfrm rot="20754860">
              <a:off x="2257237" y="3942668"/>
              <a:ext cx="204991" cy="1539625"/>
            </a:xfrm>
            <a:prstGeom prst="upArrow">
              <a:avLst>
                <a:gd name="adj1" fmla="val 50000"/>
                <a:gd name="adj2" fmla="val 59464"/>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grpSp>
      <p:sp>
        <p:nvSpPr>
          <p:cNvPr id="49" name="Arrow: Bent-Up 48">
            <a:extLst>
              <a:ext uri="{FF2B5EF4-FFF2-40B4-BE49-F238E27FC236}">
                <a16:creationId xmlns:a16="http://schemas.microsoft.com/office/drawing/2014/main" id="{CF6047E0-18E0-4B4A-BFE6-FFDBF98E8907}"/>
              </a:ext>
            </a:extLst>
          </p:cNvPr>
          <p:cNvSpPr/>
          <p:nvPr/>
        </p:nvSpPr>
        <p:spPr>
          <a:xfrm rot="5400000">
            <a:off x="1909767" y="2673204"/>
            <a:ext cx="586270" cy="2511103"/>
          </a:xfrm>
          <a:prstGeom prst="bentUpArrow">
            <a:avLst>
              <a:gd name="adj1" fmla="val 35333"/>
              <a:gd name="adj2" fmla="val 30567"/>
              <a:gd name="adj3" fmla="val 5000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0" name="Arrow: Bent 49">
            <a:extLst>
              <a:ext uri="{FF2B5EF4-FFF2-40B4-BE49-F238E27FC236}">
                <a16:creationId xmlns:a16="http://schemas.microsoft.com/office/drawing/2014/main" id="{B4288A13-1B39-4055-ADCB-4675100D5304}"/>
              </a:ext>
            </a:extLst>
          </p:cNvPr>
          <p:cNvSpPr/>
          <p:nvPr/>
        </p:nvSpPr>
        <p:spPr>
          <a:xfrm>
            <a:off x="1447818" y="3071633"/>
            <a:ext cx="536139" cy="303464"/>
          </a:xfrm>
          <a:prstGeom prst="bentArrow">
            <a:avLst>
              <a:gd name="adj1" fmla="val 100000"/>
              <a:gd name="adj2" fmla="val 50000"/>
              <a:gd name="adj3" fmla="val 43667"/>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30" name="TextBox 29">
            <a:extLst>
              <a:ext uri="{FF2B5EF4-FFF2-40B4-BE49-F238E27FC236}">
                <a16:creationId xmlns:a16="http://schemas.microsoft.com/office/drawing/2014/main" id="{BCE003A3-F17F-4636-B085-9A22366E92E9}"/>
              </a:ext>
            </a:extLst>
          </p:cNvPr>
          <p:cNvSpPr txBox="1"/>
          <p:nvPr/>
        </p:nvSpPr>
        <p:spPr>
          <a:xfrm>
            <a:off x="5288058" y="5447094"/>
            <a:ext cx="3398742" cy="646331"/>
          </a:xfrm>
          <a:prstGeom prst="rect">
            <a:avLst/>
          </a:prstGeom>
          <a:noFill/>
        </p:spPr>
        <p:txBody>
          <a:bodyPr wrap="square" rtlCol="0">
            <a:spAutoFit/>
          </a:bodyPr>
          <a:lstStyle/>
          <a:p>
            <a:pPr algn="ctr"/>
            <a:r>
              <a:rPr lang="en-US" b="1" dirty="0"/>
              <a:t>Our placement </a:t>
            </a:r>
          </a:p>
          <a:p>
            <a:pPr algn="ctr"/>
            <a:r>
              <a:rPr lang="en-US" b="1" dirty="0"/>
              <a:t>(without the presence of cache)</a:t>
            </a:r>
            <a:endParaRPr lang="tr-TR" b="1" dirty="0"/>
          </a:p>
        </p:txBody>
      </p:sp>
    </p:spTree>
    <p:extLst>
      <p:ext uri="{BB962C8B-B14F-4D97-AF65-F5344CB8AC3E}">
        <p14:creationId xmlns:p14="http://schemas.microsoft.com/office/powerpoint/2010/main" val="36758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with 4GB Cache</a:t>
            </a:r>
          </a:p>
        </p:txBody>
      </p:sp>
      <p:pic>
        <p:nvPicPr>
          <p:cNvPr id="5" name="Content Placeholder 4" descr="speedup_hybrid.pdf"/>
          <p:cNvPicPr>
            <a:picLocks noGrp="1" noChangeAspect="1"/>
          </p:cNvPicPr>
          <p:nvPr>
            <p:ph idx="1"/>
          </p:nvPr>
        </p:nvPicPr>
        <p:blipFill>
          <a:blip r:embed="rId2">
            <a:extLst>
              <a:ext uri="{28A0092B-C50C-407E-A947-70E740481C1C}">
                <a14:useLocalDpi xmlns:a14="http://schemas.microsoft.com/office/drawing/2010/main" val="0"/>
              </a:ext>
            </a:extLst>
          </a:blip>
          <a:srcRect l="-1691" r="-1691"/>
          <a:stretch>
            <a:fillRect/>
          </a:stretch>
        </p:blipFill>
        <p:spPr>
          <a:xfrm>
            <a:off x="104854" y="937003"/>
            <a:ext cx="8934291" cy="5419347"/>
          </a:xfrm>
        </p:spPr>
      </p:pic>
      <p:sp>
        <p:nvSpPr>
          <p:cNvPr id="4" name="Slide Number Placeholder 3"/>
          <p:cNvSpPr>
            <a:spLocks noGrp="1"/>
          </p:cNvSpPr>
          <p:nvPr>
            <p:ph type="sldNum" sz="quarter" idx="12"/>
          </p:nvPr>
        </p:nvSpPr>
        <p:spPr/>
        <p:txBody>
          <a:bodyPr/>
          <a:lstStyle/>
          <a:p>
            <a:fld id="{D7D17EEB-E88F-E742-93D6-13182CC56D54}" type="slidenum">
              <a:rPr lang="en-US" smtClean="0"/>
              <a:t>26</a:t>
            </a:fld>
            <a:endParaRPr lang="en-US"/>
          </a:p>
        </p:txBody>
      </p:sp>
      <p:sp>
        <p:nvSpPr>
          <p:cNvPr id="6" name="Rectangle 5"/>
          <p:cNvSpPr/>
          <p:nvPr/>
        </p:nvSpPr>
        <p:spPr>
          <a:xfrm>
            <a:off x="981784" y="5131918"/>
            <a:ext cx="7870674" cy="707886"/>
          </a:xfrm>
          <a:prstGeom prst="rect">
            <a:avLst/>
          </a:prstGeom>
          <a:solidFill>
            <a:srgbClr val="E6B9B8"/>
          </a:solidFill>
        </p:spPr>
        <p:txBody>
          <a:bodyPr wrap="square">
            <a:spAutoFit/>
          </a:bodyPr>
          <a:lstStyle/>
          <a:p>
            <a:pPr marL="285750" indent="-285750">
              <a:buFont typeface="Arial" panose="020B0604020202020204" pitchFamily="34" charset="0"/>
              <a:buChar char="•"/>
            </a:pPr>
            <a:r>
              <a:rPr lang="en-US" sz="2000" dirty="0"/>
              <a:t>Our placement </a:t>
            </a:r>
            <a:r>
              <a:rPr lang="en-US" sz="2000" dirty="0" err="1"/>
              <a:t>vs</a:t>
            </a:r>
            <a:r>
              <a:rPr lang="en-US" sz="2000" dirty="0"/>
              <a:t> 4GB cache in Cache Mode (automatic hardware prefetching with no modifications to the source code)</a:t>
            </a:r>
          </a:p>
        </p:txBody>
      </p:sp>
      <p:cxnSp>
        <p:nvCxnSpPr>
          <p:cNvPr id="7" name="Straight Connector 6">
            <a:extLst>
              <a:ext uri="{FF2B5EF4-FFF2-40B4-BE49-F238E27FC236}">
                <a16:creationId xmlns:a16="http://schemas.microsoft.com/office/drawing/2014/main" id="{6C13F82A-AB1D-4433-9BA3-3B1D48669CEE}"/>
              </a:ext>
            </a:extLst>
          </p:cNvPr>
          <p:cNvCxnSpPr>
            <a:cxnSpLocks/>
          </p:cNvCxnSpPr>
          <p:nvPr/>
        </p:nvCxnSpPr>
        <p:spPr>
          <a:xfrm>
            <a:off x="849664" y="4126938"/>
            <a:ext cx="5567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2C6D3588-F545-4367-99F6-231A3A6D4A77}"/>
              </a:ext>
            </a:extLst>
          </p:cNvPr>
          <p:cNvCxnSpPr>
            <a:cxnSpLocks/>
          </p:cNvCxnSpPr>
          <p:nvPr/>
        </p:nvCxnSpPr>
        <p:spPr>
          <a:xfrm flipV="1">
            <a:off x="6878230" y="4117497"/>
            <a:ext cx="1974457" cy="9441"/>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9567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17DF21F-1460-4541-B8BD-917FC4A7AB62}"/>
              </a:ext>
            </a:extLst>
          </p:cNvPr>
          <p:cNvGrpSpPr/>
          <p:nvPr/>
        </p:nvGrpSpPr>
        <p:grpSpPr>
          <a:xfrm>
            <a:off x="4315477" y="1126427"/>
            <a:ext cx="4722505" cy="5286632"/>
            <a:chOff x="4924808" y="5551448"/>
            <a:chExt cx="2994054" cy="717252"/>
          </a:xfrm>
        </p:grpSpPr>
        <p:sp>
          <p:nvSpPr>
            <p:cNvPr id="31" name="Rectangle: Rounded Corners 30">
              <a:extLst>
                <a:ext uri="{FF2B5EF4-FFF2-40B4-BE49-F238E27FC236}">
                  <a16:creationId xmlns:a16="http://schemas.microsoft.com/office/drawing/2014/main" id="{B7D79703-95AD-4DD0-A98F-4614FE9051F9}"/>
                </a:ext>
              </a:extLst>
            </p:cNvPr>
            <p:cNvSpPr/>
            <p:nvPr/>
          </p:nvSpPr>
          <p:spPr>
            <a:xfrm rot="10800000">
              <a:off x="4924808" y="5551448"/>
              <a:ext cx="2994054" cy="71725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dirty="0"/>
            </a:p>
          </p:txBody>
        </p:sp>
        <p:sp>
          <p:nvSpPr>
            <p:cNvPr id="32" name="TextBox 31">
              <a:extLst>
                <a:ext uri="{FF2B5EF4-FFF2-40B4-BE49-F238E27FC236}">
                  <a16:creationId xmlns:a16="http://schemas.microsoft.com/office/drawing/2014/main" id="{C4598DE2-10D5-4317-BF6E-AA9D398C1447}"/>
                </a:ext>
              </a:extLst>
            </p:cNvPr>
            <p:cNvSpPr txBox="1"/>
            <p:nvPr/>
          </p:nvSpPr>
          <p:spPr>
            <a:xfrm>
              <a:off x="5074972" y="5713524"/>
              <a:ext cx="2843889" cy="50108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Our placement (with cache)</a:t>
              </a:r>
              <a:endParaRPr lang="tr-TR" b="1" dirty="0"/>
            </a:p>
          </p:txBody>
        </p:sp>
      </p:grpSp>
      <p:sp>
        <p:nvSpPr>
          <p:cNvPr id="2" name="Title 1">
            <a:extLst>
              <a:ext uri="{FF2B5EF4-FFF2-40B4-BE49-F238E27FC236}">
                <a16:creationId xmlns:a16="http://schemas.microsoft.com/office/drawing/2014/main" id="{F0609340-68CB-4329-84D3-8E4917C3B11E}"/>
              </a:ext>
            </a:extLst>
          </p:cNvPr>
          <p:cNvSpPr>
            <a:spLocks noGrp="1"/>
          </p:cNvSpPr>
          <p:nvPr>
            <p:ph type="title"/>
          </p:nvPr>
        </p:nvSpPr>
        <p:spPr/>
        <p:txBody>
          <a:bodyPr>
            <a:normAutofit fontScale="90000"/>
          </a:bodyPr>
          <a:lstStyle/>
          <a:p>
            <a:r>
              <a:rPr lang="en-US" dirty="0"/>
              <a:t>Placement augmented with some cache</a:t>
            </a:r>
            <a:endParaRPr lang="tr-TR" dirty="0"/>
          </a:p>
        </p:txBody>
      </p:sp>
      <p:sp>
        <p:nvSpPr>
          <p:cNvPr id="4" name="Slide Number Placeholder 3">
            <a:extLst>
              <a:ext uri="{FF2B5EF4-FFF2-40B4-BE49-F238E27FC236}">
                <a16:creationId xmlns:a16="http://schemas.microsoft.com/office/drawing/2014/main" id="{BBD097C5-12C2-470B-A8DD-8A916187217C}"/>
              </a:ext>
            </a:extLst>
          </p:cNvPr>
          <p:cNvSpPr>
            <a:spLocks noGrp="1"/>
          </p:cNvSpPr>
          <p:nvPr>
            <p:ph type="sldNum" sz="quarter" idx="12"/>
          </p:nvPr>
        </p:nvSpPr>
        <p:spPr/>
        <p:txBody>
          <a:bodyPr/>
          <a:lstStyle/>
          <a:p>
            <a:fld id="{D7D17EEB-E88F-E742-93D6-13182CC56D54}" type="slidenum">
              <a:rPr lang="en-US" smtClean="0"/>
              <a:t>27</a:t>
            </a:fld>
            <a:endParaRPr lang="en-US"/>
          </a:p>
        </p:txBody>
      </p:sp>
      <p:sp>
        <p:nvSpPr>
          <p:cNvPr id="28" name="TextBox 27">
            <a:extLst>
              <a:ext uri="{FF2B5EF4-FFF2-40B4-BE49-F238E27FC236}">
                <a16:creationId xmlns:a16="http://schemas.microsoft.com/office/drawing/2014/main" id="{FBC92D7C-EB52-40CB-808A-C8FC7CE49877}"/>
              </a:ext>
            </a:extLst>
          </p:cNvPr>
          <p:cNvSpPr txBox="1"/>
          <p:nvPr/>
        </p:nvSpPr>
        <p:spPr>
          <a:xfrm>
            <a:off x="331773" y="1543156"/>
            <a:ext cx="3891370" cy="646331"/>
          </a:xfrm>
          <a:prstGeom prst="rect">
            <a:avLst/>
          </a:prstGeom>
          <a:noFill/>
        </p:spPr>
        <p:txBody>
          <a:bodyPr wrap="square" rtlCol="0">
            <a:spAutoFit/>
          </a:bodyPr>
          <a:lstStyle/>
          <a:p>
            <a:pPr algn="ctr"/>
            <a:r>
              <a:rPr lang="en-US" b="1" dirty="0">
                <a:solidFill>
                  <a:schemeClr val="accent1">
                    <a:lumMod val="75000"/>
                  </a:schemeClr>
                </a:solidFill>
              </a:rPr>
              <a:t>All application data in DDR and MCDRAM acting as Cache (8GB)</a:t>
            </a:r>
            <a:endParaRPr lang="tr-TR" b="1" dirty="0">
              <a:solidFill>
                <a:schemeClr val="accent1">
                  <a:lumMod val="75000"/>
                </a:schemeClr>
              </a:solidFill>
            </a:endParaRPr>
          </a:p>
        </p:txBody>
      </p:sp>
      <p:sp>
        <p:nvSpPr>
          <p:cNvPr id="29" name="TextBox 28">
            <a:extLst>
              <a:ext uri="{FF2B5EF4-FFF2-40B4-BE49-F238E27FC236}">
                <a16:creationId xmlns:a16="http://schemas.microsoft.com/office/drawing/2014/main" id="{6565A895-9292-47E7-ADE4-8CA81A46D627}"/>
              </a:ext>
            </a:extLst>
          </p:cNvPr>
          <p:cNvSpPr txBox="1"/>
          <p:nvPr/>
        </p:nvSpPr>
        <p:spPr>
          <a:xfrm>
            <a:off x="4945648" y="1543156"/>
            <a:ext cx="3543382" cy="646331"/>
          </a:xfrm>
          <a:prstGeom prst="rect">
            <a:avLst/>
          </a:prstGeom>
          <a:noFill/>
        </p:spPr>
        <p:txBody>
          <a:bodyPr wrap="square" rtlCol="0">
            <a:spAutoFit/>
          </a:bodyPr>
          <a:lstStyle/>
          <a:p>
            <a:pPr algn="ctr"/>
            <a:r>
              <a:rPr lang="en-US" b="1" dirty="0">
                <a:solidFill>
                  <a:schemeClr val="accent1">
                    <a:lumMod val="75000"/>
                  </a:schemeClr>
                </a:solidFill>
              </a:rPr>
              <a:t>Application data divided between DDR and MCDRAM (12 GB)</a:t>
            </a:r>
            <a:endParaRPr lang="tr-TR" b="1" dirty="0">
              <a:solidFill>
                <a:schemeClr val="accent1">
                  <a:lumMod val="75000"/>
                </a:schemeClr>
              </a:solidFill>
            </a:endParaRPr>
          </a:p>
        </p:txBody>
      </p:sp>
      <p:grpSp>
        <p:nvGrpSpPr>
          <p:cNvPr id="42" name="Group 41">
            <a:extLst>
              <a:ext uri="{FF2B5EF4-FFF2-40B4-BE49-F238E27FC236}">
                <a16:creationId xmlns:a16="http://schemas.microsoft.com/office/drawing/2014/main" id="{C4C64053-4A10-4979-AEF7-66169020963E}"/>
              </a:ext>
            </a:extLst>
          </p:cNvPr>
          <p:cNvGrpSpPr/>
          <p:nvPr/>
        </p:nvGrpSpPr>
        <p:grpSpPr>
          <a:xfrm>
            <a:off x="1724218" y="2597427"/>
            <a:ext cx="2339902" cy="2147247"/>
            <a:chOff x="1696101" y="3770860"/>
            <a:chExt cx="2748498" cy="2322413"/>
          </a:xfrm>
        </p:grpSpPr>
        <p:sp>
          <p:nvSpPr>
            <p:cNvPr id="62" name="Rectangle 61">
              <a:extLst>
                <a:ext uri="{FF2B5EF4-FFF2-40B4-BE49-F238E27FC236}">
                  <a16:creationId xmlns:a16="http://schemas.microsoft.com/office/drawing/2014/main" id="{0635BF45-AD02-4878-8A0E-9AB5AE8B85E0}"/>
                </a:ext>
              </a:extLst>
            </p:cNvPr>
            <p:cNvSpPr/>
            <p:nvPr/>
          </p:nvSpPr>
          <p:spPr>
            <a:xfrm>
              <a:off x="3349368" y="3770860"/>
              <a:ext cx="1079989" cy="2322413"/>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1400" dirty="0"/>
            </a:p>
          </p:txBody>
        </p:sp>
        <p:sp>
          <p:nvSpPr>
            <p:cNvPr id="63" name="TextBox 62">
              <a:extLst>
                <a:ext uri="{FF2B5EF4-FFF2-40B4-BE49-F238E27FC236}">
                  <a16:creationId xmlns:a16="http://schemas.microsoft.com/office/drawing/2014/main" id="{DC118D62-3F9A-44D5-B3F8-0B9DF96D9227}"/>
                </a:ext>
              </a:extLst>
            </p:cNvPr>
            <p:cNvSpPr txBox="1"/>
            <p:nvPr/>
          </p:nvSpPr>
          <p:spPr>
            <a:xfrm>
              <a:off x="3329476" y="4666531"/>
              <a:ext cx="1115123" cy="432750"/>
            </a:xfrm>
            <a:prstGeom prst="rect">
              <a:avLst/>
            </a:prstGeom>
            <a:noFill/>
          </p:spPr>
          <p:txBody>
            <a:bodyPr wrap="square" rtlCol="0">
              <a:spAutoFit/>
            </a:bodyPr>
            <a:lstStyle/>
            <a:p>
              <a:pPr algn="ctr"/>
              <a:r>
                <a:rPr lang="en-US" sz="2000" b="1" dirty="0"/>
                <a:t>DDR</a:t>
              </a:r>
              <a:endParaRPr lang="tr-TR" sz="2000" b="1" dirty="0"/>
            </a:p>
          </p:txBody>
        </p:sp>
        <p:grpSp>
          <p:nvGrpSpPr>
            <p:cNvPr id="64" name="Group 63">
              <a:extLst>
                <a:ext uri="{FF2B5EF4-FFF2-40B4-BE49-F238E27FC236}">
                  <a16:creationId xmlns:a16="http://schemas.microsoft.com/office/drawing/2014/main" id="{0553CE89-F5D1-4387-866F-A09B3E482DBF}"/>
                </a:ext>
              </a:extLst>
            </p:cNvPr>
            <p:cNvGrpSpPr/>
            <p:nvPr/>
          </p:nvGrpSpPr>
          <p:grpSpPr>
            <a:xfrm>
              <a:off x="1696101" y="4591521"/>
              <a:ext cx="1215370" cy="631408"/>
              <a:chOff x="2786683" y="3360488"/>
              <a:chExt cx="1215370" cy="631408"/>
            </a:xfrm>
          </p:grpSpPr>
          <p:sp>
            <p:nvSpPr>
              <p:cNvPr id="66" name="Rectangle 65">
                <a:extLst>
                  <a:ext uri="{FF2B5EF4-FFF2-40B4-BE49-F238E27FC236}">
                    <a16:creationId xmlns:a16="http://schemas.microsoft.com/office/drawing/2014/main" id="{7D444864-82BB-4B34-A13D-5A504426F6FC}"/>
                  </a:ext>
                </a:extLst>
              </p:cNvPr>
              <p:cNvSpPr/>
              <p:nvPr/>
            </p:nvSpPr>
            <p:spPr>
              <a:xfrm>
                <a:off x="2863390" y="3360488"/>
                <a:ext cx="1138663" cy="631408"/>
              </a:xfrm>
              <a:prstGeom prst="rect">
                <a:avLst/>
              </a:prstGeom>
              <a:pattFill prst="wdUpDiag">
                <a:fgClr>
                  <a:srgbClr val="FFFF00"/>
                </a:fgClr>
                <a:bgClr>
                  <a:schemeClr val="bg1"/>
                </a:bgClr>
              </a:patt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1400"/>
              </a:p>
            </p:txBody>
          </p:sp>
          <p:sp>
            <p:nvSpPr>
              <p:cNvPr id="67" name="TextBox 66">
                <a:extLst>
                  <a:ext uri="{FF2B5EF4-FFF2-40B4-BE49-F238E27FC236}">
                    <a16:creationId xmlns:a16="http://schemas.microsoft.com/office/drawing/2014/main" id="{C2F1D7AF-2753-4DB7-8896-978F40A2F0EE}"/>
                  </a:ext>
                </a:extLst>
              </p:cNvPr>
              <p:cNvSpPr txBox="1"/>
              <p:nvPr/>
            </p:nvSpPr>
            <p:spPr>
              <a:xfrm>
                <a:off x="2786683" y="3414582"/>
                <a:ext cx="1138661" cy="466038"/>
              </a:xfrm>
              <a:prstGeom prst="rect">
                <a:avLst/>
              </a:prstGeom>
              <a:noFill/>
            </p:spPr>
            <p:txBody>
              <a:bodyPr wrap="square" rtlCol="0">
                <a:spAutoFit/>
              </a:bodyPr>
              <a:lstStyle/>
              <a:p>
                <a:pPr algn="ctr"/>
                <a:r>
                  <a:rPr lang="en-US" sz="1100" b="1" dirty="0"/>
                  <a:t>MCDRAM as 8GB Cache</a:t>
                </a:r>
                <a:endParaRPr lang="tr-TR" sz="1100" b="1" dirty="0"/>
              </a:p>
            </p:txBody>
          </p:sp>
        </p:grpSp>
      </p:grpSp>
      <p:grpSp>
        <p:nvGrpSpPr>
          <p:cNvPr id="56" name="Group 55">
            <a:extLst>
              <a:ext uri="{FF2B5EF4-FFF2-40B4-BE49-F238E27FC236}">
                <a16:creationId xmlns:a16="http://schemas.microsoft.com/office/drawing/2014/main" id="{C872AA80-2649-4CF0-A34C-DA9B8A041DDB}"/>
              </a:ext>
            </a:extLst>
          </p:cNvPr>
          <p:cNvGrpSpPr/>
          <p:nvPr/>
        </p:nvGrpSpPr>
        <p:grpSpPr>
          <a:xfrm>
            <a:off x="607536" y="4012427"/>
            <a:ext cx="3262100" cy="2200176"/>
            <a:chOff x="483017" y="3942668"/>
            <a:chExt cx="3831732" cy="2379660"/>
          </a:xfrm>
        </p:grpSpPr>
        <p:sp>
          <p:nvSpPr>
            <p:cNvPr id="60" name="Rectangle: Rounded Corners 59">
              <a:extLst>
                <a:ext uri="{FF2B5EF4-FFF2-40B4-BE49-F238E27FC236}">
                  <a16:creationId xmlns:a16="http://schemas.microsoft.com/office/drawing/2014/main" id="{B8214B2C-29D7-4F11-A633-25429C739098}"/>
                </a:ext>
              </a:extLst>
            </p:cNvPr>
            <p:cNvSpPr/>
            <p:nvPr/>
          </p:nvSpPr>
          <p:spPr>
            <a:xfrm>
              <a:off x="483017" y="5443727"/>
              <a:ext cx="3831732" cy="878601"/>
            </a:xfrm>
            <a:prstGeom prst="round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MCDRAM as Cache allows hardware prefetching i.e. </a:t>
              </a:r>
              <a:r>
                <a:rPr lang="en-US" sz="1600" b="1" dirty="0">
                  <a:solidFill>
                    <a:schemeClr val="tx1"/>
                  </a:solidFill>
                </a:rPr>
                <a:t>no code modifications</a:t>
              </a:r>
              <a:endParaRPr lang="tr-TR" sz="1600" b="1" dirty="0">
                <a:solidFill>
                  <a:schemeClr val="tx1"/>
                </a:solidFill>
              </a:endParaRPr>
            </a:p>
          </p:txBody>
        </p:sp>
        <p:sp>
          <p:nvSpPr>
            <p:cNvPr id="61" name="Arrow: Up 60">
              <a:extLst>
                <a:ext uri="{FF2B5EF4-FFF2-40B4-BE49-F238E27FC236}">
                  <a16:creationId xmlns:a16="http://schemas.microsoft.com/office/drawing/2014/main" id="{A67E510D-F87F-441C-B001-BFEED8C7BDED}"/>
                </a:ext>
              </a:extLst>
            </p:cNvPr>
            <p:cNvSpPr/>
            <p:nvPr/>
          </p:nvSpPr>
          <p:spPr>
            <a:xfrm rot="20754860">
              <a:off x="2257237" y="3942668"/>
              <a:ext cx="204991" cy="1539625"/>
            </a:xfrm>
            <a:prstGeom prst="upArrow">
              <a:avLst>
                <a:gd name="adj1" fmla="val 50000"/>
                <a:gd name="adj2" fmla="val 59464"/>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1400" dirty="0"/>
            </a:p>
          </p:txBody>
        </p:sp>
      </p:grpSp>
      <p:sp>
        <p:nvSpPr>
          <p:cNvPr id="57" name="Rectangle 56">
            <a:extLst>
              <a:ext uri="{FF2B5EF4-FFF2-40B4-BE49-F238E27FC236}">
                <a16:creationId xmlns:a16="http://schemas.microsoft.com/office/drawing/2014/main" id="{550B7C83-C747-468C-90CF-A4461A1AF1B1}"/>
              </a:ext>
            </a:extLst>
          </p:cNvPr>
          <p:cNvSpPr/>
          <p:nvPr/>
        </p:nvSpPr>
        <p:spPr>
          <a:xfrm>
            <a:off x="329630" y="3377875"/>
            <a:ext cx="985717" cy="540414"/>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CPU</a:t>
            </a:r>
            <a:endParaRPr lang="tr-TR" b="1" dirty="0">
              <a:solidFill>
                <a:schemeClr val="tx1"/>
              </a:solidFill>
            </a:endParaRPr>
          </a:p>
        </p:txBody>
      </p:sp>
      <p:sp>
        <p:nvSpPr>
          <p:cNvPr id="58" name="Arrow: Bent-Up 57">
            <a:extLst>
              <a:ext uri="{FF2B5EF4-FFF2-40B4-BE49-F238E27FC236}">
                <a16:creationId xmlns:a16="http://schemas.microsoft.com/office/drawing/2014/main" id="{4E0932A9-BD2A-449F-9B7C-E568D161F687}"/>
              </a:ext>
            </a:extLst>
          </p:cNvPr>
          <p:cNvSpPr/>
          <p:nvPr/>
        </p:nvSpPr>
        <p:spPr>
          <a:xfrm rot="5400000">
            <a:off x="1699449" y="3212891"/>
            <a:ext cx="542051" cy="2137798"/>
          </a:xfrm>
          <a:prstGeom prst="bentUpArrow">
            <a:avLst>
              <a:gd name="adj1" fmla="val 35333"/>
              <a:gd name="adj2" fmla="val 30567"/>
              <a:gd name="adj3" fmla="val 5000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1400"/>
          </a:p>
        </p:txBody>
      </p:sp>
      <p:sp>
        <p:nvSpPr>
          <p:cNvPr id="59" name="Arrow: Bent 58">
            <a:extLst>
              <a:ext uri="{FF2B5EF4-FFF2-40B4-BE49-F238E27FC236}">
                <a16:creationId xmlns:a16="http://schemas.microsoft.com/office/drawing/2014/main" id="{4DF84EE1-072F-4615-A8C2-4E80739DFFA6}"/>
              </a:ext>
            </a:extLst>
          </p:cNvPr>
          <p:cNvSpPr/>
          <p:nvPr/>
        </p:nvSpPr>
        <p:spPr>
          <a:xfrm>
            <a:off x="1327643" y="3489315"/>
            <a:ext cx="456436" cy="280575"/>
          </a:xfrm>
          <a:prstGeom prst="bentArrow">
            <a:avLst>
              <a:gd name="adj1" fmla="val 100000"/>
              <a:gd name="adj2" fmla="val 50000"/>
              <a:gd name="adj3" fmla="val 43667"/>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1400" dirty="0"/>
          </a:p>
        </p:txBody>
      </p:sp>
      <p:grpSp>
        <p:nvGrpSpPr>
          <p:cNvPr id="68" name="Group 67">
            <a:extLst>
              <a:ext uri="{FF2B5EF4-FFF2-40B4-BE49-F238E27FC236}">
                <a16:creationId xmlns:a16="http://schemas.microsoft.com/office/drawing/2014/main" id="{52E90F86-F07E-4947-A3C2-21222ECACD26}"/>
              </a:ext>
            </a:extLst>
          </p:cNvPr>
          <p:cNvGrpSpPr/>
          <p:nvPr/>
        </p:nvGrpSpPr>
        <p:grpSpPr>
          <a:xfrm>
            <a:off x="4524033" y="3363125"/>
            <a:ext cx="4386611" cy="1781600"/>
            <a:chOff x="156583" y="3232897"/>
            <a:chExt cx="4386611" cy="1781600"/>
          </a:xfrm>
        </p:grpSpPr>
        <p:grpSp>
          <p:nvGrpSpPr>
            <p:cNvPr id="69" name="Group 68">
              <a:extLst>
                <a:ext uri="{FF2B5EF4-FFF2-40B4-BE49-F238E27FC236}">
                  <a16:creationId xmlns:a16="http://schemas.microsoft.com/office/drawing/2014/main" id="{C37F526C-E838-4700-B8CD-32C640322E15}"/>
                </a:ext>
              </a:extLst>
            </p:cNvPr>
            <p:cNvGrpSpPr/>
            <p:nvPr/>
          </p:nvGrpSpPr>
          <p:grpSpPr>
            <a:xfrm>
              <a:off x="1794696" y="3232897"/>
              <a:ext cx="2748498" cy="1781600"/>
              <a:chOff x="1696101" y="4591521"/>
              <a:chExt cx="2748498" cy="1781600"/>
            </a:xfrm>
          </p:grpSpPr>
          <p:sp>
            <p:nvSpPr>
              <p:cNvPr id="76" name="Rectangle 75">
                <a:extLst>
                  <a:ext uri="{FF2B5EF4-FFF2-40B4-BE49-F238E27FC236}">
                    <a16:creationId xmlns:a16="http://schemas.microsoft.com/office/drawing/2014/main" id="{A6B35AAF-37A8-4A6B-AF84-D04C6F30FC1C}"/>
                  </a:ext>
                </a:extLst>
              </p:cNvPr>
              <p:cNvSpPr/>
              <p:nvPr/>
            </p:nvSpPr>
            <p:spPr>
              <a:xfrm>
                <a:off x="3364610" y="4637595"/>
                <a:ext cx="1079989" cy="1735526"/>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77" name="TextBox 76">
                <a:extLst>
                  <a:ext uri="{FF2B5EF4-FFF2-40B4-BE49-F238E27FC236}">
                    <a16:creationId xmlns:a16="http://schemas.microsoft.com/office/drawing/2014/main" id="{D85F3FD3-BE67-4AED-B6E5-18431A18AB3B}"/>
                  </a:ext>
                </a:extLst>
              </p:cNvPr>
              <p:cNvSpPr txBox="1"/>
              <p:nvPr/>
            </p:nvSpPr>
            <p:spPr>
              <a:xfrm>
                <a:off x="3329476" y="5251155"/>
                <a:ext cx="1115123" cy="523220"/>
              </a:xfrm>
              <a:prstGeom prst="rect">
                <a:avLst/>
              </a:prstGeom>
              <a:noFill/>
            </p:spPr>
            <p:txBody>
              <a:bodyPr wrap="square" rtlCol="0">
                <a:spAutoFit/>
              </a:bodyPr>
              <a:lstStyle/>
              <a:p>
                <a:pPr algn="ctr"/>
                <a:r>
                  <a:rPr lang="en-US" sz="2800" b="1" dirty="0"/>
                  <a:t>DDR</a:t>
                </a:r>
                <a:endParaRPr lang="tr-TR" sz="2800" b="1" dirty="0"/>
              </a:p>
            </p:txBody>
          </p:sp>
          <p:grpSp>
            <p:nvGrpSpPr>
              <p:cNvPr id="78" name="Group 77">
                <a:extLst>
                  <a:ext uri="{FF2B5EF4-FFF2-40B4-BE49-F238E27FC236}">
                    <a16:creationId xmlns:a16="http://schemas.microsoft.com/office/drawing/2014/main" id="{1CDEB1D7-8F39-4068-B6C8-1369ED5F47DF}"/>
                  </a:ext>
                </a:extLst>
              </p:cNvPr>
              <p:cNvGrpSpPr/>
              <p:nvPr/>
            </p:nvGrpSpPr>
            <p:grpSpPr>
              <a:xfrm>
                <a:off x="1696101" y="4591521"/>
                <a:ext cx="1206114" cy="631408"/>
                <a:chOff x="2786683" y="3360488"/>
                <a:chExt cx="1206114" cy="631408"/>
              </a:xfrm>
            </p:grpSpPr>
            <p:sp>
              <p:nvSpPr>
                <p:cNvPr id="80" name="Rectangle 79">
                  <a:extLst>
                    <a:ext uri="{FF2B5EF4-FFF2-40B4-BE49-F238E27FC236}">
                      <a16:creationId xmlns:a16="http://schemas.microsoft.com/office/drawing/2014/main" id="{5E18888D-789E-425F-A81E-C5F8E1D4E372}"/>
                    </a:ext>
                  </a:extLst>
                </p:cNvPr>
                <p:cNvSpPr/>
                <p:nvPr/>
              </p:nvSpPr>
              <p:spPr>
                <a:xfrm>
                  <a:off x="2854134" y="3360488"/>
                  <a:ext cx="1138663" cy="631408"/>
                </a:xfrm>
                <a:prstGeom prst="rect">
                  <a:avLst/>
                </a:prstGeom>
                <a:pattFill prst="wdUpDiag">
                  <a:fgClr>
                    <a:srgbClr val="FFFF00"/>
                  </a:fgClr>
                  <a:bgClr>
                    <a:schemeClr val="bg1"/>
                  </a:bgClr>
                </a:patt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81" name="TextBox 80">
                  <a:extLst>
                    <a:ext uri="{FF2B5EF4-FFF2-40B4-BE49-F238E27FC236}">
                      <a16:creationId xmlns:a16="http://schemas.microsoft.com/office/drawing/2014/main" id="{6A830A9A-869F-4356-842D-3402B5B91B5F}"/>
                    </a:ext>
                  </a:extLst>
                </p:cNvPr>
                <p:cNvSpPr txBox="1"/>
                <p:nvPr/>
              </p:nvSpPr>
              <p:spPr>
                <a:xfrm>
                  <a:off x="2786683" y="3414582"/>
                  <a:ext cx="1138661" cy="523220"/>
                </a:xfrm>
                <a:prstGeom prst="rect">
                  <a:avLst/>
                </a:prstGeom>
                <a:noFill/>
              </p:spPr>
              <p:txBody>
                <a:bodyPr wrap="square" rtlCol="0">
                  <a:spAutoFit/>
                </a:bodyPr>
                <a:lstStyle/>
                <a:p>
                  <a:pPr algn="ctr"/>
                  <a:r>
                    <a:rPr lang="en-US" sz="1400" b="1" dirty="0"/>
                    <a:t>MCDRAM as 8GB Cache</a:t>
                  </a:r>
                  <a:endParaRPr lang="tr-TR" sz="1400" b="1" dirty="0"/>
                </a:p>
              </p:txBody>
            </p:sp>
          </p:grpSp>
        </p:grpSp>
        <p:sp>
          <p:nvSpPr>
            <p:cNvPr id="71" name="Rectangle 70">
              <a:extLst>
                <a:ext uri="{FF2B5EF4-FFF2-40B4-BE49-F238E27FC236}">
                  <a16:creationId xmlns:a16="http://schemas.microsoft.com/office/drawing/2014/main" id="{7AF8BDBF-C2E7-4ECF-8F96-D29FC342FC00}"/>
                </a:ext>
              </a:extLst>
            </p:cNvPr>
            <p:cNvSpPr/>
            <p:nvPr/>
          </p:nvSpPr>
          <p:spPr>
            <a:xfrm>
              <a:off x="156583" y="3256351"/>
              <a:ext cx="1157844" cy="584500"/>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solidFill>
                </a:rPr>
                <a:t>CPU</a:t>
              </a:r>
              <a:endParaRPr lang="tr-TR" sz="2400" b="1" dirty="0">
                <a:solidFill>
                  <a:schemeClr val="tx1"/>
                </a:solidFill>
              </a:endParaRPr>
            </a:p>
          </p:txBody>
        </p:sp>
        <p:sp>
          <p:nvSpPr>
            <p:cNvPr id="72" name="Arrow: Bent-Up 71">
              <a:extLst>
                <a:ext uri="{FF2B5EF4-FFF2-40B4-BE49-F238E27FC236}">
                  <a16:creationId xmlns:a16="http://schemas.microsoft.com/office/drawing/2014/main" id="{F06F240E-093B-47A4-9E5F-1C396ECF7D9A}"/>
                </a:ext>
              </a:extLst>
            </p:cNvPr>
            <p:cNvSpPr/>
            <p:nvPr/>
          </p:nvSpPr>
          <p:spPr>
            <a:xfrm rot="5400000">
              <a:off x="1633899" y="2821535"/>
              <a:ext cx="657509" cy="2753704"/>
            </a:xfrm>
            <a:prstGeom prst="bentUpArrow">
              <a:avLst>
                <a:gd name="adj1" fmla="val 35101"/>
                <a:gd name="adj2" fmla="val 40499"/>
                <a:gd name="adj3" fmla="val 5000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3" name="Arrow: Bent 72">
              <a:extLst>
                <a:ext uri="{FF2B5EF4-FFF2-40B4-BE49-F238E27FC236}">
                  <a16:creationId xmlns:a16="http://schemas.microsoft.com/office/drawing/2014/main" id="{C2B2F530-3FA6-4AFA-974A-5AEBFF64AB78}"/>
                </a:ext>
              </a:extLst>
            </p:cNvPr>
            <p:cNvSpPr/>
            <p:nvPr/>
          </p:nvSpPr>
          <p:spPr>
            <a:xfrm>
              <a:off x="1328870" y="3376882"/>
              <a:ext cx="536139" cy="303464"/>
            </a:xfrm>
            <a:prstGeom prst="bentArrow">
              <a:avLst>
                <a:gd name="adj1" fmla="val 100000"/>
                <a:gd name="adj2" fmla="val 50000"/>
                <a:gd name="adj3" fmla="val 43667"/>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grpSp>
      <p:sp>
        <p:nvSpPr>
          <p:cNvPr id="10" name="Arrow: Bent 9">
            <a:extLst>
              <a:ext uri="{FF2B5EF4-FFF2-40B4-BE49-F238E27FC236}">
                <a16:creationId xmlns:a16="http://schemas.microsoft.com/office/drawing/2014/main" id="{2548F23F-442D-4426-AC29-2EC46A1AD021}"/>
              </a:ext>
            </a:extLst>
          </p:cNvPr>
          <p:cNvSpPr/>
          <p:nvPr/>
        </p:nvSpPr>
        <p:spPr>
          <a:xfrm>
            <a:off x="4945648" y="2468661"/>
            <a:ext cx="2761308" cy="817900"/>
          </a:xfrm>
          <a:prstGeom prst="bentArrow">
            <a:avLst>
              <a:gd name="adj1" fmla="val 32261"/>
              <a:gd name="adj2" fmla="val 25000"/>
              <a:gd name="adj3" fmla="val 48598"/>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83" name="Rectangle 82">
            <a:extLst>
              <a:ext uri="{FF2B5EF4-FFF2-40B4-BE49-F238E27FC236}">
                <a16:creationId xmlns:a16="http://schemas.microsoft.com/office/drawing/2014/main" id="{D7DA60E0-A69C-4EF0-9BB1-45D1BFD55D61}"/>
              </a:ext>
            </a:extLst>
          </p:cNvPr>
          <p:cNvSpPr/>
          <p:nvPr/>
        </p:nvSpPr>
        <p:spPr>
          <a:xfrm>
            <a:off x="7813087" y="2399508"/>
            <a:ext cx="1056069" cy="581319"/>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MCDRAM</a:t>
            </a:r>
            <a:endParaRPr lang="tr-TR" sz="1600" b="1" dirty="0">
              <a:solidFill>
                <a:schemeClr val="tx1"/>
              </a:solidFill>
            </a:endParaRPr>
          </a:p>
        </p:txBody>
      </p:sp>
    </p:spTree>
    <p:extLst>
      <p:ext uri="{BB962C8B-B14F-4D97-AF65-F5344CB8AC3E}">
        <p14:creationId xmlns:p14="http://schemas.microsoft.com/office/powerpoint/2010/main" val="28971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1BF5-F5BF-418C-A276-AB7446AF209D}"/>
              </a:ext>
            </a:extLst>
          </p:cNvPr>
          <p:cNvSpPr>
            <a:spLocks noGrp="1"/>
          </p:cNvSpPr>
          <p:nvPr>
            <p:ph type="title"/>
          </p:nvPr>
        </p:nvSpPr>
        <p:spPr/>
        <p:txBody>
          <a:bodyPr>
            <a:normAutofit/>
          </a:bodyPr>
          <a:lstStyle/>
          <a:p>
            <a:r>
              <a:rPr lang="en-US" sz="3600" dirty="0"/>
              <a:t>Placement augmented with some cache</a:t>
            </a:r>
            <a:endParaRPr lang="tr-TR" sz="3600" dirty="0"/>
          </a:p>
        </p:txBody>
      </p:sp>
      <p:sp>
        <p:nvSpPr>
          <p:cNvPr id="4" name="Slide Number Placeholder 3">
            <a:extLst>
              <a:ext uri="{FF2B5EF4-FFF2-40B4-BE49-F238E27FC236}">
                <a16:creationId xmlns:a16="http://schemas.microsoft.com/office/drawing/2014/main" id="{81DF29D4-3F89-4C5F-897A-1042BCCD9227}"/>
              </a:ext>
            </a:extLst>
          </p:cNvPr>
          <p:cNvSpPr>
            <a:spLocks noGrp="1"/>
          </p:cNvSpPr>
          <p:nvPr>
            <p:ph type="sldNum" sz="quarter" idx="12"/>
          </p:nvPr>
        </p:nvSpPr>
        <p:spPr/>
        <p:txBody>
          <a:bodyPr/>
          <a:lstStyle/>
          <a:p>
            <a:fld id="{D7D17EEB-E88F-E742-93D6-13182CC56D54}" type="slidenum">
              <a:rPr lang="en-US" smtClean="0"/>
              <a:t>28</a:t>
            </a:fld>
            <a:endParaRPr lang="en-US"/>
          </a:p>
        </p:txBody>
      </p:sp>
      <p:pic>
        <p:nvPicPr>
          <p:cNvPr id="3" name="Picture 2" descr="speedup_hybrid_8g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8" y="1079133"/>
            <a:ext cx="9026084" cy="4924452"/>
          </a:xfrm>
          <a:prstGeom prst="rect">
            <a:avLst/>
          </a:prstGeom>
        </p:spPr>
      </p:pic>
      <p:sp>
        <p:nvSpPr>
          <p:cNvPr id="6" name="Rectangle 5">
            <a:extLst>
              <a:ext uri="{FF2B5EF4-FFF2-40B4-BE49-F238E27FC236}">
                <a16:creationId xmlns:a16="http://schemas.microsoft.com/office/drawing/2014/main" id="{6C2BCBDB-755A-4897-8DE4-0C9EBF1A8F1E}"/>
              </a:ext>
            </a:extLst>
          </p:cNvPr>
          <p:cNvSpPr/>
          <p:nvPr/>
        </p:nvSpPr>
        <p:spPr>
          <a:xfrm>
            <a:off x="614994" y="4969706"/>
            <a:ext cx="8470048" cy="707886"/>
          </a:xfrm>
          <a:prstGeom prst="rect">
            <a:avLst/>
          </a:prstGeom>
          <a:solidFill>
            <a:srgbClr val="E6B9B8"/>
          </a:solidFill>
        </p:spPr>
        <p:txBody>
          <a:bodyPr wrap="square">
            <a:spAutoFit/>
          </a:bodyPr>
          <a:lstStyle/>
          <a:p>
            <a:pPr marL="285750" indent="-285750">
              <a:buFont typeface="Arial" panose="020B0604020202020204" pitchFamily="34" charset="0"/>
              <a:buChar char="•"/>
            </a:pPr>
            <a:r>
              <a:rPr lang="en-US" sz="2000" dirty="0"/>
              <a:t>Our placement (+4GB Cache) vs 8GB cache in Cache Mode (automatic hardware prefetching with no modifications to the source code)</a:t>
            </a:r>
          </a:p>
        </p:txBody>
      </p:sp>
      <p:cxnSp>
        <p:nvCxnSpPr>
          <p:cNvPr id="7" name="Straight Connector 6">
            <a:extLst>
              <a:ext uri="{FF2B5EF4-FFF2-40B4-BE49-F238E27FC236}">
                <a16:creationId xmlns:a16="http://schemas.microsoft.com/office/drawing/2014/main" id="{A89F43D0-D96C-4F48-940F-E2387DDD66B1}"/>
              </a:ext>
            </a:extLst>
          </p:cNvPr>
          <p:cNvCxnSpPr>
            <a:cxnSpLocks/>
          </p:cNvCxnSpPr>
          <p:nvPr/>
        </p:nvCxnSpPr>
        <p:spPr>
          <a:xfrm>
            <a:off x="614994" y="4321147"/>
            <a:ext cx="593820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56C9FBE8-DC32-487B-A666-8DC1CA4468C6}"/>
              </a:ext>
            </a:extLst>
          </p:cNvPr>
          <p:cNvCxnSpPr>
            <a:cxnSpLocks/>
          </p:cNvCxnSpPr>
          <p:nvPr/>
        </p:nvCxnSpPr>
        <p:spPr>
          <a:xfrm>
            <a:off x="6983427" y="4311706"/>
            <a:ext cx="1808351"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283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Future Work</a:t>
            </a:r>
          </a:p>
        </p:txBody>
      </p:sp>
      <p:sp>
        <p:nvSpPr>
          <p:cNvPr id="3" name="Content Placeholder 2"/>
          <p:cNvSpPr>
            <a:spLocks noGrp="1"/>
          </p:cNvSpPr>
          <p:nvPr>
            <p:ph idx="1"/>
          </p:nvPr>
        </p:nvSpPr>
        <p:spPr>
          <a:xfrm>
            <a:off x="457200" y="1134267"/>
            <a:ext cx="8229600" cy="5222083"/>
          </a:xfrm>
        </p:spPr>
        <p:txBody>
          <a:bodyPr>
            <a:normAutofit/>
          </a:bodyPr>
          <a:lstStyle/>
          <a:p>
            <a:r>
              <a:rPr lang="en-US" sz="2400" dirty="0"/>
              <a:t>Our object placement algorithm </a:t>
            </a:r>
          </a:p>
          <a:p>
            <a:pPr lvl="1"/>
            <a:r>
              <a:rPr lang="en-US" sz="2000" dirty="0"/>
              <a:t>Chooses the right objects in the case HBM capacity is not sufficient to hold all objects</a:t>
            </a:r>
          </a:p>
          <a:p>
            <a:pPr lvl="1"/>
            <a:r>
              <a:rPr lang="en-US" sz="2000" dirty="0"/>
              <a:t>Performs better than when HBM is used as a cache</a:t>
            </a:r>
          </a:p>
          <a:p>
            <a:r>
              <a:rPr lang="en-US" sz="2400" dirty="0"/>
              <a:t>Other observations</a:t>
            </a:r>
          </a:p>
          <a:p>
            <a:pPr lvl="1"/>
            <a:r>
              <a:rPr lang="en-US" sz="2000" dirty="0"/>
              <a:t>Accessing objects placed in different memory types in the same loop does not seem to be a good idea</a:t>
            </a:r>
          </a:p>
          <a:p>
            <a:pPr lvl="1"/>
            <a:r>
              <a:rPr lang="en-US" sz="2000" dirty="0"/>
              <a:t>Write-sensitive placement is better because of the low write bandwidth of DDR</a:t>
            </a:r>
          </a:p>
          <a:p>
            <a:pPr lvl="1"/>
            <a:r>
              <a:rPr lang="en-US" sz="2000" dirty="0"/>
              <a:t>Latency sensitive applications enjoy cache and prefers DDR</a:t>
            </a:r>
          </a:p>
          <a:p>
            <a:r>
              <a:rPr lang="en-US" sz="2400" dirty="0"/>
              <a:t>Future Work</a:t>
            </a:r>
          </a:p>
          <a:p>
            <a:pPr lvl="1"/>
            <a:r>
              <a:rPr lang="en-US" sz="2000" dirty="0"/>
              <a:t>Conduct experiments on more complex applications with varying number of threads</a:t>
            </a:r>
          </a:p>
          <a:p>
            <a:pPr lvl="1"/>
            <a:r>
              <a:rPr lang="en-US" sz="2000" dirty="0"/>
              <a:t>Automate the placement of objects </a:t>
            </a:r>
          </a:p>
          <a:p>
            <a:pPr lvl="1"/>
            <a:endParaRPr lang="en-US" sz="2000" dirty="0"/>
          </a:p>
          <a:p>
            <a:endParaRPr lang="en-US" sz="2400" dirty="0"/>
          </a:p>
        </p:txBody>
      </p:sp>
      <p:sp>
        <p:nvSpPr>
          <p:cNvPr id="4" name="Slide Number Placeholder 3"/>
          <p:cNvSpPr>
            <a:spLocks noGrp="1"/>
          </p:cNvSpPr>
          <p:nvPr>
            <p:ph type="sldNum" sz="quarter" idx="12"/>
          </p:nvPr>
        </p:nvSpPr>
        <p:spPr/>
        <p:txBody>
          <a:bodyPr/>
          <a:lstStyle/>
          <a:p>
            <a:fld id="{D7D17EEB-E88F-E742-93D6-13182CC56D54}" type="slidenum">
              <a:rPr lang="en-US" smtClean="0"/>
              <a:t>29</a:t>
            </a:fld>
            <a:endParaRPr lang="en-US"/>
          </a:p>
        </p:txBody>
      </p:sp>
    </p:spTree>
    <p:extLst>
      <p:ext uri="{BB962C8B-B14F-4D97-AF65-F5344CB8AC3E}">
        <p14:creationId xmlns:p14="http://schemas.microsoft.com/office/powerpoint/2010/main" val="4888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E348-2FBE-436C-9DE1-831FBF5E296B}"/>
              </a:ext>
            </a:extLst>
          </p:cNvPr>
          <p:cNvSpPr>
            <a:spLocks noGrp="1"/>
          </p:cNvSpPr>
          <p:nvPr>
            <p:ph type="title"/>
          </p:nvPr>
        </p:nvSpPr>
        <p:spPr/>
        <p:txBody>
          <a:bodyPr>
            <a:normAutofit/>
          </a:bodyPr>
          <a:lstStyle/>
          <a:p>
            <a:r>
              <a:rPr lang="en-US" dirty="0"/>
              <a:t>Data Placement on HBM</a:t>
            </a:r>
            <a:endParaRPr lang="tr-TR" dirty="0"/>
          </a:p>
        </p:txBody>
      </p:sp>
      <p:sp>
        <p:nvSpPr>
          <p:cNvPr id="4" name="Slide Number Placeholder 3">
            <a:extLst>
              <a:ext uri="{FF2B5EF4-FFF2-40B4-BE49-F238E27FC236}">
                <a16:creationId xmlns:a16="http://schemas.microsoft.com/office/drawing/2014/main" id="{607CFFE0-4028-481B-9C0D-3C390AF803B4}"/>
              </a:ext>
            </a:extLst>
          </p:cNvPr>
          <p:cNvSpPr>
            <a:spLocks noGrp="1"/>
          </p:cNvSpPr>
          <p:nvPr>
            <p:ph type="sldNum" sz="quarter" idx="12"/>
          </p:nvPr>
        </p:nvSpPr>
        <p:spPr/>
        <p:txBody>
          <a:bodyPr/>
          <a:lstStyle/>
          <a:p>
            <a:fld id="{D7D17EEB-E88F-E742-93D6-13182CC56D54}" type="slidenum">
              <a:rPr lang="en-US" smtClean="0"/>
              <a:t>3</a:t>
            </a:fld>
            <a:endParaRPr lang="en-US" dirty="0"/>
          </a:p>
        </p:txBody>
      </p:sp>
      <p:sp>
        <p:nvSpPr>
          <p:cNvPr id="14" name="TextBox 13">
            <a:extLst>
              <a:ext uri="{FF2B5EF4-FFF2-40B4-BE49-F238E27FC236}">
                <a16:creationId xmlns:a16="http://schemas.microsoft.com/office/drawing/2014/main" id="{7344B612-3B4F-4D34-A178-B4F314A038B7}"/>
              </a:ext>
            </a:extLst>
          </p:cNvPr>
          <p:cNvSpPr txBox="1"/>
          <p:nvPr/>
        </p:nvSpPr>
        <p:spPr>
          <a:xfrm>
            <a:off x="6037943" y="3788228"/>
            <a:ext cx="280125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lumMod val="75000"/>
                  </a:schemeClr>
                </a:solidFill>
              </a:rPr>
              <a:t>Only single memory type</a:t>
            </a:r>
          </a:p>
          <a:p>
            <a:pPr marL="285750" indent="-285750">
              <a:buFont typeface="Arial" panose="020B0604020202020204" pitchFamily="34" charset="0"/>
              <a:buChar char="•"/>
            </a:pPr>
            <a:r>
              <a:rPr lang="en-US" sz="2400" dirty="0">
                <a:solidFill>
                  <a:schemeClr val="accent1">
                    <a:lumMod val="75000"/>
                  </a:schemeClr>
                </a:solidFill>
              </a:rPr>
              <a:t>Place data on HCM</a:t>
            </a:r>
            <a:endParaRPr lang="tr-TR" sz="2400" dirty="0">
              <a:solidFill>
                <a:schemeClr val="accent1">
                  <a:lumMod val="75000"/>
                </a:schemeClr>
              </a:solidFill>
            </a:endParaRPr>
          </a:p>
        </p:txBody>
      </p:sp>
      <p:sp>
        <p:nvSpPr>
          <p:cNvPr id="5" name="Rectangle 4">
            <a:extLst>
              <a:ext uri="{FF2B5EF4-FFF2-40B4-BE49-F238E27FC236}">
                <a16:creationId xmlns:a16="http://schemas.microsoft.com/office/drawing/2014/main" id="{74203AB7-751A-4EA4-A7E6-579CB1BBBB4F}"/>
              </a:ext>
            </a:extLst>
          </p:cNvPr>
          <p:cNvSpPr/>
          <p:nvPr/>
        </p:nvSpPr>
        <p:spPr>
          <a:xfrm>
            <a:off x="2925479" y="3369527"/>
            <a:ext cx="2931036" cy="269878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tx1"/>
                </a:solidFill>
              </a:rPr>
              <a:t>HCM</a:t>
            </a:r>
            <a:endParaRPr lang="tr-TR" sz="4400" dirty="0">
              <a:solidFill>
                <a:schemeClr val="tx1"/>
              </a:solidFill>
            </a:endParaRPr>
          </a:p>
        </p:txBody>
      </p:sp>
      <p:sp>
        <p:nvSpPr>
          <p:cNvPr id="8" name="Arrow: Bent-Up 7">
            <a:extLst>
              <a:ext uri="{FF2B5EF4-FFF2-40B4-BE49-F238E27FC236}">
                <a16:creationId xmlns:a16="http://schemas.microsoft.com/office/drawing/2014/main" id="{8CB61C0A-807F-41ED-9C85-9E36617CF235}"/>
              </a:ext>
            </a:extLst>
          </p:cNvPr>
          <p:cNvSpPr/>
          <p:nvPr/>
        </p:nvSpPr>
        <p:spPr>
          <a:xfrm rot="5400000">
            <a:off x="1288872" y="4104807"/>
            <a:ext cx="1146790" cy="1616723"/>
          </a:xfrm>
          <a:prstGeom prst="bentUpArrow">
            <a:avLst>
              <a:gd name="adj1" fmla="val 35333"/>
              <a:gd name="adj2" fmla="val 30567"/>
              <a:gd name="adj3" fmla="val 42396"/>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1" name="Rectangle 10">
            <a:extLst>
              <a:ext uri="{FF2B5EF4-FFF2-40B4-BE49-F238E27FC236}">
                <a16:creationId xmlns:a16="http://schemas.microsoft.com/office/drawing/2014/main" id="{5F9C52F2-E58D-4733-9A9E-B7B13ECC6A6A}"/>
              </a:ext>
            </a:extLst>
          </p:cNvPr>
          <p:cNvSpPr/>
          <p:nvPr/>
        </p:nvSpPr>
        <p:spPr>
          <a:xfrm>
            <a:off x="653587" y="3133299"/>
            <a:ext cx="1208680" cy="982996"/>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CPU</a:t>
            </a:r>
            <a:endParaRPr lang="tr-TR" sz="2800" dirty="0">
              <a:solidFill>
                <a:schemeClr val="tx1"/>
              </a:solidFill>
            </a:endParaRPr>
          </a:p>
        </p:txBody>
      </p:sp>
      <p:sp>
        <p:nvSpPr>
          <p:cNvPr id="20" name="Rectangle 19">
            <a:extLst>
              <a:ext uri="{FF2B5EF4-FFF2-40B4-BE49-F238E27FC236}">
                <a16:creationId xmlns:a16="http://schemas.microsoft.com/office/drawing/2014/main" id="{0D58DE56-6804-454D-8395-0AC377ACBFB9}"/>
              </a:ext>
            </a:extLst>
          </p:cNvPr>
          <p:cNvSpPr/>
          <p:nvPr/>
        </p:nvSpPr>
        <p:spPr>
          <a:xfrm>
            <a:off x="2925479" y="1672367"/>
            <a:ext cx="2931036" cy="1107996"/>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tx1"/>
                </a:solidFill>
              </a:rPr>
              <a:t>HBM</a:t>
            </a:r>
            <a:endParaRPr lang="tr-TR" sz="4400" dirty="0">
              <a:solidFill>
                <a:schemeClr val="tx1"/>
              </a:solidFill>
            </a:endParaRPr>
          </a:p>
        </p:txBody>
      </p:sp>
      <p:sp>
        <p:nvSpPr>
          <p:cNvPr id="26" name="Arrow: Bent 25">
            <a:extLst>
              <a:ext uri="{FF2B5EF4-FFF2-40B4-BE49-F238E27FC236}">
                <a16:creationId xmlns:a16="http://schemas.microsoft.com/office/drawing/2014/main" id="{EE88ADCD-C754-4DFE-A405-853646AACF50}"/>
              </a:ext>
            </a:extLst>
          </p:cNvPr>
          <p:cNvSpPr/>
          <p:nvPr/>
        </p:nvSpPr>
        <p:spPr>
          <a:xfrm>
            <a:off x="1059625" y="1828389"/>
            <a:ext cx="1611003" cy="1129616"/>
          </a:xfrm>
          <a:prstGeom prst="bentArrow">
            <a:avLst>
              <a:gd name="adj1" fmla="val 35667"/>
              <a:gd name="adj2" fmla="val 34333"/>
              <a:gd name="adj3" fmla="val 43667"/>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15" name="TextBox 14">
            <a:extLst>
              <a:ext uri="{FF2B5EF4-FFF2-40B4-BE49-F238E27FC236}">
                <a16:creationId xmlns:a16="http://schemas.microsoft.com/office/drawing/2014/main" id="{B9265F1F-DF28-4BC9-991E-E6F33FBFAB43}"/>
              </a:ext>
            </a:extLst>
          </p:cNvPr>
          <p:cNvSpPr txBox="1"/>
          <p:nvPr/>
        </p:nvSpPr>
        <p:spPr>
          <a:xfrm>
            <a:off x="1262743" y="1672367"/>
            <a:ext cx="812800" cy="1107996"/>
          </a:xfrm>
          <a:prstGeom prst="rect">
            <a:avLst/>
          </a:prstGeom>
          <a:noFill/>
        </p:spPr>
        <p:txBody>
          <a:bodyPr wrap="square" rtlCol="0">
            <a:spAutoFit/>
          </a:bodyPr>
          <a:lstStyle/>
          <a:p>
            <a:pPr algn="ctr"/>
            <a:r>
              <a:rPr lang="en-US" sz="6600" dirty="0">
                <a:solidFill>
                  <a:schemeClr val="tx2"/>
                </a:solidFill>
              </a:rPr>
              <a:t>?</a:t>
            </a:r>
            <a:endParaRPr lang="tr-TR" dirty="0">
              <a:solidFill>
                <a:schemeClr val="tx2"/>
              </a:solidFill>
            </a:endParaRPr>
          </a:p>
        </p:txBody>
      </p:sp>
      <p:sp>
        <p:nvSpPr>
          <p:cNvPr id="21" name="TextBox 20">
            <a:extLst>
              <a:ext uri="{FF2B5EF4-FFF2-40B4-BE49-F238E27FC236}">
                <a16:creationId xmlns:a16="http://schemas.microsoft.com/office/drawing/2014/main" id="{45D1288A-446A-452B-BF24-B41014414C2A}"/>
              </a:ext>
            </a:extLst>
          </p:cNvPr>
          <p:cNvSpPr txBox="1"/>
          <p:nvPr/>
        </p:nvSpPr>
        <p:spPr>
          <a:xfrm>
            <a:off x="1262743" y="4572936"/>
            <a:ext cx="812800" cy="1107996"/>
          </a:xfrm>
          <a:prstGeom prst="rect">
            <a:avLst/>
          </a:prstGeom>
          <a:noFill/>
        </p:spPr>
        <p:txBody>
          <a:bodyPr wrap="square" rtlCol="0">
            <a:spAutoFit/>
          </a:bodyPr>
          <a:lstStyle/>
          <a:p>
            <a:pPr algn="ctr"/>
            <a:r>
              <a:rPr lang="en-US" sz="6600" dirty="0">
                <a:solidFill>
                  <a:schemeClr val="tx2"/>
                </a:solidFill>
              </a:rPr>
              <a:t>?</a:t>
            </a:r>
            <a:endParaRPr lang="tr-TR" dirty="0">
              <a:solidFill>
                <a:schemeClr val="tx2"/>
              </a:solidFill>
            </a:endParaRPr>
          </a:p>
        </p:txBody>
      </p:sp>
      <p:sp>
        <p:nvSpPr>
          <p:cNvPr id="17" name="TextBox 16">
            <a:extLst>
              <a:ext uri="{FF2B5EF4-FFF2-40B4-BE49-F238E27FC236}">
                <a16:creationId xmlns:a16="http://schemas.microsoft.com/office/drawing/2014/main" id="{E7DBF7F1-78DA-4CB7-8FC7-75FB1D8D2345}"/>
              </a:ext>
            </a:extLst>
          </p:cNvPr>
          <p:cNvSpPr txBox="1"/>
          <p:nvPr/>
        </p:nvSpPr>
        <p:spPr>
          <a:xfrm>
            <a:off x="6037943" y="2470635"/>
            <a:ext cx="298268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lumMod val="75000"/>
                  </a:schemeClr>
                </a:solidFill>
              </a:rPr>
              <a:t>How to allocate objects in systems with multiple memory types</a:t>
            </a:r>
          </a:p>
          <a:p>
            <a:pPr marL="285750" indent="-285750">
              <a:buFont typeface="Arial" panose="020B0604020202020204" pitchFamily="34" charset="0"/>
              <a:buChar char="•"/>
            </a:pPr>
            <a:r>
              <a:rPr lang="en-US" sz="2400" dirty="0">
                <a:solidFill>
                  <a:schemeClr val="accent1">
                    <a:lumMod val="75000"/>
                  </a:schemeClr>
                </a:solidFill>
              </a:rPr>
              <a:t>Memories have different properties</a:t>
            </a:r>
            <a:endParaRPr lang="tr-TR" sz="2400" dirty="0">
              <a:solidFill>
                <a:schemeClr val="accent1">
                  <a:lumMod val="75000"/>
                </a:schemeClr>
              </a:solidFill>
            </a:endParaRPr>
          </a:p>
        </p:txBody>
      </p:sp>
    </p:spTree>
    <p:extLst>
      <p:ext uri="{BB962C8B-B14F-4D97-AF65-F5344CB8AC3E}">
        <p14:creationId xmlns:p14="http://schemas.microsoft.com/office/powerpoint/2010/main" val="28481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6" grpId="0" animBg="1"/>
      <p:bldP spid="15" grpId="0"/>
      <p:bldP spid="21"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C14C6-E4B1-4BE4-8EA4-0D7F102618EF}"/>
              </a:ext>
            </a:extLst>
          </p:cNvPr>
          <p:cNvSpPr>
            <a:spLocks noGrp="1"/>
          </p:cNvSpPr>
          <p:nvPr>
            <p:ph type="title"/>
          </p:nvPr>
        </p:nvSpPr>
        <p:spPr/>
        <p:txBody>
          <a:bodyPr/>
          <a:lstStyle/>
          <a:p>
            <a:r>
              <a:rPr lang="en-US" dirty="0"/>
              <a:t>Thank you</a:t>
            </a:r>
            <a:endParaRPr lang="tr-TR" dirty="0"/>
          </a:p>
        </p:txBody>
      </p:sp>
      <p:sp>
        <p:nvSpPr>
          <p:cNvPr id="3" name="Content Placeholder 2">
            <a:extLst>
              <a:ext uri="{FF2B5EF4-FFF2-40B4-BE49-F238E27FC236}">
                <a16:creationId xmlns:a16="http://schemas.microsoft.com/office/drawing/2014/main" id="{0CABBE3F-C97B-4188-9C9C-3F4BDF14957E}"/>
              </a:ext>
            </a:extLst>
          </p:cNvPr>
          <p:cNvSpPr>
            <a:spLocks noGrp="1"/>
          </p:cNvSpPr>
          <p:nvPr>
            <p:ph idx="1"/>
          </p:nvPr>
        </p:nvSpPr>
        <p:spPr>
          <a:xfrm>
            <a:off x="457200" y="4992914"/>
            <a:ext cx="8229600" cy="1133250"/>
          </a:xfrm>
        </p:spPr>
        <p:txBody>
          <a:bodyPr>
            <a:normAutofit fontScale="85000" lnSpcReduction="20000"/>
          </a:bodyPr>
          <a:lstStyle/>
          <a:p>
            <a:pPr marL="0" indent="0" algn="ctr">
              <a:buNone/>
            </a:pPr>
            <a:r>
              <a:rPr lang="en-US" sz="2400" dirty="0"/>
              <a:t>This project is supported by TUBITAK with project number 116C066. Authors from Ko</a:t>
            </a:r>
            <a:r>
              <a:rPr lang="tr-TR" sz="2400" dirty="0"/>
              <a:t>ç</a:t>
            </a:r>
            <a:r>
              <a:rPr lang="en-US" sz="2400" dirty="0"/>
              <a:t> University are supported by TUBITAK Grant No: 215E185. Authors would like to thank </a:t>
            </a:r>
            <a:r>
              <a:rPr lang="it-IT" sz="2400" dirty="0"/>
              <a:t>Dr. Pietro Cicotti from San Diego Supercomputer Center for </a:t>
            </a:r>
            <a:r>
              <a:rPr lang="tr-TR" sz="2400" dirty="0"/>
              <a:t>his input in project</a:t>
            </a:r>
          </a:p>
        </p:txBody>
      </p:sp>
      <p:sp>
        <p:nvSpPr>
          <p:cNvPr id="4" name="Slide Number Placeholder 3">
            <a:extLst>
              <a:ext uri="{FF2B5EF4-FFF2-40B4-BE49-F238E27FC236}">
                <a16:creationId xmlns:a16="http://schemas.microsoft.com/office/drawing/2014/main" id="{D78C9A34-EC96-45F6-873E-4B4D2AED9400}"/>
              </a:ext>
            </a:extLst>
          </p:cNvPr>
          <p:cNvSpPr>
            <a:spLocks noGrp="1"/>
          </p:cNvSpPr>
          <p:nvPr>
            <p:ph type="sldNum" sz="quarter" idx="12"/>
          </p:nvPr>
        </p:nvSpPr>
        <p:spPr/>
        <p:txBody>
          <a:bodyPr/>
          <a:lstStyle/>
          <a:p>
            <a:fld id="{D7D17EEB-E88F-E742-93D6-13182CC56D54}" type="slidenum">
              <a:rPr lang="en-US" smtClean="0"/>
              <a:t>30</a:t>
            </a:fld>
            <a:endParaRPr lang="en-US"/>
          </a:p>
        </p:txBody>
      </p:sp>
      <p:sp>
        <p:nvSpPr>
          <p:cNvPr id="5" name="TextBox 4">
            <a:extLst>
              <a:ext uri="{FF2B5EF4-FFF2-40B4-BE49-F238E27FC236}">
                <a16:creationId xmlns:a16="http://schemas.microsoft.com/office/drawing/2014/main" id="{F1F372F7-AF8F-40A8-AFB8-5149F6C8E915}"/>
              </a:ext>
            </a:extLst>
          </p:cNvPr>
          <p:cNvSpPr txBox="1"/>
          <p:nvPr/>
        </p:nvSpPr>
        <p:spPr>
          <a:xfrm>
            <a:off x="2173358" y="2544416"/>
            <a:ext cx="5161720" cy="1785104"/>
          </a:xfrm>
          <a:prstGeom prst="rect">
            <a:avLst/>
          </a:prstGeom>
          <a:noFill/>
        </p:spPr>
        <p:txBody>
          <a:bodyPr wrap="square" rtlCol="0">
            <a:spAutoFit/>
          </a:bodyPr>
          <a:lstStyle/>
          <a:p>
            <a:pPr algn="ctr"/>
            <a:r>
              <a:rPr lang="en-US" sz="2800" dirty="0">
                <a:solidFill>
                  <a:schemeClr val="tx2"/>
                </a:solidFill>
              </a:rPr>
              <a:t>ParCore Lab @ Ko</a:t>
            </a:r>
            <a:r>
              <a:rPr lang="tr-TR" sz="2800" dirty="0">
                <a:solidFill>
                  <a:schemeClr val="tx2"/>
                </a:solidFill>
              </a:rPr>
              <a:t>ç</a:t>
            </a:r>
            <a:r>
              <a:rPr lang="en-US" sz="2800" dirty="0">
                <a:solidFill>
                  <a:schemeClr val="tx2"/>
                </a:solidFill>
              </a:rPr>
              <a:t> University</a:t>
            </a:r>
          </a:p>
          <a:p>
            <a:pPr algn="ctr"/>
            <a:r>
              <a:rPr lang="en-US" sz="2800" dirty="0">
                <a:solidFill>
                  <a:schemeClr val="tx2"/>
                </a:solidFill>
              </a:rPr>
              <a:t>Istanbul, Turkey</a:t>
            </a:r>
          </a:p>
          <a:p>
            <a:pPr algn="ctr"/>
            <a:r>
              <a:rPr lang="tr-TR" dirty="0">
                <a:solidFill>
                  <a:schemeClr val="tx2">
                    <a:lumMod val="60000"/>
                    <a:lumOff val="40000"/>
                  </a:schemeClr>
                </a:solidFill>
              </a:rPr>
              <a:t>https://parcorelab.ku.edu.tr</a:t>
            </a:r>
          </a:p>
          <a:p>
            <a:pPr algn="ctr"/>
            <a:endParaRPr lang="en-US" dirty="0"/>
          </a:p>
          <a:p>
            <a:pPr algn="ctr"/>
            <a:endParaRPr lang="tr-TR" dirty="0"/>
          </a:p>
        </p:txBody>
      </p:sp>
      <p:pic>
        <p:nvPicPr>
          <p:cNvPr id="1026" name="Picture 2" descr="https://parcorelab.ku.edu.tr/sites/parcorelab.ku.edu.tr/themes/business/images/logo.png">
            <a:extLst>
              <a:ext uri="{FF2B5EF4-FFF2-40B4-BE49-F238E27FC236}">
                <a16:creationId xmlns:a16="http://schemas.microsoft.com/office/drawing/2014/main" id="{8A9A09C4-A4ED-4D6B-B696-4009C5245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300" y="1364976"/>
            <a:ext cx="3499400" cy="11198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61757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316B-2244-454C-9AC9-41FCE3E7896A}"/>
              </a:ext>
            </a:extLst>
          </p:cNvPr>
          <p:cNvSpPr>
            <a:spLocks noGrp="1"/>
          </p:cNvSpPr>
          <p:nvPr>
            <p:ph type="title"/>
          </p:nvPr>
        </p:nvSpPr>
        <p:spPr/>
        <p:txBody>
          <a:bodyPr/>
          <a:lstStyle/>
          <a:p>
            <a:r>
              <a:rPr lang="tr-TR" dirty="0" err="1"/>
              <a:t>Extra</a:t>
            </a:r>
            <a:r>
              <a:rPr lang="tr-TR" dirty="0"/>
              <a:t> </a:t>
            </a:r>
            <a:r>
              <a:rPr lang="tr-TR" dirty="0" err="1"/>
              <a:t>Slides</a:t>
            </a:r>
            <a:endParaRPr lang="tr-TR" dirty="0"/>
          </a:p>
        </p:txBody>
      </p:sp>
      <p:sp>
        <p:nvSpPr>
          <p:cNvPr id="3" name="Content Placeholder 2">
            <a:extLst>
              <a:ext uri="{FF2B5EF4-FFF2-40B4-BE49-F238E27FC236}">
                <a16:creationId xmlns:a16="http://schemas.microsoft.com/office/drawing/2014/main" id="{86D52F96-49D3-4983-9049-3201D33F4269}"/>
              </a:ext>
            </a:extLst>
          </p:cNvPr>
          <p:cNvSpPr>
            <a:spLocks noGrp="1"/>
          </p:cNvSpPr>
          <p:nvPr>
            <p:ph idx="1"/>
          </p:nvPr>
        </p:nvSpPr>
        <p:spPr/>
        <p:txBody>
          <a:bodyPr/>
          <a:lstStyle/>
          <a:p>
            <a:endParaRPr lang="tr-TR"/>
          </a:p>
        </p:txBody>
      </p:sp>
      <p:sp>
        <p:nvSpPr>
          <p:cNvPr id="4" name="Slide Number Placeholder 3">
            <a:extLst>
              <a:ext uri="{FF2B5EF4-FFF2-40B4-BE49-F238E27FC236}">
                <a16:creationId xmlns:a16="http://schemas.microsoft.com/office/drawing/2014/main" id="{3119F126-85F6-4E08-9F2D-D6880BE72A65}"/>
              </a:ext>
            </a:extLst>
          </p:cNvPr>
          <p:cNvSpPr>
            <a:spLocks noGrp="1"/>
          </p:cNvSpPr>
          <p:nvPr>
            <p:ph type="sldNum" sz="quarter" idx="12"/>
          </p:nvPr>
        </p:nvSpPr>
        <p:spPr/>
        <p:txBody>
          <a:bodyPr/>
          <a:lstStyle/>
          <a:p>
            <a:fld id="{D7D17EEB-E88F-E742-93D6-13182CC56D54}" type="slidenum">
              <a:rPr lang="en-US" smtClean="0"/>
              <a:t>31</a:t>
            </a:fld>
            <a:endParaRPr lang="en-US"/>
          </a:p>
        </p:txBody>
      </p:sp>
    </p:spTree>
    <p:extLst>
      <p:ext uri="{BB962C8B-B14F-4D97-AF65-F5344CB8AC3E}">
        <p14:creationId xmlns:p14="http://schemas.microsoft.com/office/powerpoint/2010/main" val="2837187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1F91-2AB0-410B-BBE2-5E16924ADADA}"/>
              </a:ext>
            </a:extLst>
          </p:cNvPr>
          <p:cNvSpPr>
            <a:spLocks noGrp="1"/>
          </p:cNvSpPr>
          <p:nvPr>
            <p:ph type="title"/>
          </p:nvPr>
        </p:nvSpPr>
        <p:spPr/>
        <p:txBody>
          <a:bodyPr/>
          <a:lstStyle/>
          <a:p>
            <a:r>
              <a:rPr lang="en-US" dirty="0"/>
              <a:t>High Bandwidth Memory (HBM)</a:t>
            </a:r>
            <a:endParaRPr lang="tr-TR" dirty="0"/>
          </a:p>
        </p:txBody>
      </p:sp>
      <p:sp>
        <p:nvSpPr>
          <p:cNvPr id="3" name="Content Placeholder 2">
            <a:extLst>
              <a:ext uri="{FF2B5EF4-FFF2-40B4-BE49-F238E27FC236}">
                <a16:creationId xmlns:a16="http://schemas.microsoft.com/office/drawing/2014/main" id="{DA787990-D18A-4A2E-8A79-2BA93524D1FC}"/>
              </a:ext>
            </a:extLst>
          </p:cNvPr>
          <p:cNvSpPr>
            <a:spLocks noGrp="1"/>
          </p:cNvSpPr>
          <p:nvPr>
            <p:ph idx="1"/>
          </p:nvPr>
        </p:nvSpPr>
        <p:spPr>
          <a:xfrm>
            <a:off x="457200" y="1134267"/>
            <a:ext cx="8403294" cy="5252863"/>
          </a:xfrm>
        </p:spPr>
        <p:txBody>
          <a:bodyPr>
            <a:normAutofit lnSpcReduction="10000"/>
          </a:bodyPr>
          <a:lstStyle/>
          <a:p>
            <a:r>
              <a:rPr lang="en-US" sz="2800" dirty="0"/>
              <a:t>HBM consists of DRAM stacked on top of each other</a:t>
            </a:r>
          </a:p>
          <a:p>
            <a:pPr lvl="1"/>
            <a:r>
              <a:rPr lang="en-US" sz="2400" dirty="0"/>
              <a:t>3D structure of DRAMs</a:t>
            </a:r>
          </a:p>
          <a:p>
            <a:pPr lvl="1"/>
            <a:r>
              <a:rPr lang="en-US" sz="2400" dirty="0"/>
              <a:t>Can be housed on the same package as the chip</a:t>
            </a:r>
          </a:p>
          <a:p>
            <a:r>
              <a:rPr lang="en-US" sz="2800" dirty="0"/>
              <a:t>HBM on Intel Knights Landing (KNL)</a:t>
            </a:r>
          </a:p>
          <a:p>
            <a:pPr lvl="1"/>
            <a:r>
              <a:rPr lang="en-US" dirty="0"/>
              <a:t>Capacity vs Stream Bandwidth</a:t>
            </a:r>
          </a:p>
          <a:p>
            <a:pPr lvl="2"/>
            <a:r>
              <a:rPr lang="en-US" dirty="0"/>
              <a:t>MCDRAM: 16 GB and 450 GB/s</a:t>
            </a:r>
          </a:p>
          <a:p>
            <a:pPr lvl="2"/>
            <a:r>
              <a:rPr lang="en-US" dirty="0"/>
              <a:t>DDR4: 384 GB and 85 GB/s</a:t>
            </a:r>
          </a:p>
          <a:p>
            <a:pPr lvl="2"/>
            <a:r>
              <a:rPr lang="en-US" dirty="0"/>
              <a:t>Latency of MCDRAM is slightly higher than DDR4 </a:t>
            </a:r>
          </a:p>
          <a:p>
            <a:pPr lvl="1"/>
            <a:r>
              <a:rPr lang="en-US" dirty="0"/>
              <a:t>Configurable at boot</a:t>
            </a:r>
          </a:p>
          <a:p>
            <a:pPr lvl="2"/>
            <a:r>
              <a:rPr lang="en-US" dirty="0"/>
              <a:t>Flat Mode</a:t>
            </a:r>
          </a:p>
          <a:p>
            <a:pPr lvl="2"/>
            <a:r>
              <a:rPr lang="en-US" dirty="0"/>
              <a:t>Cache Mode</a:t>
            </a:r>
          </a:p>
          <a:p>
            <a:pPr lvl="2"/>
            <a:r>
              <a:rPr lang="en-US" dirty="0"/>
              <a:t>Hybrid Mode</a:t>
            </a:r>
          </a:p>
          <a:p>
            <a:endParaRPr lang="tr-TR" sz="2800" dirty="0"/>
          </a:p>
        </p:txBody>
      </p:sp>
      <p:sp>
        <p:nvSpPr>
          <p:cNvPr id="6" name="Slide Number Placeholder 5">
            <a:extLst>
              <a:ext uri="{FF2B5EF4-FFF2-40B4-BE49-F238E27FC236}">
                <a16:creationId xmlns:a16="http://schemas.microsoft.com/office/drawing/2014/main" id="{7E462BB8-CFD8-4F78-AF01-B3A46C0E8839}"/>
              </a:ext>
            </a:extLst>
          </p:cNvPr>
          <p:cNvSpPr>
            <a:spLocks noGrp="1"/>
          </p:cNvSpPr>
          <p:nvPr>
            <p:ph type="sldNum" sz="quarter" idx="12"/>
          </p:nvPr>
        </p:nvSpPr>
        <p:spPr/>
        <p:txBody>
          <a:bodyPr/>
          <a:lstStyle/>
          <a:p>
            <a:fld id="{D7D17EEB-E88F-E742-93D6-13182CC56D54}" type="slidenum">
              <a:rPr lang="en-US" smtClean="0"/>
              <a:t>32</a:t>
            </a:fld>
            <a:endParaRPr lang="en-US" dirty="0"/>
          </a:p>
        </p:txBody>
      </p:sp>
      <p:grpSp>
        <p:nvGrpSpPr>
          <p:cNvPr id="4" name="Group 3">
            <a:extLst>
              <a:ext uri="{FF2B5EF4-FFF2-40B4-BE49-F238E27FC236}">
                <a16:creationId xmlns:a16="http://schemas.microsoft.com/office/drawing/2014/main" id="{A1E3E67C-8B95-4445-86AF-0B7A1D07B047}"/>
              </a:ext>
            </a:extLst>
          </p:cNvPr>
          <p:cNvGrpSpPr/>
          <p:nvPr/>
        </p:nvGrpSpPr>
        <p:grpSpPr>
          <a:xfrm>
            <a:off x="4572000" y="4604368"/>
            <a:ext cx="4564779" cy="2004707"/>
            <a:chOff x="4572000" y="4604368"/>
            <a:chExt cx="4564779" cy="2004707"/>
          </a:xfrm>
        </p:grpSpPr>
        <p:sp>
          <p:nvSpPr>
            <p:cNvPr id="7" name="TextBox 6">
              <a:extLst>
                <a:ext uri="{FF2B5EF4-FFF2-40B4-BE49-F238E27FC236}">
                  <a16:creationId xmlns:a16="http://schemas.microsoft.com/office/drawing/2014/main" id="{B782ABAB-5A23-492D-B9DF-3B19C502A18D}"/>
                </a:ext>
              </a:extLst>
            </p:cNvPr>
            <p:cNvSpPr txBox="1"/>
            <p:nvPr/>
          </p:nvSpPr>
          <p:spPr>
            <a:xfrm>
              <a:off x="4611346" y="6362854"/>
              <a:ext cx="4525433" cy="246221"/>
            </a:xfrm>
            <a:prstGeom prst="rect">
              <a:avLst/>
            </a:prstGeom>
            <a:noFill/>
          </p:spPr>
          <p:txBody>
            <a:bodyPr wrap="square" rtlCol="0">
              <a:spAutoFit/>
            </a:bodyPr>
            <a:lstStyle/>
            <a:p>
              <a:r>
                <a:rPr lang="en-US" sz="1000" dirty="0"/>
                <a:t>Image taken from: http://www.amd.com/en/technologies/hbm</a:t>
              </a:r>
              <a:endParaRPr lang="tr-TR" sz="1000" dirty="0"/>
            </a:p>
          </p:txBody>
        </p:sp>
        <p:pic>
          <p:nvPicPr>
            <p:cNvPr id="8" name="Picture 7" descr="A screenshot of a cell phone&#10;&#10;Description generated with high confidence">
              <a:extLst>
                <a:ext uri="{FF2B5EF4-FFF2-40B4-BE49-F238E27FC236}">
                  <a16:creationId xmlns:a16="http://schemas.microsoft.com/office/drawing/2014/main" id="{184DD13E-C34F-4969-BB61-75B58EB3CC31}"/>
                </a:ext>
              </a:extLst>
            </p:cNvPr>
            <p:cNvPicPr>
              <a:picLocks noChangeAspect="1"/>
            </p:cNvPicPr>
            <p:nvPr/>
          </p:nvPicPr>
          <p:blipFill rotWithShape="1">
            <a:blip r:embed="rId3"/>
            <a:srcRect l="2300" t="11126" r="2479" b="14725"/>
            <a:stretch/>
          </p:blipFill>
          <p:spPr>
            <a:xfrm>
              <a:off x="4572000" y="4604368"/>
              <a:ext cx="4068579" cy="1782762"/>
            </a:xfrm>
            <a:prstGeom prst="rect">
              <a:avLst/>
            </a:prstGeom>
          </p:spPr>
        </p:pic>
      </p:grpSp>
    </p:spTree>
    <p:extLst>
      <p:ext uri="{BB962C8B-B14F-4D97-AF65-F5344CB8AC3E}">
        <p14:creationId xmlns:p14="http://schemas.microsoft.com/office/powerpoint/2010/main" val="1621168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9090-A0CB-4352-B9FB-D181F6B5BEAD}"/>
              </a:ext>
            </a:extLst>
          </p:cNvPr>
          <p:cNvSpPr>
            <a:spLocks noGrp="1"/>
          </p:cNvSpPr>
          <p:nvPr>
            <p:ph type="title"/>
          </p:nvPr>
        </p:nvSpPr>
        <p:spPr/>
        <p:txBody>
          <a:bodyPr/>
          <a:lstStyle/>
          <a:p>
            <a:r>
              <a:rPr lang="en-US" dirty="0"/>
              <a:t>Data Placement on HBM</a:t>
            </a:r>
            <a:endParaRPr lang="tr-TR" dirty="0"/>
          </a:p>
        </p:txBody>
      </p:sp>
      <p:sp>
        <p:nvSpPr>
          <p:cNvPr id="3" name="Content Placeholder 2">
            <a:extLst>
              <a:ext uri="{FF2B5EF4-FFF2-40B4-BE49-F238E27FC236}">
                <a16:creationId xmlns:a16="http://schemas.microsoft.com/office/drawing/2014/main" id="{98D1B772-1FC3-483E-93D0-C08CE0F7DF5B}"/>
              </a:ext>
            </a:extLst>
          </p:cNvPr>
          <p:cNvSpPr>
            <a:spLocks noGrp="1"/>
          </p:cNvSpPr>
          <p:nvPr>
            <p:ph idx="1"/>
          </p:nvPr>
        </p:nvSpPr>
        <p:spPr>
          <a:xfrm>
            <a:off x="457200" y="1134268"/>
            <a:ext cx="8229600" cy="1732758"/>
          </a:xfrm>
        </p:spPr>
        <p:txBody>
          <a:bodyPr>
            <a:normAutofit fontScale="92500"/>
          </a:bodyPr>
          <a:lstStyle/>
          <a:p>
            <a:r>
              <a:rPr lang="en-US" dirty="0"/>
              <a:t>Memkind library (latest release 1.6.0) or hbwmalloc library</a:t>
            </a:r>
          </a:p>
          <a:p>
            <a:r>
              <a:rPr lang="en-US" dirty="0"/>
              <a:t>Provides interface for explicit allocation on HBM</a:t>
            </a:r>
            <a:endParaRPr lang="tr-TR" dirty="0"/>
          </a:p>
        </p:txBody>
      </p:sp>
      <p:sp>
        <p:nvSpPr>
          <p:cNvPr id="4" name="Slide Number Placeholder 3">
            <a:extLst>
              <a:ext uri="{FF2B5EF4-FFF2-40B4-BE49-F238E27FC236}">
                <a16:creationId xmlns:a16="http://schemas.microsoft.com/office/drawing/2014/main" id="{B6A5C274-931D-4420-B2B1-2772127BCAD9}"/>
              </a:ext>
            </a:extLst>
          </p:cNvPr>
          <p:cNvSpPr>
            <a:spLocks noGrp="1"/>
          </p:cNvSpPr>
          <p:nvPr>
            <p:ph type="sldNum" sz="quarter" idx="12"/>
          </p:nvPr>
        </p:nvSpPr>
        <p:spPr/>
        <p:txBody>
          <a:bodyPr/>
          <a:lstStyle/>
          <a:p>
            <a:fld id="{D7D17EEB-E88F-E742-93D6-13182CC56D54}" type="slidenum">
              <a:rPr lang="en-US" smtClean="0"/>
              <a:t>33</a:t>
            </a:fld>
            <a:endParaRPr lang="en-US"/>
          </a:p>
        </p:txBody>
      </p:sp>
      <p:grpSp>
        <p:nvGrpSpPr>
          <p:cNvPr id="10" name="Group 9">
            <a:extLst>
              <a:ext uri="{FF2B5EF4-FFF2-40B4-BE49-F238E27FC236}">
                <a16:creationId xmlns:a16="http://schemas.microsoft.com/office/drawing/2014/main" id="{4F05CB8D-750D-4D5E-BA53-241DD984529A}"/>
              </a:ext>
            </a:extLst>
          </p:cNvPr>
          <p:cNvGrpSpPr/>
          <p:nvPr/>
        </p:nvGrpSpPr>
        <p:grpSpPr>
          <a:xfrm>
            <a:off x="104774" y="2737643"/>
            <a:ext cx="8924926" cy="3047206"/>
            <a:chOff x="104774" y="2737643"/>
            <a:chExt cx="8924926" cy="3047206"/>
          </a:xfrm>
        </p:grpSpPr>
        <p:sp>
          <p:nvSpPr>
            <p:cNvPr id="5" name="Rectangle: Rounded Corners 4">
              <a:extLst>
                <a:ext uri="{FF2B5EF4-FFF2-40B4-BE49-F238E27FC236}">
                  <a16:creationId xmlns:a16="http://schemas.microsoft.com/office/drawing/2014/main" id="{F55A4DBA-38FE-405B-8F06-3B6F2837482D}"/>
                </a:ext>
              </a:extLst>
            </p:cNvPr>
            <p:cNvSpPr/>
            <p:nvPr/>
          </p:nvSpPr>
          <p:spPr>
            <a:xfrm>
              <a:off x="2038349" y="2737643"/>
              <a:ext cx="5057775" cy="47625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Double *a = (double *)malloc(sizeof(double) * 100)</a:t>
              </a:r>
              <a:endParaRPr lang="tr-TR" dirty="0">
                <a:solidFill>
                  <a:srgbClr val="FF0000"/>
                </a:solidFill>
              </a:endParaRPr>
            </a:p>
          </p:txBody>
        </p:sp>
        <p:sp>
          <p:nvSpPr>
            <p:cNvPr id="6" name="Arrow: Down 5">
              <a:extLst>
                <a:ext uri="{FF2B5EF4-FFF2-40B4-BE49-F238E27FC236}">
                  <a16:creationId xmlns:a16="http://schemas.microsoft.com/office/drawing/2014/main" id="{3974BCDA-A2A2-4F58-938C-E961AB34587C}"/>
                </a:ext>
              </a:extLst>
            </p:cNvPr>
            <p:cNvSpPr/>
            <p:nvPr/>
          </p:nvSpPr>
          <p:spPr>
            <a:xfrm>
              <a:off x="4352925" y="3359527"/>
              <a:ext cx="304800" cy="4953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 name="Rectangle: Rounded Corners 6">
              <a:extLst>
                <a:ext uri="{FF2B5EF4-FFF2-40B4-BE49-F238E27FC236}">
                  <a16:creationId xmlns:a16="http://schemas.microsoft.com/office/drawing/2014/main" id="{4FDBBDDC-8C8E-485D-8D3F-69853457CB4F}"/>
                </a:ext>
              </a:extLst>
            </p:cNvPr>
            <p:cNvSpPr/>
            <p:nvPr/>
          </p:nvSpPr>
          <p:spPr>
            <a:xfrm>
              <a:off x="704849" y="3950077"/>
              <a:ext cx="7724776" cy="47625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Double *a = memkind_malloc(MEMKIND_DEFAULT, sizeof(double)*100)</a:t>
              </a:r>
              <a:endParaRPr lang="tr-TR" dirty="0">
                <a:solidFill>
                  <a:srgbClr val="FF0000"/>
                </a:solidFill>
              </a:endParaRPr>
            </a:p>
          </p:txBody>
        </p:sp>
        <p:sp>
          <p:nvSpPr>
            <p:cNvPr id="8" name="TextBox 7">
              <a:extLst>
                <a:ext uri="{FF2B5EF4-FFF2-40B4-BE49-F238E27FC236}">
                  <a16:creationId xmlns:a16="http://schemas.microsoft.com/office/drawing/2014/main" id="{5E2C87C3-9CA4-4C1C-962C-8F165507A836}"/>
                </a:ext>
              </a:extLst>
            </p:cNvPr>
            <p:cNvSpPr txBox="1"/>
            <p:nvPr/>
          </p:nvSpPr>
          <p:spPr>
            <a:xfrm>
              <a:off x="4143375" y="4591050"/>
              <a:ext cx="676275" cy="369332"/>
            </a:xfrm>
            <a:prstGeom prst="rect">
              <a:avLst/>
            </a:prstGeom>
            <a:noFill/>
          </p:spPr>
          <p:txBody>
            <a:bodyPr wrap="square" rtlCol="0">
              <a:spAutoFit/>
            </a:bodyPr>
            <a:lstStyle/>
            <a:p>
              <a:pPr algn="ctr"/>
              <a:r>
                <a:rPr lang="en-US" dirty="0"/>
                <a:t>OR</a:t>
              </a:r>
              <a:endParaRPr lang="tr-TR" dirty="0"/>
            </a:p>
          </p:txBody>
        </p:sp>
        <p:sp>
          <p:nvSpPr>
            <p:cNvPr id="9" name="Rectangle: Rounded Corners 8">
              <a:extLst>
                <a:ext uri="{FF2B5EF4-FFF2-40B4-BE49-F238E27FC236}">
                  <a16:creationId xmlns:a16="http://schemas.microsoft.com/office/drawing/2014/main" id="{E322EB62-1344-435A-B643-008E27E488F7}"/>
                </a:ext>
              </a:extLst>
            </p:cNvPr>
            <p:cNvSpPr/>
            <p:nvPr/>
          </p:nvSpPr>
          <p:spPr>
            <a:xfrm>
              <a:off x="104774" y="5020804"/>
              <a:ext cx="8924926" cy="764045"/>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FF0000"/>
                  </a:solidFill>
                </a:rPr>
                <a:t>Double *a;</a:t>
              </a:r>
            </a:p>
            <a:p>
              <a:r>
                <a:rPr lang="en-US" dirty="0" err="1">
                  <a:solidFill>
                    <a:srgbClr val="FF0000"/>
                  </a:solidFill>
                </a:rPr>
                <a:t>memkind_posix_memalign</a:t>
              </a:r>
              <a:r>
                <a:rPr lang="en-US" dirty="0">
                  <a:solidFill>
                    <a:srgbClr val="FF0000"/>
                  </a:solidFill>
                </a:rPr>
                <a:t>(MEMKIND_INTERLEAVE, &amp;(void*)a, 1024, sizeof(double)* 100)</a:t>
              </a:r>
              <a:endParaRPr lang="tr-TR" dirty="0">
                <a:solidFill>
                  <a:srgbClr val="FF0000"/>
                </a:solidFill>
              </a:endParaRPr>
            </a:p>
          </p:txBody>
        </p:sp>
      </p:grpSp>
    </p:spTree>
    <p:extLst>
      <p:ext uri="{BB962C8B-B14F-4D97-AF65-F5344CB8AC3E}">
        <p14:creationId xmlns:p14="http://schemas.microsoft.com/office/powerpoint/2010/main" val="3774627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631A-BBC0-4B6B-A270-91332019638A}"/>
              </a:ext>
            </a:extLst>
          </p:cNvPr>
          <p:cNvSpPr>
            <a:spLocks noGrp="1"/>
          </p:cNvSpPr>
          <p:nvPr>
            <p:ph type="title"/>
          </p:nvPr>
        </p:nvSpPr>
        <p:spPr/>
        <p:txBody>
          <a:bodyPr>
            <a:noAutofit/>
          </a:bodyPr>
          <a:lstStyle/>
          <a:p>
            <a:r>
              <a:rPr lang="en-US" sz="3200" dirty="0"/>
              <a:t>Experiment Configurations</a:t>
            </a:r>
            <a:endParaRPr lang="tr-TR" sz="3200" dirty="0"/>
          </a:p>
        </p:txBody>
      </p:sp>
      <p:graphicFrame>
        <p:nvGraphicFramePr>
          <p:cNvPr id="5" name="Content Placeholder 4">
            <a:extLst>
              <a:ext uri="{FF2B5EF4-FFF2-40B4-BE49-F238E27FC236}">
                <a16:creationId xmlns:a16="http://schemas.microsoft.com/office/drawing/2014/main" id="{04033527-5477-41B3-A0D8-BFE52469B418}"/>
              </a:ext>
            </a:extLst>
          </p:cNvPr>
          <p:cNvGraphicFramePr>
            <a:graphicFrameLocks noGrp="1"/>
          </p:cNvGraphicFramePr>
          <p:nvPr>
            <p:ph idx="1"/>
            <p:extLst>
              <p:ext uri="{D42A27DB-BD31-4B8C-83A1-F6EECF244321}">
                <p14:modId xmlns:p14="http://schemas.microsoft.com/office/powerpoint/2010/main" val="1871016997"/>
              </p:ext>
            </p:extLst>
          </p:nvPr>
        </p:nvGraphicFramePr>
        <p:xfrm>
          <a:off x="457200" y="1133474"/>
          <a:ext cx="8229600" cy="50703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234146028"/>
                    </a:ext>
                  </a:extLst>
                </a:gridCol>
                <a:gridCol w="1645920">
                  <a:extLst>
                    <a:ext uri="{9D8B030D-6E8A-4147-A177-3AD203B41FA5}">
                      <a16:colId xmlns:a16="http://schemas.microsoft.com/office/drawing/2014/main" val="1306153704"/>
                    </a:ext>
                  </a:extLst>
                </a:gridCol>
                <a:gridCol w="1645920">
                  <a:extLst>
                    <a:ext uri="{9D8B030D-6E8A-4147-A177-3AD203B41FA5}">
                      <a16:colId xmlns:a16="http://schemas.microsoft.com/office/drawing/2014/main" val="2092685625"/>
                    </a:ext>
                  </a:extLst>
                </a:gridCol>
                <a:gridCol w="1645920">
                  <a:extLst>
                    <a:ext uri="{9D8B030D-6E8A-4147-A177-3AD203B41FA5}">
                      <a16:colId xmlns:a16="http://schemas.microsoft.com/office/drawing/2014/main" val="3107223652"/>
                    </a:ext>
                  </a:extLst>
                </a:gridCol>
                <a:gridCol w="1645920">
                  <a:extLst>
                    <a:ext uri="{9D8B030D-6E8A-4147-A177-3AD203B41FA5}">
                      <a16:colId xmlns:a16="http://schemas.microsoft.com/office/drawing/2014/main" val="2919431890"/>
                    </a:ext>
                  </a:extLst>
                </a:gridCol>
              </a:tblGrid>
              <a:tr h="724340">
                <a:tc>
                  <a:txBody>
                    <a:bodyPr/>
                    <a:lstStyle/>
                    <a:p>
                      <a:pPr algn="ctr"/>
                      <a:endParaRPr lang="tr-TR" b="1" dirty="0"/>
                    </a:p>
                  </a:txBody>
                  <a:tcPr/>
                </a:tc>
                <a:tc>
                  <a:txBody>
                    <a:bodyPr/>
                    <a:lstStyle/>
                    <a:p>
                      <a:pPr algn="ctr"/>
                      <a:r>
                        <a:rPr lang="en-US" sz="2000" b="1" dirty="0"/>
                        <a:t>Fast Memory</a:t>
                      </a:r>
                      <a:endParaRPr lang="tr-TR" sz="2000" b="1" dirty="0"/>
                    </a:p>
                  </a:txBody>
                  <a:tcPr/>
                </a:tc>
                <a:tc>
                  <a:txBody>
                    <a:bodyPr/>
                    <a:lstStyle/>
                    <a:p>
                      <a:pPr algn="ctr"/>
                      <a:r>
                        <a:rPr lang="en-US" sz="2000" b="1" dirty="0"/>
                        <a:t>Slow Memory</a:t>
                      </a:r>
                      <a:endParaRPr lang="tr-TR" sz="2000" b="1" dirty="0"/>
                    </a:p>
                  </a:txBody>
                  <a:tcPr/>
                </a:tc>
                <a:tc>
                  <a:txBody>
                    <a:bodyPr/>
                    <a:lstStyle/>
                    <a:p>
                      <a:pPr algn="ctr"/>
                      <a:r>
                        <a:rPr lang="en-US" sz="2000" b="1" dirty="0"/>
                        <a:t>Cache (L3)</a:t>
                      </a:r>
                      <a:endParaRPr lang="tr-TR" sz="2000" b="1" dirty="0"/>
                    </a:p>
                  </a:txBody>
                  <a:tcPr/>
                </a:tc>
                <a:tc>
                  <a:txBody>
                    <a:bodyPr/>
                    <a:lstStyle/>
                    <a:p>
                      <a:pPr algn="ctr"/>
                      <a:r>
                        <a:rPr lang="en-US" sz="2000" b="1" dirty="0"/>
                        <a:t>Boot Mode</a:t>
                      </a:r>
                      <a:endParaRPr lang="tr-TR" sz="2000" b="1" dirty="0"/>
                    </a:p>
                  </a:txBody>
                  <a:tcPr/>
                </a:tc>
                <a:extLst>
                  <a:ext uri="{0D108BD9-81ED-4DB2-BD59-A6C34878D82A}">
                    <a16:rowId xmlns:a16="http://schemas.microsoft.com/office/drawing/2014/main" val="2354839425"/>
                  </a:ext>
                </a:extLst>
              </a:tr>
              <a:tr h="724340">
                <a:tc>
                  <a:txBody>
                    <a:bodyPr/>
                    <a:lstStyle/>
                    <a:p>
                      <a:pPr algn="ctr"/>
                      <a:r>
                        <a:rPr lang="en-US" b="1" dirty="0"/>
                        <a:t>All-DDR</a:t>
                      </a:r>
                      <a:endParaRPr lang="tr-TR" b="1" dirty="0"/>
                    </a:p>
                  </a:txBody>
                  <a:tcPr/>
                </a:tc>
                <a:tc>
                  <a:txBody>
                    <a:bodyPr/>
                    <a:lstStyle/>
                    <a:p>
                      <a:pPr algn="ctr"/>
                      <a:r>
                        <a:rPr lang="en-US" b="1" dirty="0"/>
                        <a:t>---</a:t>
                      </a:r>
                      <a:endParaRPr lang="tr-TR" b="1" dirty="0"/>
                    </a:p>
                  </a:txBody>
                  <a:tcPr/>
                </a:tc>
                <a:tc>
                  <a:txBody>
                    <a:bodyPr/>
                    <a:lstStyle/>
                    <a:p>
                      <a:pPr algn="ctr"/>
                      <a:r>
                        <a:rPr lang="en-US" b="1" dirty="0"/>
                        <a:t>384GB</a:t>
                      </a:r>
                      <a:endParaRPr lang="tr-TR" b="1" dirty="0"/>
                    </a:p>
                  </a:txBody>
                  <a:tcPr/>
                </a:tc>
                <a:tc>
                  <a:txBody>
                    <a:bodyPr/>
                    <a:lstStyle/>
                    <a:p>
                      <a:pPr algn="ctr"/>
                      <a:r>
                        <a:rPr lang="en-US" b="1" dirty="0"/>
                        <a:t>---</a:t>
                      </a:r>
                      <a:endParaRPr lang="tr-TR" b="1" dirty="0"/>
                    </a:p>
                  </a:txBody>
                  <a:tcPr/>
                </a:tc>
                <a:tc>
                  <a:txBody>
                    <a:bodyPr/>
                    <a:lstStyle/>
                    <a:p>
                      <a:pPr algn="ctr"/>
                      <a:r>
                        <a:rPr lang="en-US" b="1" dirty="0"/>
                        <a:t>Flat</a:t>
                      </a:r>
                      <a:endParaRPr lang="tr-TR" b="1" dirty="0"/>
                    </a:p>
                  </a:txBody>
                  <a:tcPr/>
                </a:tc>
                <a:extLst>
                  <a:ext uri="{0D108BD9-81ED-4DB2-BD59-A6C34878D82A}">
                    <a16:rowId xmlns:a16="http://schemas.microsoft.com/office/drawing/2014/main" val="1671834454"/>
                  </a:ext>
                </a:extLst>
              </a:tr>
              <a:tr h="724340">
                <a:tc>
                  <a:txBody>
                    <a:bodyPr/>
                    <a:lstStyle/>
                    <a:p>
                      <a:pPr algn="ctr"/>
                      <a:r>
                        <a:rPr lang="en-US" b="1" dirty="0"/>
                        <a:t>All-MCDRAM</a:t>
                      </a:r>
                      <a:endParaRPr lang="tr-TR" b="1" dirty="0"/>
                    </a:p>
                  </a:txBody>
                  <a:tcPr/>
                </a:tc>
                <a:tc>
                  <a:txBody>
                    <a:bodyPr/>
                    <a:lstStyle/>
                    <a:p>
                      <a:pPr algn="ctr"/>
                      <a:r>
                        <a:rPr lang="en-US" b="1" dirty="0"/>
                        <a:t>16GB</a:t>
                      </a:r>
                      <a:endParaRPr lang="tr-TR" b="1" dirty="0"/>
                    </a:p>
                  </a:txBody>
                  <a:tcPr/>
                </a:tc>
                <a:tc>
                  <a:txBody>
                    <a:bodyPr/>
                    <a:lstStyle/>
                    <a:p>
                      <a:pPr algn="ctr"/>
                      <a:r>
                        <a:rPr lang="en-US" b="1" dirty="0"/>
                        <a:t>---</a:t>
                      </a:r>
                      <a:endParaRPr lang="tr-TR" b="1" dirty="0"/>
                    </a:p>
                  </a:txBody>
                  <a:tcPr/>
                </a:tc>
                <a:tc>
                  <a:txBody>
                    <a:bodyPr/>
                    <a:lstStyle/>
                    <a:p>
                      <a:pPr algn="ctr"/>
                      <a:r>
                        <a:rPr lang="en-US" b="1" dirty="0"/>
                        <a:t>---</a:t>
                      </a:r>
                      <a:endParaRPr lang="tr-TR" b="1" dirty="0"/>
                    </a:p>
                  </a:txBody>
                  <a:tcPr/>
                </a:tc>
                <a:tc>
                  <a:txBody>
                    <a:bodyPr/>
                    <a:lstStyle/>
                    <a:p>
                      <a:pPr algn="ctr"/>
                      <a:r>
                        <a:rPr lang="en-US" b="1" dirty="0"/>
                        <a:t>Flat</a:t>
                      </a:r>
                    </a:p>
                  </a:txBody>
                  <a:tcPr/>
                </a:tc>
                <a:extLst>
                  <a:ext uri="{0D108BD9-81ED-4DB2-BD59-A6C34878D82A}">
                    <a16:rowId xmlns:a16="http://schemas.microsoft.com/office/drawing/2014/main" val="310899786"/>
                  </a:ext>
                </a:extLst>
              </a:tr>
              <a:tr h="724340">
                <a:tc>
                  <a:txBody>
                    <a:bodyPr/>
                    <a:lstStyle/>
                    <a:p>
                      <a:pPr algn="ctr"/>
                      <a:r>
                        <a:rPr lang="en-US" b="1" dirty="0"/>
                        <a:t>4GB Cache</a:t>
                      </a:r>
                      <a:endParaRPr lang="tr-TR" b="1" dirty="0"/>
                    </a:p>
                  </a:txBody>
                  <a:tcPr/>
                </a:tc>
                <a:tc>
                  <a:txBody>
                    <a:bodyPr/>
                    <a:lstStyle/>
                    <a:p>
                      <a:pPr algn="ctr"/>
                      <a:r>
                        <a:rPr lang="en-US" b="1" dirty="0"/>
                        <a:t>---</a:t>
                      </a:r>
                      <a:endParaRPr lang="tr-TR" b="1" dirty="0"/>
                    </a:p>
                  </a:txBody>
                  <a:tcPr/>
                </a:tc>
                <a:tc>
                  <a:txBody>
                    <a:bodyPr/>
                    <a:lstStyle/>
                    <a:p>
                      <a:pPr algn="ctr"/>
                      <a:r>
                        <a:rPr lang="en-US" b="1" dirty="0"/>
                        <a:t>384GB</a:t>
                      </a:r>
                      <a:endParaRPr lang="tr-TR" b="1" dirty="0"/>
                    </a:p>
                  </a:txBody>
                  <a:tcPr/>
                </a:tc>
                <a:tc>
                  <a:txBody>
                    <a:bodyPr/>
                    <a:lstStyle/>
                    <a:p>
                      <a:pPr algn="ctr"/>
                      <a:r>
                        <a:rPr lang="en-US" b="1" dirty="0"/>
                        <a:t>4GB</a:t>
                      </a:r>
                      <a:endParaRPr lang="tr-TR" b="1" dirty="0"/>
                    </a:p>
                  </a:txBody>
                  <a:tcPr/>
                </a:tc>
                <a:tc>
                  <a:txBody>
                    <a:bodyPr/>
                    <a:lstStyle/>
                    <a:p>
                      <a:pPr algn="ctr"/>
                      <a:r>
                        <a:rPr lang="en-US" b="1" dirty="0"/>
                        <a:t>Hybrid</a:t>
                      </a:r>
                      <a:endParaRPr lang="tr-TR" b="1" dirty="0"/>
                    </a:p>
                  </a:txBody>
                  <a:tcPr/>
                </a:tc>
                <a:extLst>
                  <a:ext uri="{0D108BD9-81ED-4DB2-BD59-A6C34878D82A}">
                    <a16:rowId xmlns:a16="http://schemas.microsoft.com/office/drawing/2014/main" val="4259596486"/>
                  </a:ext>
                </a:extLst>
              </a:tr>
              <a:tr h="724340">
                <a:tc>
                  <a:txBody>
                    <a:bodyPr/>
                    <a:lstStyle/>
                    <a:p>
                      <a:pPr algn="ctr"/>
                      <a:r>
                        <a:rPr lang="en-US" b="1" dirty="0"/>
                        <a:t>8GB Cache</a:t>
                      </a:r>
                      <a:endParaRPr lang="tr-TR" b="1" dirty="0"/>
                    </a:p>
                  </a:txBody>
                  <a:tcPr/>
                </a:tc>
                <a:tc>
                  <a:txBody>
                    <a:bodyPr/>
                    <a:lstStyle/>
                    <a:p>
                      <a:pPr algn="ctr"/>
                      <a:r>
                        <a:rPr lang="en-US" b="1" dirty="0"/>
                        <a:t>---</a:t>
                      </a:r>
                      <a:endParaRPr lang="tr-TR" b="1" dirty="0"/>
                    </a:p>
                  </a:txBody>
                  <a:tcPr/>
                </a:tc>
                <a:tc>
                  <a:txBody>
                    <a:bodyPr/>
                    <a:lstStyle/>
                    <a:p>
                      <a:pPr algn="ctr"/>
                      <a:r>
                        <a:rPr lang="en-US" b="1" dirty="0"/>
                        <a:t>384GB</a:t>
                      </a:r>
                      <a:endParaRPr lang="tr-TR" b="1" dirty="0"/>
                    </a:p>
                  </a:txBody>
                  <a:tcPr/>
                </a:tc>
                <a:tc>
                  <a:txBody>
                    <a:bodyPr/>
                    <a:lstStyle/>
                    <a:p>
                      <a:pPr algn="ctr"/>
                      <a:r>
                        <a:rPr lang="en-US" b="1" dirty="0"/>
                        <a:t>8GB</a:t>
                      </a:r>
                      <a:endParaRPr lang="tr-TR" b="1" dirty="0"/>
                    </a:p>
                  </a:txBody>
                  <a:tcPr/>
                </a:tc>
                <a:tc>
                  <a:txBody>
                    <a:bodyPr/>
                    <a:lstStyle/>
                    <a:p>
                      <a:pPr algn="ctr"/>
                      <a:r>
                        <a:rPr lang="en-US" b="1" dirty="0"/>
                        <a:t>Hybrid</a:t>
                      </a:r>
                      <a:endParaRPr lang="tr-TR" b="1" dirty="0"/>
                    </a:p>
                  </a:txBody>
                  <a:tcPr/>
                </a:tc>
                <a:extLst>
                  <a:ext uri="{0D108BD9-81ED-4DB2-BD59-A6C34878D82A}">
                    <a16:rowId xmlns:a16="http://schemas.microsoft.com/office/drawing/2014/main" val="3028838270"/>
                  </a:ext>
                </a:extLst>
              </a:tr>
              <a:tr h="724340">
                <a:tc>
                  <a:txBody>
                    <a:bodyPr/>
                    <a:lstStyle/>
                    <a:p>
                      <a:pPr algn="ctr"/>
                      <a:r>
                        <a:rPr lang="en-US" b="1" dirty="0"/>
                        <a:t>Our Placement (w/o Cache)</a:t>
                      </a:r>
                      <a:endParaRPr lang="tr-TR" b="1" dirty="0"/>
                    </a:p>
                  </a:txBody>
                  <a:tcPr/>
                </a:tc>
                <a:tc>
                  <a:txBody>
                    <a:bodyPr/>
                    <a:lstStyle/>
                    <a:p>
                      <a:pPr algn="ctr"/>
                      <a:r>
                        <a:rPr lang="en-US" b="1" dirty="0"/>
                        <a:t>4GB</a:t>
                      </a:r>
                      <a:endParaRPr lang="tr-TR" b="1" dirty="0"/>
                    </a:p>
                  </a:txBody>
                  <a:tcPr/>
                </a:tc>
                <a:tc>
                  <a:txBody>
                    <a:bodyPr/>
                    <a:lstStyle/>
                    <a:p>
                      <a:pPr algn="ctr"/>
                      <a:r>
                        <a:rPr lang="en-US" b="1" dirty="0"/>
                        <a:t>384GB</a:t>
                      </a:r>
                      <a:endParaRPr lang="tr-TR" b="1" dirty="0"/>
                    </a:p>
                  </a:txBody>
                  <a:tcPr/>
                </a:tc>
                <a:tc>
                  <a:txBody>
                    <a:bodyPr/>
                    <a:lstStyle/>
                    <a:p>
                      <a:pPr algn="ctr"/>
                      <a:r>
                        <a:rPr lang="en-US" b="1" dirty="0"/>
                        <a:t>---</a:t>
                      </a:r>
                      <a:endParaRPr lang="tr-TR" b="1" dirty="0"/>
                    </a:p>
                  </a:txBody>
                  <a:tcPr/>
                </a:tc>
                <a:tc>
                  <a:txBody>
                    <a:bodyPr/>
                    <a:lstStyle/>
                    <a:p>
                      <a:pPr algn="ctr"/>
                      <a:r>
                        <a:rPr lang="en-US" b="1" dirty="0"/>
                        <a:t>Flat</a:t>
                      </a:r>
                      <a:endParaRPr lang="tr-TR" b="1" dirty="0"/>
                    </a:p>
                  </a:txBody>
                  <a:tcPr/>
                </a:tc>
                <a:extLst>
                  <a:ext uri="{0D108BD9-81ED-4DB2-BD59-A6C34878D82A}">
                    <a16:rowId xmlns:a16="http://schemas.microsoft.com/office/drawing/2014/main" val="2878661960"/>
                  </a:ext>
                </a:extLst>
              </a:tr>
              <a:tr h="724340">
                <a:tc>
                  <a:txBody>
                    <a:bodyPr/>
                    <a:lstStyle/>
                    <a:p>
                      <a:pPr algn="ctr"/>
                      <a:r>
                        <a:rPr lang="en-US" b="1" dirty="0"/>
                        <a:t>Our Placement (w/ Cache)</a:t>
                      </a:r>
                      <a:endParaRPr lang="tr-TR" b="1" dirty="0"/>
                    </a:p>
                  </a:txBody>
                  <a:tcPr/>
                </a:tc>
                <a:tc>
                  <a:txBody>
                    <a:bodyPr/>
                    <a:lstStyle/>
                    <a:p>
                      <a:pPr algn="ctr"/>
                      <a:r>
                        <a:rPr lang="en-US" b="1" dirty="0"/>
                        <a:t>4GB</a:t>
                      </a:r>
                      <a:endParaRPr lang="tr-TR" b="1" dirty="0"/>
                    </a:p>
                  </a:txBody>
                  <a:tcPr/>
                </a:tc>
                <a:tc>
                  <a:txBody>
                    <a:bodyPr/>
                    <a:lstStyle/>
                    <a:p>
                      <a:pPr algn="ctr"/>
                      <a:r>
                        <a:rPr lang="en-US" b="1" dirty="0"/>
                        <a:t>384GB</a:t>
                      </a:r>
                      <a:endParaRPr lang="tr-TR" b="1" dirty="0"/>
                    </a:p>
                  </a:txBody>
                  <a:tcPr/>
                </a:tc>
                <a:tc>
                  <a:txBody>
                    <a:bodyPr/>
                    <a:lstStyle/>
                    <a:p>
                      <a:pPr algn="ctr"/>
                      <a:r>
                        <a:rPr lang="en-US" b="1" dirty="0"/>
                        <a:t>4GB</a:t>
                      </a:r>
                      <a:endParaRPr lang="tr-TR" b="1" dirty="0"/>
                    </a:p>
                  </a:txBody>
                  <a:tcPr/>
                </a:tc>
                <a:tc>
                  <a:txBody>
                    <a:bodyPr/>
                    <a:lstStyle/>
                    <a:p>
                      <a:pPr algn="ctr"/>
                      <a:r>
                        <a:rPr lang="en-US" b="1" dirty="0"/>
                        <a:t>Hybrid</a:t>
                      </a:r>
                      <a:endParaRPr lang="tr-TR" b="1" dirty="0"/>
                    </a:p>
                  </a:txBody>
                  <a:tcPr/>
                </a:tc>
                <a:extLst>
                  <a:ext uri="{0D108BD9-81ED-4DB2-BD59-A6C34878D82A}">
                    <a16:rowId xmlns:a16="http://schemas.microsoft.com/office/drawing/2014/main" val="2521278735"/>
                  </a:ext>
                </a:extLst>
              </a:tr>
            </a:tbl>
          </a:graphicData>
        </a:graphic>
      </p:graphicFrame>
      <p:sp>
        <p:nvSpPr>
          <p:cNvPr id="4" name="Slide Number Placeholder 3">
            <a:extLst>
              <a:ext uri="{FF2B5EF4-FFF2-40B4-BE49-F238E27FC236}">
                <a16:creationId xmlns:a16="http://schemas.microsoft.com/office/drawing/2014/main" id="{0D5D1816-146A-481F-924D-B7FA35285BAB}"/>
              </a:ext>
            </a:extLst>
          </p:cNvPr>
          <p:cNvSpPr>
            <a:spLocks noGrp="1"/>
          </p:cNvSpPr>
          <p:nvPr>
            <p:ph type="sldNum" sz="quarter" idx="12"/>
          </p:nvPr>
        </p:nvSpPr>
        <p:spPr/>
        <p:txBody>
          <a:bodyPr/>
          <a:lstStyle/>
          <a:p>
            <a:fld id="{D7D17EEB-E88F-E742-93D6-13182CC56D54}" type="slidenum">
              <a:rPr lang="en-US" smtClean="0"/>
              <a:t>34</a:t>
            </a:fld>
            <a:endParaRPr lang="en-US"/>
          </a:p>
        </p:txBody>
      </p:sp>
      <p:sp>
        <p:nvSpPr>
          <p:cNvPr id="3" name="Rectangle 2"/>
          <p:cNvSpPr/>
          <p:nvPr/>
        </p:nvSpPr>
        <p:spPr>
          <a:xfrm>
            <a:off x="2071760" y="6352143"/>
            <a:ext cx="4481440" cy="369332"/>
          </a:xfrm>
          <a:prstGeom prst="rect">
            <a:avLst/>
          </a:prstGeom>
        </p:spPr>
        <p:txBody>
          <a:bodyPr wrap="none">
            <a:spAutoFit/>
          </a:bodyPr>
          <a:lstStyle/>
          <a:p>
            <a:r>
              <a:rPr lang="en-US" dirty="0"/>
              <a:t>(64 Cores with Sub-NUMA 4 Clustering Mode)</a:t>
            </a:r>
          </a:p>
        </p:txBody>
      </p:sp>
    </p:spTree>
    <p:extLst>
      <p:ext uri="{BB962C8B-B14F-4D97-AF65-F5344CB8AC3E}">
        <p14:creationId xmlns:p14="http://schemas.microsoft.com/office/powerpoint/2010/main" val="3770660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Copy</a:t>
            </a:r>
          </a:p>
        </p:txBody>
      </p:sp>
      <p:pic>
        <p:nvPicPr>
          <p:cNvPr id="5" name="Content Placeholder 4" descr="memcpy.pdf"/>
          <p:cNvPicPr>
            <a:picLocks noGrp="1" noChangeAspect="1"/>
          </p:cNvPicPr>
          <p:nvPr>
            <p:ph idx="1"/>
          </p:nvPr>
        </p:nvPicPr>
        <p:blipFill>
          <a:blip r:embed="rId2">
            <a:extLst>
              <a:ext uri="{28A0092B-C50C-407E-A947-70E740481C1C}">
                <a14:useLocalDpi xmlns:a14="http://schemas.microsoft.com/office/drawing/2010/main" val="0"/>
              </a:ext>
            </a:extLst>
          </a:blip>
          <a:srcRect t="2181" b="2181"/>
          <a:stretch>
            <a:fillRect/>
          </a:stretch>
        </p:blipFill>
        <p:spPr/>
      </p:pic>
      <p:sp>
        <p:nvSpPr>
          <p:cNvPr id="4" name="Slide Number Placeholder 3"/>
          <p:cNvSpPr>
            <a:spLocks noGrp="1"/>
          </p:cNvSpPr>
          <p:nvPr>
            <p:ph type="sldNum" sz="quarter" idx="12"/>
          </p:nvPr>
        </p:nvSpPr>
        <p:spPr/>
        <p:txBody>
          <a:bodyPr/>
          <a:lstStyle/>
          <a:p>
            <a:fld id="{D7D17EEB-E88F-E742-93D6-13182CC56D54}" type="slidenum">
              <a:rPr lang="en-US" smtClean="0"/>
              <a:t>35</a:t>
            </a:fld>
            <a:endParaRPr lang="en-US"/>
          </a:p>
        </p:txBody>
      </p:sp>
    </p:spTree>
    <p:extLst>
      <p:ext uri="{BB962C8B-B14F-4D97-AF65-F5344CB8AC3E}">
        <p14:creationId xmlns:p14="http://schemas.microsoft.com/office/powerpoint/2010/main" val="1407881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Copy</a:t>
            </a:r>
          </a:p>
        </p:txBody>
      </p:sp>
      <p:pic>
        <p:nvPicPr>
          <p:cNvPr id="5" name="Content Placeholder 4" descr="memcpy.pdf"/>
          <p:cNvPicPr>
            <a:picLocks noGrp="1" noChangeAspect="1"/>
          </p:cNvPicPr>
          <p:nvPr>
            <p:ph idx="1"/>
          </p:nvPr>
        </p:nvPicPr>
        <p:blipFill>
          <a:blip r:embed="rId2">
            <a:extLst>
              <a:ext uri="{28A0092B-C50C-407E-A947-70E740481C1C}">
                <a14:useLocalDpi xmlns:a14="http://schemas.microsoft.com/office/drawing/2010/main" val="0"/>
              </a:ext>
            </a:extLst>
          </a:blip>
          <a:srcRect t="2181" b="2181"/>
          <a:stretch>
            <a:fillRect/>
          </a:stretch>
        </p:blipFill>
        <p:spPr/>
      </p:pic>
      <p:sp>
        <p:nvSpPr>
          <p:cNvPr id="4" name="Slide Number Placeholder 3"/>
          <p:cNvSpPr>
            <a:spLocks noGrp="1"/>
          </p:cNvSpPr>
          <p:nvPr>
            <p:ph type="sldNum" sz="quarter" idx="12"/>
          </p:nvPr>
        </p:nvSpPr>
        <p:spPr/>
        <p:txBody>
          <a:bodyPr/>
          <a:lstStyle/>
          <a:p>
            <a:fld id="{D7D17EEB-E88F-E742-93D6-13182CC56D54}" type="slidenum">
              <a:rPr lang="en-US" smtClean="0"/>
              <a:t>36</a:t>
            </a:fld>
            <a:endParaRPr lang="en-US"/>
          </a:p>
        </p:txBody>
      </p:sp>
      <p:sp>
        <p:nvSpPr>
          <p:cNvPr id="6" name="Rounded Rectangular Callout 2">
            <a:extLst>
              <a:ext uri="{FF2B5EF4-FFF2-40B4-BE49-F238E27FC236}">
                <a16:creationId xmlns:a16="http://schemas.microsoft.com/office/drawing/2014/main" id="{EEA69431-FECF-4962-9EA8-21AC67197C4F}"/>
              </a:ext>
            </a:extLst>
          </p:cNvPr>
          <p:cNvSpPr/>
          <p:nvPr/>
        </p:nvSpPr>
        <p:spPr>
          <a:xfrm>
            <a:off x="1427821" y="4077103"/>
            <a:ext cx="4029709" cy="1111235"/>
          </a:xfrm>
          <a:prstGeom prst="wedgeRoundRectCallout">
            <a:avLst>
              <a:gd name="adj1" fmla="val 47349"/>
              <a:gd name="adj2" fmla="val -8584"/>
              <a:gd name="adj3" fmla="val 16667"/>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a:solidFill>
                  <a:srgbClr val="000000"/>
                </a:solidFill>
              </a:rPr>
              <a:t>Peak MCDRAM bandwidth achieved is 165 GB/s because read operation from DDR becomes a bottleneck</a:t>
            </a:r>
          </a:p>
        </p:txBody>
      </p:sp>
      <p:cxnSp>
        <p:nvCxnSpPr>
          <p:cNvPr id="7" name="Straight Arrow Connector 6">
            <a:extLst>
              <a:ext uri="{FF2B5EF4-FFF2-40B4-BE49-F238E27FC236}">
                <a16:creationId xmlns:a16="http://schemas.microsoft.com/office/drawing/2014/main" id="{B5D21392-B259-4C9A-80D1-3DFBE8F059E2}"/>
              </a:ext>
            </a:extLst>
          </p:cNvPr>
          <p:cNvCxnSpPr>
            <a:cxnSpLocks/>
          </p:cNvCxnSpPr>
          <p:nvPr/>
        </p:nvCxnSpPr>
        <p:spPr>
          <a:xfrm flipV="1">
            <a:off x="4470301" y="1925904"/>
            <a:ext cx="805706" cy="2166270"/>
          </a:xfrm>
          <a:prstGeom prst="straightConnector1">
            <a:avLst/>
          </a:prstGeom>
          <a:ln w="57150" cmpd="sng">
            <a:solidFill>
              <a:srgbClr val="9BBB5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30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12C2-9F0C-40F4-8CCF-97E11198AAE6}"/>
              </a:ext>
            </a:extLst>
          </p:cNvPr>
          <p:cNvSpPr>
            <a:spLocks noGrp="1"/>
          </p:cNvSpPr>
          <p:nvPr>
            <p:ph type="title"/>
          </p:nvPr>
        </p:nvSpPr>
        <p:spPr/>
        <p:txBody>
          <a:bodyPr/>
          <a:lstStyle/>
          <a:p>
            <a:r>
              <a:rPr lang="en-US" dirty="0"/>
              <a:t>Experimental Setup</a:t>
            </a:r>
            <a:endParaRPr lang="tr-TR" dirty="0"/>
          </a:p>
        </p:txBody>
      </p:sp>
      <p:sp>
        <p:nvSpPr>
          <p:cNvPr id="3" name="Content Placeholder 2">
            <a:extLst>
              <a:ext uri="{FF2B5EF4-FFF2-40B4-BE49-F238E27FC236}">
                <a16:creationId xmlns:a16="http://schemas.microsoft.com/office/drawing/2014/main" id="{A7A09094-210F-450B-A43F-4525F44CE0CF}"/>
              </a:ext>
            </a:extLst>
          </p:cNvPr>
          <p:cNvSpPr>
            <a:spLocks noGrp="1"/>
          </p:cNvSpPr>
          <p:nvPr>
            <p:ph idx="1"/>
          </p:nvPr>
        </p:nvSpPr>
        <p:spPr/>
        <p:txBody>
          <a:bodyPr/>
          <a:lstStyle/>
          <a:p>
            <a:r>
              <a:rPr lang="en-US" dirty="0"/>
              <a:t>Intel KNL equipped with 68 cores</a:t>
            </a:r>
          </a:p>
          <a:p>
            <a:r>
              <a:rPr lang="en-US" dirty="0"/>
              <a:t>Sub-NUMA 4 clustering mode</a:t>
            </a:r>
          </a:p>
          <a:p>
            <a:r>
              <a:rPr lang="en-US" dirty="0"/>
              <a:t>Scattered thread affinity </a:t>
            </a:r>
          </a:p>
          <a:p>
            <a:r>
              <a:rPr lang="en-US" dirty="0"/>
              <a:t>4GB of MCDRAM used as maximum (unless stated otherwise)</a:t>
            </a:r>
          </a:p>
          <a:p>
            <a:r>
              <a:rPr lang="en-US" dirty="0"/>
              <a:t>384GB of DDR</a:t>
            </a:r>
          </a:p>
          <a:p>
            <a:endParaRPr lang="tr-TR" dirty="0"/>
          </a:p>
        </p:txBody>
      </p:sp>
      <p:sp>
        <p:nvSpPr>
          <p:cNvPr id="4" name="Slide Number Placeholder 3">
            <a:extLst>
              <a:ext uri="{FF2B5EF4-FFF2-40B4-BE49-F238E27FC236}">
                <a16:creationId xmlns:a16="http://schemas.microsoft.com/office/drawing/2014/main" id="{69784CFE-94E0-440F-A7AC-0EABA8C3CA77}"/>
              </a:ext>
            </a:extLst>
          </p:cNvPr>
          <p:cNvSpPr>
            <a:spLocks noGrp="1"/>
          </p:cNvSpPr>
          <p:nvPr>
            <p:ph type="sldNum" sz="quarter" idx="12"/>
          </p:nvPr>
        </p:nvSpPr>
        <p:spPr/>
        <p:txBody>
          <a:bodyPr/>
          <a:lstStyle/>
          <a:p>
            <a:fld id="{D7D17EEB-E88F-E742-93D6-13182CC56D54}" type="slidenum">
              <a:rPr lang="en-US" smtClean="0"/>
              <a:t>37</a:t>
            </a:fld>
            <a:endParaRPr lang="en-US"/>
          </a:p>
        </p:txBody>
      </p:sp>
    </p:spTree>
    <p:extLst>
      <p:ext uri="{BB962C8B-B14F-4D97-AF65-F5344CB8AC3E}">
        <p14:creationId xmlns:p14="http://schemas.microsoft.com/office/powerpoint/2010/main" val="3734397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Notes</a:t>
            </a:r>
          </a:p>
        </p:txBody>
      </p:sp>
      <p:sp>
        <p:nvSpPr>
          <p:cNvPr id="3" name="Content Placeholder 2"/>
          <p:cNvSpPr>
            <a:spLocks noGrp="1"/>
          </p:cNvSpPr>
          <p:nvPr>
            <p:ph idx="1"/>
          </p:nvPr>
        </p:nvSpPr>
        <p:spPr/>
        <p:txBody>
          <a:bodyPr>
            <a:normAutofit fontScale="92500" lnSpcReduction="10000"/>
          </a:bodyPr>
          <a:lstStyle/>
          <a:p>
            <a:r>
              <a:rPr lang="en-US" sz="2800" dirty="0"/>
              <a:t>Streaming stores is set to bypass cache for writes</a:t>
            </a:r>
          </a:p>
          <a:p>
            <a:pPr lvl="1"/>
            <a:r>
              <a:rPr lang="en-US" sz="2400" dirty="0"/>
              <a:t>-</a:t>
            </a:r>
            <a:r>
              <a:rPr lang="en-US" sz="2400" dirty="0" err="1"/>
              <a:t>qopt</a:t>
            </a:r>
            <a:r>
              <a:rPr lang="en-US" sz="2400" dirty="0"/>
              <a:t>-streaming-stores always</a:t>
            </a:r>
          </a:p>
          <a:p>
            <a:r>
              <a:rPr lang="en-US" sz="2800" dirty="0" err="1"/>
              <a:t>Vectorization</a:t>
            </a:r>
            <a:r>
              <a:rPr lang="en-US" sz="2800" dirty="0"/>
              <a:t> flag is set </a:t>
            </a:r>
          </a:p>
          <a:p>
            <a:pPr lvl="1"/>
            <a:r>
              <a:rPr lang="en-US" sz="2400" dirty="0"/>
              <a:t>-Xmic-AVX512</a:t>
            </a:r>
          </a:p>
          <a:p>
            <a:r>
              <a:rPr lang="en-US" sz="2800" dirty="0"/>
              <a:t>Aligned memory during allocation </a:t>
            </a:r>
          </a:p>
          <a:p>
            <a:pPr lvl="1"/>
            <a:r>
              <a:rPr lang="en-US" sz="2400" dirty="0" err="1"/>
              <a:t>memkind_posix_memalign</a:t>
            </a:r>
            <a:r>
              <a:rPr lang="en-US" sz="2400" dirty="0"/>
              <a:t>()</a:t>
            </a:r>
            <a:endParaRPr lang="en-US" sz="2400" b="1" dirty="0"/>
          </a:p>
          <a:p>
            <a:r>
              <a:rPr lang="en-US" sz="2800" dirty="0"/>
              <a:t>Big pages (2MB)</a:t>
            </a:r>
          </a:p>
          <a:p>
            <a:pPr lvl="1"/>
            <a:r>
              <a:rPr lang="en-US" sz="2400" dirty="0"/>
              <a:t>Got allocation error with </a:t>
            </a:r>
            <a:r>
              <a:rPr lang="en-US" sz="2400" dirty="0" err="1"/>
              <a:t>hbw</a:t>
            </a:r>
            <a:r>
              <a:rPr lang="en-US" sz="2400" dirty="0"/>
              <a:t>_*</a:t>
            </a:r>
          </a:p>
          <a:p>
            <a:r>
              <a:rPr lang="en-US" sz="2800" dirty="0"/>
              <a:t>Compilation report is checked if everything is expected</a:t>
            </a:r>
          </a:p>
          <a:p>
            <a:pPr lvl="1"/>
            <a:r>
              <a:rPr lang="en-US" sz="2400" dirty="0"/>
              <a:t>-qopt-report5</a:t>
            </a:r>
          </a:p>
          <a:p>
            <a:r>
              <a:rPr lang="en-US" sz="2800" dirty="0"/>
              <a:t>Experimented with different </a:t>
            </a:r>
            <a:r>
              <a:rPr lang="en-US" sz="2800" dirty="0" err="1"/>
              <a:t>OpenMP</a:t>
            </a:r>
            <a:r>
              <a:rPr lang="en-US" sz="2800" dirty="0"/>
              <a:t> schedule </a:t>
            </a:r>
            <a:r>
              <a:rPr lang="en-US" sz="2800" dirty="0" err="1"/>
              <a:t>chunksize</a:t>
            </a:r>
            <a:endParaRPr lang="en-US" sz="2800" dirty="0"/>
          </a:p>
          <a:p>
            <a:pPr lvl="1"/>
            <a:r>
              <a:rPr lang="en-US" sz="2600" dirty="0"/>
              <a:t>Best is not to specify a </a:t>
            </a:r>
            <a:r>
              <a:rPr lang="en-US" sz="2600" dirty="0" err="1"/>
              <a:t>chunksize</a:t>
            </a:r>
            <a:endParaRPr lang="en-US" sz="2600" dirty="0"/>
          </a:p>
        </p:txBody>
      </p:sp>
    </p:spTree>
    <p:extLst>
      <p:ext uri="{BB962C8B-B14F-4D97-AF65-F5344CB8AC3E}">
        <p14:creationId xmlns:p14="http://schemas.microsoft.com/office/powerpoint/2010/main" val="2122993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DEB0-393A-4400-BE8E-5C957E7D0A79}"/>
              </a:ext>
            </a:extLst>
          </p:cNvPr>
          <p:cNvSpPr>
            <a:spLocks noGrp="1"/>
          </p:cNvSpPr>
          <p:nvPr>
            <p:ph type="title"/>
          </p:nvPr>
        </p:nvSpPr>
        <p:spPr/>
        <p:txBody>
          <a:bodyPr/>
          <a:lstStyle/>
          <a:p>
            <a:r>
              <a:rPr lang="en-US" dirty="0"/>
              <a:t>Overall picture</a:t>
            </a:r>
            <a:endParaRPr lang="tr-TR" dirty="0"/>
          </a:p>
        </p:txBody>
      </p:sp>
      <p:sp>
        <p:nvSpPr>
          <p:cNvPr id="4" name="Slide Number Placeholder 3">
            <a:extLst>
              <a:ext uri="{FF2B5EF4-FFF2-40B4-BE49-F238E27FC236}">
                <a16:creationId xmlns:a16="http://schemas.microsoft.com/office/drawing/2014/main" id="{788679FE-7E81-4740-82B8-7259EBC7ACE3}"/>
              </a:ext>
            </a:extLst>
          </p:cNvPr>
          <p:cNvSpPr>
            <a:spLocks noGrp="1"/>
          </p:cNvSpPr>
          <p:nvPr>
            <p:ph type="sldNum" sz="quarter" idx="12"/>
          </p:nvPr>
        </p:nvSpPr>
        <p:spPr/>
        <p:txBody>
          <a:bodyPr/>
          <a:lstStyle/>
          <a:p>
            <a:fld id="{D7D17EEB-E88F-E742-93D6-13182CC56D54}" type="slidenum">
              <a:rPr lang="en-US" smtClean="0"/>
              <a:t>39</a:t>
            </a:fld>
            <a:endParaRPr lang="en-US" dirty="0"/>
          </a:p>
        </p:txBody>
      </p:sp>
      <p:graphicFrame>
        <p:nvGraphicFramePr>
          <p:cNvPr id="8" name="Diagram 7">
            <a:extLst>
              <a:ext uri="{FF2B5EF4-FFF2-40B4-BE49-F238E27FC236}">
                <a16:creationId xmlns:a16="http://schemas.microsoft.com/office/drawing/2014/main" id="{7EDD372B-DD89-461B-B61D-54A54ECF09E7}"/>
              </a:ext>
            </a:extLst>
          </p:cNvPr>
          <p:cNvGraphicFramePr/>
          <p:nvPr>
            <p:extLst>
              <p:ext uri="{D42A27DB-BD31-4B8C-83A1-F6EECF244321}">
                <p14:modId xmlns:p14="http://schemas.microsoft.com/office/powerpoint/2010/main" val="779577847"/>
              </p:ext>
            </p:extLst>
          </p:nvPr>
        </p:nvGraphicFramePr>
        <p:xfrm>
          <a:off x="56271" y="1397000"/>
          <a:ext cx="9031457" cy="4258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4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E348-2FBE-436C-9DE1-831FBF5E296B}"/>
              </a:ext>
            </a:extLst>
          </p:cNvPr>
          <p:cNvSpPr>
            <a:spLocks noGrp="1"/>
          </p:cNvSpPr>
          <p:nvPr>
            <p:ph type="title"/>
          </p:nvPr>
        </p:nvSpPr>
        <p:spPr/>
        <p:txBody>
          <a:bodyPr>
            <a:normAutofit/>
          </a:bodyPr>
          <a:lstStyle/>
          <a:p>
            <a:r>
              <a:rPr lang="en-US" dirty="0"/>
              <a:t>Data Placement on HBM</a:t>
            </a:r>
            <a:endParaRPr lang="tr-TR" dirty="0"/>
          </a:p>
        </p:txBody>
      </p:sp>
      <p:sp>
        <p:nvSpPr>
          <p:cNvPr id="4" name="Slide Number Placeholder 3">
            <a:extLst>
              <a:ext uri="{FF2B5EF4-FFF2-40B4-BE49-F238E27FC236}">
                <a16:creationId xmlns:a16="http://schemas.microsoft.com/office/drawing/2014/main" id="{607CFFE0-4028-481B-9C0D-3C390AF803B4}"/>
              </a:ext>
            </a:extLst>
          </p:cNvPr>
          <p:cNvSpPr>
            <a:spLocks noGrp="1"/>
          </p:cNvSpPr>
          <p:nvPr>
            <p:ph type="sldNum" sz="quarter" idx="12"/>
          </p:nvPr>
        </p:nvSpPr>
        <p:spPr/>
        <p:txBody>
          <a:bodyPr/>
          <a:lstStyle/>
          <a:p>
            <a:fld id="{D7D17EEB-E88F-E742-93D6-13182CC56D54}" type="slidenum">
              <a:rPr lang="en-US" smtClean="0"/>
              <a:t>4</a:t>
            </a:fld>
            <a:endParaRPr lang="en-US" dirty="0"/>
          </a:p>
        </p:txBody>
      </p:sp>
      <p:sp>
        <p:nvSpPr>
          <p:cNvPr id="5" name="Rectangle 4">
            <a:extLst>
              <a:ext uri="{FF2B5EF4-FFF2-40B4-BE49-F238E27FC236}">
                <a16:creationId xmlns:a16="http://schemas.microsoft.com/office/drawing/2014/main" id="{74203AB7-751A-4EA4-A7E6-579CB1BBBB4F}"/>
              </a:ext>
            </a:extLst>
          </p:cNvPr>
          <p:cNvSpPr/>
          <p:nvPr/>
        </p:nvSpPr>
        <p:spPr>
          <a:xfrm>
            <a:off x="2925479" y="3369527"/>
            <a:ext cx="2931036" cy="269878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tx1"/>
                </a:solidFill>
              </a:rPr>
              <a:t>HCM</a:t>
            </a:r>
            <a:endParaRPr lang="tr-TR" sz="4400" dirty="0">
              <a:solidFill>
                <a:schemeClr val="tx1"/>
              </a:solidFill>
            </a:endParaRPr>
          </a:p>
        </p:txBody>
      </p:sp>
      <p:sp>
        <p:nvSpPr>
          <p:cNvPr id="8" name="Arrow: Bent-Up 7">
            <a:extLst>
              <a:ext uri="{FF2B5EF4-FFF2-40B4-BE49-F238E27FC236}">
                <a16:creationId xmlns:a16="http://schemas.microsoft.com/office/drawing/2014/main" id="{8CB61C0A-807F-41ED-9C85-9E36617CF235}"/>
              </a:ext>
            </a:extLst>
          </p:cNvPr>
          <p:cNvSpPr/>
          <p:nvPr/>
        </p:nvSpPr>
        <p:spPr>
          <a:xfrm rot="5400000">
            <a:off x="1288872" y="4104807"/>
            <a:ext cx="1146790" cy="1616723"/>
          </a:xfrm>
          <a:prstGeom prst="bentUpArrow">
            <a:avLst>
              <a:gd name="adj1" fmla="val 35333"/>
              <a:gd name="adj2" fmla="val 30567"/>
              <a:gd name="adj3" fmla="val 42396"/>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1" name="Rectangle 10">
            <a:extLst>
              <a:ext uri="{FF2B5EF4-FFF2-40B4-BE49-F238E27FC236}">
                <a16:creationId xmlns:a16="http://schemas.microsoft.com/office/drawing/2014/main" id="{5F9C52F2-E58D-4733-9A9E-B7B13ECC6A6A}"/>
              </a:ext>
            </a:extLst>
          </p:cNvPr>
          <p:cNvSpPr/>
          <p:nvPr/>
        </p:nvSpPr>
        <p:spPr>
          <a:xfrm>
            <a:off x="653587" y="3133299"/>
            <a:ext cx="1208680" cy="982996"/>
          </a:xfrm>
          <a:prstGeom prst="rect">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CPU</a:t>
            </a:r>
            <a:endParaRPr lang="tr-TR" sz="2800" dirty="0">
              <a:solidFill>
                <a:schemeClr val="tx1"/>
              </a:solidFill>
            </a:endParaRPr>
          </a:p>
        </p:txBody>
      </p:sp>
      <p:sp>
        <p:nvSpPr>
          <p:cNvPr id="20" name="Rectangle 19">
            <a:extLst>
              <a:ext uri="{FF2B5EF4-FFF2-40B4-BE49-F238E27FC236}">
                <a16:creationId xmlns:a16="http://schemas.microsoft.com/office/drawing/2014/main" id="{0D58DE56-6804-454D-8395-0AC377ACBFB9}"/>
              </a:ext>
            </a:extLst>
          </p:cNvPr>
          <p:cNvSpPr/>
          <p:nvPr/>
        </p:nvSpPr>
        <p:spPr>
          <a:xfrm>
            <a:off x="2925479" y="1672367"/>
            <a:ext cx="2178425" cy="1107996"/>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tx1"/>
                </a:solidFill>
              </a:rPr>
              <a:t>HBM</a:t>
            </a:r>
            <a:endParaRPr lang="tr-TR" sz="4400" dirty="0">
              <a:solidFill>
                <a:schemeClr val="tx1"/>
              </a:solidFill>
            </a:endParaRPr>
          </a:p>
        </p:txBody>
      </p:sp>
      <p:sp>
        <p:nvSpPr>
          <p:cNvPr id="26" name="Arrow: Bent 25">
            <a:extLst>
              <a:ext uri="{FF2B5EF4-FFF2-40B4-BE49-F238E27FC236}">
                <a16:creationId xmlns:a16="http://schemas.microsoft.com/office/drawing/2014/main" id="{EE88ADCD-C754-4DFE-A405-853646AACF50}"/>
              </a:ext>
            </a:extLst>
          </p:cNvPr>
          <p:cNvSpPr/>
          <p:nvPr/>
        </p:nvSpPr>
        <p:spPr>
          <a:xfrm>
            <a:off x="1059625" y="1828389"/>
            <a:ext cx="1611003" cy="1129616"/>
          </a:xfrm>
          <a:prstGeom prst="bentArrow">
            <a:avLst>
              <a:gd name="adj1" fmla="val 35667"/>
              <a:gd name="adj2" fmla="val 34333"/>
              <a:gd name="adj3" fmla="val 43667"/>
              <a:gd name="adj4" fmla="val 0"/>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15" name="TextBox 14">
            <a:extLst>
              <a:ext uri="{FF2B5EF4-FFF2-40B4-BE49-F238E27FC236}">
                <a16:creationId xmlns:a16="http://schemas.microsoft.com/office/drawing/2014/main" id="{B9265F1F-DF28-4BC9-991E-E6F33FBFAB43}"/>
              </a:ext>
            </a:extLst>
          </p:cNvPr>
          <p:cNvSpPr txBox="1"/>
          <p:nvPr/>
        </p:nvSpPr>
        <p:spPr>
          <a:xfrm>
            <a:off x="1262743" y="1672367"/>
            <a:ext cx="812800" cy="1107996"/>
          </a:xfrm>
          <a:prstGeom prst="rect">
            <a:avLst/>
          </a:prstGeom>
          <a:noFill/>
        </p:spPr>
        <p:txBody>
          <a:bodyPr wrap="square" rtlCol="0">
            <a:spAutoFit/>
          </a:bodyPr>
          <a:lstStyle/>
          <a:p>
            <a:pPr algn="ctr"/>
            <a:r>
              <a:rPr lang="en-US" sz="6600" dirty="0">
                <a:solidFill>
                  <a:schemeClr val="tx2"/>
                </a:solidFill>
              </a:rPr>
              <a:t>?</a:t>
            </a:r>
            <a:endParaRPr lang="tr-TR" dirty="0">
              <a:solidFill>
                <a:schemeClr val="tx2"/>
              </a:solidFill>
            </a:endParaRPr>
          </a:p>
        </p:txBody>
      </p:sp>
      <p:sp>
        <p:nvSpPr>
          <p:cNvPr id="21" name="TextBox 20">
            <a:extLst>
              <a:ext uri="{FF2B5EF4-FFF2-40B4-BE49-F238E27FC236}">
                <a16:creationId xmlns:a16="http://schemas.microsoft.com/office/drawing/2014/main" id="{45D1288A-446A-452B-BF24-B41014414C2A}"/>
              </a:ext>
            </a:extLst>
          </p:cNvPr>
          <p:cNvSpPr txBox="1"/>
          <p:nvPr/>
        </p:nvSpPr>
        <p:spPr>
          <a:xfrm>
            <a:off x="1805875" y="4018938"/>
            <a:ext cx="812800" cy="1107996"/>
          </a:xfrm>
          <a:prstGeom prst="rect">
            <a:avLst/>
          </a:prstGeom>
          <a:noFill/>
        </p:spPr>
        <p:txBody>
          <a:bodyPr wrap="square" rtlCol="0">
            <a:spAutoFit/>
          </a:bodyPr>
          <a:lstStyle/>
          <a:p>
            <a:pPr algn="ctr"/>
            <a:r>
              <a:rPr lang="en-US" sz="6600" dirty="0">
                <a:solidFill>
                  <a:schemeClr val="tx2"/>
                </a:solidFill>
              </a:rPr>
              <a:t>?</a:t>
            </a:r>
            <a:endParaRPr lang="tr-TR" dirty="0">
              <a:solidFill>
                <a:schemeClr val="tx2"/>
              </a:solidFill>
            </a:endParaRPr>
          </a:p>
        </p:txBody>
      </p:sp>
      <p:sp>
        <p:nvSpPr>
          <p:cNvPr id="13" name="TextBox 12">
            <a:extLst>
              <a:ext uri="{FF2B5EF4-FFF2-40B4-BE49-F238E27FC236}">
                <a16:creationId xmlns:a16="http://schemas.microsoft.com/office/drawing/2014/main" id="{DC3FCDD4-C5C4-4C8C-86E9-079043657D69}"/>
              </a:ext>
            </a:extLst>
          </p:cNvPr>
          <p:cNvSpPr txBox="1"/>
          <p:nvPr/>
        </p:nvSpPr>
        <p:spPr>
          <a:xfrm>
            <a:off x="5376904" y="1788926"/>
            <a:ext cx="3679560" cy="12003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75000"/>
                  </a:schemeClr>
                </a:solidFill>
              </a:rPr>
              <a:t>Part of the HBM acts as the Last Level Cache (hardware prefetching)</a:t>
            </a:r>
            <a:endParaRPr lang="tr-TR" sz="2400" dirty="0">
              <a:solidFill>
                <a:schemeClr val="accent1">
                  <a:lumMod val="75000"/>
                </a:schemeClr>
              </a:solidFill>
            </a:endParaRPr>
          </a:p>
        </p:txBody>
      </p:sp>
      <p:sp>
        <p:nvSpPr>
          <p:cNvPr id="16" name="Rectangle 15">
            <a:extLst>
              <a:ext uri="{FF2B5EF4-FFF2-40B4-BE49-F238E27FC236}">
                <a16:creationId xmlns:a16="http://schemas.microsoft.com/office/drawing/2014/main" id="{19AA84BD-21FC-43CA-8B59-6F5F091F5F08}"/>
              </a:ext>
            </a:extLst>
          </p:cNvPr>
          <p:cNvSpPr/>
          <p:nvPr/>
        </p:nvSpPr>
        <p:spPr>
          <a:xfrm>
            <a:off x="772287" y="4746324"/>
            <a:ext cx="1057346" cy="998626"/>
          </a:xfrm>
          <a:prstGeom prst="rect">
            <a:avLst/>
          </a:prstGeom>
          <a:pattFill prst="wdUpDiag">
            <a:fgClr>
              <a:srgbClr val="FFFF00"/>
            </a:fgClr>
            <a:bgClr>
              <a:schemeClr val="bg1"/>
            </a:bgClr>
          </a:patt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Cache</a:t>
            </a:r>
            <a:endParaRPr lang="tr-TR" sz="3600" dirty="0">
              <a:solidFill>
                <a:schemeClr val="tx1"/>
              </a:solidFill>
            </a:endParaRPr>
          </a:p>
        </p:txBody>
      </p:sp>
    </p:spTree>
    <p:extLst>
      <p:ext uri="{BB962C8B-B14F-4D97-AF65-F5344CB8AC3E}">
        <p14:creationId xmlns:p14="http://schemas.microsoft.com/office/powerpoint/2010/main" val="77459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CA8D-2044-4E73-993C-4E2368BBA3AC}"/>
              </a:ext>
            </a:extLst>
          </p:cNvPr>
          <p:cNvSpPr>
            <a:spLocks noGrp="1"/>
          </p:cNvSpPr>
          <p:nvPr>
            <p:ph type="title"/>
          </p:nvPr>
        </p:nvSpPr>
        <p:spPr/>
        <p:txBody>
          <a:bodyPr>
            <a:normAutofit/>
          </a:bodyPr>
          <a:lstStyle/>
          <a:p>
            <a:r>
              <a:rPr lang="en-US" dirty="0" err="1"/>
              <a:t>HotSpot</a:t>
            </a:r>
            <a:r>
              <a:rPr lang="en-US" dirty="0"/>
              <a:t> with varying thread count</a:t>
            </a:r>
            <a:endParaRPr lang="tr-TR" dirty="0"/>
          </a:p>
        </p:txBody>
      </p:sp>
      <p:pic>
        <p:nvPicPr>
          <p:cNvPr id="6" name="Content Placeholder 5">
            <a:extLst>
              <a:ext uri="{FF2B5EF4-FFF2-40B4-BE49-F238E27FC236}">
                <a16:creationId xmlns:a16="http://schemas.microsoft.com/office/drawing/2014/main" id="{F10A52AA-0400-41FE-8162-C34F6BF075E5}"/>
              </a:ext>
            </a:extLst>
          </p:cNvPr>
          <p:cNvPicPr>
            <a:picLocks noGrp="1" noChangeAspect="1"/>
          </p:cNvPicPr>
          <p:nvPr>
            <p:ph idx="1"/>
          </p:nvPr>
        </p:nvPicPr>
        <p:blipFill>
          <a:blip r:embed="rId2"/>
          <a:stretch>
            <a:fillRect/>
          </a:stretch>
        </p:blipFill>
        <p:spPr>
          <a:xfrm>
            <a:off x="614201" y="1074102"/>
            <a:ext cx="7915598" cy="4992688"/>
          </a:xfrm>
        </p:spPr>
      </p:pic>
      <p:sp>
        <p:nvSpPr>
          <p:cNvPr id="4" name="Slide Number Placeholder 3">
            <a:extLst>
              <a:ext uri="{FF2B5EF4-FFF2-40B4-BE49-F238E27FC236}">
                <a16:creationId xmlns:a16="http://schemas.microsoft.com/office/drawing/2014/main" id="{BA60A571-225E-4E9C-A2A3-B6D89FA67121}"/>
              </a:ext>
            </a:extLst>
          </p:cNvPr>
          <p:cNvSpPr>
            <a:spLocks noGrp="1"/>
          </p:cNvSpPr>
          <p:nvPr>
            <p:ph type="sldNum" sz="quarter" idx="12"/>
          </p:nvPr>
        </p:nvSpPr>
        <p:spPr/>
        <p:txBody>
          <a:bodyPr/>
          <a:lstStyle/>
          <a:p>
            <a:fld id="{D7D17EEB-E88F-E742-93D6-13182CC56D54}" type="slidenum">
              <a:rPr lang="en-US" smtClean="0"/>
              <a:t>40</a:t>
            </a:fld>
            <a:endParaRPr lang="en-US"/>
          </a:p>
        </p:txBody>
      </p:sp>
    </p:spTree>
    <p:extLst>
      <p:ext uri="{BB962C8B-B14F-4D97-AF65-F5344CB8AC3E}">
        <p14:creationId xmlns:p14="http://schemas.microsoft.com/office/powerpoint/2010/main" val="273635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Knights Landing (KNL) overview</a:t>
            </a:r>
          </a:p>
        </p:txBody>
      </p:sp>
      <p:sp>
        <p:nvSpPr>
          <p:cNvPr id="4" name="Slide Number Placeholder 3">
            <a:extLst>
              <a:ext uri="{FF2B5EF4-FFF2-40B4-BE49-F238E27FC236}">
                <a16:creationId xmlns:a16="http://schemas.microsoft.com/office/drawing/2014/main" id="{20B6531F-A6FF-43F5-9E81-67E65F4659BE}"/>
              </a:ext>
            </a:extLst>
          </p:cNvPr>
          <p:cNvSpPr>
            <a:spLocks noGrp="1"/>
          </p:cNvSpPr>
          <p:nvPr>
            <p:ph type="sldNum" sz="quarter" idx="12"/>
          </p:nvPr>
        </p:nvSpPr>
        <p:spPr/>
        <p:txBody>
          <a:bodyPr/>
          <a:lstStyle/>
          <a:p>
            <a:fld id="{D7D17EEB-E88F-E742-93D6-13182CC56D54}" type="slidenum">
              <a:rPr lang="en-US" smtClean="0"/>
              <a:t>5</a:t>
            </a:fld>
            <a:endParaRPr lang="en-US" dirty="0"/>
          </a:p>
        </p:txBody>
      </p:sp>
      <p:grpSp>
        <p:nvGrpSpPr>
          <p:cNvPr id="110" name="Group 109">
            <a:extLst>
              <a:ext uri="{FF2B5EF4-FFF2-40B4-BE49-F238E27FC236}">
                <a16:creationId xmlns:a16="http://schemas.microsoft.com/office/drawing/2014/main" id="{28EC0CDF-DCFC-4E48-9443-F0D1695DC3DE}"/>
              </a:ext>
            </a:extLst>
          </p:cNvPr>
          <p:cNvGrpSpPr/>
          <p:nvPr/>
        </p:nvGrpSpPr>
        <p:grpSpPr>
          <a:xfrm>
            <a:off x="256153" y="1202188"/>
            <a:ext cx="5438460" cy="4947759"/>
            <a:chOff x="258152" y="1132043"/>
            <a:chExt cx="5438460" cy="3745460"/>
          </a:xfrm>
        </p:grpSpPr>
        <p:grpSp>
          <p:nvGrpSpPr>
            <p:cNvPr id="6" name="Group 5">
              <a:extLst>
                <a:ext uri="{FF2B5EF4-FFF2-40B4-BE49-F238E27FC236}">
                  <a16:creationId xmlns:a16="http://schemas.microsoft.com/office/drawing/2014/main" id="{C71A27E7-6969-4B8E-BA38-DE7052BB3E1F}"/>
                </a:ext>
              </a:extLst>
            </p:cNvPr>
            <p:cNvGrpSpPr/>
            <p:nvPr/>
          </p:nvGrpSpPr>
          <p:grpSpPr>
            <a:xfrm>
              <a:off x="258152" y="1132043"/>
              <a:ext cx="5438460" cy="3745460"/>
              <a:chOff x="2276475" y="333375"/>
              <a:chExt cx="7277100" cy="6209243"/>
            </a:xfrm>
          </p:grpSpPr>
          <p:grpSp>
            <p:nvGrpSpPr>
              <p:cNvPr id="7" name="Group 6">
                <a:extLst>
                  <a:ext uri="{FF2B5EF4-FFF2-40B4-BE49-F238E27FC236}">
                    <a16:creationId xmlns:a16="http://schemas.microsoft.com/office/drawing/2014/main" id="{72E20591-15B0-4CC2-8EC8-DA4A10380141}"/>
                  </a:ext>
                </a:extLst>
              </p:cNvPr>
              <p:cNvGrpSpPr/>
              <p:nvPr/>
            </p:nvGrpSpPr>
            <p:grpSpPr>
              <a:xfrm>
                <a:off x="2276475" y="333375"/>
                <a:ext cx="7277100" cy="6209243"/>
                <a:chOff x="2276475" y="333375"/>
                <a:chExt cx="7277100" cy="6209243"/>
              </a:xfrm>
            </p:grpSpPr>
            <p:grpSp>
              <p:nvGrpSpPr>
                <p:cNvPr id="31" name="Group 30">
                  <a:extLst>
                    <a:ext uri="{FF2B5EF4-FFF2-40B4-BE49-F238E27FC236}">
                      <a16:creationId xmlns:a16="http://schemas.microsoft.com/office/drawing/2014/main" id="{36D04E58-543E-4A02-A9D5-492EC86E0C17}"/>
                    </a:ext>
                  </a:extLst>
                </p:cNvPr>
                <p:cNvGrpSpPr/>
                <p:nvPr/>
              </p:nvGrpSpPr>
              <p:grpSpPr>
                <a:xfrm>
                  <a:off x="2276475" y="333375"/>
                  <a:ext cx="7277100" cy="6209243"/>
                  <a:chOff x="2591861" y="438150"/>
                  <a:chExt cx="6199714" cy="6104468"/>
                </a:xfrm>
              </p:grpSpPr>
              <p:grpSp>
                <p:nvGrpSpPr>
                  <p:cNvPr id="40" name="Group 39">
                    <a:extLst>
                      <a:ext uri="{FF2B5EF4-FFF2-40B4-BE49-F238E27FC236}">
                        <a16:creationId xmlns:a16="http://schemas.microsoft.com/office/drawing/2014/main" id="{09A9F3F2-5E14-4CBD-9964-5DBDF51E8895}"/>
                      </a:ext>
                    </a:extLst>
                  </p:cNvPr>
                  <p:cNvGrpSpPr/>
                  <p:nvPr/>
                </p:nvGrpSpPr>
                <p:grpSpPr>
                  <a:xfrm>
                    <a:off x="2591861" y="438150"/>
                    <a:ext cx="6199714" cy="6104468"/>
                    <a:chOff x="3391961" y="161925"/>
                    <a:chExt cx="6199714" cy="6104468"/>
                  </a:xfrm>
                </p:grpSpPr>
                <p:grpSp>
                  <p:nvGrpSpPr>
                    <p:cNvPr id="43" name="Group 42">
                      <a:extLst>
                        <a:ext uri="{FF2B5EF4-FFF2-40B4-BE49-F238E27FC236}">
                          <a16:creationId xmlns:a16="http://schemas.microsoft.com/office/drawing/2014/main" id="{A66A42DB-FC2C-437F-B65C-102CBC25D763}"/>
                        </a:ext>
                      </a:extLst>
                    </p:cNvPr>
                    <p:cNvGrpSpPr/>
                    <p:nvPr/>
                  </p:nvGrpSpPr>
                  <p:grpSpPr>
                    <a:xfrm>
                      <a:off x="3391961" y="161925"/>
                      <a:ext cx="6199714" cy="6104468"/>
                      <a:chOff x="2868086" y="361950"/>
                      <a:chExt cx="6199714" cy="6104468"/>
                    </a:xfrm>
                  </p:grpSpPr>
                  <p:grpSp>
                    <p:nvGrpSpPr>
                      <p:cNvPr id="56" name="Group 55">
                        <a:extLst>
                          <a:ext uri="{FF2B5EF4-FFF2-40B4-BE49-F238E27FC236}">
                            <a16:creationId xmlns:a16="http://schemas.microsoft.com/office/drawing/2014/main" id="{33143ABE-680E-4FC8-BF15-22116413A1CA}"/>
                          </a:ext>
                        </a:extLst>
                      </p:cNvPr>
                      <p:cNvGrpSpPr/>
                      <p:nvPr/>
                    </p:nvGrpSpPr>
                    <p:grpSpPr>
                      <a:xfrm>
                        <a:off x="2868086" y="361950"/>
                        <a:ext cx="6199714" cy="6104468"/>
                        <a:chOff x="1933575" y="-926088"/>
                        <a:chExt cx="7478186" cy="7914310"/>
                      </a:xfrm>
                    </p:grpSpPr>
                    <p:sp>
                      <p:nvSpPr>
                        <p:cNvPr id="65" name="Rectangle: Rounded Corners 64">
                          <a:extLst>
                            <a:ext uri="{FF2B5EF4-FFF2-40B4-BE49-F238E27FC236}">
                              <a16:creationId xmlns:a16="http://schemas.microsoft.com/office/drawing/2014/main" id="{A7381D8B-B856-4A5E-AEAF-77F24CE1D6DE}"/>
                            </a:ext>
                          </a:extLst>
                        </p:cNvPr>
                        <p:cNvSpPr/>
                        <p:nvPr/>
                      </p:nvSpPr>
                      <p:spPr>
                        <a:xfrm>
                          <a:off x="1933575" y="-926088"/>
                          <a:ext cx="7478186" cy="7914310"/>
                        </a:xfrm>
                        <a:prstGeom prst="roundRect">
                          <a:avLst>
                            <a:gd name="adj" fmla="val 634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grpSp>
                      <p:nvGrpSpPr>
                        <p:cNvPr id="66" name="Group 65">
                          <a:extLst>
                            <a:ext uri="{FF2B5EF4-FFF2-40B4-BE49-F238E27FC236}">
                              <a16:creationId xmlns:a16="http://schemas.microsoft.com/office/drawing/2014/main" id="{34A76D6E-6A65-404D-B955-0ADA1A775B47}"/>
                            </a:ext>
                          </a:extLst>
                        </p:cNvPr>
                        <p:cNvGrpSpPr/>
                        <p:nvPr/>
                      </p:nvGrpSpPr>
                      <p:grpSpPr>
                        <a:xfrm>
                          <a:off x="2313222" y="482597"/>
                          <a:ext cx="6718892" cy="5096938"/>
                          <a:chOff x="2804287" y="1447796"/>
                          <a:chExt cx="6718892" cy="5096938"/>
                        </a:xfrm>
                      </p:grpSpPr>
                      <p:grpSp>
                        <p:nvGrpSpPr>
                          <p:cNvPr id="67" name="Group 66">
                            <a:extLst>
                              <a:ext uri="{FF2B5EF4-FFF2-40B4-BE49-F238E27FC236}">
                                <a16:creationId xmlns:a16="http://schemas.microsoft.com/office/drawing/2014/main" id="{49598E15-C48A-491D-86DD-81E93C856335}"/>
                              </a:ext>
                            </a:extLst>
                          </p:cNvPr>
                          <p:cNvGrpSpPr/>
                          <p:nvPr/>
                        </p:nvGrpSpPr>
                        <p:grpSpPr>
                          <a:xfrm>
                            <a:off x="2804287" y="2175930"/>
                            <a:ext cx="6718892" cy="4368804"/>
                            <a:chOff x="1280288" y="1286933"/>
                            <a:chExt cx="6718892" cy="4368804"/>
                          </a:xfrm>
                        </p:grpSpPr>
                        <p:sp>
                          <p:nvSpPr>
                            <p:cNvPr id="74" name="Rectangle: Rounded Corners 73">
                              <a:extLst>
                                <a:ext uri="{FF2B5EF4-FFF2-40B4-BE49-F238E27FC236}">
                                  <a16:creationId xmlns:a16="http://schemas.microsoft.com/office/drawing/2014/main" id="{4EBE8558-D492-4A44-BFC4-4845D27B42B4}"/>
                                </a:ext>
                              </a:extLst>
                            </p:cNvPr>
                            <p:cNvSpPr/>
                            <p:nvPr/>
                          </p:nvSpPr>
                          <p:spPr>
                            <a:xfrm>
                              <a:off x="1337733" y="128693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5" name="Rectangle: Rounded Corners 74">
                              <a:extLst>
                                <a:ext uri="{FF2B5EF4-FFF2-40B4-BE49-F238E27FC236}">
                                  <a16:creationId xmlns:a16="http://schemas.microsoft.com/office/drawing/2014/main" id="{7BD8FAAC-CC0B-4D34-881C-04BFAF83A8D5}"/>
                                </a:ext>
                              </a:extLst>
                            </p:cNvPr>
                            <p:cNvSpPr/>
                            <p:nvPr/>
                          </p:nvSpPr>
                          <p:spPr>
                            <a:xfrm>
                              <a:off x="2438400" y="128693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6" name="Rectangle: Rounded Corners 75">
                              <a:extLst>
                                <a:ext uri="{FF2B5EF4-FFF2-40B4-BE49-F238E27FC236}">
                                  <a16:creationId xmlns:a16="http://schemas.microsoft.com/office/drawing/2014/main" id="{F05A47DF-9A7F-4255-9591-D01329ADCCDB}"/>
                                </a:ext>
                              </a:extLst>
                            </p:cNvPr>
                            <p:cNvSpPr/>
                            <p:nvPr/>
                          </p:nvSpPr>
                          <p:spPr>
                            <a:xfrm>
                              <a:off x="3539067" y="128693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7" name="Rectangle: Rounded Corners 76">
                              <a:extLst>
                                <a:ext uri="{FF2B5EF4-FFF2-40B4-BE49-F238E27FC236}">
                                  <a16:creationId xmlns:a16="http://schemas.microsoft.com/office/drawing/2014/main" id="{E1CD1C9E-C64A-4CBE-9F99-AF71C8D58C10}"/>
                                </a:ext>
                              </a:extLst>
                            </p:cNvPr>
                            <p:cNvSpPr/>
                            <p:nvPr/>
                          </p:nvSpPr>
                          <p:spPr>
                            <a:xfrm>
                              <a:off x="4639734" y="128693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8" name="Rectangle: Rounded Corners 77">
                              <a:extLst>
                                <a:ext uri="{FF2B5EF4-FFF2-40B4-BE49-F238E27FC236}">
                                  <a16:creationId xmlns:a16="http://schemas.microsoft.com/office/drawing/2014/main" id="{75C12E25-4CB9-4328-B257-1DCFB4A63C77}"/>
                                </a:ext>
                              </a:extLst>
                            </p:cNvPr>
                            <p:cNvSpPr/>
                            <p:nvPr/>
                          </p:nvSpPr>
                          <p:spPr>
                            <a:xfrm>
                              <a:off x="5740401" y="128693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9" name="Rectangle: Rounded Corners 78">
                              <a:extLst>
                                <a:ext uri="{FF2B5EF4-FFF2-40B4-BE49-F238E27FC236}">
                                  <a16:creationId xmlns:a16="http://schemas.microsoft.com/office/drawing/2014/main" id="{8D7B6AD3-593A-4002-9CEF-4EF6C2BB0C40}"/>
                                </a:ext>
                              </a:extLst>
                            </p:cNvPr>
                            <p:cNvSpPr/>
                            <p:nvPr/>
                          </p:nvSpPr>
                          <p:spPr>
                            <a:xfrm>
                              <a:off x="6841068" y="128693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0" name="Rectangle: Rounded Corners 79">
                              <a:extLst>
                                <a:ext uri="{FF2B5EF4-FFF2-40B4-BE49-F238E27FC236}">
                                  <a16:creationId xmlns:a16="http://schemas.microsoft.com/office/drawing/2014/main" id="{863A6248-328E-4DDA-AEF7-95DBB8EA40AD}"/>
                                </a:ext>
                              </a:extLst>
                            </p:cNvPr>
                            <p:cNvSpPr/>
                            <p:nvPr/>
                          </p:nvSpPr>
                          <p:spPr>
                            <a:xfrm>
                              <a:off x="5740401" y="2015067"/>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1" name="Rectangle: Rounded Corners 80">
                              <a:extLst>
                                <a:ext uri="{FF2B5EF4-FFF2-40B4-BE49-F238E27FC236}">
                                  <a16:creationId xmlns:a16="http://schemas.microsoft.com/office/drawing/2014/main" id="{394F3BC7-63CD-4EBF-97DF-DEA60B8B9E9E}"/>
                                </a:ext>
                              </a:extLst>
                            </p:cNvPr>
                            <p:cNvSpPr/>
                            <p:nvPr/>
                          </p:nvSpPr>
                          <p:spPr>
                            <a:xfrm>
                              <a:off x="6841068" y="2015067"/>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2" name="Rectangle: Rounded Corners 81">
                              <a:extLst>
                                <a:ext uri="{FF2B5EF4-FFF2-40B4-BE49-F238E27FC236}">
                                  <a16:creationId xmlns:a16="http://schemas.microsoft.com/office/drawing/2014/main" id="{20792DBC-7722-432E-858F-6B81731C37A5}"/>
                                </a:ext>
                              </a:extLst>
                            </p:cNvPr>
                            <p:cNvSpPr/>
                            <p:nvPr/>
                          </p:nvSpPr>
                          <p:spPr>
                            <a:xfrm>
                              <a:off x="5740401" y="2743201"/>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3" name="Rectangle: Rounded Corners 82">
                              <a:extLst>
                                <a:ext uri="{FF2B5EF4-FFF2-40B4-BE49-F238E27FC236}">
                                  <a16:creationId xmlns:a16="http://schemas.microsoft.com/office/drawing/2014/main" id="{B0D50AAC-2DA0-4DE2-B4B8-B3B52EBE6F0C}"/>
                                </a:ext>
                              </a:extLst>
                            </p:cNvPr>
                            <p:cNvSpPr/>
                            <p:nvPr/>
                          </p:nvSpPr>
                          <p:spPr>
                            <a:xfrm>
                              <a:off x="6841068" y="2743201"/>
                              <a:ext cx="1158112" cy="728135"/>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4" name="Rectangle: Rounded Corners 83">
                              <a:extLst>
                                <a:ext uri="{FF2B5EF4-FFF2-40B4-BE49-F238E27FC236}">
                                  <a16:creationId xmlns:a16="http://schemas.microsoft.com/office/drawing/2014/main" id="{D4EC7B47-C1F2-4DAF-8047-D1B506F7DA37}"/>
                                </a:ext>
                              </a:extLst>
                            </p:cNvPr>
                            <p:cNvSpPr/>
                            <p:nvPr/>
                          </p:nvSpPr>
                          <p:spPr>
                            <a:xfrm>
                              <a:off x="5740401" y="3471335"/>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5" name="Rectangle: Rounded Corners 84">
                              <a:extLst>
                                <a:ext uri="{FF2B5EF4-FFF2-40B4-BE49-F238E27FC236}">
                                  <a16:creationId xmlns:a16="http://schemas.microsoft.com/office/drawing/2014/main" id="{247B6C0A-EB36-4DF2-AEE8-652A426B6357}"/>
                                </a:ext>
                              </a:extLst>
                            </p:cNvPr>
                            <p:cNvSpPr/>
                            <p:nvPr/>
                          </p:nvSpPr>
                          <p:spPr>
                            <a:xfrm>
                              <a:off x="6841068" y="3471335"/>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6" name="Rectangle: Rounded Corners 85">
                              <a:extLst>
                                <a:ext uri="{FF2B5EF4-FFF2-40B4-BE49-F238E27FC236}">
                                  <a16:creationId xmlns:a16="http://schemas.microsoft.com/office/drawing/2014/main" id="{4379615C-6FE4-4A55-AB7A-84F9FED9801B}"/>
                                </a:ext>
                              </a:extLst>
                            </p:cNvPr>
                            <p:cNvSpPr/>
                            <p:nvPr/>
                          </p:nvSpPr>
                          <p:spPr>
                            <a:xfrm>
                              <a:off x="5740401" y="4199469"/>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7" name="Rectangle: Rounded Corners 86">
                              <a:extLst>
                                <a:ext uri="{FF2B5EF4-FFF2-40B4-BE49-F238E27FC236}">
                                  <a16:creationId xmlns:a16="http://schemas.microsoft.com/office/drawing/2014/main" id="{9328663B-BC90-4050-AE42-62A27A8FB41C}"/>
                                </a:ext>
                              </a:extLst>
                            </p:cNvPr>
                            <p:cNvSpPr/>
                            <p:nvPr/>
                          </p:nvSpPr>
                          <p:spPr>
                            <a:xfrm>
                              <a:off x="6841068" y="4199469"/>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8" name="Rectangle: Rounded Corners 87">
                              <a:extLst>
                                <a:ext uri="{FF2B5EF4-FFF2-40B4-BE49-F238E27FC236}">
                                  <a16:creationId xmlns:a16="http://schemas.microsoft.com/office/drawing/2014/main" id="{A0C4A512-94A0-41C9-9767-DA3E05A88341}"/>
                                </a:ext>
                              </a:extLst>
                            </p:cNvPr>
                            <p:cNvSpPr/>
                            <p:nvPr/>
                          </p:nvSpPr>
                          <p:spPr>
                            <a:xfrm>
                              <a:off x="5740401" y="492760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89" name="Rectangle: Rounded Corners 88">
                              <a:extLst>
                                <a:ext uri="{FF2B5EF4-FFF2-40B4-BE49-F238E27FC236}">
                                  <a16:creationId xmlns:a16="http://schemas.microsoft.com/office/drawing/2014/main" id="{0F206E0F-1C01-4525-AD2A-B9D8EE031DF0}"/>
                                </a:ext>
                              </a:extLst>
                            </p:cNvPr>
                            <p:cNvSpPr/>
                            <p:nvPr/>
                          </p:nvSpPr>
                          <p:spPr>
                            <a:xfrm>
                              <a:off x="6841068" y="492760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0" name="Rectangle: Rounded Corners 89">
                              <a:extLst>
                                <a:ext uri="{FF2B5EF4-FFF2-40B4-BE49-F238E27FC236}">
                                  <a16:creationId xmlns:a16="http://schemas.microsoft.com/office/drawing/2014/main" id="{CED86158-4F36-4492-897C-05A4D2360B24}"/>
                                </a:ext>
                              </a:extLst>
                            </p:cNvPr>
                            <p:cNvSpPr/>
                            <p:nvPr/>
                          </p:nvSpPr>
                          <p:spPr>
                            <a:xfrm>
                              <a:off x="3539067" y="2015067"/>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1" name="Rectangle: Rounded Corners 90">
                              <a:extLst>
                                <a:ext uri="{FF2B5EF4-FFF2-40B4-BE49-F238E27FC236}">
                                  <a16:creationId xmlns:a16="http://schemas.microsoft.com/office/drawing/2014/main" id="{6E38CF04-060F-4630-8972-56BF0B4E9B84}"/>
                                </a:ext>
                              </a:extLst>
                            </p:cNvPr>
                            <p:cNvSpPr/>
                            <p:nvPr/>
                          </p:nvSpPr>
                          <p:spPr>
                            <a:xfrm>
                              <a:off x="4639734" y="2015067"/>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2" name="Rectangle: Rounded Corners 91">
                              <a:extLst>
                                <a:ext uri="{FF2B5EF4-FFF2-40B4-BE49-F238E27FC236}">
                                  <a16:creationId xmlns:a16="http://schemas.microsoft.com/office/drawing/2014/main" id="{52230844-1671-45BB-816A-3CA35CD7E3A1}"/>
                                </a:ext>
                              </a:extLst>
                            </p:cNvPr>
                            <p:cNvSpPr/>
                            <p:nvPr/>
                          </p:nvSpPr>
                          <p:spPr>
                            <a:xfrm>
                              <a:off x="3539067" y="2743201"/>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3" name="Rectangle: Rounded Corners 92">
                              <a:extLst>
                                <a:ext uri="{FF2B5EF4-FFF2-40B4-BE49-F238E27FC236}">
                                  <a16:creationId xmlns:a16="http://schemas.microsoft.com/office/drawing/2014/main" id="{49A241DF-DBAD-4CA3-906C-35EBDCB60C19}"/>
                                </a:ext>
                              </a:extLst>
                            </p:cNvPr>
                            <p:cNvSpPr/>
                            <p:nvPr/>
                          </p:nvSpPr>
                          <p:spPr>
                            <a:xfrm>
                              <a:off x="4639734" y="2743201"/>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4" name="Rectangle: Rounded Corners 93">
                              <a:extLst>
                                <a:ext uri="{FF2B5EF4-FFF2-40B4-BE49-F238E27FC236}">
                                  <a16:creationId xmlns:a16="http://schemas.microsoft.com/office/drawing/2014/main" id="{AA11B0A0-9359-482F-B202-0D32A24E1480}"/>
                                </a:ext>
                              </a:extLst>
                            </p:cNvPr>
                            <p:cNvSpPr/>
                            <p:nvPr/>
                          </p:nvSpPr>
                          <p:spPr>
                            <a:xfrm>
                              <a:off x="3539067" y="3471335"/>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5" name="Rectangle: Rounded Corners 94">
                              <a:extLst>
                                <a:ext uri="{FF2B5EF4-FFF2-40B4-BE49-F238E27FC236}">
                                  <a16:creationId xmlns:a16="http://schemas.microsoft.com/office/drawing/2014/main" id="{18193729-4DA2-4570-9900-16E44FF6D367}"/>
                                </a:ext>
                              </a:extLst>
                            </p:cNvPr>
                            <p:cNvSpPr/>
                            <p:nvPr/>
                          </p:nvSpPr>
                          <p:spPr>
                            <a:xfrm>
                              <a:off x="4639734" y="3471335"/>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6" name="Rectangle: Rounded Corners 95">
                              <a:extLst>
                                <a:ext uri="{FF2B5EF4-FFF2-40B4-BE49-F238E27FC236}">
                                  <a16:creationId xmlns:a16="http://schemas.microsoft.com/office/drawing/2014/main" id="{6C610A89-07BE-457E-A69A-3693B7257923}"/>
                                </a:ext>
                              </a:extLst>
                            </p:cNvPr>
                            <p:cNvSpPr/>
                            <p:nvPr/>
                          </p:nvSpPr>
                          <p:spPr>
                            <a:xfrm>
                              <a:off x="3539067" y="4199469"/>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7" name="Rectangle: Rounded Corners 96">
                              <a:extLst>
                                <a:ext uri="{FF2B5EF4-FFF2-40B4-BE49-F238E27FC236}">
                                  <a16:creationId xmlns:a16="http://schemas.microsoft.com/office/drawing/2014/main" id="{5AAD4FF2-421E-4C8D-A2ED-6A9D2BBF5865}"/>
                                </a:ext>
                              </a:extLst>
                            </p:cNvPr>
                            <p:cNvSpPr/>
                            <p:nvPr/>
                          </p:nvSpPr>
                          <p:spPr>
                            <a:xfrm>
                              <a:off x="4639734" y="4199469"/>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8" name="Rectangle: Rounded Corners 97">
                              <a:extLst>
                                <a:ext uri="{FF2B5EF4-FFF2-40B4-BE49-F238E27FC236}">
                                  <a16:creationId xmlns:a16="http://schemas.microsoft.com/office/drawing/2014/main" id="{81F869C6-43BB-4A83-80A2-46E7CEDD0E29}"/>
                                </a:ext>
                              </a:extLst>
                            </p:cNvPr>
                            <p:cNvSpPr/>
                            <p:nvPr/>
                          </p:nvSpPr>
                          <p:spPr>
                            <a:xfrm>
                              <a:off x="3539067" y="4927603"/>
                              <a:ext cx="2201331" cy="728134"/>
                            </a:xfrm>
                            <a:prstGeom prst="roundRect">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99" name="Rectangle: Rounded Corners 98">
                              <a:extLst>
                                <a:ext uri="{FF2B5EF4-FFF2-40B4-BE49-F238E27FC236}">
                                  <a16:creationId xmlns:a16="http://schemas.microsoft.com/office/drawing/2014/main" id="{47290F2F-F94A-47D7-8846-74B3C69C98A3}"/>
                                </a:ext>
                              </a:extLst>
                            </p:cNvPr>
                            <p:cNvSpPr/>
                            <p:nvPr/>
                          </p:nvSpPr>
                          <p:spPr>
                            <a:xfrm>
                              <a:off x="1337733" y="2015067"/>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0" name="Rectangle: Rounded Corners 99">
                              <a:extLst>
                                <a:ext uri="{FF2B5EF4-FFF2-40B4-BE49-F238E27FC236}">
                                  <a16:creationId xmlns:a16="http://schemas.microsoft.com/office/drawing/2014/main" id="{45BF5486-81D6-4E6D-B1CE-B429F16C02D1}"/>
                                </a:ext>
                              </a:extLst>
                            </p:cNvPr>
                            <p:cNvSpPr/>
                            <p:nvPr/>
                          </p:nvSpPr>
                          <p:spPr>
                            <a:xfrm>
                              <a:off x="2438400" y="2015067"/>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1" name="Rectangle: Rounded Corners 100">
                              <a:extLst>
                                <a:ext uri="{FF2B5EF4-FFF2-40B4-BE49-F238E27FC236}">
                                  <a16:creationId xmlns:a16="http://schemas.microsoft.com/office/drawing/2014/main" id="{F4579E4B-37F2-44B1-BAE9-ECBAAB1E8169}"/>
                                </a:ext>
                              </a:extLst>
                            </p:cNvPr>
                            <p:cNvSpPr/>
                            <p:nvPr/>
                          </p:nvSpPr>
                          <p:spPr>
                            <a:xfrm>
                              <a:off x="1280288" y="2743201"/>
                              <a:ext cx="1158112" cy="728135"/>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2" name="Rectangle: Rounded Corners 101">
                              <a:extLst>
                                <a:ext uri="{FF2B5EF4-FFF2-40B4-BE49-F238E27FC236}">
                                  <a16:creationId xmlns:a16="http://schemas.microsoft.com/office/drawing/2014/main" id="{55F75BBC-04E6-4309-ADEE-AF4DE46A66A0}"/>
                                </a:ext>
                              </a:extLst>
                            </p:cNvPr>
                            <p:cNvSpPr/>
                            <p:nvPr/>
                          </p:nvSpPr>
                          <p:spPr>
                            <a:xfrm>
                              <a:off x="2438400" y="2743201"/>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3" name="Rectangle: Rounded Corners 102">
                              <a:extLst>
                                <a:ext uri="{FF2B5EF4-FFF2-40B4-BE49-F238E27FC236}">
                                  <a16:creationId xmlns:a16="http://schemas.microsoft.com/office/drawing/2014/main" id="{94B2E529-A6D6-4AB5-8B49-3EA0A31764A0}"/>
                                </a:ext>
                              </a:extLst>
                            </p:cNvPr>
                            <p:cNvSpPr/>
                            <p:nvPr/>
                          </p:nvSpPr>
                          <p:spPr>
                            <a:xfrm>
                              <a:off x="1337733" y="3471335"/>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4" name="Rectangle: Rounded Corners 103">
                              <a:extLst>
                                <a:ext uri="{FF2B5EF4-FFF2-40B4-BE49-F238E27FC236}">
                                  <a16:creationId xmlns:a16="http://schemas.microsoft.com/office/drawing/2014/main" id="{3CD75886-88B0-4CF9-9E46-56155B736941}"/>
                                </a:ext>
                              </a:extLst>
                            </p:cNvPr>
                            <p:cNvSpPr/>
                            <p:nvPr/>
                          </p:nvSpPr>
                          <p:spPr>
                            <a:xfrm>
                              <a:off x="2438400" y="3471335"/>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5" name="Rectangle: Rounded Corners 104">
                              <a:extLst>
                                <a:ext uri="{FF2B5EF4-FFF2-40B4-BE49-F238E27FC236}">
                                  <a16:creationId xmlns:a16="http://schemas.microsoft.com/office/drawing/2014/main" id="{9F7A1D93-EDF4-4F90-AAA1-E79D860F5B01}"/>
                                </a:ext>
                              </a:extLst>
                            </p:cNvPr>
                            <p:cNvSpPr/>
                            <p:nvPr/>
                          </p:nvSpPr>
                          <p:spPr>
                            <a:xfrm>
                              <a:off x="1337733" y="4199469"/>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6" name="Rectangle: Rounded Corners 105">
                              <a:extLst>
                                <a:ext uri="{FF2B5EF4-FFF2-40B4-BE49-F238E27FC236}">
                                  <a16:creationId xmlns:a16="http://schemas.microsoft.com/office/drawing/2014/main" id="{E3F33A9C-CB92-4767-8958-FBFECCE85D7C}"/>
                                </a:ext>
                              </a:extLst>
                            </p:cNvPr>
                            <p:cNvSpPr/>
                            <p:nvPr/>
                          </p:nvSpPr>
                          <p:spPr>
                            <a:xfrm>
                              <a:off x="2438400" y="4199469"/>
                              <a:ext cx="1100667" cy="72813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7" name="Rectangle: Rounded Corners 106">
                              <a:extLst>
                                <a:ext uri="{FF2B5EF4-FFF2-40B4-BE49-F238E27FC236}">
                                  <a16:creationId xmlns:a16="http://schemas.microsoft.com/office/drawing/2014/main" id="{CDC0CC32-C1F5-4BBE-954E-946699F4E324}"/>
                                </a:ext>
                              </a:extLst>
                            </p:cNvPr>
                            <p:cNvSpPr/>
                            <p:nvPr/>
                          </p:nvSpPr>
                          <p:spPr>
                            <a:xfrm>
                              <a:off x="1337733" y="492760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108" name="Rectangle: Rounded Corners 107">
                              <a:extLst>
                                <a:ext uri="{FF2B5EF4-FFF2-40B4-BE49-F238E27FC236}">
                                  <a16:creationId xmlns:a16="http://schemas.microsoft.com/office/drawing/2014/main" id="{D9ECFA98-DAAF-4E3A-82AE-7D4B27C0D417}"/>
                                </a:ext>
                              </a:extLst>
                            </p:cNvPr>
                            <p:cNvSpPr/>
                            <p:nvPr/>
                          </p:nvSpPr>
                          <p:spPr>
                            <a:xfrm>
                              <a:off x="2438400" y="4927603"/>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grpSp>
                      <p:sp>
                        <p:nvSpPr>
                          <p:cNvPr id="68" name="Rectangle: Rounded Corners 67">
                            <a:extLst>
                              <a:ext uri="{FF2B5EF4-FFF2-40B4-BE49-F238E27FC236}">
                                <a16:creationId xmlns:a16="http://schemas.microsoft.com/office/drawing/2014/main" id="{AD911283-3D02-40C3-9BB9-CD8E1A87A29C}"/>
                              </a:ext>
                            </a:extLst>
                          </p:cNvPr>
                          <p:cNvSpPr/>
                          <p:nvPr/>
                        </p:nvSpPr>
                        <p:spPr>
                          <a:xfrm>
                            <a:off x="2861732" y="1447796"/>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69" name="Rectangle: Rounded Corners 68">
                            <a:extLst>
                              <a:ext uri="{FF2B5EF4-FFF2-40B4-BE49-F238E27FC236}">
                                <a16:creationId xmlns:a16="http://schemas.microsoft.com/office/drawing/2014/main" id="{36D1273F-B4C3-48EB-AB4F-7014670C40E9}"/>
                              </a:ext>
                            </a:extLst>
                          </p:cNvPr>
                          <p:cNvSpPr/>
                          <p:nvPr/>
                        </p:nvSpPr>
                        <p:spPr>
                          <a:xfrm>
                            <a:off x="3962399" y="1447796"/>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0" name="Rectangle: Rounded Corners 69">
                            <a:extLst>
                              <a:ext uri="{FF2B5EF4-FFF2-40B4-BE49-F238E27FC236}">
                                <a16:creationId xmlns:a16="http://schemas.microsoft.com/office/drawing/2014/main" id="{D141AA35-6D68-4C0A-8F52-D9833C07555D}"/>
                              </a:ext>
                            </a:extLst>
                          </p:cNvPr>
                          <p:cNvSpPr/>
                          <p:nvPr/>
                        </p:nvSpPr>
                        <p:spPr>
                          <a:xfrm>
                            <a:off x="5063065" y="1447796"/>
                            <a:ext cx="1537753" cy="728134"/>
                          </a:xfrm>
                          <a:prstGeom prst="roundRect">
                            <a:avLst/>
                          </a:prstGeom>
                          <a:solidFill>
                            <a:schemeClr val="accent2">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1" name="Rectangle: Rounded Corners 70">
                            <a:extLst>
                              <a:ext uri="{FF2B5EF4-FFF2-40B4-BE49-F238E27FC236}">
                                <a16:creationId xmlns:a16="http://schemas.microsoft.com/office/drawing/2014/main" id="{1C3B4163-1925-476A-987C-1A22D6ECC25C}"/>
                              </a:ext>
                            </a:extLst>
                          </p:cNvPr>
                          <p:cNvSpPr/>
                          <p:nvPr/>
                        </p:nvSpPr>
                        <p:spPr>
                          <a:xfrm>
                            <a:off x="6600821" y="1447796"/>
                            <a:ext cx="663578" cy="728134"/>
                          </a:xfrm>
                          <a:prstGeom prst="roundRect">
                            <a:avLst/>
                          </a:prstGeom>
                          <a:solidFill>
                            <a:srgbClr val="00B05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2" name="Rectangle: Rounded Corners 71">
                            <a:extLst>
                              <a:ext uri="{FF2B5EF4-FFF2-40B4-BE49-F238E27FC236}">
                                <a16:creationId xmlns:a16="http://schemas.microsoft.com/office/drawing/2014/main" id="{C6BB474A-9F25-46A9-8C37-DC50304A64D6}"/>
                              </a:ext>
                            </a:extLst>
                          </p:cNvPr>
                          <p:cNvSpPr/>
                          <p:nvPr/>
                        </p:nvSpPr>
                        <p:spPr>
                          <a:xfrm>
                            <a:off x="7264400" y="1447796"/>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73" name="Rectangle: Rounded Corners 72">
                            <a:extLst>
                              <a:ext uri="{FF2B5EF4-FFF2-40B4-BE49-F238E27FC236}">
                                <a16:creationId xmlns:a16="http://schemas.microsoft.com/office/drawing/2014/main" id="{12AD1F2A-5D58-4AD3-A573-09529579600C}"/>
                              </a:ext>
                            </a:extLst>
                          </p:cNvPr>
                          <p:cNvSpPr/>
                          <p:nvPr/>
                        </p:nvSpPr>
                        <p:spPr>
                          <a:xfrm>
                            <a:off x="8365067" y="1447796"/>
                            <a:ext cx="1100667" cy="728134"/>
                          </a:xfrm>
                          <a:prstGeom prst="roundRect">
                            <a:avLst/>
                          </a:prstGeom>
                          <a:solidFill>
                            <a:schemeClr val="tx2">
                              <a:lumMod val="40000"/>
                              <a:lumOff val="60000"/>
                            </a:schemeClr>
                          </a:solidFill>
                          <a:ln>
                            <a:solidFill>
                              <a:schemeClr val="tx1"/>
                            </a:solidFill>
                          </a:ln>
                          <a:scene3d>
                            <a:camera prst="orthographicFront"/>
                            <a:lightRig rig="threePt" dir="t"/>
                          </a:scene3d>
                          <a:sp3d>
                            <a:bevelT w="190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grpSp>
                  </p:grpSp>
                  <p:sp>
                    <p:nvSpPr>
                      <p:cNvPr id="57" name="Rectangle: Rounded Corners 56">
                        <a:extLst>
                          <a:ext uri="{FF2B5EF4-FFF2-40B4-BE49-F238E27FC236}">
                            <a16:creationId xmlns:a16="http://schemas.microsoft.com/office/drawing/2014/main" id="{1761AA05-146B-42BC-A27B-BCFF0044BBC1}"/>
                          </a:ext>
                        </a:extLst>
                      </p:cNvPr>
                      <p:cNvSpPr/>
                      <p:nvPr/>
                    </p:nvSpPr>
                    <p:spPr>
                      <a:xfrm>
                        <a:off x="3230452" y="444863"/>
                        <a:ext cx="912497" cy="630086"/>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58" name="Rectangle: Rounded Corners 57">
                        <a:extLst>
                          <a:ext uri="{FF2B5EF4-FFF2-40B4-BE49-F238E27FC236}">
                            <a16:creationId xmlns:a16="http://schemas.microsoft.com/office/drawing/2014/main" id="{4F292C83-3C28-4974-B2B7-BBB553D4AB00}"/>
                          </a:ext>
                        </a:extLst>
                      </p:cNvPr>
                      <p:cNvSpPr/>
                      <p:nvPr/>
                    </p:nvSpPr>
                    <p:spPr>
                      <a:xfrm>
                        <a:off x="4142948" y="444862"/>
                        <a:ext cx="912497" cy="630086"/>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59" name="Rectangle: Rounded Corners 58">
                        <a:extLst>
                          <a:ext uri="{FF2B5EF4-FFF2-40B4-BE49-F238E27FC236}">
                            <a16:creationId xmlns:a16="http://schemas.microsoft.com/office/drawing/2014/main" id="{250203B8-C1A5-4F65-A495-F7715941BC30}"/>
                          </a:ext>
                        </a:extLst>
                      </p:cNvPr>
                      <p:cNvSpPr/>
                      <p:nvPr/>
                    </p:nvSpPr>
                    <p:spPr>
                      <a:xfrm>
                        <a:off x="6880438" y="439907"/>
                        <a:ext cx="912497" cy="614552"/>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60" name="Rectangle: Rounded Corners 59">
                        <a:extLst>
                          <a:ext uri="{FF2B5EF4-FFF2-40B4-BE49-F238E27FC236}">
                            <a16:creationId xmlns:a16="http://schemas.microsoft.com/office/drawing/2014/main" id="{7AC3CFD6-89DE-415C-9D7D-ED8424E5D008}"/>
                          </a:ext>
                        </a:extLst>
                      </p:cNvPr>
                      <p:cNvSpPr/>
                      <p:nvPr/>
                    </p:nvSpPr>
                    <p:spPr>
                      <a:xfrm>
                        <a:off x="7792934" y="439906"/>
                        <a:ext cx="912497" cy="614552"/>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61" name="Rectangle: Rounded Corners 60">
                        <a:extLst>
                          <a:ext uri="{FF2B5EF4-FFF2-40B4-BE49-F238E27FC236}">
                            <a16:creationId xmlns:a16="http://schemas.microsoft.com/office/drawing/2014/main" id="{6D18F939-97AA-4E3B-BEEF-B18986DC0688}"/>
                          </a:ext>
                        </a:extLst>
                      </p:cNvPr>
                      <p:cNvSpPr/>
                      <p:nvPr/>
                    </p:nvSpPr>
                    <p:spPr>
                      <a:xfrm>
                        <a:off x="3230452" y="5773906"/>
                        <a:ext cx="912497" cy="614556"/>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62" name="Rectangle: Rounded Corners 61">
                        <a:extLst>
                          <a:ext uri="{FF2B5EF4-FFF2-40B4-BE49-F238E27FC236}">
                            <a16:creationId xmlns:a16="http://schemas.microsoft.com/office/drawing/2014/main" id="{D3A03DFB-8AD9-4BFC-BCAA-3F31965FDD30}"/>
                          </a:ext>
                        </a:extLst>
                      </p:cNvPr>
                      <p:cNvSpPr/>
                      <p:nvPr/>
                    </p:nvSpPr>
                    <p:spPr>
                      <a:xfrm>
                        <a:off x="4142948" y="5773905"/>
                        <a:ext cx="912497" cy="614556"/>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63" name="Rectangle: Rounded Corners 62">
                        <a:extLst>
                          <a:ext uri="{FF2B5EF4-FFF2-40B4-BE49-F238E27FC236}">
                            <a16:creationId xmlns:a16="http://schemas.microsoft.com/office/drawing/2014/main" id="{06942289-4E4C-450E-A6FD-39795C703D8F}"/>
                          </a:ext>
                        </a:extLst>
                      </p:cNvPr>
                      <p:cNvSpPr/>
                      <p:nvPr/>
                    </p:nvSpPr>
                    <p:spPr>
                      <a:xfrm>
                        <a:off x="6880439" y="5773905"/>
                        <a:ext cx="912497" cy="614556"/>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64" name="Rectangle: Rounded Corners 63">
                        <a:extLst>
                          <a:ext uri="{FF2B5EF4-FFF2-40B4-BE49-F238E27FC236}">
                            <a16:creationId xmlns:a16="http://schemas.microsoft.com/office/drawing/2014/main" id="{D28C8A19-7EBA-4E9D-9278-9F21AD41D9E8}"/>
                          </a:ext>
                        </a:extLst>
                      </p:cNvPr>
                      <p:cNvSpPr/>
                      <p:nvPr/>
                    </p:nvSpPr>
                    <p:spPr>
                      <a:xfrm>
                        <a:off x="7792935" y="5773904"/>
                        <a:ext cx="912497" cy="614556"/>
                      </a:xfrm>
                      <a:prstGeom prst="roundRect">
                        <a:avLst/>
                      </a:prstGeom>
                      <a:solidFill>
                        <a:srgbClr val="FFC000"/>
                      </a:solidFill>
                      <a:ln>
                        <a:solidFill>
                          <a:schemeClr val="tx1"/>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grpSp>
                <p:grpSp>
                  <p:nvGrpSpPr>
                    <p:cNvPr id="44" name="Group 43">
                      <a:extLst>
                        <a:ext uri="{FF2B5EF4-FFF2-40B4-BE49-F238E27FC236}">
                          <a16:creationId xmlns:a16="http://schemas.microsoft.com/office/drawing/2014/main" id="{F05B570D-7559-47FB-9E51-3E965604E08C}"/>
                        </a:ext>
                      </a:extLst>
                    </p:cNvPr>
                    <p:cNvGrpSpPr/>
                    <p:nvPr/>
                  </p:nvGrpSpPr>
                  <p:grpSpPr>
                    <a:xfrm>
                      <a:off x="3754327" y="5179842"/>
                      <a:ext cx="1824994" cy="238125"/>
                      <a:chOff x="220551" y="4702011"/>
                      <a:chExt cx="1824994" cy="238125"/>
                    </a:xfrm>
                  </p:grpSpPr>
                  <p:sp>
                    <p:nvSpPr>
                      <p:cNvPr id="54" name="Rectangle 53">
                        <a:extLst>
                          <a:ext uri="{FF2B5EF4-FFF2-40B4-BE49-F238E27FC236}">
                            <a16:creationId xmlns:a16="http://schemas.microsoft.com/office/drawing/2014/main" id="{328235FA-155E-4E35-A3D8-E80A974701B5}"/>
                          </a:ext>
                        </a:extLst>
                      </p:cNvPr>
                      <p:cNvSpPr/>
                      <p:nvPr/>
                    </p:nvSpPr>
                    <p:spPr>
                      <a:xfrm>
                        <a:off x="1133048" y="4702011"/>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sp>
                    <p:nvSpPr>
                      <p:cNvPr id="55" name="Rectangle 54">
                        <a:extLst>
                          <a:ext uri="{FF2B5EF4-FFF2-40B4-BE49-F238E27FC236}">
                            <a16:creationId xmlns:a16="http://schemas.microsoft.com/office/drawing/2014/main" id="{C4C3D8DA-EBDD-4A94-9F01-45446BCD127B}"/>
                          </a:ext>
                        </a:extLst>
                      </p:cNvPr>
                      <p:cNvSpPr/>
                      <p:nvPr/>
                    </p:nvSpPr>
                    <p:spPr>
                      <a:xfrm>
                        <a:off x="220551" y="4702011"/>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grpSp>
                <p:grpSp>
                  <p:nvGrpSpPr>
                    <p:cNvPr id="45" name="Group 44">
                      <a:extLst>
                        <a:ext uri="{FF2B5EF4-FFF2-40B4-BE49-F238E27FC236}">
                          <a16:creationId xmlns:a16="http://schemas.microsoft.com/office/drawing/2014/main" id="{3E07D7F6-09A1-4174-9184-A4406A90B998}"/>
                        </a:ext>
                      </a:extLst>
                    </p:cNvPr>
                    <p:cNvGrpSpPr/>
                    <p:nvPr/>
                  </p:nvGrpSpPr>
                  <p:grpSpPr>
                    <a:xfrm>
                      <a:off x="7404313" y="5179842"/>
                      <a:ext cx="1824994" cy="238125"/>
                      <a:chOff x="220550" y="4702011"/>
                      <a:chExt cx="1824994" cy="238125"/>
                    </a:xfrm>
                  </p:grpSpPr>
                  <p:sp>
                    <p:nvSpPr>
                      <p:cNvPr id="52" name="Rectangle 51">
                        <a:extLst>
                          <a:ext uri="{FF2B5EF4-FFF2-40B4-BE49-F238E27FC236}">
                            <a16:creationId xmlns:a16="http://schemas.microsoft.com/office/drawing/2014/main" id="{19480F0F-CDEF-4956-BF96-5AF23DA12640}"/>
                          </a:ext>
                        </a:extLst>
                      </p:cNvPr>
                      <p:cNvSpPr/>
                      <p:nvPr/>
                    </p:nvSpPr>
                    <p:spPr>
                      <a:xfrm>
                        <a:off x="1133047" y="4702011"/>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sp>
                    <p:nvSpPr>
                      <p:cNvPr id="53" name="Rectangle 52">
                        <a:extLst>
                          <a:ext uri="{FF2B5EF4-FFF2-40B4-BE49-F238E27FC236}">
                            <a16:creationId xmlns:a16="http://schemas.microsoft.com/office/drawing/2014/main" id="{73E1120A-9460-42CF-B274-FDE9419EBC25}"/>
                          </a:ext>
                        </a:extLst>
                      </p:cNvPr>
                      <p:cNvSpPr/>
                      <p:nvPr/>
                    </p:nvSpPr>
                    <p:spPr>
                      <a:xfrm>
                        <a:off x="220550" y="4702011"/>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grpSp>
                <p:grpSp>
                  <p:nvGrpSpPr>
                    <p:cNvPr id="46" name="Group 45">
                      <a:extLst>
                        <a:ext uri="{FF2B5EF4-FFF2-40B4-BE49-F238E27FC236}">
                          <a16:creationId xmlns:a16="http://schemas.microsoft.com/office/drawing/2014/main" id="{D337203A-ED17-4D50-A388-F540C80F238C}"/>
                        </a:ext>
                      </a:extLst>
                    </p:cNvPr>
                    <p:cNvGrpSpPr/>
                    <p:nvPr/>
                  </p:nvGrpSpPr>
                  <p:grpSpPr>
                    <a:xfrm>
                      <a:off x="3754325" y="1010345"/>
                      <a:ext cx="1824994" cy="238125"/>
                      <a:chOff x="220550" y="4857923"/>
                      <a:chExt cx="1824994" cy="238125"/>
                    </a:xfrm>
                  </p:grpSpPr>
                  <p:sp>
                    <p:nvSpPr>
                      <p:cNvPr id="50" name="Rectangle 49">
                        <a:extLst>
                          <a:ext uri="{FF2B5EF4-FFF2-40B4-BE49-F238E27FC236}">
                            <a16:creationId xmlns:a16="http://schemas.microsoft.com/office/drawing/2014/main" id="{C2DD6B8E-46F6-481D-8AFD-4CC847039DE1}"/>
                          </a:ext>
                        </a:extLst>
                      </p:cNvPr>
                      <p:cNvSpPr/>
                      <p:nvPr/>
                    </p:nvSpPr>
                    <p:spPr>
                      <a:xfrm>
                        <a:off x="1133047" y="4857923"/>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sp>
                    <p:nvSpPr>
                      <p:cNvPr id="51" name="Rectangle 50">
                        <a:extLst>
                          <a:ext uri="{FF2B5EF4-FFF2-40B4-BE49-F238E27FC236}">
                            <a16:creationId xmlns:a16="http://schemas.microsoft.com/office/drawing/2014/main" id="{8DA28A44-5400-4146-83B4-C0A84DB1FDD4}"/>
                          </a:ext>
                        </a:extLst>
                      </p:cNvPr>
                      <p:cNvSpPr/>
                      <p:nvPr/>
                    </p:nvSpPr>
                    <p:spPr>
                      <a:xfrm>
                        <a:off x="220550" y="4857923"/>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grpSp>
                <p:grpSp>
                  <p:nvGrpSpPr>
                    <p:cNvPr id="47" name="Group 46">
                      <a:extLst>
                        <a:ext uri="{FF2B5EF4-FFF2-40B4-BE49-F238E27FC236}">
                          <a16:creationId xmlns:a16="http://schemas.microsoft.com/office/drawing/2014/main" id="{7C62D625-C723-4521-8442-88B3A29A2974}"/>
                        </a:ext>
                      </a:extLst>
                    </p:cNvPr>
                    <p:cNvGrpSpPr/>
                    <p:nvPr/>
                  </p:nvGrpSpPr>
                  <p:grpSpPr>
                    <a:xfrm>
                      <a:off x="7404312" y="1010345"/>
                      <a:ext cx="1824994" cy="238125"/>
                      <a:chOff x="220550" y="4857923"/>
                      <a:chExt cx="1824994" cy="238125"/>
                    </a:xfrm>
                  </p:grpSpPr>
                  <p:sp>
                    <p:nvSpPr>
                      <p:cNvPr id="48" name="Rectangle 47">
                        <a:extLst>
                          <a:ext uri="{FF2B5EF4-FFF2-40B4-BE49-F238E27FC236}">
                            <a16:creationId xmlns:a16="http://schemas.microsoft.com/office/drawing/2014/main" id="{8596E401-5B74-4B03-B2A7-9EDC77EC388D}"/>
                          </a:ext>
                        </a:extLst>
                      </p:cNvPr>
                      <p:cNvSpPr/>
                      <p:nvPr/>
                    </p:nvSpPr>
                    <p:spPr>
                      <a:xfrm>
                        <a:off x="1133047" y="4857923"/>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sp>
                    <p:nvSpPr>
                      <p:cNvPr id="49" name="Rectangle 48">
                        <a:extLst>
                          <a:ext uri="{FF2B5EF4-FFF2-40B4-BE49-F238E27FC236}">
                            <a16:creationId xmlns:a16="http://schemas.microsoft.com/office/drawing/2014/main" id="{AFAD7F60-684F-4952-A4BF-B41EB8D53C8B}"/>
                          </a:ext>
                        </a:extLst>
                      </p:cNvPr>
                      <p:cNvSpPr/>
                      <p:nvPr/>
                    </p:nvSpPr>
                    <p:spPr>
                      <a:xfrm>
                        <a:off x="220550" y="4857923"/>
                        <a:ext cx="912497" cy="238125"/>
                      </a:xfrm>
                      <a:prstGeom prst="rect">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a:p>
                    </p:txBody>
                  </p:sp>
                </p:grpSp>
              </p:grpSp>
              <p:sp>
                <p:nvSpPr>
                  <p:cNvPr id="41" name="Rectangle 40">
                    <a:extLst>
                      <a:ext uri="{FF2B5EF4-FFF2-40B4-BE49-F238E27FC236}">
                        <a16:creationId xmlns:a16="http://schemas.microsoft.com/office/drawing/2014/main" id="{38530E74-CFAA-4555-A763-D8C4FDA33374}"/>
                      </a:ext>
                    </a:extLst>
                  </p:cNvPr>
                  <p:cNvSpPr/>
                  <p:nvPr/>
                </p:nvSpPr>
                <p:spPr>
                  <a:xfrm>
                    <a:off x="8476832" y="1524697"/>
                    <a:ext cx="267119" cy="3931370"/>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1200"/>
                  </a:p>
                </p:txBody>
              </p:sp>
              <p:sp>
                <p:nvSpPr>
                  <p:cNvPr id="42" name="Rectangle 41">
                    <a:extLst>
                      <a:ext uri="{FF2B5EF4-FFF2-40B4-BE49-F238E27FC236}">
                        <a16:creationId xmlns:a16="http://schemas.microsoft.com/office/drawing/2014/main" id="{E058AC9A-26CD-42D2-9F0A-4FE1DE908AC0}"/>
                      </a:ext>
                    </a:extLst>
                  </p:cNvPr>
                  <p:cNvSpPr/>
                  <p:nvPr/>
                </p:nvSpPr>
                <p:spPr>
                  <a:xfrm>
                    <a:off x="2639485" y="1524697"/>
                    <a:ext cx="267119" cy="3931370"/>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sz="1200"/>
                  </a:p>
                </p:txBody>
              </p:sp>
            </p:grpSp>
            <p:sp>
              <p:nvSpPr>
                <p:cNvPr id="32" name="Arrow: Up-Down 31">
                  <a:extLst>
                    <a:ext uri="{FF2B5EF4-FFF2-40B4-BE49-F238E27FC236}">
                      <a16:creationId xmlns:a16="http://schemas.microsoft.com/office/drawing/2014/main" id="{8B93AF85-7160-46DC-A7C3-5B1A3F0F3D1F}"/>
                    </a:ext>
                  </a:extLst>
                </p:cNvPr>
                <p:cNvSpPr/>
                <p:nvPr/>
              </p:nvSpPr>
              <p:spPr>
                <a:xfrm>
                  <a:off x="3185585" y="1057222"/>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33" name="Arrow: Up-Down 32">
                  <a:extLst>
                    <a:ext uri="{FF2B5EF4-FFF2-40B4-BE49-F238E27FC236}">
                      <a16:creationId xmlns:a16="http://schemas.microsoft.com/office/drawing/2014/main" id="{FECDBE9B-81B7-4571-9848-FCCC6B0D5497}"/>
                    </a:ext>
                  </a:extLst>
                </p:cNvPr>
                <p:cNvSpPr/>
                <p:nvPr/>
              </p:nvSpPr>
              <p:spPr>
                <a:xfrm>
                  <a:off x="4256654" y="1052435"/>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34" name="Arrow: Up-Down 33">
                  <a:extLst>
                    <a:ext uri="{FF2B5EF4-FFF2-40B4-BE49-F238E27FC236}">
                      <a16:creationId xmlns:a16="http://schemas.microsoft.com/office/drawing/2014/main" id="{1DBA3F2D-1EE6-4F9D-BB0A-D03B1D6DFAD7}"/>
                    </a:ext>
                  </a:extLst>
                </p:cNvPr>
                <p:cNvSpPr/>
                <p:nvPr/>
              </p:nvSpPr>
              <p:spPr>
                <a:xfrm>
                  <a:off x="3185585" y="5686807"/>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35" name="Arrow: Up-Down 34">
                  <a:extLst>
                    <a:ext uri="{FF2B5EF4-FFF2-40B4-BE49-F238E27FC236}">
                      <a16:creationId xmlns:a16="http://schemas.microsoft.com/office/drawing/2014/main" id="{CE16382F-B0D4-453B-894F-42B696DC2AD8}"/>
                    </a:ext>
                  </a:extLst>
                </p:cNvPr>
                <p:cNvSpPr/>
                <p:nvPr/>
              </p:nvSpPr>
              <p:spPr>
                <a:xfrm>
                  <a:off x="4256654" y="5682020"/>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36" name="Arrow: Up-Down 35">
                  <a:extLst>
                    <a:ext uri="{FF2B5EF4-FFF2-40B4-BE49-F238E27FC236}">
                      <a16:creationId xmlns:a16="http://schemas.microsoft.com/office/drawing/2014/main" id="{CA528824-3A97-4FD7-9393-B82327832630}"/>
                    </a:ext>
                  </a:extLst>
                </p:cNvPr>
                <p:cNvSpPr/>
                <p:nvPr/>
              </p:nvSpPr>
              <p:spPr>
                <a:xfrm>
                  <a:off x="7463920" y="5684417"/>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37" name="Arrow: Up-Down 36">
                  <a:extLst>
                    <a:ext uri="{FF2B5EF4-FFF2-40B4-BE49-F238E27FC236}">
                      <a16:creationId xmlns:a16="http://schemas.microsoft.com/office/drawing/2014/main" id="{F4AED599-67DC-44F2-92D0-C2826AC911D8}"/>
                    </a:ext>
                  </a:extLst>
                </p:cNvPr>
                <p:cNvSpPr/>
                <p:nvPr/>
              </p:nvSpPr>
              <p:spPr>
                <a:xfrm>
                  <a:off x="8534989" y="5679630"/>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38" name="Arrow: Up-Down 37">
                  <a:extLst>
                    <a:ext uri="{FF2B5EF4-FFF2-40B4-BE49-F238E27FC236}">
                      <a16:creationId xmlns:a16="http://schemas.microsoft.com/office/drawing/2014/main" id="{B997CD84-A8FC-4E29-810A-3471B33021E9}"/>
                    </a:ext>
                  </a:extLst>
                </p:cNvPr>
                <p:cNvSpPr/>
                <p:nvPr/>
              </p:nvSpPr>
              <p:spPr>
                <a:xfrm>
                  <a:off x="7463920" y="1049890"/>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39" name="Arrow: Up-Down 38">
                  <a:extLst>
                    <a:ext uri="{FF2B5EF4-FFF2-40B4-BE49-F238E27FC236}">
                      <a16:creationId xmlns:a16="http://schemas.microsoft.com/office/drawing/2014/main" id="{30D6BF37-3D46-458D-8B0D-5275F3EDAC55}"/>
                    </a:ext>
                  </a:extLst>
                </p:cNvPr>
                <p:cNvSpPr/>
                <p:nvPr/>
              </p:nvSpPr>
              <p:spPr>
                <a:xfrm>
                  <a:off x="8534989" y="1045103"/>
                  <a:ext cx="99266" cy="1391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grpSp>
          <p:sp>
            <p:nvSpPr>
              <p:cNvPr id="8" name="TextBox 7">
                <a:extLst>
                  <a:ext uri="{FF2B5EF4-FFF2-40B4-BE49-F238E27FC236}">
                    <a16:creationId xmlns:a16="http://schemas.microsoft.com/office/drawing/2014/main" id="{52C7B291-6B05-461F-9936-77C2460240BB}"/>
                  </a:ext>
                </a:extLst>
              </p:cNvPr>
              <p:cNvSpPr txBox="1"/>
              <p:nvPr/>
            </p:nvSpPr>
            <p:spPr>
              <a:xfrm>
                <a:off x="3750828" y="511785"/>
                <a:ext cx="1158240" cy="459210"/>
              </a:xfrm>
              <a:prstGeom prst="rect">
                <a:avLst/>
              </a:prstGeom>
              <a:noFill/>
            </p:spPr>
            <p:txBody>
              <a:bodyPr wrap="square" rtlCol="0">
                <a:spAutoFit/>
              </a:bodyPr>
              <a:lstStyle/>
              <a:p>
                <a:r>
                  <a:rPr lang="en-US" sz="1200" b="1" dirty="0"/>
                  <a:t>MCDRAM</a:t>
                </a:r>
                <a:endParaRPr lang="tr-TR" sz="1200" b="1" dirty="0"/>
              </a:p>
            </p:txBody>
          </p:sp>
          <p:sp>
            <p:nvSpPr>
              <p:cNvPr id="9" name="TextBox 8">
                <a:extLst>
                  <a:ext uri="{FF2B5EF4-FFF2-40B4-BE49-F238E27FC236}">
                    <a16:creationId xmlns:a16="http://schemas.microsoft.com/office/drawing/2014/main" id="{E7B7476B-7CA5-4CFC-8F39-B40E8BCC6107}"/>
                  </a:ext>
                </a:extLst>
              </p:cNvPr>
              <p:cNvSpPr txBox="1"/>
              <p:nvPr/>
            </p:nvSpPr>
            <p:spPr>
              <a:xfrm>
                <a:off x="2679757" y="504034"/>
                <a:ext cx="1158240" cy="459210"/>
              </a:xfrm>
              <a:prstGeom prst="rect">
                <a:avLst/>
              </a:prstGeom>
              <a:noFill/>
            </p:spPr>
            <p:txBody>
              <a:bodyPr wrap="square" rtlCol="0">
                <a:spAutoFit/>
              </a:bodyPr>
              <a:lstStyle/>
              <a:p>
                <a:r>
                  <a:rPr lang="en-US" sz="1200" b="1" dirty="0"/>
                  <a:t>MCDRAM</a:t>
                </a:r>
                <a:endParaRPr lang="tr-TR" sz="1200" b="1" dirty="0"/>
              </a:p>
            </p:txBody>
          </p:sp>
          <p:sp>
            <p:nvSpPr>
              <p:cNvPr id="10" name="TextBox 9">
                <a:extLst>
                  <a:ext uri="{FF2B5EF4-FFF2-40B4-BE49-F238E27FC236}">
                    <a16:creationId xmlns:a16="http://schemas.microsoft.com/office/drawing/2014/main" id="{E5661B6D-88EC-4AF1-B224-4FEAB8334BD4}"/>
                  </a:ext>
                </a:extLst>
              </p:cNvPr>
              <p:cNvSpPr txBox="1"/>
              <p:nvPr/>
            </p:nvSpPr>
            <p:spPr>
              <a:xfrm>
                <a:off x="8047424" y="519059"/>
                <a:ext cx="1158240" cy="459210"/>
              </a:xfrm>
              <a:prstGeom prst="rect">
                <a:avLst/>
              </a:prstGeom>
              <a:noFill/>
            </p:spPr>
            <p:txBody>
              <a:bodyPr wrap="square" rtlCol="0">
                <a:spAutoFit/>
              </a:bodyPr>
              <a:lstStyle/>
              <a:p>
                <a:r>
                  <a:rPr lang="en-US" sz="1200" b="1" dirty="0"/>
                  <a:t>MCDRAM</a:t>
                </a:r>
                <a:endParaRPr lang="tr-TR" sz="1200" b="1" dirty="0"/>
              </a:p>
            </p:txBody>
          </p:sp>
          <p:sp>
            <p:nvSpPr>
              <p:cNvPr id="11" name="TextBox 10">
                <a:extLst>
                  <a:ext uri="{FF2B5EF4-FFF2-40B4-BE49-F238E27FC236}">
                    <a16:creationId xmlns:a16="http://schemas.microsoft.com/office/drawing/2014/main" id="{DA25FD52-D2F8-4EFF-B518-1DFF4F9EE353}"/>
                  </a:ext>
                </a:extLst>
              </p:cNvPr>
              <p:cNvSpPr txBox="1"/>
              <p:nvPr/>
            </p:nvSpPr>
            <p:spPr>
              <a:xfrm>
                <a:off x="6976353" y="511311"/>
                <a:ext cx="1158240" cy="459210"/>
              </a:xfrm>
              <a:prstGeom prst="rect">
                <a:avLst/>
              </a:prstGeom>
              <a:noFill/>
            </p:spPr>
            <p:txBody>
              <a:bodyPr wrap="square" rtlCol="0">
                <a:spAutoFit/>
              </a:bodyPr>
              <a:lstStyle/>
              <a:p>
                <a:r>
                  <a:rPr lang="en-US" sz="1200" b="1" dirty="0"/>
                  <a:t>MCDRAM</a:t>
                </a:r>
                <a:endParaRPr lang="tr-TR" sz="1200" b="1" dirty="0"/>
              </a:p>
            </p:txBody>
          </p:sp>
          <p:sp>
            <p:nvSpPr>
              <p:cNvPr id="12" name="TextBox 11">
                <a:extLst>
                  <a:ext uri="{FF2B5EF4-FFF2-40B4-BE49-F238E27FC236}">
                    <a16:creationId xmlns:a16="http://schemas.microsoft.com/office/drawing/2014/main" id="{1E60579B-ECC8-4F38-8D67-D2D648169A50}"/>
                  </a:ext>
                </a:extLst>
              </p:cNvPr>
              <p:cNvSpPr txBox="1"/>
              <p:nvPr/>
            </p:nvSpPr>
            <p:spPr>
              <a:xfrm>
                <a:off x="8047424" y="5935633"/>
                <a:ext cx="1158240" cy="459210"/>
              </a:xfrm>
              <a:prstGeom prst="rect">
                <a:avLst/>
              </a:prstGeom>
              <a:noFill/>
            </p:spPr>
            <p:txBody>
              <a:bodyPr wrap="square" rtlCol="0">
                <a:spAutoFit/>
              </a:bodyPr>
              <a:lstStyle/>
              <a:p>
                <a:r>
                  <a:rPr lang="en-US" sz="1200" b="1" dirty="0"/>
                  <a:t>MCDRAM</a:t>
                </a:r>
                <a:endParaRPr lang="tr-TR" sz="1200" b="1" dirty="0"/>
              </a:p>
            </p:txBody>
          </p:sp>
          <p:sp>
            <p:nvSpPr>
              <p:cNvPr id="13" name="TextBox 12">
                <a:extLst>
                  <a:ext uri="{FF2B5EF4-FFF2-40B4-BE49-F238E27FC236}">
                    <a16:creationId xmlns:a16="http://schemas.microsoft.com/office/drawing/2014/main" id="{401D1462-C8C9-4EB9-A630-207F1D222927}"/>
                  </a:ext>
                </a:extLst>
              </p:cNvPr>
              <p:cNvSpPr txBox="1"/>
              <p:nvPr/>
            </p:nvSpPr>
            <p:spPr>
              <a:xfrm>
                <a:off x="6976353" y="5927882"/>
                <a:ext cx="1158240" cy="459210"/>
              </a:xfrm>
              <a:prstGeom prst="rect">
                <a:avLst/>
              </a:prstGeom>
              <a:noFill/>
            </p:spPr>
            <p:txBody>
              <a:bodyPr wrap="square" rtlCol="0">
                <a:spAutoFit/>
              </a:bodyPr>
              <a:lstStyle/>
              <a:p>
                <a:r>
                  <a:rPr lang="en-US" sz="1200" b="1" dirty="0"/>
                  <a:t>MCDRAM</a:t>
                </a:r>
                <a:endParaRPr lang="tr-TR" sz="1200" b="1" dirty="0"/>
              </a:p>
            </p:txBody>
          </p:sp>
          <p:sp>
            <p:nvSpPr>
              <p:cNvPr id="14" name="TextBox 13">
                <a:extLst>
                  <a:ext uri="{FF2B5EF4-FFF2-40B4-BE49-F238E27FC236}">
                    <a16:creationId xmlns:a16="http://schemas.microsoft.com/office/drawing/2014/main" id="{0AB609C7-25B8-49AC-B971-88F5E2E0AE73}"/>
                  </a:ext>
                </a:extLst>
              </p:cNvPr>
              <p:cNvSpPr txBox="1"/>
              <p:nvPr/>
            </p:nvSpPr>
            <p:spPr>
              <a:xfrm>
                <a:off x="3750828" y="5934832"/>
                <a:ext cx="1158240" cy="459210"/>
              </a:xfrm>
              <a:prstGeom prst="rect">
                <a:avLst/>
              </a:prstGeom>
              <a:noFill/>
            </p:spPr>
            <p:txBody>
              <a:bodyPr wrap="square" rtlCol="0">
                <a:spAutoFit/>
              </a:bodyPr>
              <a:lstStyle/>
              <a:p>
                <a:r>
                  <a:rPr lang="en-US" sz="1200" b="1" dirty="0"/>
                  <a:t>MCDRAM</a:t>
                </a:r>
                <a:endParaRPr lang="tr-TR" sz="1200" b="1" dirty="0"/>
              </a:p>
            </p:txBody>
          </p:sp>
          <p:sp>
            <p:nvSpPr>
              <p:cNvPr id="15" name="TextBox 14">
                <a:extLst>
                  <a:ext uri="{FF2B5EF4-FFF2-40B4-BE49-F238E27FC236}">
                    <a16:creationId xmlns:a16="http://schemas.microsoft.com/office/drawing/2014/main" id="{76CDFBC4-F324-45D6-9943-CABD3D0E0496}"/>
                  </a:ext>
                </a:extLst>
              </p:cNvPr>
              <p:cNvSpPr txBox="1"/>
              <p:nvPr/>
            </p:nvSpPr>
            <p:spPr>
              <a:xfrm>
                <a:off x="2679757" y="5927083"/>
                <a:ext cx="1158240" cy="459210"/>
              </a:xfrm>
              <a:prstGeom prst="rect">
                <a:avLst/>
              </a:prstGeom>
              <a:noFill/>
            </p:spPr>
            <p:txBody>
              <a:bodyPr wrap="square" rtlCol="0">
                <a:spAutoFit/>
              </a:bodyPr>
              <a:lstStyle/>
              <a:p>
                <a:r>
                  <a:rPr lang="en-US" sz="1200" b="1" dirty="0"/>
                  <a:t>MCDRAM</a:t>
                </a:r>
                <a:endParaRPr lang="tr-TR" sz="1200" b="1" dirty="0"/>
              </a:p>
            </p:txBody>
          </p:sp>
          <p:sp>
            <p:nvSpPr>
              <p:cNvPr id="16" name="TextBox 15">
                <a:extLst>
                  <a:ext uri="{FF2B5EF4-FFF2-40B4-BE49-F238E27FC236}">
                    <a16:creationId xmlns:a16="http://schemas.microsoft.com/office/drawing/2014/main" id="{BBC8E4BD-3B14-494B-B177-BF8F76C51AA4}"/>
                  </a:ext>
                </a:extLst>
              </p:cNvPr>
              <p:cNvSpPr txBox="1"/>
              <p:nvPr/>
            </p:nvSpPr>
            <p:spPr>
              <a:xfrm>
                <a:off x="5554804" y="4900040"/>
                <a:ext cx="709353" cy="459210"/>
              </a:xfrm>
              <a:prstGeom prst="rect">
                <a:avLst/>
              </a:prstGeom>
              <a:noFill/>
            </p:spPr>
            <p:txBody>
              <a:bodyPr wrap="square" rtlCol="0">
                <a:spAutoFit/>
              </a:bodyPr>
              <a:lstStyle/>
              <a:p>
                <a:r>
                  <a:rPr lang="en-US" sz="1200" b="1" dirty="0"/>
                  <a:t>misc.</a:t>
                </a:r>
                <a:endParaRPr lang="tr-TR" sz="1200" b="1" dirty="0"/>
              </a:p>
            </p:txBody>
          </p:sp>
          <p:sp>
            <p:nvSpPr>
              <p:cNvPr id="17" name="TextBox 16">
                <a:extLst>
                  <a:ext uri="{FF2B5EF4-FFF2-40B4-BE49-F238E27FC236}">
                    <a16:creationId xmlns:a16="http://schemas.microsoft.com/office/drawing/2014/main" id="{DB168E80-3201-4582-9111-4E5E380A49A4}"/>
                  </a:ext>
                </a:extLst>
              </p:cNvPr>
              <p:cNvSpPr txBox="1"/>
              <p:nvPr/>
            </p:nvSpPr>
            <p:spPr>
              <a:xfrm>
                <a:off x="4887539" y="1471286"/>
                <a:ext cx="1396919" cy="459210"/>
              </a:xfrm>
              <a:prstGeom prst="rect">
                <a:avLst/>
              </a:prstGeom>
              <a:noFill/>
            </p:spPr>
            <p:txBody>
              <a:bodyPr wrap="square" rtlCol="0">
                <a:spAutoFit/>
              </a:bodyPr>
              <a:lstStyle/>
              <a:p>
                <a:pPr algn="ctr"/>
                <a:r>
                  <a:rPr lang="en-US" sz="1200" b="1" dirty="0"/>
                  <a:t>PCIe Gen. 3</a:t>
                </a:r>
                <a:endParaRPr lang="tr-TR" sz="1200" b="1" dirty="0"/>
              </a:p>
            </p:txBody>
          </p:sp>
          <p:sp>
            <p:nvSpPr>
              <p:cNvPr id="18" name="TextBox 17">
                <a:extLst>
                  <a:ext uri="{FF2B5EF4-FFF2-40B4-BE49-F238E27FC236}">
                    <a16:creationId xmlns:a16="http://schemas.microsoft.com/office/drawing/2014/main" id="{6EA88872-DC8F-472B-8771-61C19E90DCA2}"/>
                  </a:ext>
                </a:extLst>
              </p:cNvPr>
              <p:cNvSpPr txBox="1"/>
              <p:nvPr/>
            </p:nvSpPr>
            <p:spPr>
              <a:xfrm>
                <a:off x="6318705" y="1489318"/>
                <a:ext cx="645736" cy="459210"/>
              </a:xfrm>
              <a:prstGeom prst="rect">
                <a:avLst/>
              </a:prstGeom>
              <a:noFill/>
            </p:spPr>
            <p:txBody>
              <a:bodyPr wrap="square" rtlCol="0">
                <a:spAutoFit/>
              </a:bodyPr>
              <a:lstStyle/>
              <a:p>
                <a:pPr algn="ctr"/>
                <a:r>
                  <a:rPr lang="en-US" sz="1200" b="1" dirty="0"/>
                  <a:t>DMI</a:t>
                </a:r>
                <a:endParaRPr lang="tr-TR" sz="1200" b="1" dirty="0"/>
              </a:p>
            </p:txBody>
          </p:sp>
          <p:sp>
            <p:nvSpPr>
              <p:cNvPr id="19" name="TextBox 18">
                <a:extLst>
                  <a:ext uri="{FF2B5EF4-FFF2-40B4-BE49-F238E27FC236}">
                    <a16:creationId xmlns:a16="http://schemas.microsoft.com/office/drawing/2014/main" id="{AE9F740F-FB11-4120-9352-AE98EAC7210A}"/>
                  </a:ext>
                </a:extLst>
              </p:cNvPr>
              <p:cNvSpPr txBox="1"/>
              <p:nvPr/>
            </p:nvSpPr>
            <p:spPr>
              <a:xfrm>
                <a:off x="8113065" y="3201327"/>
                <a:ext cx="1015169" cy="459210"/>
              </a:xfrm>
              <a:prstGeom prst="rect">
                <a:avLst/>
              </a:prstGeom>
              <a:noFill/>
            </p:spPr>
            <p:txBody>
              <a:bodyPr wrap="square" rtlCol="0">
                <a:spAutoFit/>
              </a:bodyPr>
              <a:lstStyle/>
              <a:p>
                <a:pPr algn="ctr"/>
                <a:r>
                  <a:rPr lang="en-US" sz="1200" b="1" dirty="0"/>
                  <a:t>DDR MC</a:t>
                </a:r>
                <a:endParaRPr lang="tr-TR" sz="1200" b="1" dirty="0"/>
              </a:p>
            </p:txBody>
          </p:sp>
          <p:sp>
            <p:nvSpPr>
              <p:cNvPr id="20" name="TextBox 19">
                <a:extLst>
                  <a:ext uri="{FF2B5EF4-FFF2-40B4-BE49-F238E27FC236}">
                    <a16:creationId xmlns:a16="http://schemas.microsoft.com/office/drawing/2014/main" id="{39CFFCE5-F8E3-425D-800E-BB0FBBF93FF8}"/>
                  </a:ext>
                </a:extLst>
              </p:cNvPr>
              <p:cNvSpPr txBox="1"/>
              <p:nvPr/>
            </p:nvSpPr>
            <p:spPr>
              <a:xfrm>
                <a:off x="2712752" y="3208389"/>
                <a:ext cx="1015169" cy="459210"/>
              </a:xfrm>
              <a:prstGeom prst="rect">
                <a:avLst/>
              </a:prstGeom>
              <a:solidFill>
                <a:schemeClr val="accent4">
                  <a:lumMod val="20000"/>
                  <a:lumOff val="80000"/>
                </a:schemeClr>
              </a:solidFill>
            </p:spPr>
            <p:txBody>
              <a:bodyPr wrap="square" rtlCol="0">
                <a:spAutoFit/>
              </a:bodyPr>
              <a:lstStyle/>
              <a:p>
                <a:pPr algn="ctr"/>
                <a:r>
                  <a:rPr lang="en-US" sz="1200" b="1" dirty="0"/>
                  <a:t>DDR MC</a:t>
                </a:r>
                <a:endParaRPr lang="tr-TR" sz="1200" b="1" dirty="0"/>
              </a:p>
            </p:txBody>
          </p:sp>
          <p:sp>
            <p:nvSpPr>
              <p:cNvPr id="21" name="TextBox 20">
                <a:extLst>
                  <a:ext uri="{FF2B5EF4-FFF2-40B4-BE49-F238E27FC236}">
                    <a16:creationId xmlns:a16="http://schemas.microsoft.com/office/drawing/2014/main" id="{501C679F-6701-461E-A624-24A27ED3EC14}"/>
                  </a:ext>
                </a:extLst>
              </p:cNvPr>
              <p:cNvSpPr txBox="1"/>
              <p:nvPr/>
            </p:nvSpPr>
            <p:spPr>
              <a:xfrm>
                <a:off x="2342722" y="1547923"/>
                <a:ext cx="226359" cy="3979822"/>
              </a:xfrm>
              <a:prstGeom prst="rect">
                <a:avLst/>
              </a:prstGeom>
              <a:noFill/>
            </p:spPr>
            <p:txBody>
              <a:bodyPr wrap="square" rtlCol="0">
                <a:spAutoFit/>
              </a:bodyPr>
              <a:lstStyle/>
              <a:p>
                <a:r>
                  <a:rPr lang="en-US" sz="1000" b="1" dirty="0"/>
                  <a:t>3</a:t>
                </a:r>
              </a:p>
              <a:p>
                <a:endParaRPr lang="en-US" sz="1000" b="1" dirty="0"/>
              </a:p>
              <a:p>
                <a:r>
                  <a:rPr lang="en-US" sz="1000" b="1" dirty="0"/>
                  <a:t>DDR4 </a:t>
                </a:r>
              </a:p>
              <a:p>
                <a:endParaRPr lang="en-US" sz="1000" b="1" dirty="0"/>
              </a:p>
              <a:p>
                <a:r>
                  <a:rPr lang="en-US" sz="1000" b="1" dirty="0"/>
                  <a:t>Channels</a:t>
                </a:r>
                <a:endParaRPr lang="tr-TR" sz="1000" b="1" dirty="0"/>
              </a:p>
            </p:txBody>
          </p:sp>
          <p:sp>
            <p:nvSpPr>
              <p:cNvPr id="23" name="TextBox 22">
                <a:extLst>
                  <a:ext uri="{FF2B5EF4-FFF2-40B4-BE49-F238E27FC236}">
                    <a16:creationId xmlns:a16="http://schemas.microsoft.com/office/drawing/2014/main" id="{CD810469-207D-4CC5-B547-D1C904A02AC9}"/>
                  </a:ext>
                </a:extLst>
              </p:cNvPr>
              <p:cNvSpPr txBox="1"/>
              <p:nvPr/>
            </p:nvSpPr>
            <p:spPr>
              <a:xfrm>
                <a:off x="2981757" y="1138922"/>
                <a:ext cx="498952" cy="382674"/>
              </a:xfrm>
              <a:prstGeom prst="rect">
                <a:avLst/>
              </a:prstGeom>
              <a:noFill/>
            </p:spPr>
            <p:txBody>
              <a:bodyPr wrap="square" rtlCol="0">
                <a:spAutoFit/>
              </a:bodyPr>
              <a:lstStyle/>
              <a:p>
                <a:pPr algn="ctr"/>
                <a:r>
                  <a:rPr lang="en-US" sz="900" b="1" dirty="0"/>
                  <a:t>EDC</a:t>
                </a:r>
                <a:endParaRPr lang="tr-TR" sz="900" b="1" dirty="0"/>
              </a:p>
            </p:txBody>
          </p:sp>
          <p:sp>
            <p:nvSpPr>
              <p:cNvPr id="24" name="TextBox 23">
                <a:extLst>
                  <a:ext uri="{FF2B5EF4-FFF2-40B4-BE49-F238E27FC236}">
                    <a16:creationId xmlns:a16="http://schemas.microsoft.com/office/drawing/2014/main" id="{B2AECD1D-32D7-4D5F-BE3C-A0C2925130DE}"/>
                  </a:ext>
                </a:extLst>
              </p:cNvPr>
              <p:cNvSpPr txBox="1"/>
              <p:nvPr/>
            </p:nvSpPr>
            <p:spPr>
              <a:xfrm>
                <a:off x="4041832" y="1150176"/>
                <a:ext cx="540620" cy="382674"/>
              </a:xfrm>
              <a:prstGeom prst="rect">
                <a:avLst/>
              </a:prstGeom>
              <a:noFill/>
            </p:spPr>
            <p:txBody>
              <a:bodyPr wrap="square" rtlCol="0">
                <a:spAutoFit/>
              </a:bodyPr>
              <a:lstStyle/>
              <a:p>
                <a:pPr algn="ctr"/>
                <a:r>
                  <a:rPr lang="en-US" sz="900" b="1" dirty="0"/>
                  <a:t>EDC</a:t>
                </a:r>
                <a:endParaRPr lang="tr-TR" sz="900" b="1" dirty="0"/>
              </a:p>
            </p:txBody>
          </p:sp>
          <p:sp>
            <p:nvSpPr>
              <p:cNvPr id="25" name="TextBox 24">
                <a:extLst>
                  <a:ext uri="{FF2B5EF4-FFF2-40B4-BE49-F238E27FC236}">
                    <a16:creationId xmlns:a16="http://schemas.microsoft.com/office/drawing/2014/main" id="{B3C2FB30-C4B6-4511-9BE4-7738B937F4E4}"/>
                  </a:ext>
                </a:extLst>
              </p:cNvPr>
              <p:cNvSpPr txBox="1"/>
              <p:nvPr/>
            </p:nvSpPr>
            <p:spPr>
              <a:xfrm>
                <a:off x="3003188" y="5366168"/>
                <a:ext cx="531436" cy="382674"/>
              </a:xfrm>
              <a:prstGeom prst="rect">
                <a:avLst/>
              </a:prstGeom>
              <a:noFill/>
            </p:spPr>
            <p:txBody>
              <a:bodyPr wrap="square" rtlCol="0">
                <a:spAutoFit/>
              </a:bodyPr>
              <a:lstStyle/>
              <a:p>
                <a:pPr algn="ctr"/>
                <a:r>
                  <a:rPr lang="en-US" sz="900" b="1" dirty="0"/>
                  <a:t>EDC</a:t>
                </a:r>
                <a:endParaRPr lang="tr-TR" sz="900" b="1" dirty="0"/>
              </a:p>
            </p:txBody>
          </p:sp>
          <p:sp>
            <p:nvSpPr>
              <p:cNvPr id="26" name="TextBox 25">
                <a:extLst>
                  <a:ext uri="{FF2B5EF4-FFF2-40B4-BE49-F238E27FC236}">
                    <a16:creationId xmlns:a16="http://schemas.microsoft.com/office/drawing/2014/main" id="{395485C7-6CB9-4FDD-882F-0569A5B42F00}"/>
                  </a:ext>
                </a:extLst>
              </p:cNvPr>
              <p:cNvSpPr txBox="1"/>
              <p:nvPr/>
            </p:nvSpPr>
            <p:spPr>
              <a:xfrm>
                <a:off x="4063264" y="5377423"/>
                <a:ext cx="573103" cy="382674"/>
              </a:xfrm>
              <a:prstGeom prst="rect">
                <a:avLst/>
              </a:prstGeom>
              <a:noFill/>
            </p:spPr>
            <p:txBody>
              <a:bodyPr wrap="square" rtlCol="0">
                <a:spAutoFit/>
              </a:bodyPr>
              <a:lstStyle/>
              <a:p>
                <a:pPr algn="ctr"/>
                <a:r>
                  <a:rPr lang="en-US" sz="900" b="1" dirty="0"/>
                  <a:t>EDC</a:t>
                </a:r>
                <a:endParaRPr lang="tr-TR" sz="900" b="1" dirty="0"/>
              </a:p>
            </p:txBody>
          </p:sp>
          <p:sp>
            <p:nvSpPr>
              <p:cNvPr id="27" name="TextBox 26">
                <a:extLst>
                  <a:ext uri="{FF2B5EF4-FFF2-40B4-BE49-F238E27FC236}">
                    <a16:creationId xmlns:a16="http://schemas.microsoft.com/office/drawing/2014/main" id="{70F056DB-969F-47EB-9A19-54A7F65FAF43}"/>
                  </a:ext>
                </a:extLst>
              </p:cNvPr>
              <p:cNvSpPr txBox="1"/>
              <p:nvPr/>
            </p:nvSpPr>
            <p:spPr>
              <a:xfrm>
                <a:off x="7289547" y="5366168"/>
                <a:ext cx="520623" cy="382674"/>
              </a:xfrm>
              <a:prstGeom prst="rect">
                <a:avLst/>
              </a:prstGeom>
              <a:noFill/>
            </p:spPr>
            <p:txBody>
              <a:bodyPr wrap="square" rtlCol="0">
                <a:spAutoFit/>
              </a:bodyPr>
              <a:lstStyle/>
              <a:p>
                <a:pPr algn="ctr"/>
                <a:r>
                  <a:rPr lang="en-US" sz="900" b="1" dirty="0"/>
                  <a:t>EDC</a:t>
                </a:r>
                <a:endParaRPr lang="tr-TR" sz="900" b="1" dirty="0"/>
              </a:p>
            </p:txBody>
          </p:sp>
          <p:sp>
            <p:nvSpPr>
              <p:cNvPr id="28" name="TextBox 27">
                <a:extLst>
                  <a:ext uri="{FF2B5EF4-FFF2-40B4-BE49-F238E27FC236}">
                    <a16:creationId xmlns:a16="http://schemas.microsoft.com/office/drawing/2014/main" id="{16B6837F-D365-42D9-AC76-253FB09718FC}"/>
                  </a:ext>
                </a:extLst>
              </p:cNvPr>
              <p:cNvSpPr txBox="1"/>
              <p:nvPr/>
            </p:nvSpPr>
            <p:spPr>
              <a:xfrm>
                <a:off x="8349622" y="5377423"/>
                <a:ext cx="531619" cy="382674"/>
              </a:xfrm>
              <a:prstGeom prst="rect">
                <a:avLst/>
              </a:prstGeom>
              <a:noFill/>
            </p:spPr>
            <p:txBody>
              <a:bodyPr wrap="square" rtlCol="0">
                <a:spAutoFit/>
              </a:bodyPr>
              <a:lstStyle/>
              <a:p>
                <a:pPr algn="ctr"/>
                <a:r>
                  <a:rPr lang="en-US" sz="900" b="1" dirty="0"/>
                  <a:t>EDC</a:t>
                </a:r>
                <a:endParaRPr lang="tr-TR" sz="900" b="1" dirty="0"/>
              </a:p>
            </p:txBody>
          </p:sp>
          <p:sp>
            <p:nvSpPr>
              <p:cNvPr id="29" name="TextBox 28">
                <a:extLst>
                  <a:ext uri="{FF2B5EF4-FFF2-40B4-BE49-F238E27FC236}">
                    <a16:creationId xmlns:a16="http://schemas.microsoft.com/office/drawing/2014/main" id="{E756F5D6-4D4A-435D-8EDA-4D8C5B4A1E40}"/>
                  </a:ext>
                </a:extLst>
              </p:cNvPr>
              <p:cNvSpPr txBox="1"/>
              <p:nvPr/>
            </p:nvSpPr>
            <p:spPr>
              <a:xfrm>
                <a:off x="7259047" y="1138922"/>
                <a:ext cx="497208" cy="382674"/>
              </a:xfrm>
              <a:prstGeom prst="rect">
                <a:avLst/>
              </a:prstGeom>
              <a:noFill/>
            </p:spPr>
            <p:txBody>
              <a:bodyPr wrap="square" rtlCol="0">
                <a:spAutoFit/>
              </a:bodyPr>
              <a:lstStyle/>
              <a:p>
                <a:pPr algn="ctr"/>
                <a:r>
                  <a:rPr lang="en-US" sz="900" b="1" dirty="0"/>
                  <a:t>EDC</a:t>
                </a:r>
                <a:endParaRPr lang="tr-TR" sz="900" b="1" dirty="0"/>
              </a:p>
            </p:txBody>
          </p:sp>
          <p:sp>
            <p:nvSpPr>
              <p:cNvPr id="30" name="TextBox 29">
                <a:extLst>
                  <a:ext uri="{FF2B5EF4-FFF2-40B4-BE49-F238E27FC236}">
                    <a16:creationId xmlns:a16="http://schemas.microsoft.com/office/drawing/2014/main" id="{A4E6FCA2-3AEA-4078-8114-A7D15401EA20}"/>
                  </a:ext>
                </a:extLst>
              </p:cNvPr>
              <p:cNvSpPr txBox="1"/>
              <p:nvPr/>
            </p:nvSpPr>
            <p:spPr>
              <a:xfrm>
                <a:off x="8319122" y="1150176"/>
                <a:ext cx="508205" cy="382674"/>
              </a:xfrm>
              <a:prstGeom prst="rect">
                <a:avLst/>
              </a:prstGeom>
              <a:noFill/>
            </p:spPr>
            <p:txBody>
              <a:bodyPr wrap="square" rtlCol="0">
                <a:spAutoFit/>
              </a:bodyPr>
              <a:lstStyle/>
              <a:p>
                <a:pPr algn="ctr"/>
                <a:r>
                  <a:rPr lang="en-US" sz="900" b="1" dirty="0"/>
                  <a:t>EDC</a:t>
                </a:r>
                <a:endParaRPr lang="tr-TR" sz="900" b="1" dirty="0"/>
              </a:p>
            </p:txBody>
          </p:sp>
          <p:sp>
            <p:nvSpPr>
              <p:cNvPr id="22" name="TextBox 21">
                <a:extLst>
                  <a:ext uri="{FF2B5EF4-FFF2-40B4-BE49-F238E27FC236}">
                    <a16:creationId xmlns:a16="http://schemas.microsoft.com/office/drawing/2014/main" id="{B2606DF2-859B-4FEA-90D3-0B6400AB1964}"/>
                  </a:ext>
                </a:extLst>
              </p:cNvPr>
              <p:cNvSpPr txBox="1"/>
              <p:nvPr/>
            </p:nvSpPr>
            <p:spPr>
              <a:xfrm>
                <a:off x="9226353" y="1940838"/>
                <a:ext cx="226359" cy="3214471"/>
              </a:xfrm>
              <a:prstGeom prst="rect">
                <a:avLst/>
              </a:prstGeom>
              <a:noFill/>
            </p:spPr>
            <p:txBody>
              <a:bodyPr wrap="square" rtlCol="0">
                <a:spAutoFit/>
              </a:bodyPr>
              <a:lstStyle/>
              <a:p>
                <a:r>
                  <a:rPr lang="en-US" sz="800" b="1" dirty="0"/>
                  <a:t>3</a:t>
                </a:r>
              </a:p>
              <a:p>
                <a:endParaRPr lang="en-US" sz="800" b="1" dirty="0"/>
              </a:p>
              <a:p>
                <a:r>
                  <a:rPr lang="en-US" sz="800" b="1" dirty="0"/>
                  <a:t>DDR4 </a:t>
                </a:r>
              </a:p>
              <a:p>
                <a:endParaRPr lang="en-US" sz="800" b="1" dirty="0"/>
              </a:p>
              <a:p>
                <a:r>
                  <a:rPr lang="en-US" sz="800" b="1" dirty="0"/>
                  <a:t>Channels</a:t>
                </a:r>
                <a:endParaRPr lang="tr-TR" sz="800" b="1" dirty="0"/>
              </a:p>
            </p:txBody>
          </p:sp>
        </p:grpSp>
        <p:sp>
          <p:nvSpPr>
            <p:cNvPr id="109" name="TextBox 108">
              <a:extLst>
                <a:ext uri="{FF2B5EF4-FFF2-40B4-BE49-F238E27FC236}">
                  <a16:creationId xmlns:a16="http://schemas.microsoft.com/office/drawing/2014/main" id="{9135DC7D-6093-4327-8DA0-04214447A575}"/>
                </a:ext>
              </a:extLst>
            </p:cNvPr>
            <p:cNvSpPr txBox="1"/>
            <p:nvPr/>
          </p:nvSpPr>
          <p:spPr>
            <a:xfrm>
              <a:off x="1710143" y="2587046"/>
              <a:ext cx="2543943" cy="646331"/>
            </a:xfrm>
            <a:prstGeom prst="rect">
              <a:avLst/>
            </a:prstGeom>
            <a:noFill/>
          </p:spPr>
          <p:txBody>
            <a:bodyPr wrap="square" rtlCol="0">
              <a:spAutoFit/>
            </a:bodyPr>
            <a:lstStyle/>
            <a:p>
              <a:r>
                <a:rPr lang="en-US" b="1" dirty="0">
                  <a:solidFill>
                    <a:srgbClr val="FFFF00"/>
                  </a:solidFill>
                </a:rPr>
                <a:t>Up to 36 Tiles connected by 2D interconnect mesh</a:t>
              </a:r>
              <a:endParaRPr lang="tr-TR" b="1" dirty="0">
                <a:solidFill>
                  <a:srgbClr val="FFFF00"/>
                </a:solidFill>
              </a:endParaRPr>
            </a:p>
          </p:txBody>
        </p:sp>
      </p:grpSp>
      <p:grpSp>
        <p:nvGrpSpPr>
          <p:cNvPr id="111" name="Group 110">
            <a:extLst>
              <a:ext uri="{FF2B5EF4-FFF2-40B4-BE49-F238E27FC236}">
                <a16:creationId xmlns:a16="http://schemas.microsoft.com/office/drawing/2014/main" id="{1B761C6B-3258-4892-B0B0-17C0AB78A18F}"/>
              </a:ext>
            </a:extLst>
          </p:cNvPr>
          <p:cNvGrpSpPr/>
          <p:nvPr/>
        </p:nvGrpSpPr>
        <p:grpSpPr>
          <a:xfrm>
            <a:off x="6088446" y="1237587"/>
            <a:ext cx="2766209" cy="957606"/>
            <a:chOff x="3086100" y="2447924"/>
            <a:chExt cx="5191125" cy="2076452"/>
          </a:xfrm>
        </p:grpSpPr>
        <p:grpSp>
          <p:nvGrpSpPr>
            <p:cNvPr id="112" name="Group 111">
              <a:extLst>
                <a:ext uri="{FF2B5EF4-FFF2-40B4-BE49-F238E27FC236}">
                  <a16:creationId xmlns:a16="http://schemas.microsoft.com/office/drawing/2014/main" id="{4E95BE95-52DA-4B96-84C4-BBA0C9B2846A}"/>
                </a:ext>
              </a:extLst>
            </p:cNvPr>
            <p:cNvGrpSpPr/>
            <p:nvPr/>
          </p:nvGrpSpPr>
          <p:grpSpPr>
            <a:xfrm>
              <a:off x="3086100" y="2447924"/>
              <a:ext cx="5191125" cy="2076452"/>
              <a:chOff x="3086100" y="2447924"/>
              <a:chExt cx="5191125" cy="2076452"/>
            </a:xfrm>
          </p:grpSpPr>
          <p:sp>
            <p:nvSpPr>
              <p:cNvPr id="119" name="Rectangle 118">
                <a:extLst>
                  <a:ext uri="{FF2B5EF4-FFF2-40B4-BE49-F238E27FC236}">
                    <a16:creationId xmlns:a16="http://schemas.microsoft.com/office/drawing/2014/main" id="{447721CA-275C-4BF8-83E4-242554BAAB77}"/>
                  </a:ext>
                </a:extLst>
              </p:cNvPr>
              <p:cNvSpPr/>
              <p:nvPr/>
            </p:nvSpPr>
            <p:spPr>
              <a:xfrm>
                <a:off x="3086100" y="2447925"/>
                <a:ext cx="5191125" cy="2076450"/>
              </a:xfrm>
              <a:prstGeom prst="rect">
                <a:avLst/>
              </a:prstGeom>
              <a:ln w="317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p>
            </p:txBody>
          </p:sp>
          <p:sp>
            <p:nvSpPr>
              <p:cNvPr id="120" name="Rectangle 119">
                <a:extLst>
                  <a:ext uri="{FF2B5EF4-FFF2-40B4-BE49-F238E27FC236}">
                    <a16:creationId xmlns:a16="http://schemas.microsoft.com/office/drawing/2014/main" id="{FF5C87B4-EFF5-4B81-9388-BC828744E515}"/>
                  </a:ext>
                </a:extLst>
              </p:cNvPr>
              <p:cNvSpPr/>
              <p:nvPr/>
            </p:nvSpPr>
            <p:spPr>
              <a:xfrm>
                <a:off x="4729162" y="2962274"/>
                <a:ext cx="1905000" cy="1562101"/>
              </a:xfrm>
              <a:prstGeom prst="rect">
                <a:avLst/>
              </a:prstGeom>
              <a:solidFill>
                <a:srgbClr val="FF0000"/>
              </a:solidFill>
              <a:ln w="317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p>
            </p:txBody>
          </p:sp>
          <p:sp>
            <p:nvSpPr>
              <p:cNvPr id="121" name="Rectangle 120">
                <a:extLst>
                  <a:ext uri="{FF2B5EF4-FFF2-40B4-BE49-F238E27FC236}">
                    <a16:creationId xmlns:a16="http://schemas.microsoft.com/office/drawing/2014/main" id="{E2DEA5BE-74F7-47E2-B684-2873CBDF0337}"/>
                  </a:ext>
                </a:extLst>
              </p:cNvPr>
              <p:cNvSpPr/>
              <p:nvPr/>
            </p:nvSpPr>
            <p:spPr>
              <a:xfrm>
                <a:off x="3086100" y="3390902"/>
                <a:ext cx="1643062" cy="1133474"/>
              </a:xfrm>
              <a:prstGeom prst="rect">
                <a:avLst/>
              </a:prstGeom>
              <a:solidFill>
                <a:srgbClr val="FFC000"/>
              </a:solidFill>
              <a:ln w="317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p>
            </p:txBody>
          </p:sp>
          <p:sp>
            <p:nvSpPr>
              <p:cNvPr id="122" name="Rectangle 121">
                <a:extLst>
                  <a:ext uri="{FF2B5EF4-FFF2-40B4-BE49-F238E27FC236}">
                    <a16:creationId xmlns:a16="http://schemas.microsoft.com/office/drawing/2014/main" id="{3ACC9639-2FAC-428A-8AE7-D11E1CB474C0}"/>
                  </a:ext>
                </a:extLst>
              </p:cNvPr>
              <p:cNvSpPr/>
              <p:nvPr/>
            </p:nvSpPr>
            <p:spPr>
              <a:xfrm>
                <a:off x="6634163" y="3390900"/>
                <a:ext cx="1643062" cy="1133476"/>
              </a:xfrm>
              <a:prstGeom prst="rect">
                <a:avLst/>
              </a:prstGeom>
              <a:solidFill>
                <a:srgbClr val="FFC000"/>
              </a:solidFill>
              <a:ln w="317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p>
            </p:txBody>
          </p:sp>
          <p:sp>
            <p:nvSpPr>
              <p:cNvPr id="123" name="Rectangle 122">
                <a:extLst>
                  <a:ext uri="{FF2B5EF4-FFF2-40B4-BE49-F238E27FC236}">
                    <a16:creationId xmlns:a16="http://schemas.microsoft.com/office/drawing/2014/main" id="{1D18AACC-B057-4B21-96B9-FBB0F1ADE0DF}"/>
                  </a:ext>
                </a:extLst>
              </p:cNvPr>
              <p:cNvSpPr/>
              <p:nvPr/>
            </p:nvSpPr>
            <p:spPr>
              <a:xfrm>
                <a:off x="4729162" y="2447924"/>
                <a:ext cx="1905000" cy="514350"/>
              </a:xfrm>
              <a:prstGeom prst="rect">
                <a:avLst/>
              </a:prstGeom>
              <a:solidFill>
                <a:schemeClr val="accent2">
                  <a:lumMod val="75000"/>
                </a:schemeClr>
              </a:solidFill>
              <a:ln w="317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a:p>
            </p:txBody>
          </p:sp>
        </p:grpSp>
        <p:sp>
          <p:nvSpPr>
            <p:cNvPr id="113" name="TextBox 112">
              <a:extLst>
                <a:ext uri="{FF2B5EF4-FFF2-40B4-BE49-F238E27FC236}">
                  <a16:creationId xmlns:a16="http://schemas.microsoft.com/office/drawing/2014/main" id="{A1255B8F-5A84-45E5-9D2A-88755ABDDB5F}"/>
                </a:ext>
              </a:extLst>
            </p:cNvPr>
            <p:cNvSpPr txBox="1"/>
            <p:nvPr/>
          </p:nvSpPr>
          <p:spPr>
            <a:xfrm>
              <a:off x="4893471" y="3327825"/>
              <a:ext cx="1576385" cy="867590"/>
            </a:xfrm>
            <a:prstGeom prst="rect">
              <a:avLst/>
            </a:prstGeom>
            <a:noFill/>
            <a:scene3d>
              <a:camera prst="orthographicFront"/>
              <a:lightRig rig="threePt" dir="t"/>
            </a:scene3d>
            <a:sp3d>
              <a:bevelT/>
            </a:sp3d>
          </p:spPr>
          <p:txBody>
            <a:bodyPr wrap="square" rtlCol="0">
              <a:spAutoFit/>
            </a:bodyPr>
            <a:lstStyle/>
            <a:p>
              <a:pPr algn="ctr"/>
              <a:r>
                <a:rPr lang="en-US" sz="1000" b="1" dirty="0"/>
                <a:t>Shared 1MB L2</a:t>
              </a:r>
              <a:endParaRPr lang="tr-TR" sz="1000" b="1" dirty="0"/>
            </a:p>
          </p:txBody>
        </p:sp>
        <p:sp>
          <p:nvSpPr>
            <p:cNvPr id="114" name="TextBox 113">
              <a:extLst>
                <a:ext uri="{FF2B5EF4-FFF2-40B4-BE49-F238E27FC236}">
                  <a16:creationId xmlns:a16="http://schemas.microsoft.com/office/drawing/2014/main" id="{DDCE28F2-8BCD-41F6-A5B8-1FEAC83A7BCF}"/>
                </a:ext>
              </a:extLst>
            </p:cNvPr>
            <p:cNvSpPr txBox="1"/>
            <p:nvPr/>
          </p:nvSpPr>
          <p:spPr>
            <a:xfrm>
              <a:off x="3240880" y="3574045"/>
              <a:ext cx="1323975" cy="567268"/>
            </a:xfrm>
            <a:prstGeom prst="rect">
              <a:avLst/>
            </a:prstGeom>
            <a:noFill/>
            <a:scene3d>
              <a:camera prst="orthographicFront"/>
              <a:lightRig rig="threePt" dir="t"/>
            </a:scene3d>
            <a:sp3d>
              <a:bevelT/>
            </a:sp3d>
          </p:spPr>
          <p:txBody>
            <a:bodyPr wrap="square" rtlCol="0">
              <a:spAutoFit/>
            </a:bodyPr>
            <a:lstStyle/>
            <a:p>
              <a:pPr algn="ctr"/>
              <a:r>
                <a:rPr lang="en-US" sz="1100" b="1" dirty="0"/>
                <a:t>Core</a:t>
              </a:r>
              <a:endParaRPr lang="tr-TR" sz="1100" b="1" dirty="0"/>
            </a:p>
          </p:txBody>
        </p:sp>
        <p:sp>
          <p:nvSpPr>
            <p:cNvPr id="115" name="TextBox 114">
              <a:extLst>
                <a:ext uri="{FF2B5EF4-FFF2-40B4-BE49-F238E27FC236}">
                  <a16:creationId xmlns:a16="http://schemas.microsoft.com/office/drawing/2014/main" id="{75BB917E-98F1-4B71-A4ED-1BA0AEBA2A3B}"/>
                </a:ext>
              </a:extLst>
            </p:cNvPr>
            <p:cNvSpPr txBox="1"/>
            <p:nvPr/>
          </p:nvSpPr>
          <p:spPr>
            <a:xfrm>
              <a:off x="6793705" y="3574045"/>
              <a:ext cx="1323975" cy="567268"/>
            </a:xfrm>
            <a:prstGeom prst="rect">
              <a:avLst/>
            </a:prstGeom>
            <a:noFill/>
            <a:scene3d>
              <a:camera prst="orthographicFront"/>
              <a:lightRig rig="threePt" dir="t"/>
            </a:scene3d>
            <a:sp3d>
              <a:bevelT/>
            </a:sp3d>
          </p:spPr>
          <p:txBody>
            <a:bodyPr wrap="square" rtlCol="0">
              <a:spAutoFit/>
            </a:bodyPr>
            <a:lstStyle/>
            <a:p>
              <a:pPr algn="ctr"/>
              <a:r>
                <a:rPr lang="en-US" sz="1100" b="1" dirty="0"/>
                <a:t>Core</a:t>
              </a:r>
              <a:endParaRPr lang="tr-TR" sz="1100" b="1" dirty="0"/>
            </a:p>
          </p:txBody>
        </p:sp>
        <p:sp>
          <p:nvSpPr>
            <p:cNvPr id="116" name="TextBox 115">
              <a:extLst>
                <a:ext uri="{FF2B5EF4-FFF2-40B4-BE49-F238E27FC236}">
                  <a16:creationId xmlns:a16="http://schemas.microsoft.com/office/drawing/2014/main" id="{899786F4-E6A9-494D-8BF4-7876E1040377}"/>
                </a:ext>
              </a:extLst>
            </p:cNvPr>
            <p:cNvSpPr txBox="1"/>
            <p:nvPr/>
          </p:nvSpPr>
          <p:spPr>
            <a:xfrm>
              <a:off x="3240880" y="2636547"/>
              <a:ext cx="1323975" cy="550587"/>
            </a:xfrm>
            <a:prstGeom prst="rect">
              <a:avLst/>
            </a:prstGeom>
            <a:noFill/>
            <a:scene3d>
              <a:camera prst="orthographicFront"/>
              <a:lightRig rig="threePt" dir="t"/>
            </a:scene3d>
            <a:sp3d>
              <a:bevelT/>
            </a:sp3d>
          </p:spPr>
          <p:txBody>
            <a:bodyPr wrap="square" rtlCol="0">
              <a:spAutoFit/>
            </a:bodyPr>
            <a:lstStyle/>
            <a:p>
              <a:pPr algn="ctr"/>
              <a:r>
                <a:rPr lang="en-US" sz="1050" b="1" dirty="0"/>
                <a:t>2 VPUs</a:t>
              </a:r>
              <a:endParaRPr lang="tr-TR" sz="1050" b="1" dirty="0"/>
            </a:p>
          </p:txBody>
        </p:sp>
        <p:sp>
          <p:nvSpPr>
            <p:cNvPr id="117" name="TextBox 116">
              <a:extLst>
                <a:ext uri="{FF2B5EF4-FFF2-40B4-BE49-F238E27FC236}">
                  <a16:creationId xmlns:a16="http://schemas.microsoft.com/office/drawing/2014/main" id="{9500C44F-34A9-4FCD-A90D-52C2C47DF56B}"/>
                </a:ext>
              </a:extLst>
            </p:cNvPr>
            <p:cNvSpPr txBox="1"/>
            <p:nvPr/>
          </p:nvSpPr>
          <p:spPr>
            <a:xfrm>
              <a:off x="6793704" y="2636547"/>
              <a:ext cx="1323975" cy="550587"/>
            </a:xfrm>
            <a:prstGeom prst="rect">
              <a:avLst/>
            </a:prstGeom>
            <a:noFill/>
            <a:scene3d>
              <a:camera prst="orthographicFront"/>
              <a:lightRig rig="threePt" dir="t"/>
            </a:scene3d>
            <a:sp3d>
              <a:bevelT/>
            </a:sp3d>
          </p:spPr>
          <p:txBody>
            <a:bodyPr wrap="square" rtlCol="0">
              <a:spAutoFit/>
            </a:bodyPr>
            <a:lstStyle/>
            <a:p>
              <a:pPr algn="ctr"/>
              <a:r>
                <a:rPr lang="en-US" sz="1050" b="1" dirty="0"/>
                <a:t>2 VPUs</a:t>
              </a:r>
              <a:endParaRPr lang="tr-TR" sz="1050" b="1" dirty="0"/>
            </a:p>
          </p:txBody>
        </p:sp>
        <p:sp>
          <p:nvSpPr>
            <p:cNvPr id="118" name="TextBox 117">
              <a:extLst>
                <a:ext uri="{FF2B5EF4-FFF2-40B4-BE49-F238E27FC236}">
                  <a16:creationId xmlns:a16="http://schemas.microsoft.com/office/drawing/2014/main" id="{4498833E-A4CD-4D89-BC81-50CCD624E995}"/>
                </a:ext>
              </a:extLst>
            </p:cNvPr>
            <p:cNvSpPr txBox="1"/>
            <p:nvPr/>
          </p:nvSpPr>
          <p:spPr>
            <a:xfrm>
              <a:off x="5019674" y="2450380"/>
              <a:ext cx="1323975" cy="600640"/>
            </a:xfrm>
            <a:prstGeom prst="rect">
              <a:avLst/>
            </a:prstGeom>
            <a:noFill/>
            <a:scene3d>
              <a:camera prst="orthographicFront"/>
              <a:lightRig rig="threePt" dir="t"/>
            </a:scene3d>
            <a:sp3d>
              <a:bevelT/>
            </a:sp3d>
          </p:spPr>
          <p:txBody>
            <a:bodyPr wrap="square" rtlCol="0">
              <a:spAutoFit/>
            </a:bodyPr>
            <a:lstStyle/>
            <a:p>
              <a:pPr algn="ctr"/>
              <a:r>
                <a:rPr lang="en-US" sz="600" b="1" dirty="0"/>
                <a:t>Cache/Home Agent</a:t>
              </a:r>
              <a:endParaRPr lang="tr-TR" sz="600" b="1" dirty="0"/>
            </a:p>
          </p:txBody>
        </p:sp>
      </p:grpSp>
      <p:sp>
        <p:nvSpPr>
          <p:cNvPr id="137" name="Arrow: Right 136">
            <a:extLst>
              <a:ext uri="{FF2B5EF4-FFF2-40B4-BE49-F238E27FC236}">
                <a16:creationId xmlns:a16="http://schemas.microsoft.com/office/drawing/2014/main" id="{9799EC19-91E0-4985-9A3B-A0758310EBCD}"/>
              </a:ext>
            </a:extLst>
          </p:cNvPr>
          <p:cNvSpPr/>
          <p:nvPr/>
        </p:nvSpPr>
        <p:spPr>
          <a:xfrm rot="20065681">
            <a:off x="5108749" y="1915802"/>
            <a:ext cx="997422" cy="2054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38" name="TextBox 137">
            <a:extLst>
              <a:ext uri="{FF2B5EF4-FFF2-40B4-BE49-F238E27FC236}">
                <a16:creationId xmlns:a16="http://schemas.microsoft.com/office/drawing/2014/main" id="{3903D250-83C4-4F9E-AD0F-BFA080B924D8}"/>
              </a:ext>
            </a:extLst>
          </p:cNvPr>
          <p:cNvSpPr txBox="1"/>
          <p:nvPr/>
        </p:nvSpPr>
        <p:spPr>
          <a:xfrm>
            <a:off x="5863504" y="2589591"/>
            <a:ext cx="3216092" cy="1477328"/>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accent1">
                    <a:lumMod val="75000"/>
                  </a:schemeClr>
                </a:solidFill>
              </a:rPr>
              <a:t>2 cores per tile</a:t>
            </a:r>
          </a:p>
          <a:p>
            <a:pPr marL="285750" indent="-285750">
              <a:buFont typeface="Arial" panose="020B0604020202020204" pitchFamily="34" charset="0"/>
              <a:buChar char="•"/>
            </a:pPr>
            <a:r>
              <a:rPr lang="en-US" i="1" dirty="0">
                <a:solidFill>
                  <a:schemeClr val="accent1">
                    <a:lumMod val="75000"/>
                  </a:schemeClr>
                </a:solidFill>
              </a:rPr>
              <a:t>8 High Bandwidth Memory modules (2 GB each)</a:t>
            </a:r>
          </a:p>
          <a:p>
            <a:pPr marL="285750" indent="-285750">
              <a:buFont typeface="Arial" panose="020B0604020202020204" pitchFamily="34" charset="0"/>
              <a:buChar char="•"/>
            </a:pPr>
            <a:r>
              <a:rPr lang="en-US" i="1" dirty="0">
                <a:solidFill>
                  <a:schemeClr val="accent1">
                    <a:lumMod val="75000"/>
                  </a:schemeClr>
                </a:solidFill>
              </a:rPr>
              <a:t>8 access channels to HBM</a:t>
            </a:r>
          </a:p>
          <a:p>
            <a:pPr marL="285750" indent="-285750">
              <a:buFont typeface="Arial" panose="020B0604020202020204" pitchFamily="34" charset="0"/>
              <a:buChar char="•"/>
            </a:pPr>
            <a:r>
              <a:rPr lang="en-US" i="1" dirty="0">
                <a:solidFill>
                  <a:schemeClr val="accent1">
                    <a:lumMod val="75000"/>
                  </a:schemeClr>
                </a:solidFill>
              </a:rPr>
              <a:t>6 access channels to HCM</a:t>
            </a:r>
          </a:p>
        </p:txBody>
      </p:sp>
      <p:pic>
        <p:nvPicPr>
          <p:cNvPr id="144" name="Picture 143" descr="A circuit board&#10;&#10;Description generated with very high confidence">
            <a:extLst>
              <a:ext uri="{FF2B5EF4-FFF2-40B4-BE49-F238E27FC236}">
                <a16:creationId xmlns:a16="http://schemas.microsoft.com/office/drawing/2014/main" id="{008006FD-1E31-4A08-B872-B3521ADF3C5D}"/>
              </a:ext>
            </a:extLst>
          </p:cNvPr>
          <p:cNvPicPr>
            <a:picLocks noChangeAspect="1"/>
          </p:cNvPicPr>
          <p:nvPr/>
        </p:nvPicPr>
        <p:blipFill rotWithShape="1">
          <a:blip r:embed="rId3"/>
          <a:srcRect l="13805" r="14488"/>
          <a:stretch/>
        </p:blipFill>
        <p:spPr>
          <a:xfrm>
            <a:off x="5694613" y="4198196"/>
            <a:ext cx="3415511" cy="2572109"/>
          </a:xfrm>
          <a:prstGeom prst="rect">
            <a:avLst/>
          </a:prstGeom>
        </p:spPr>
      </p:pic>
    </p:spTree>
    <p:extLst>
      <p:ext uri="{BB962C8B-B14F-4D97-AF65-F5344CB8AC3E}">
        <p14:creationId xmlns:p14="http://schemas.microsoft.com/office/powerpoint/2010/main" val="54790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0B188-260E-40D6-8C05-7EDCCE802AA3}"/>
              </a:ext>
            </a:extLst>
          </p:cNvPr>
          <p:cNvSpPr>
            <a:spLocks noGrp="1"/>
          </p:cNvSpPr>
          <p:nvPr>
            <p:ph idx="1"/>
          </p:nvPr>
        </p:nvSpPr>
        <p:spPr>
          <a:xfrm>
            <a:off x="457200" y="1262371"/>
            <a:ext cx="8229600" cy="565054"/>
          </a:xfrm>
        </p:spPr>
        <p:txBody>
          <a:bodyPr>
            <a:normAutofit lnSpcReduction="10000"/>
          </a:bodyPr>
          <a:lstStyle/>
          <a:p>
            <a:r>
              <a:rPr lang="en-US" b="1" dirty="0"/>
              <a:t>Intel KNL Memory Modes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2" name="Title 1">
            <a:extLst>
              <a:ext uri="{FF2B5EF4-FFF2-40B4-BE49-F238E27FC236}">
                <a16:creationId xmlns:a16="http://schemas.microsoft.com/office/drawing/2014/main" id="{A7589C2F-0609-4D02-B656-11E91B772CC8}"/>
              </a:ext>
            </a:extLst>
          </p:cNvPr>
          <p:cNvSpPr>
            <a:spLocks noGrp="1"/>
          </p:cNvSpPr>
          <p:nvPr>
            <p:ph type="title"/>
          </p:nvPr>
        </p:nvSpPr>
        <p:spPr/>
        <p:txBody>
          <a:bodyPr/>
          <a:lstStyle/>
          <a:p>
            <a:r>
              <a:rPr lang="en-US" dirty="0"/>
              <a:t>Intel KNL Overview – cont.</a:t>
            </a:r>
            <a:endParaRPr lang="tr-TR" dirty="0"/>
          </a:p>
        </p:txBody>
      </p:sp>
      <p:sp>
        <p:nvSpPr>
          <p:cNvPr id="4" name="Slide Number Placeholder 3">
            <a:extLst>
              <a:ext uri="{FF2B5EF4-FFF2-40B4-BE49-F238E27FC236}">
                <a16:creationId xmlns:a16="http://schemas.microsoft.com/office/drawing/2014/main" id="{94852CF6-4264-431F-BE4E-88F3938AA5DF}"/>
              </a:ext>
            </a:extLst>
          </p:cNvPr>
          <p:cNvSpPr>
            <a:spLocks noGrp="1"/>
          </p:cNvSpPr>
          <p:nvPr>
            <p:ph type="sldNum" sz="quarter" idx="12"/>
          </p:nvPr>
        </p:nvSpPr>
        <p:spPr/>
        <p:txBody>
          <a:bodyPr/>
          <a:lstStyle/>
          <a:p>
            <a:fld id="{D7D17EEB-E88F-E742-93D6-13182CC56D54}" type="slidenum">
              <a:rPr lang="en-US" smtClean="0"/>
              <a:t>6</a:t>
            </a:fld>
            <a:endParaRPr lang="en-US" dirty="0"/>
          </a:p>
        </p:txBody>
      </p:sp>
      <p:grpSp>
        <p:nvGrpSpPr>
          <p:cNvPr id="41" name="Group 40">
            <a:extLst>
              <a:ext uri="{FF2B5EF4-FFF2-40B4-BE49-F238E27FC236}">
                <a16:creationId xmlns:a16="http://schemas.microsoft.com/office/drawing/2014/main" id="{96E28FC0-54C0-4304-AFB1-F98A8F88CC63}"/>
              </a:ext>
            </a:extLst>
          </p:cNvPr>
          <p:cNvGrpSpPr/>
          <p:nvPr/>
        </p:nvGrpSpPr>
        <p:grpSpPr>
          <a:xfrm>
            <a:off x="337296" y="2165375"/>
            <a:ext cx="8469407" cy="3044075"/>
            <a:chOff x="217393" y="2911187"/>
            <a:chExt cx="8469407" cy="3044075"/>
          </a:xfrm>
        </p:grpSpPr>
        <p:sp>
          <p:nvSpPr>
            <p:cNvPr id="37" name="TextBox 36">
              <a:extLst>
                <a:ext uri="{FF2B5EF4-FFF2-40B4-BE49-F238E27FC236}">
                  <a16:creationId xmlns:a16="http://schemas.microsoft.com/office/drawing/2014/main" id="{9C2FCB81-30ED-445F-8DA7-D9BC78262F06}"/>
                </a:ext>
              </a:extLst>
            </p:cNvPr>
            <p:cNvSpPr txBox="1"/>
            <p:nvPr/>
          </p:nvSpPr>
          <p:spPr>
            <a:xfrm>
              <a:off x="217393" y="5522366"/>
              <a:ext cx="1618275" cy="430887"/>
            </a:xfrm>
            <a:prstGeom prst="rect">
              <a:avLst/>
            </a:prstGeom>
            <a:noFill/>
          </p:spPr>
          <p:txBody>
            <a:bodyPr wrap="square" rtlCol="0">
              <a:spAutoFit/>
            </a:bodyPr>
            <a:lstStyle/>
            <a:p>
              <a:pPr algn="ctr"/>
              <a:r>
                <a:rPr lang="en-US" sz="2200" b="1" i="1" dirty="0">
                  <a:solidFill>
                    <a:schemeClr val="accent1">
                      <a:lumMod val="75000"/>
                    </a:schemeClr>
                  </a:solidFill>
                  <a:effectLst>
                    <a:outerShdw blurRad="38100" dist="38100" dir="2700000" algn="tl">
                      <a:srgbClr val="000000">
                        <a:alpha val="43137"/>
                      </a:srgbClr>
                    </a:outerShdw>
                  </a:effectLst>
                </a:rPr>
                <a:t>Flat Mode</a:t>
              </a:r>
              <a:endParaRPr lang="tr-TR" sz="2200" b="1" i="1" dirty="0">
                <a:solidFill>
                  <a:schemeClr val="accent1">
                    <a:lumMod val="75000"/>
                  </a:schemeClr>
                </a:solidFill>
                <a:effectLst>
                  <a:outerShdw blurRad="38100" dist="38100" dir="2700000" algn="tl">
                    <a:srgbClr val="000000">
                      <a:alpha val="43137"/>
                    </a:srgbClr>
                  </a:outerShdw>
                </a:effectLst>
              </a:endParaRPr>
            </a:p>
          </p:txBody>
        </p:sp>
        <p:grpSp>
          <p:nvGrpSpPr>
            <p:cNvPr id="40" name="Group 39">
              <a:extLst>
                <a:ext uri="{FF2B5EF4-FFF2-40B4-BE49-F238E27FC236}">
                  <a16:creationId xmlns:a16="http://schemas.microsoft.com/office/drawing/2014/main" id="{3BDA8D3D-73E5-4BB2-954F-A63AAAFA0DCA}"/>
                </a:ext>
              </a:extLst>
            </p:cNvPr>
            <p:cNvGrpSpPr/>
            <p:nvPr/>
          </p:nvGrpSpPr>
          <p:grpSpPr>
            <a:xfrm>
              <a:off x="445429" y="2911187"/>
              <a:ext cx="8241371" cy="3044075"/>
              <a:chOff x="445429" y="2911187"/>
              <a:chExt cx="8241371" cy="3044075"/>
            </a:xfrm>
          </p:grpSpPr>
          <p:grpSp>
            <p:nvGrpSpPr>
              <p:cNvPr id="5" name="Group 4">
                <a:extLst>
                  <a:ext uri="{FF2B5EF4-FFF2-40B4-BE49-F238E27FC236}">
                    <a16:creationId xmlns:a16="http://schemas.microsoft.com/office/drawing/2014/main" id="{2B454D83-B0FB-41B3-B04A-E0664B82B73E}"/>
                  </a:ext>
                </a:extLst>
              </p:cNvPr>
              <p:cNvGrpSpPr/>
              <p:nvPr/>
            </p:nvGrpSpPr>
            <p:grpSpPr>
              <a:xfrm>
                <a:off x="457200" y="3056005"/>
                <a:ext cx="1138663" cy="2376369"/>
                <a:chOff x="7501931" y="2628467"/>
                <a:chExt cx="1138663" cy="2376369"/>
              </a:xfrm>
            </p:grpSpPr>
            <p:sp>
              <p:nvSpPr>
                <p:cNvPr id="6" name="Rectangle 5">
                  <a:extLst>
                    <a:ext uri="{FF2B5EF4-FFF2-40B4-BE49-F238E27FC236}">
                      <a16:creationId xmlns:a16="http://schemas.microsoft.com/office/drawing/2014/main" id="{2DA0ED69-AFE1-46B9-B3FA-924A6E12755E}"/>
                    </a:ext>
                  </a:extLst>
                </p:cNvPr>
                <p:cNvSpPr/>
                <p:nvPr/>
              </p:nvSpPr>
              <p:spPr>
                <a:xfrm>
                  <a:off x="7501931" y="3259874"/>
                  <a:ext cx="1138663" cy="1744962"/>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7" name="Rectangle 6">
                  <a:extLst>
                    <a:ext uri="{FF2B5EF4-FFF2-40B4-BE49-F238E27FC236}">
                      <a16:creationId xmlns:a16="http://schemas.microsoft.com/office/drawing/2014/main" id="{DBE69651-4945-4AF6-A272-7A2C181AFE14}"/>
                    </a:ext>
                  </a:extLst>
                </p:cNvPr>
                <p:cNvSpPr/>
                <p:nvPr/>
              </p:nvSpPr>
              <p:spPr>
                <a:xfrm>
                  <a:off x="7501931" y="2628467"/>
                  <a:ext cx="1138663" cy="631408"/>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grpSp>
          <p:grpSp>
            <p:nvGrpSpPr>
              <p:cNvPr id="10" name="Group 9">
                <a:extLst>
                  <a:ext uri="{FF2B5EF4-FFF2-40B4-BE49-F238E27FC236}">
                    <a16:creationId xmlns:a16="http://schemas.microsoft.com/office/drawing/2014/main" id="{1EDCC126-7AEF-4799-91A4-4E94A7AB315A}"/>
                  </a:ext>
                </a:extLst>
              </p:cNvPr>
              <p:cNvGrpSpPr/>
              <p:nvPr/>
            </p:nvGrpSpPr>
            <p:grpSpPr>
              <a:xfrm>
                <a:off x="2272007" y="3092375"/>
                <a:ext cx="2802063" cy="2322413"/>
                <a:chOff x="1660275" y="3807230"/>
                <a:chExt cx="2802063" cy="2322413"/>
              </a:xfrm>
            </p:grpSpPr>
            <p:sp>
              <p:nvSpPr>
                <p:cNvPr id="14" name="Rectangle 13">
                  <a:extLst>
                    <a:ext uri="{FF2B5EF4-FFF2-40B4-BE49-F238E27FC236}">
                      <a16:creationId xmlns:a16="http://schemas.microsoft.com/office/drawing/2014/main" id="{86763926-ADE1-4907-A919-7288AD17FFED}"/>
                    </a:ext>
                  </a:extLst>
                </p:cNvPr>
                <p:cNvSpPr/>
                <p:nvPr/>
              </p:nvSpPr>
              <p:spPr>
                <a:xfrm>
                  <a:off x="3382349" y="3807230"/>
                  <a:ext cx="1079989" cy="2322413"/>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15" name="TextBox 14">
                  <a:extLst>
                    <a:ext uri="{FF2B5EF4-FFF2-40B4-BE49-F238E27FC236}">
                      <a16:creationId xmlns:a16="http://schemas.microsoft.com/office/drawing/2014/main" id="{2295A8EB-009F-44FC-9968-1614571B4CC7}"/>
                    </a:ext>
                  </a:extLst>
                </p:cNvPr>
                <p:cNvSpPr txBox="1"/>
                <p:nvPr/>
              </p:nvSpPr>
              <p:spPr>
                <a:xfrm>
                  <a:off x="3329476" y="4666531"/>
                  <a:ext cx="1115123" cy="523220"/>
                </a:xfrm>
                <a:prstGeom prst="rect">
                  <a:avLst/>
                </a:prstGeom>
                <a:noFill/>
              </p:spPr>
              <p:txBody>
                <a:bodyPr wrap="square" rtlCol="0">
                  <a:spAutoFit/>
                </a:bodyPr>
                <a:lstStyle/>
                <a:p>
                  <a:pPr algn="ctr"/>
                  <a:r>
                    <a:rPr lang="en-US" sz="2800" b="1" dirty="0"/>
                    <a:t>DDR</a:t>
                  </a:r>
                  <a:endParaRPr lang="tr-TR" sz="2800" b="1" dirty="0"/>
                </a:p>
              </p:txBody>
            </p:sp>
            <p:grpSp>
              <p:nvGrpSpPr>
                <p:cNvPr id="16" name="Group 15">
                  <a:extLst>
                    <a:ext uri="{FF2B5EF4-FFF2-40B4-BE49-F238E27FC236}">
                      <a16:creationId xmlns:a16="http://schemas.microsoft.com/office/drawing/2014/main" id="{F339E705-5558-4664-BE8A-7868967E196D}"/>
                    </a:ext>
                  </a:extLst>
                </p:cNvPr>
                <p:cNvGrpSpPr/>
                <p:nvPr/>
              </p:nvGrpSpPr>
              <p:grpSpPr>
                <a:xfrm>
                  <a:off x="1660275" y="3807230"/>
                  <a:ext cx="1702182" cy="2314561"/>
                  <a:chOff x="2750857" y="2576197"/>
                  <a:chExt cx="1702182" cy="2314561"/>
                </a:xfrm>
              </p:grpSpPr>
              <p:sp>
                <p:nvSpPr>
                  <p:cNvPr id="17" name="Isosceles Triangle 16">
                    <a:extLst>
                      <a:ext uri="{FF2B5EF4-FFF2-40B4-BE49-F238E27FC236}">
                        <a16:creationId xmlns:a16="http://schemas.microsoft.com/office/drawing/2014/main" id="{D67F638E-59B9-4CA0-89E1-CEDE1C251853}"/>
                      </a:ext>
                    </a:extLst>
                  </p:cNvPr>
                  <p:cNvSpPr/>
                  <p:nvPr/>
                </p:nvSpPr>
                <p:spPr>
                  <a:xfrm rot="16200000">
                    <a:off x="2486293" y="2924013"/>
                    <a:ext cx="2314561" cy="1618930"/>
                  </a:xfrm>
                  <a:prstGeom prst="triangle">
                    <a:avLst/>
                  </a:prstGeom>
                  <a:solidFill>
                    <a:schemeClr val="bg2">
                      <a:lumMod val="90000"/>
                    </a:schemeClr>
                  </a:soli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18" name="Rectangle 17">
                    <a:extLst>
                      <a:ext uri="{FF2B5EF4-FFF2-40B4-BE49-F238E27FC236}">
                        <a16:creationId xmlns:a16="http://schemas.microsoft.com/office/drawing/2014/main" id="{4FB516E6-E6C6-4F88-AADC-5C96D45CF4A1}"/>
                      </a:ext>
                    </a:extLst>
                  </p:cNvPr>
                  <p:cNvSpPr/>
                  <p:nvPr/>
                </p:nvSpPr>
                <p:spPr>
                  <a:xfrm>
                    <a:off x="2834107" y="3396858"/>
                    <a:ext cx="1138663" cy="631408"/>
                  </a:xfrm>
                  <a:prstGeom prst="rect">
                    <a:avLst/>
                  </a:prstGeom>
                  <a:pattFill prst="wdUpDiag">
                    <a:fgClr>
                      <a:srgbClr val="FFFF00"/>
                    </a:fgClr>
                    <a:bgClr>
                      <a:schemeClr val="bg1"/>
                    </a:bgClr>
                  </a:patt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9" name="TextBox 18">
                    <a:extLst>
                      <a:ext uri="{FF2B5EF4-FFF2-40B4-BE49-F238E27FC236}">
                        <a16:creationId xmlns:a16="http://schemas.microsoft.com/office/drawing/2014/main" id="{C81B1AC7-3947-4C63-A32C-7E8E6D419FD3}"/>
                      </a:ext>
                    </a:extLst>
                  </p:cNvPr>
                  <p:cNvSpPr txBox="1"/>
                  <p:nvPr/>
                </p:nvSpPr>
                <p:spPr>
                  <a:xfrm>
                    <a:off x="2750857" y="3404250"/>
                    <a:ext cx="1239200" cy="523220"/>
                  </a:xfrm>
                  <a:prstGeom prst="rect">
                    <a:avLst/>
                  </a:prstGeom>
                  <a:noFill/>
                </p:spPr>
                <p:txBody>
                  <a:bodyPr wrap="square" rtlCol="0">
                    <a:spAutoFit/>
                  </a:bodyPr>
                  <a:lstStyle/>
                  <a:p>
                    <a:pPr algn="ctr"/>
                    <a:r>
                      <a:rPr lang="en-US" sz="1400" b="1" dirty="0"/>
                      <a:t>HBM as 16GB L3 Cache</a:t>
                    </a:r>
                    <a:endParaRPr lang="tr-TR" sz="1400" b="1" dirty="0"/>
                  </a:p>
                </p:txBody>
              </p:sp>
            </p:grpSp>
          </p:grpSp>
          <p:sp>
            <p:nvSpPr>
              <p:cNvPr id="20" name="TextBox 19">
                <a:extLst>
                  <a:ext uri="{FF2B5EF4-FFF2-40B4-BE49-F238E27FC236}">
                    <a16:creationId xmlns:a16="http://schemas.microsoft.com/office/drawing/2014/main" id="{980E2E2F-D9D4-40DA-B63D-230F02AB6339}"/>
                  </a:ext>
                </a:extLst>
              </p:cNvPr>
              <p:cNvSpPr txBox="1"/>
              <p:nvPr/>
            </p:nvSpPr>
            <p:spPr>
              <a:xfrm>
                <a:off x="457199" y="4298283"/>
                <a:ext cx="1115123" cy="523220"/>
              </a:xfrm>
              <a:prstGeom prst="rect">
                <a:avLst/>
              </a:prstGeom>
              <a:noFill/>
            </p:spPr>
            <p:txBody>
              <a:bodyPr wrap="square" rtlCol="0">
                <a:spAutoFit/>
              </a:bodyPr>
              <a:lstStyle/>
              <a:p>
                <a:pPr algn="ctr"/>
                <a:r>
                  <a:rPr lang="en-US" sz="2800" b="1" dirty="0"/>
                  <a:t>DDR</a:t>
                </a:r>
                <a:endParaRPr lang="tr-TR" sz="2800" b="1" dirty="0"/>
              </a:p>
            </p:txBody>
          </p:sp>
          <p:sp>
            <p:nvSpPr>
              <p:cNvPr id="21" name="TextBox 20">
                <a:extLst>
                  <a:ext uri="{FF2B5EF4-FFF2-40B4-BE49-F238E27FC236}">
                    <a16:creationId xmlns:a16="http://schemas.microsoft.com/office/drawing/2014/main" id="{16277798-F344-4E4D-9B71-0A2602046B98}"/>
                  </a:ext>
                </a:extLst>
              </p:cNvPr>
              <p:cNvSpPr txBox="1"/>
              <p:nvPr/>
            </p:nvSpPr>
            <p:spPr>
              <a:xfrm>
                <a:off x="445429" y="3135749"/>
                <a:ext cx="1138661" cy="461665"/>
              </a:xfrm>
              <a:prstGeom prst="rect">
                <a:avLst/>
              </a:prstGeom>
              <a:noFill/>
            </p:spPr>
            <p:txBody>
              <a:bodyPr wrap="square" rtlCol="0">
                <a:spAutoFit/>
              </a:bodyPr>
              <a:lstStyle/>
              <a:p>
                <a:pPr algn="ctr"/>
                <a:r>
                  <a:rPr lang="en-US" sz="1200" b="1" dirty="0"/>
                  <a:t>HBM as 16GB addressable</a:t>
                </a:r>
                <a:endParaRPr lang="tr-TR" sz="1200" b="1" dirty="0"/>
              </a:p>
            </p:txBody>
          </p:sp>
          <p:grpSp>
            <p:nvGrpSpPr>
              <p:cNvPr id="22" name="Group 21">
                <a:extLst>
                  <a:ext uri="{FF2B5EF4-FFF2-40B4-BE49-F238E27FC236}">
                    <a16:creationId xmlns:a16="http://schemas.microsoft.com/office/drawing/2014/main" id="{77AF4C94-53C7-449A-9E9A-86E5E9AFDB93}"/>
                  </a:ext>
                </a:extLst>
              </p:cNvPr>
              <p:cNvGrpSpPr/>
              <p:nvPr/>
            </p:nvGrpSpPr>
            <p:grpSpPr>
              <a:xfrm>
                <a:off x="5598407" y="2911187"/>
                <a:ext cx="2928871" cy="2452877"/>
                <a:chOff x="4568420" y="2476948"/>
                <a:chExt cx="2928871" cy="2452877"/>
              </a:xfrm>
            </p:grpSpPr>
            <p:grpSp>
              <p:nvGrpSpPr>
                <p:cNvPr id="27" name="Group 26">
                  <a:extLst>
                    <a:ext uri="{FF2B5EF4-FFF2-40B4-BE49-F238E27FC236}">
                      <a16:creationId xmlns:a16="http://schemas.microsoft.com/office/drawing/2014/main" id="{98BB04C0-EB0F-4A99-BDC8-06089A82D830}"/>
                    </a:ext>
                  </a:extLst>
                </p:cNvPr>
                <p:cNvGrpSpPr/>
                <p:nvPr/>
              </p:nvGrpSpPr>
              <p:grpSpPr>
                <a:xfrm>
                  <a:off x="4568420" y="2557340"/>
                  <a:ext cx="2926716" cy="2372485"/>
                  <a:chOff x="1696101" y="3770860"/>
                  <a:chExt cx="2926716" cy="2372485"/>
                </a:xfrm>
              </p:grpSpPr>
              <p:sp>
                <p:nvSpPr>
                  <p:cNvPr id="31" name="Rectangle 30">
                    <a:extLst>
                      <a:ext uri="{FF2B5EF4-FFF2-40B4-BE49-F238E27FC236}">
                        <a16:creationId xmlns:a16="http://schemas.microsoft.com/office/drawing/2014/main" id="{4D7125D9-DEA4-4A2D-A73F-F83F16710705}"/>
                      </a:ext>
                    </a:extLst>
                  </p:cNvPr>
                  <p:cNvSpPr/>
                  <p:nvPr/>
                </p:nvSpPr>
                <p:spPr>
                  <a:xfrm>
                    <a:off x="3349368" y="4421442"/>
                    <a:ext cx="1273449" cy="1721903"/>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32" name="TextBox 31">
                    <a:extLst>
                      <a:ext uri="{FF2B5EF4-FFF2-40B4-BE49-F238E27FC236}">
                        <a16:creationId xmlns:a16="http://schemas.microsoft.com/office/drawing/2014/main" id="{E0058FBB-D63D-4098-A642-AE8FA17E4610}"/>
                      </a:ext>
                    </a:extLst>
                  </p:cNvPr>
                  <p:cNvSpPr txBox="1"/>
                  <p:nvPr/>
                </p:nvSpPr>
                <p:spPr>
                  <a:xfrm>
                    <a:off x="3392712" y="4961319"/>
                    <a:ext cx="1115123" cy="523220"/>
                  </a:xfrm>
                  <a:prstGeom prst="rect">
                    <a:avLst/>
                  </a:prstGeom>
                  <a:noFill/>
                </p:spPr>
                <p:txBody>
                  <a:bodyPr wrap="square" rtlCol="0">
                    <a:spAutoFit/>
                  </a:bodyPr>
                  <a:lstStyle/>
                  <a:p>
                    <a:pPr algn="ctr"/>
                    <a:r>
                      <a:rPr lang="en-US" sz="2800" b="1" dirty="0"/>
                      <a:t>DDR</a:t>
                    </a:r>
                    <a:endParaRPr lang="tr-TR" sz="2800" b="1" dirty="0"/>
                  </a:p>
                </p:txBody>
              </p:sp>
              <p:grpSp>
                <p:nvGrpSpPr>
                  <p:cNvPr id="33" name="Group 32">
                    <a:extLst>
                      <a:ext uri="{FF2B5EF4-FFF2-40B4-BE49-F238E27FC236}">
                        <a16:creationId xmlns:a16="http://schemas.microsoft.com/office/drawing/2014/main" id="{EA45A6A6-70AB-4D5A-828B-C054A3525664}"/>
                      </a:ext>
                    </a:extLst>
                  </p:cNvPr>
                  <p:cNvGrpSpPr/>
                  <p:nvPr/>
                </p:nvGrpSpPr>
                <p:grpSpPr>
                  <a:xfrm>
                    <a:off x="1696101" y="3770860"/>
                    <a:ext cx="1633375" cy="2314561"/>
                    <a:chOff x="2786683" y="2539827"/>
                    <a:chExt cx="1633375" cy="2314561"/>
                  </a:xfrm>
                </p:grpSpPr>
                <p:sp>
                  <p:nvSpPr>
                    <p:cNvPr id="34" name="Isosceles Triangle 33">
                      <a:extLst>
                        <a:ext uri="{FF2B5EF4-FFF2-40B4-BE49-F238E27FC236}">
                          <a16:creationId xmlns:a16="http://schemas.microsoft.com/office/drawing/2014/main" id="{118DFFC4-AC4D-40BF-BF1A-01CD3B102540}"/>
                        </a:ext>
                      </a:extLst>
                    </p:cNvPr>
                    <p:cNvSpPr/>
                    <p:nvPr/>
                  </p:nvSpPr>
                  <p:spPr>
                    <a:xfrm rot="16200000">
                      <a:off x="2453312" y="2887643"/>
                      <a:ext cx="2314561" cy="1618930"/>
                    </a:xfrm>
                    <a:prstGeom prst="triangle">
                      <a:avLst/>
                    </a:prstGeom>
                    <a:solidFill>
                      <a:schemeClr val="bg2">
                        <a:lumMod val="90000"/>
                      </a:schemeClr>
                    </a:soli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35" name="Rectangle 34">
                      <a:extLst>
                        <a:ext uri="{FF2B5EF4-FFF2-40B4-BE49-F238E27FC236}">
                          <a16:creationId xmlns:a16="http://schemas.microsoft.com/office/drawing/2014/main" id="{7D9D346B-B31A-4172-8866-C966B28861A4}"/>
                        </a:ext>
                      </a:extLst>
                    </p:cNvPr>
                    <p:cNvSpPr/>
                    <p:nvPr/>
                  </p:nvSpPr>
                  <p:spPr>
                    <a:xfrm>
                      <a:off x="2801126" y="3360488"/>
                      <a:ext cx="1138663" cy="631408"/>
                    </a:xfrm>
                    <a:prstGeom prst="rect">
                      <a:avLst/>
                    </a:prstGeom>
                    <a:pattFill prst="wdUpDiag">
                      <a:fgClr>
                        <a:srgbClr val="FFFF00"/>
                      </a:fgClr>
                      <a:bgClr>
                        <a:schemeClr val="bg1"/>
                      </a:bgClr>
                    </a:patt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6" name="TextBox 35">
                      <a:extLst>
                        <a:ext uri="{FF2B5EF4-FFF2-40B4-BE49-F238E27FC236}">
                          <a16:creationId xmlns:a16="http://schemas.microsoft.com/office/drawing/2014/main" id="{63528F7D-737C-4510-9E9D-DB8D570F1C9A}"/>
                        </a:ext>
                      </a:extLst>
                    </p:cNvPr>
                    <p:cNvSpPr txBox="1"/>
                    <p:nvPr/>
                  </p:nvSpPr>
                  <p:spPr>
                    <a:xfrm>
                      <a:off x="2786683" y="3414582"/>
                      <a:ext cx="1138661" cy="523220"/>
                    </a:xfrm>
                    <a:prstGeom prst="rect">
                      <a:avLst/>
                    </a:prstGeom>
                    <a:noFill/>
                  </p:spPr>
                  <p:txBody>
                    <a:bodyPr wrap="square" rtlCol="0">
                      <a:spAutoFit/>
                    </a:bodyPr>
                    <a:lstStyle/>
                    <a:p>
                      <a:pPr algn="ctr"/>
                      <a:r>
                        <a:rPr lang="en-US" sz="1400" b="1" dirty="0"/>
                        <a:t>HBM as 4GB  L3 Cache</a:t>
                      </a:r>
                      <a:endParaRPr lang="tr-TR" sz="1400" b="1" dirty="0"/>
                    </a:p>
                  </p:txBody>
                </p:sp>
              </p:grpSp>
            </p:grpSp>
            <p:sp>
              <p:nvSpPr>
                <p:cNvPr id="25" name="Rectangle 24">
                  <a:extLst>
                    <a:ext uri="{FF2B5EF4-FFF2-40B4-BE49-F238E27FC236}">
                      <a16:creationId xmlns:a16="http://schemas.microsoft.com/office/drawing/2014/main" id="{61D1C073-9CF9-4BA1-B640-6717FE60F357}"/>
                    </a:ext>
                  </a:extLst>
                </p:cNvPr>
                <p:cNvSpPr/>
                <p:nvPr/>
              </p:nvSpPr>
              <p:spPr>
                <a:xfrm>
                  <a:off x="6223842" y="2549116"/>
                  <a:ext cx="1273449" cy="640209"/>
                </a:xfrm>
                <a:prstGeom prst="rect">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26" name="TextBox 25">
                  <a:extLst>
                    <a:ext uri="{FF2B5EF4-FFF2-40B4-BE49-F238E27FC236}">
                      <a16:creationId xmlns:a16="http://schemas.microsoft.com/office/drawing/2014/main" id="{71DE1378-16EE-413E-AD0E-4F3CC2C32BB2}"/>
                    </a:ext>
                  </a:extLst>
                </p:cNvPr>
                <p:cNvSpPr txBox="1"/>
                <p:nvPr/>
              </p:nvSpPr>
              <p:spPr>
                <a:xfrm>
                  <a:off x="6241581" y="2476948"/>
                  <a:ext cx="1253555" cy="738664"/>
                </a:xfrm>
                <a:prstGeom prst="rect">
                  <a:avLst/>
                </a:prstGeom>
                <a:noFill/>
              </p:spPr>
              <p:txBody>
                <a:bodyPr wrap="square" rtlCol="0">
                  <a:spAutoFit/>
                </a:bodyPr>
                <a:lstStyle/>
                <a:p>
                  <a:pPr algn="ctr"/>
                  <a:r>
                    <a:rPr lang="en-US" sz="1400" b="1" dirty="0"/>
                    <a:t>HBM as addressable 12 GB</a:t>
                  </a:r>
                  <a:endParaRPr lang="tr-TR" sz="1400" b="1" dirty="0"/>
                </a:p>
              </p:txBody>
            </p:sp>
          </p:grpSp>
          <p:sp>
            <p:nvSpPr>
              <p:cNvPr id="38" name="TextBox 37">
                <a:extLst>
                  <a:ext uri="{FF2B5EF4-FFF2-40B4-BE49-F238E27FC236}">
                    <a16:creationId xmlns:a16="http://schemas.microsoft.com/office/drawing/2014/main" id="{843C7C7C-FE81-448B-B723-CB84DD5C1B30}"/>
                  </a:ext>
                </a:extLst>
              </p:cNvPr>
              <p:cNvSpPr txBox="1"/>
              <p:nvPr/>
            </p:nvSpPr>
            <p:spPr>
              <a:xfrm>
                <a:off x="3511665" y="5522366"/>
                <a:ext cx="1974208" cy="430887"/>
              </a:xfrm>
              <a:prstGeom prst="rect">
                <a:avLst/>
              </a:prstGeom>
              <a:noFill/>
            </p:spPr>
            <p:txBody>
              <a:bodyPr wrap="square" rtlCol="0">
                <a:spAutoFit/>
              </a:bodyPr>
              <a:lstStyle>
                <a:defPPr>
                  <a:defRPr lang="en-US"/>
                </a:defPPr>
                <a:lvl1pPr>
                  <a:defRPr sz="2200" b="1" i="1">
                    <a:solidFill>
                      <a:schemeClr val="accent1">
                        <a:lumMod val="75000"/>
                      </a:schemeClr>
                    </a:solidFill>
                    <a:effectLst>
                      <a:outerShdw blurRad="38100" dist="38100" dir="2700000" algn="tl">
                        <a:srgbClr val="000000">
                          <a:alpha val="43137"/>
                        </a:srgbClr>
                      </a:outerShdw>
                    </a:effectLst>
                  </a:defRPr>
                </a:lvl1pPr>
              </a:lstStyle>
              <a:p>
                <a:pPr algn="ctr"/>
                <a:r>
                  <a:rPr lang="en-US" dirty="0"/>
                  <a:t>Cache Mode</a:t>
                </a:r>
                <a:endParaRPr lang="tr-TR" dirty="0"/>
              </a:p>
            </p:txBody>
          </p:sp>
          <p:sp>
            <p:nvSpPr>
              <p:cNvPr id="39" name="TextBox 38">
                <a:extLst>
                  <a:ext uri="{FF2B5EF4-FFF2-40B4-BE49-F238E27FC236}">
                    <a16:creationId xmlns:a16="http://schemas.microsoft.com/office/drawing/2014/main" id="{94B5013F-953F-4096-9749-2FD7056E902B}"/>
                  </a:ext>
                </a:extLst>
              </p:cNvPr>
              <p:cNvSpPr txBox="1"/>
              <p:nvPr/>
            </p:nvSpPr>
            <p:spPr>
              <a:xfrm>
                <a:off x="6898745" y="5524375"/>
                <a:ext cx="1788055" cy="430887"/>
              </a:xfrm>
              <a:prstGeom prst="rect">
                <a:avLst/>
              </a:prstGeom>
              <a:noFill/>
            </p:spPr>
            <p:txBody>
              <a:bodyPr wrap="square" rtlCol="0">
                <a:spAutoFit/>
              </a:bodyPr>
              <a:lstStyle/>
              <a:p>
                <a:r>
                  <a:rPr lang="en-US" sz="2200" b="1" i="1" dirty="0">
                    <a:solidFill>
                      <a:schemeClr val="accent1">
                        <a:lumMod val="75000"/>
                      </a:schemeClr>
                    </a:solidFill>
                    <a:effectLst>
                      <a:outerShdw blurRad="38100" dist="38100" dir="2700000" algn="tl">
                        <a:srgbClr val="000000">
                          <a:alpha val="43137"/>
                        </a:srgbClr>
                      </a:outerShdw>
                    </a:effectLst>
                  </a:rPr>
                  <a:t>Hybrid Mode</a:t>
                </a:r>
                <a:endParaRPr lang="tr-TR" sz="2200" b="1" i="1" dirty="0">
                  <a:solidFill>
                    <a:schemeClr val="accent1">
                      <a:lumMod val="75000"/>
                    </a:schemeClr>
                  </a:solidFill>
                  <a:effectLst>
                    <a:outerShdw blurRad="38100" dist="38100" dir="2700000" algn="tl">
                      <a:srgbClr val="000000">
                        <a:alpha val="43137"/>
                      </a:srgbClr>
                    </a:outerShdw>
                  </a:effectLst>
                </a:endParaRPr>
              </a:p>
            </p:txBody>
          </p:sp>
        </p:grpSp>
      </p:grpSp>
      <p:sp>
        <p:nvSpPr>
          <p:cNvPr id="42" name="TextBox 41">
            <a:extLst>
              <a:ext uri="{FF2B5EF4-FFF2-40B4-BE49-F238E27FC236}">
                <a16:creationId xmlns:a16="http://schemas.microsoft.com/office/drawing/2014/main" id="{C3909993-3C6F-4CF3-B927-4BA729FBCCE4}"/>
              </a:ext>
            </a:extLst>
          </p:cNvPr>
          <p:cNvSpPr txBox="1"/>
          <p:nvPr/>
        </p:nvSpPr>
        <p:spPr>
          <a:xfrm>
            <a:off x="337296" y="5422597"/>
            <a:ext cx="1693805" cy="923330"/>
          </a:xfrm>
          <a:prstGeom prst="rect">
            <a:avLst/>
          </a:prstGeom>
          <a:noFill/>
        </p:spPr>
        <p:txBody>
          <a:bodyPr wrap="square" rtlCol="0">
            <a:spAutoFit/>
          </a:bodyPr>
          <a:lstStyle/>
          <a:p>
            <a:pPr algn="ctr"/>
            <a:r>
              <a:rPr lang="en-US" b="1" i="1" dirty="0">
                <a:solidFill>
                  <a:schemeClr val="accent1"/>
                </a:solidFill>
              </a:rPr>
              <a:t>HBM is separately addressable</a:t>
            </a:r>
            <a:endParaRPr lang="tr-TR" b="1" i="1" dirty="0">
              <a:solidFill>
                <a:schemeClr val="accent1"/>
              </a:solidFill>
            </a:endParaRPr>
          </a:p>
        </p:txBody>
      </p:sp>
      <p:sp>
        <p:nvSpPr>
          <p:cNvPr id="43" name="TextBox 42">
            <a:extLst>
              <a:ext uri="{FF2B5EF4-FFF2-40B4-BE49-F238E27FC236}">
                <a16:creationId xmlns:a16="http://schemas.microsoft.com/office/drawing/2014/main" id="{3C8174D3-C4AD-4BE1-9F5D-30AB7F0D4104}"/>
              </a:ext>
            </a:extLst>
          </p:cNvPr>
          <p:cNvSpPr txBox="1"/>
          <p:nvPr/>
        </p:nvSpPr>
        <p:spPr>
          <a:xfrm>
            <a:off x="3725097" y="5422596"/>
            <a:ext cx="1693805" cy="923330"/>
          </a:xfrm>
          <a:prstGeom prst="rect">
            <a:avLst/>
          </a:prstGeom>
          <a:noFill/>
        </p:spPr>
        <p:txBody>
          <a:bodyPr wrap="square" rtlCol="0">
            <a:spAutoFit/>
          </a:bodyPr>
          <a:lstStyle/>
          <a:p>
            <a:pPr algn="ctr"/>
            <a:r>
              <a:rPr lang="en-US" b="1" i="1" dirty="0">
                <a:solidFill>
                  <a:schemeClr val="accent1"/>
                </a:solidFill>
              </a:rPr>
              <a:t>HBM acts as a hardware managed cache</a:t>
            </a:r>
            <a:endParaRPr lang="tr-TR" b="1" i="1" dirty="0">
              <a:solidFill>
                <a:schemeClr val="accent1"/>
              </a:solidFill>
            </a:endParaRPr>
          </a:p>
        </p:txBody>
      </p:sp>
      <p:sp>
        <p:nvSpPr>
          <p:cNvPr id="44" name="TextBox 43">
            <a:extLst>
              <a:ext uri="{FF2B5EF4-FFF2-40B4-BE49-F238E27FC236}">
                <a16:creationId xmlns:a16="http://schemas.microsoft.com/office/drawing/2014/main" id="{825E22F6-D90A-401E-A670-8DD4AF27B2D2}"/>
              </a:ext>
            </a:extLst>
          </p:cNvPr>
          <p:cNvSpPr txBox="1"/>
          <p:nvPr/>
        </p:nvSpPr>
        <p:spPr>
          <a:xfrm>
            <a:off x="6724481" y="5369761"/>
            <a:ext cx="2082221" cy="923330"/>
          </a:xfrm>
          <a:prstGeom prst="rect">
            <a:avLst/>
          </a:prstGeom>
          <a:noFill/>
        </p:spPr>
        <p:txBody>
          <a:bodyPr wrap="square" rtlCol="0">
            <a:spAutoFit/>
          </a:bodyPr>
          <a:lstStyle/>
          <a:p>
            <a:pPr algn="ctr"/>
            <a:r>
              <a:rPr lang="en-US" b="1" i="1" dirty="0">
                <a:solidFill>
                  <a:schemeClr val="accent1"/>
                </a:solidFill>
              </a:rPr>
              <a:t>HBM acts as a combination of Flat and Cache mode</a:t>
            </a:r>
            <a:endParaRPr lang="tr-TR" b="1" i="1" dirty="0">
              <a:solidFill>
                <a:schemeClr val="accent1"/>
              </a:solidFill>
            </a:endParaRPr>
          </a:p>
        </p:txBody>
      </p:sp>
    </p:spTree>
    <p:extLst>
      <p:ext uri="{BB962C8B-B14F-4D97-AF65-F5344CB8AC3E}">
        <p14:creationId xmlns:p14="http://schemas.microsoft.com/office/powerpoint/2010/main" val="363175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7882-CC35-4AE8-B6A2-810D398B8E0E}"/>
              </a:ext>
            </a:extLst>
          </p:cNvPr>
          <p:cNvSpPr>
            <a:spLocks noGrp="1"/>
          </p:cNvSpPr>
          <p:nvPr>
            <p:ph type="title"/>
          </p:nvPr>
        </p:nvSpPr>
        <p:spPr/>
        <p:txBody>
          <a:bodyPr/>
          <a:lstStyle/>
          <a:p>
            <a:r>
              <a:rPr lang="en-US" dirty="0"/>
              <a:t>Placement Algorithm</a:t>
            </a:r>
            <a:endParaRPr lang="tr-TR" dirty="0"/>
          </a:p>
        </p:txBody>
      </p:sp>
      <p:sp>
        <p:nvSpPr>
          <p:cNvPr id="3" name="Content Placeholder 2">
            <a:extLst>
              <a:ext uri="{FF2B5EF4-FFF2-40B4-BE49-F238E27FC236}">
                <a16:creationId xmlns:a16="http://schemas.microsoft.com/office/drawing/2014/main" id="{FE3B69C3-97E3-4FA9-A0FE-B77BBC655BF4}"/>
              </a:ext>
            </a:extLst>
          </p:cNvPr>
          <p:cNvSpPr>
            <a:spLocks noGrp="1"/>
          </p:cNvSpPr>
          <p:nvPr>
            <p:ph idx="1"/>
          </p:nvPr>
        </p:nvSpPr>
        <p:spPr>
          <a:xfrm>
            <a:off x="457200" y="1134268"/>
            <a:ext cx="8229600" cy="2072017"/>
          </a:xfrm>
        </p:spPr>
        <p:txBody>
          <a:bodyPr>
            <a:normAutofit/>
          </a:bodyPr>
          <a:lstStyle/>
          <a:p>
            <a:r>
              <a:rPr lang="en-US" dirty="0"/>
              <a:t>Placement is suggested by our variation 0-1 Knapsack dynamic algorithm</a:t>
            </a:r>
          </a:p>
          <a:p>
            <a:pPr lvl="1"/>
            <a:r>
              <a:rPr lang="en-US" dirty="0"/>
              <a:t>We don’t break the object (whole object is placed on one of the memory types)</a:t>
            </a:r>
            <a:endParaRPr lang="en-US" sz="800" dirty="0"/>
          </a:p>
        </p:txBody>
      </p:sp>
      <p:sp>
        <p:nvSpPr>
          <p:cNvPr id="4" name="Slide Number Placeholder 3">
            <a:extLst>
              <a:ext uri="{FF2B5EF4-FFF2-40B4-BE49-F238E27FC236}">
                <a16:creationId xmlns:a16="http://schemas.microsoft.com/office/drawing/2014/main" id="{9F134075-A359-4700-86D2-EE9565C29A0F}"/>
              </a:ext>
            </a:extLst>
          </p:cNvPr>
          <p:cNvSpPr>
            <a:spLocks noGrp="1"/>
          </p:cNvSpPr>
          <p:nvPr>
            <p:ph type="sldNum" sz="quarter" idx="12"/>
          </p:nvPr>
        </p:nvSpPr>
        <p:spPr/>
        <p:txBody>
          <a:bodyPr/>
          <a:lstStyle/>
          <a:p>
            <a:fld id="{D7D17EEB-E88F-E742-93D6-13182CC56D54}" type="slidenum">
              <a:rPr lang="en-US" smtClean="0"/>
              <a:t>7</a:t>
            </a:fld>
            <a:endParaRPr lang="en-US"/>
          </a:p>
        </p:txBody>
      </p:sp>
      <p:sp>
        <p:nvSpPr>
          <p:cNvPr id="29" name="Rectangle: Rounded Corners 28">
            <a:extLst>
              <a:ext uri="{FF2B5EF4-FFF2-40B4-BE49-F238E27FC236}">
                <a16:creationId xmlns:a16="http://schemas.microsoft.com/office/drawing/2014/main" id="{0A3BEE21-BDF4-41F8-B24E-D8C694165EB1}"/>
              </a:ext>
            </a:extLst>
          </p:cNvPr>
          <p:cNvSpPr/>
          <p:nvPr/>
        </p:nvSpPr>
        <p:spPr>
          <a:xfrm>
            <a:off x="540029" y="4121429"/>
            <a:ext cx="2126973" cy="20217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effectLst>
                  <a:outerShdw blurRad="38100" dist="38100" dir="2700000" algn="tl">
                    <a:srgbClr val="000000">
                      <a:alpha val="43137"/>
                    </a:srgbClr>
                  </a:outerShdw>
                </a:effectLst>
              </a:rPr>
              <a:t>Item Size</a:t>
            </a:r>
            <a:r>
              <a:rPr lang="en-US" dirty="0">
                <a:solidFill>
                  <a:schemeClr val="tx1"/>
                </a:solidFill>
              </a:rPr>
              <a:t>: Object Size</a:t>
            </a:r>
          </a:p>
          <a:p>
            <a:pPr marL="285750" indent="-285750">
              <a:buFont typeface="Arial" panose="020B0604020202020204" pitchFamily="34" charset="0"/>
              <a:buChar char="•"/>
            </a:pPr>
            <a:r>
              <a:rPr lang="en-US" b="1" dirty="0">
                <a:solidFill>
                  <a:schemeClr val="tx1"/>
                </a:solidFill>
                <a:effectLst>
                  <a:outerShdw blurRad="38100" dist="38100" dir="2700000" algn="tl">
                    <a:srgbClr val="000000">
                      <a:alpha val="43137"/>
                    </a:srgbClr>
                  </a:outerShdw>
                </a:effectLst>
              </a:rPr>
              <a:t>Item Value</a:t>
            </a:r>
            <a:r>
              <a:rPr lang="en-US" dirty="0">
                <a:solidFill>
                  <a:schemeClr val="tx1"/>
                </a:solidFill>
              </a:rPr>
              <a:t>: Object reference Count </a:t>
            </a:r>
            <a:endParaRPr lang="tr-TR" dirty="0">
              <a:solidFill>
                <a:schemeClr val="tx1"/>
              </a:solidFill>
            </a:endParaRPr>
          </a:p>
        </p:txBody>
      </p:sp>
      <p:sp>
        <p:nvSpPr>
          <p:cNvPr id="8" name="Rectangle 7">
            <a:extLst>
              <a:ext uri="{FF2B5EF4-FFF2-40B4-BE49-F238E27FC236}">
                <a16:creationId xmlns:a16="http://schemas.microsoft.com/office/drawing/2014/main" id="{E47F4A3E-D43D-48DE-A6A1-2CAA5E7078CF}"/>
              </a:ext>
            </a:extLst>
          </p:cNvPr>
          <p:cNvSpPr/>
          <p:nvPr/>
        </p:nvSpPr>
        <p:spPr>
          <a:xfrm>
            <a:off x="2723321" y="4033145"/>
            <a:ext cx="1417983" cy="241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a:t>
            </a:r>
            <a:endParaRPr lang="tr-TR" dirty="0"/>
          </a:p>
        </p:txBody>
      </p:sp>
      <p:sp>
        <p:nvSpPr>
          <p:cNvPr id="12" name="Rectangle 11">
            <a:extLst>
              <a:ext uri="{FF2B5EF4-FFF2-40B4-BE49-F238E27FC236}">
                <a16:creationId xmlns:a16="http://schemas.microsoft.com/office/drawing/2014/main" id="{2510EFA1-C160-42B3-A99E-D2814C84CC45}"/>
              </a:ext>
            </a:extLst>
          </p:cNvPr>
          <p:cNvSpPr/>
          <p:nvPr/>
        </p:nvSpPr>
        <p:spPr>
          <a:xfrm>
            <a:off x="3180522" y="5173573"/>
            <a:ext cx="503583" cy="241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D</a:t>
            </a:r>
            <a:endParaRPr lang="tr-TR" dirty="0"/>
          </a:p>
        </p:txBody>
      </p:sp>
      <p:sp>
        <p:nvSpPr>
          <p:cNvPr id="13" name="Rectangle 12">
            <a:extLst>
              <a:ext uri="{FF2B5EF4-FFF2-40B4-BE49-F238E27FC236}">
                <a16:creationId xmlns:a16="http://schemas.microsoft.com/office/drawing/2014/main" id="{2ABE5B9A-CD7C-4751-8EE2-D6A4974DA59A}"/>
              </a:ext>
            </a:extLst>
          </p:cNvPr>
          <p:cNvSpPr/>
          <p:nvPr/>
        </p:nvSpPr>
        <p:spPr>
          <a:xfrm>
            <a:off x="6129129" y="3879654"/>
            <a:ext cx="914401" cy="241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endParaRPr lang="tr-TR" dirty="0"/>
          </a:p>
        </p:txBody>
      </p:sp>
      <p:sp>
        <p:nvSpPr>
          <p:cNvPr id="14" name="Rectangle 13">
            <a:extLst>
              <a:ext uri="{FF2B5EF4-FFF2-40B4-BE49-F238E27FC236}">
                <a16:creationId xmlns:a16="http://schemas.microsoft.com/office/drawing/2014/main" id="{A374BF6D-9CF5-4E22-8A18-47B46E8B31C9}"/>
              </a:ext>
            </a:extLst>
          </p:cNvPr>
          <p:cNvSpPr/>
          <p:nvPr/>
        </p:nvSpPr>
        <p:spPr>
          <a:xfrm>
            <a:off x="6251711" y="4674055"/>
            <a:ext cx="788505" cy="241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endParaRPr lang="tr-TR" dirty="0"/>
          </a:p>
        </p:txBody>
      </p:sp>
      <p:sp>
        <p:nvSpPr>
          <p:cNvPr id="15" name="Rectangle 14">
            <a:extLst>
              <a:ext uri="{FF2B5EF4-FFF2-40B4-BE49-F238E27FC236}">
                <a16:creationId xmlns:a16="http://schemas.microsoft.com/office/drawing/2014/main" id="{E20952E4-6517-4453-823B-4B91DA854178}"/>
              </a:ext>
            </a:extLst>
          </p:cNvPr>
          <p:cNvSpPr/>
          <p:nvPr/>
        </p:nvSpPr>
        <p:spPr>
          <a:xfrm>
            <a:off x="4863547" y="6022967"/>
            <a:ext cx="1417983" cy="241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endParaRPr lang="tr-TR" dirty="0"/>
          </a:p>
        </p:txBody>
      </p:sp>
      <p:sp>
        <p:nvSpPr>
          <p:cNvPr id="16" name="Rectangle 15">
            <a:extLst>
              <a:ext uri="{FF2B5EF4-FFF2-40B4-BE49-F238E27FC236}">
                <a16:creationId xmlns:a16="http://schemas.microsoft.com/office/drawing/2014/main" id="{FF304E62-9CAE-4B39-964A-5E190E896057}"/>
              </a:ext>
            </a:extLst>
          </p:cNvPr>
          <p:cNvSpPr/>
          <p:nvPr/>
        </p:nvSpPr>
        <p:spPr>
          <a:xfrm>
            <a:off x="4214192" y="3172533"/>
            <a:ext cx="868018" cy="241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a:t>
            </a:r>
            <a:endParaRPr lang="tr-TR" dirty="0"/>
          </a:p>
        </p:txBody>
      </p:sp>
      <p:sp>
        <p:nvSpPr>
          <p:cNvPr id="17" name="Rectangle: Rounded Corners 16">
            <a:extLst>
              <a:ext uri="{FF2B5EF4-FFF2-40B4-BE49-F238E27FC236}">
                <a16:creationId xmlns:a16="http://schemas.microsoft.com/office/drawing/2014/main" id="{46BD3BA4-D974-4DC9-95EA-C9329B5E26A2}"/>
              </a:ext>
            </a:extLst>
          </p:cNvPr>
          <p:cNvSpPr/>
          <p:nvPr/>
        </p:nvSpPr>
        <p:spPr>
          <a:xfrm>
            <a:off x="7043530" y="5340593"/>
            <a:ext cx="1828800" cy="71571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Knapsack Size</a:t>
            </a:r>
            <a:r>
              <a:rPr lang="en-US" dirty="0">
                <a:solidFill>
                  <a:schemeClr val="tx1"/>
                </a:solidFill>
              </a:rPr>
              <a:t>: HBM Size</a:t>
            </a:r>
            <a:endParaRPr lang="tr-TR" dirty="0">
              <a:solidFill>
                <a:schemeClr val="tx1"/>
              </a:solidFill>
            </a:endParaRPr>
          </a:p>
        </p:txBody>
      </p:sp>
      <p:sp>
        <p:nvSpPr>
          <p:cNvPr id="18" name="Rectangle: Rounded Corners 17">
            <a:extLst>
              <a:ext uri="{FF2B5EF4-FFF2-40B4-BE49-F238E27FC236}">
                <a16:creationId xmlns:a16="http://schemas.microsoft.com/office/drawing/2014/main" id="{41A4DC40-3442-41F0-9F10-94D94196CA7F}"/>
              </a:ext>
            </a:extLst>
          </p:cNvPr>
          <p:cNvSpPr/>
          <p:nvPr/>
        </p:nvSpPr>
        <p:spPr>
          <a:xfrm>
            <a:off x="4396409" y="3791368"/>
            <a:ext cx="1461052" cy="1854061"/>
          </a:xfrm>
          <a:prstGeom prst="roundRect">
            <a:avLst/>
          </a:prstGeom>
          <a:solidFill>
            <a:srgbClr val="FFFF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a:solidFill>
                  <a:schemeClr val="tx1"/>
                </a:solidFill>
              </a:rPr>
              <a:t>HBM</a:t>
            </a:r>
            <a:endParaRPr lang="tr-TR" sz="4000" dirty="0">
              <a:solidFill>
                <a:schemeClr val="tx1"/>
              </a:solidFill>
            </a:endParaRPr>
          </a:p>
        </p:txBody>
      </p:sp>
      <p:cxnSp>
        <p:nvCxnSpPr>
          <p:cNvPr id="20" name="Straight Arrow Connector 19">
            <a:extLst>
              <a:ext uri="{FF2B5EF4-FFF2-40B4-BE49-F238E27FC236}">
                <a16:creationId xmlns:a16="http://schemas.microsoft.com/office/drawing/2014/main" id="{F8F3FF8C-DDF4-497B-B475-A2DB53E337BF}"/>
              </a:ext>
            </a:extLst>
          </p:cNvPr>
          <p:cNvCxnSpPr>
            <a:cxnSpLocks/>
            <a:stCxn id="17" idx="1"/>
          </p:cNvCxnSpPr>
          <p:nvPr/>
        </p:nvCxnSpPr>
        <p:spPr>
          <a:xfrm flipH="1" flipV="1">
            <a:off x="5698435" y="5173573"/>
            <a:ext cx="1345095" cy="524879"/>
          </a:xfrm>
          <a:prstGeom prst="straightConnector1">
            <a:avLst/>
          </a:prstGeom>
          <a:ln w="38100">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022371C-8679-4D13-89D6-EF3620981FA8}"/>
              </a:ext>
            </a:extLst>
          </p:cNvPr>
          <p:cNvSpPr txBox="1"/>
          <p:nvPr/>
        </p:nvSpPr>
        <p:spPr>
          <a:xfrm>
            <a:off x="4141304" y="3334797"/>
            <a:ext cx="1484243" cy="523220"/>
          </a:xfrm>
          <a:prstGeom prst="rect">
            <a:avLst/>
          </a:prstGeom>
          <a:noFill/>
        </p:spPr>
        <p:txBody>
          <a:bodyPr wrap="square" rtlCol="0">
            <a:spAutoFit/>
          </a:bodyPr>
          <a:lstStyle/>
          <a:p>
            <a:r>
              <a:rPr lang="en-US" sz="1400" dirty="0"/>
              <a:t>Size: 10</a:t>
            </a:r>
          </a:p>
          <a:p>
            <a:r>
              <a:rPr lang="en-US" sz="1400" dirty="0"/>
              <a:t>Value: 20</a:t>
            </a:r>
            <a:endParaRPr lang="tr-TR" sz="1400" dirty="0"/>
          </a:p>
        </p:txBody>
      </p:sp>
      <p:sp>
        <p:nvSpPr>
          <p:cNvPr id="23" name="TextBox 22">
            <a:extLst>
              <a:ext uri="{FF2B5EF4-FFF2-40B4-BE49-F238E27FC236}">
                <a16:creationId xmlns:a16="http://schemas.microsoft.com/office/drawing/2014/main" id="{04E782FC-5A49-44B2-B0C1-F19BB3608357}"/>
              </a:ext>
            </a:extLst>
          </p:cNvPr>
          <p:cNvSpPr txBox="1"/>
          <p:nvPr/>
        </p:nvSpPr>
        <p:spPr>
          <a:xfrm>
            <a:off x="2640498" y="4203432"/>
            <a:ext cx="1484243" cy="523220"/>
          </a:xfrm>
          <a:prstGeom prst="rect">
            <a:avLst/>
          </a:prstGeom>
          <a:noFill/>
        </p:spPr>
        <p:txBody>
          <a:bodyPr wrap="square" rtlCol="0">
            <a:spAutoFit/>
          </a:bodyPr>
          <a:lstStyle/>
          <a:p>
            <a:r>
              <a:rPr lang="en-US" sz="1400" dirty="0"/>
              <a:t>Size: 50</a:t>
            </a:r>
          </a:p>
          <a:p>
            <a:r>
              <a:rPr lang="en-US" sz="1400" dirty="0"/>
              <a:t>Value: 10</a:t>
            </a:r>
            <a:endParaRPr lang="tr-TR" sz="1400" dirty="0"/>
          </a:p>
        </p:txBody>
      </p:sp>
      <p:sp>
        <p:nvSpPr>
          <p:cNvPr id="24" name="TextBox 23">
            <a:extLst>
              <a:ext uri="{FF2B5EF4-FFF2-40B4-BE49-F238E27FC236}">
                <a16:creationId xmlns:a16="http://schemas.microsoft.com/office/drawing/2014/main" id="{26B9F60F-9EC5-4F11-834C-00568DEB4A7E}"/>
              </a:ext>
            </a:extLst>
          </p:cNvPr>
          <p:cNvSpPr txBox="1"/>
          <p:nvPr/>
        </p:nvSpPr>
        <p:spPr>
          <a:xfrm>
            <a:off x="3061253" y="5343083"/>
            <a:ext cx="1484243" cy="523220"/>
          </a:xfrm>
          <a:prstGeom prst="rect">
            <a:avLst/>
          </a:prstGeom>
          <a:noFill/>
        </p:spPr>
        <p:txBody>
          <a:bodyPr wrap="square" rtlCol="0">
            <a:spAutoFit/>
          </a:bodyPr>
          <a:lstStyle/>
          <a:p>
            <a:r>
              <a:rPr lang="en-US" sz="1400" dirty="0"/>
              <a:t>Size: 5</a:t>
            </a:r>
          </a:p>
          <a:p>
            <a:r>
              <a:rPr lang="en-US" sz="1400" dirty="0"/>
              <a:t>Value: 200</a:t>
            </a:r>
            <a:endParaRPr lang="tr-TR" sz="1400" dirty="0"/>
          </a:p>
        </p:txBody>
      </p:sp>
      <p:sp>
        <p:nvSpPr>
          <p:cNvPr id="25" name="TextBox 24">
            <a:extLst>
              <a:ext uri="{FF2B5EF4-FFF2-40B4-BE49-F238E27FC236}">
                <a16:creationId xmlns:a16="http://schemas.microsoft.com/office/drawing/2014/main" id="{CD2DD7EA-852F-4EAD-AD6C-E5BF9C18BDDA}"/>
              </a:ext>
            </a:extLst>
          </p:cNvPr>
          <p:cNvSpPr txBox="1"/>
          <p:nvPr/>
        </p:nvSpPr>
        <p:spPr>
          <a:xfrm>
            <a:off x="4780720" y="6200857"/>
            <a:ext cx="1484243" cy="523220"/>
          </a:xfrm>
          <a:prstGeom prst="rect">
            <a:avLst/>
          </a:prstGeom>
          <a:noFill/>
        </p:spPr>
        <p:txBody>
          <a:bodyPr wrap="square" rtlCol="0">
            <a:spAutoFit/>
          </a:bodyPr>
          <a:lstStyle/>
          <a:p>
            <a:r>
              <a:rPr lang="en-US" sz="1400" dirty="0"/>
              <a:t>Size: 50</a:t>
            </a:r>
          </a:p>
          <a:p>
            <a:r>
              <a:rPr lang="en-US" sz="1400" dirty="0"/>
              <a:t>Value: 40</a:t>
            </a:r>
            <a:endParaRPr lang="tr-TR" sz="1400" dirty="0"/>
          </a:p>
        </p:txBody>
      </p:sp>
      <p:sp>
        <p:nvSpPr>
          <p:cNvPr id="26" name="TextBox 25">
            <a:extLst>
              <a:ext uri="{FF2B5EF4-FFF2-40B4-BE49-F238E27FC236}">
                <a16:creationId xmlns:a16="http://schemas.microsoft.com/office/drawing/2014/main" id="{2197B804-7BB2-4A55-A4C4-E4E10431AF08}"/>
              </a:ext>
            </a:extLst>
          </p:cNvPr>
          <p:cNvSpPr txBox="1"/>
          <p:nvPr/>
        </p:nvSpPr>
        <p:spPr>
          <a:xfrm>
            <a:off x="6039679" y="4054586"/>
            <a:ext cx="1484243" cy="523220"/>
          </a:xfrm>
          <a:prstGeom prst="rect">
            <a:avLst/>
          </a:prstGeom>
          <a:noFill/>
        </p:spPr>
        <p:txBody>
          <a:bodyPr wrap="square" rtlCol="0">
            <a:spAutoFit/>
          </a:bodyPr>
          <a:lstStyle/>
          <a:p>
            <a:r>
              <a:rPr lang="en-US" sz="1400" dirty="0"/>
              <a:t>Size: 10</a:t>
            </a:r>
          </a:p>
          <a:p>
            <a:r>
              <a:rPr lang="en-US" sz="1400" dirty="0"/>
              <a:t>Value: 50</a:t>
            </a:r>
            <a:endParaRPr lang="tr-TR" sz="1400" dirty="0"/>
          </a:p>
        </p:txBody>
      </p:sp>
      <p:sp>
        <p:nvSpPr>
          <p:cNvPr id="27" name="TextBox 26">
            <a:extLst>
              <a:ext uri="{FF2B5EF4-FFF2-40B4-BE49-F238E27FC236}">
                <a16:creationId xmlns:a16="http://schemas.microsoft.com/office/drawing/2014/main" id="{1569602A-2B75-4552-BF35-61F07DFCDFB8}"/>
              </a:ext>
            </a:extLst>
          </p:cNvPr>
          <p:cNvSpPr txBox="1"/>
          <p:nvPr/>
        </p:nvSpPr>
        <p:spPr>
          <a:xfrm>
            <a:off x="6162261" y="4850460"/>
            <a:ext cx="1484243" cy="523220"/>
          </a:xfrm>
          <a:prstGeom prst="rect">
            <a:avLst/>
          </a:prstGeom>
          <a:noFill/>
        </p:spPr>
        <p:txBody>
          <a:bodyPr wrap="square" rtlCol="0">
            <a:spAutoFit/>
          </a:bodyPr>
          <a:lstStyle/>
          <a:p>
            <a:r>
              <a:rPr lang="en-US" sz="1400" dirty="0"/>
              <a:t>Size: 8</a:t>
            </a:r>
          </a:p>
          <a:p>
            <a:r>
              <a:rPr lang="en-US" sz="1400" dirty="0"/>
              <a:t>Value: 20</a:t>
            </a:r>
            <a:endParaRPr lang="tr-TR" sz="1400" dirty="0"/>
          </a:p>
        </p:txBody>
      </p:sp>
      <p:cxnSp>
        <p:nvCxnSpPr>
          <p:cNvPr id="31" name="Straight Arrow Connector 30">
            <a:extLst>
              <a:ext uri="{FF2B5EF4-FFF2-40B4-BE49-F238E27FC236}">
                <a16:creationId xmlns:a16="http://schemas.microsoft.com/office/drawing/2014/main" id="{930DEC32-A46A-4F34-9C8A-BE75C0EF5602}"/>
              </a:ext>
            </a:extLst>
          </p:cNvPr>
          <p:cNvCxnSpPr>
            <a:cxnSpLocks/>
            <a:stCxn id="29" idx="3"/>
            <a:endCxn id="24" idx="1"/>
          </p:cNvCxnSpPr>
          <p:nvPr/>
        </p:nvCxnSpPr>
        <p:spPr>
          <a:xfrm>
            <a:off x="2667002" y="5132291"/>
            <a:ext cx="394251" cy="472402"/>
          </a:xfrm>
          <a:prstGeom prst="straightConnector1">
            <a:avLst/>
          </a:prstGeom>
          <a:ln w="38100">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58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animBg="1"/>
      <p:bldP spid="12" grpId="0" animBg="1"/>
      <p:bldP spid="13" grpId="0" animBg="1"/>
      <p:bldP spid="14" grpId="0" animBg="1"/>
      <p:bldP spid="15" grpId="0" animBg="1"/>
      <p:bldP spid="16" grpId="0" animBg="1"/>
      <p:bldP spid="17" grpId="0" animBg="1"/>
      <p:bldP spid="18" grpId="0" animBg="1"/>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Benchmarks</a:t>
            </a:r>
          </a:p>
        </p:txBody>
      </p:sp>
      <p:sp>
        <p:nvSpPr>
          <p:cNvPr id="3" name="Content Placeholder 2"/>
          <p:cNvSpPr>
            <a:spLocks noGrp="1"/>
          </p:cNvSpPr>
          <p:nvPr>
            <p:ph idx="1"/>
          </p:nvPr>
        </p:nvSpPr>
        <p:spPr/>
        <p:txBody>
          <a:bodyPr>
            <a:normAutofit lnSpcReduction="10000"/>
          </a:bodyPr>
          <a:lstStyle/>
          <a:p>
            <a:r>
              <a:rPr lang="en-US" dirty="0"/>
              <a:t>Perform benchmarking of Intel MCDRAM (HBM) to find out its performance capabilities</a:t>
            </a:r>
          </a:p>
          <a:p>
            <a:r>
              <a:rPr lang="en-US" dirty="0"/>
              <a:t>We used well-known Stream benchmark </a:t>
            </a:r>
          </a:p>
          <a:p>
            <a:pPr lvl="1"/>
            <a:r>
              <a:rPr lang="en-US" dirty="0"/>
              <a:t>Problem size</a:t>
            </a:r>
          </a:p>
          <a:p>
            <a:pPr lvl="2"/>
            <a:r>
              <a:rPr lang="en-US" dirty="0"/>
              <a:t>Array size = 80M elements </a:t>
            </a:r>
          </a:p>
          <a:p>
            <a:pPr lvl="2"/>
            <a:r>
              <a:rPr lang="en-US" dirty="0"/>
              <a:t>Total memory required = 1.8 GB</a:t>
            </a:r>
          </a:p>
          <a:p>
            <a:pPr lvl="1"/>
            <a:r>
              <a:rPr lang="en-US" dirty="0"/>
              <a:t>KNL configuration</a:t>
            </a:r>
          </a:p>
          <a:p>
            <a:pPr lvl="2"/>
            <a:r>
              <a:rPr lang="en-US" dirty="0"/>
              <a:t>SNC4 + Flat </a:t>
            </a:r>
          </a:p>
          <a:p>
            <a:pPr lvl="2"/>
            <a:r>
              <a:rPr lang="en-US" dirty="0"/>
              <a:t>64 cores (not 68)</a:t>
            </a:r>
          </a:p>
          <a:p>
            <a:pPr lvl="1"/>
            <a:r>
              <a:rPr lang="en-US" dirty="0"/>
              <a:t>Execution</a:t>
            </a:r>
          </a:p>
          <a:p>
            <a:pPr lvl="2"/>
            <a:r>
              <a:rPr lang="en-US" dirty="0"/>
              <a:t>KMP_AFFINITY=scatter</a:t>
            </a:r>
          </a:p>
        </p:txBody>
      </p:sp>
    </p:spTree>
    <p:extLst>
      <p:ext uri="{BB962C8B-B14F-4D97-AF65-F5344CB8AC3E}">
        <p14:creationId xmlns:p14="http://schemas.microsoft.com/office/powerpoint/2010/main" val="253673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71"/>
            <a:ext cx="9144000" cy="946074"/>
          </a:xfrm>
        </p:spPr>
        <p:txBody>
          <a:bodyPr/>
          <a:lstStyle/>
          <a:p>
            <a:r>
              <a:rPr lang="en-US" dirty="0"/>
              <a:t>Stream Benchmark</a:t>
            </a:r>
          </a:p>
        </p:txBody>
      </p:sp>
      <p:sp>
        <p:nvSpPr>
          <p:cNvPr id="4" name="Slide Number Placeholder 3"/>
          <p:cNvSpPr>
            <a:spLocks noGrp="1"/>
          </p:cNvSpPr>
          <p:nvPr>
            <p:ph type="sldNum" sz="quarter" idx="12"/>
          </p:nvPr>
        </p:nvSpPr>
        <p:spPr>
          <a:xfrm>
            <a:off x="6553200" y="6356350"/>
            <a:ext cx="2133600" cy="365125"/>
          </a:xfrm>
        </p:spPr>
        <p:txBody>
          <a:bodyPr/>
          <a:lstStyle/>
          <a:p>
            <a:fld id="{D7D17EEB-E88F-E742-93D6-13182CC56D54}" type="slidenum">
              <a:rPr lang="en-US" smtClean="0"/>
              <a:t>9</a:t>
            </a:fld>
            <a:endParaRPr lang="en-US"/>
          </a:p>
        </p:txBody>
      </p:sp>
      <p:pic>
        <p:nvPicPr>
          <p:cNvPr id="10" name="Content Placeholder 9">
            <a:extLst>
              <a:ext uri="{FF2B5EF4-FFF2-40B4-BE49-F238E27FC236}">
                <a16:creationId xmlns:a16="http://schemas.microsoft.com/office/drawing/2014/main" id="{AA0400D5-1018-4A37-849E-F94C9439442A}"/>
              </a:ext>
            </a:extLst>
          </p:cNvPr>
          <p:cNvPicPr>
            <a:picLocks noGrp="1" noChangeAspect="1"/>
          </p:cNvPicPr>
          <p:nvPr>
            <p:ph idx="1"/>
          </p:nvPr>
        </p:nvPicPr>
        <p:blipFill>
          <a:blip r:embed="rId2"/>
          <a:stretch>
            <a:fillRect/>
          </a:stretch>
        </p:blipFill>
        <p:spPr>
          <a:xfrm>
            <a:off x="457200" y="1038887"/>
            <a:ext cx="8229600" cy="5181864"/>
          </a:xfrm>
        </p:spPr>
      </p:pic>
      <p:sp>
        <p:nvSpPr>
          <p:cNvPr id="3" name="TextBox 2">
            <a:extLst>
              <a:ext uri="{FF2B5EF4-FFF2-40B4-BE49-F238E27FC236}">
                <a16:creationId xmlns:a16="http://schemas.microsoft.com/office/drawing/2014/main" id="{C9A65E38-E043-49E9-9584-730998EA0C5F}"/>
              </a:ext>
            </a:extLst>
          </p:cNvPr>
          <p:cNvSpPr txBox="1"/>
          <p:nvPr/>
        </p:nvSpPr>
        <p:spPr>
          <a:xfrm>
            <a:off x="1524000" y="2054087"/>
            <a:ext cx="2557670" cy="461665"/>
          </a:xfrm>
          <a:prstGeom prst="rect">
            <a:avLst/>
          </a:prstGeom>
          <a:solidFill>
            <a:schemeClr val="accent2">
              <a:lumMod val="20000"/>
              <a:lumOff val="80000"/>
            </a:schemeClr>
          </a:solidFill>
        </p:spPr>
        <p:txBody>
          <a:bodyPr wrap="square" rtlCol="0">
            <a:spAutoFit/>
          </a:bodyPr>
          <a:lstStyle/>
          <a:p>
            <a:r>
              <a:rPr lang="en-US" sz="2400" dirty="0"/>
              <a:t>A[</a:t>
            </a:r>
            <a:r>
              <a:rPr lang="en-US" sz="2400" dirty="0" err="1"/>
              <a:t>i</a:t>
            </a:r>
            <a:r>
              <a:rPr lang="en-US" sz="2400" dirty="0"/>
              <a:t>] = B[</a:t>
            </a:r>
            <a:r>
              <a:rPr lang="en-US" sz="2400" dirty="0" err="1"/>
              <a:t>i</a:t>
            </a:r>
            <a:r>
              <a:rPr lang="en-US" sz="2400" dirty="0"/>
              <a:t>] + </a:t>
            </a:r>
            <a:r>
              <a:rPr lang="el-GR" sz="2400" dirty="0"/>
              <a:t>α</a:t>
            </a:r>
            <a:r>
              <a:rPr lang="en-US" sz="2400" dirty="0"/>
              <a:t>*C[</a:t>
            </a:r>
            <a:r>
              <a:rPr lang="en-US" sz="2400" dirty="0" err="1"/>
              <a:t>i</a:t>
            </a:r>
            <a:r>
              <a:rPr lang="en-US" sz="2400" dirty="0"/>
              <a:t>]</a:t>
            </a:r>
            <a:endParaRPr lang="tr-TR" sz="2400" dirty="0"/>
          </a:p>
        </p:txBody>
      </p:sp>
    </p:spTree>
    <p:extLst>
      <p:ext uri="{BB962C8B-B14F-4D97-AF65-F5344CB8AC3E}">
        <p14:creationId xmlns:p14="http://schemas.microsoft.com/office/powerpoint/2010/main" val="4217074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3"/>
        </a:lnRef>
        <a:fillRef idx="3">
          <a:schemeClr val="accent3"/>
        </a:fillRef>
        <a:effectRef idx="2">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15943</TotalTime>
  <Words>2290</Words>
  <Application>Microsoft Office PowerPoint</Application>
  <PresentationFormat>On-screen Show (4:3)</PresentationFormat>
  <Paragraphs>465</Paragraphs>
  <Slides>40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Object Placement for High Bandwidth Memory Augmented with High Capacity Memory</vt:lpstr>
      <vt:lpstr>Introduction</vt:lpstr>
      <vt:lpstr>Data Placement on HBM</vt:lpstr>
      <vt:lpstr>Data Placement on HBM</vt:lpstr>
      <vt:lpstr>Intel Knights Landing (KNL) overview</vt:lpstr>
      <vt:lpstr>Intel KNL Overview – cont.</vt:lpstr>
      <vt:lpstr>Placement Algorithm</vt:lpstr>
      <vt:lpstr>Memory Benchmarks</vt:lpstr>
      <vt:lpstr>Stream Benchmark</vt:lpstr>
      <vt:lpstr>Stream Benchmark</vt:lpstr>
      <vt:lpstr>Bandwidth Studies on HBM</vt:lpstr>
      <vt:lpstr>Bandwidth Studies on HBM</vt:lpstr>
      <vt:lpstr>Bandwidth Studies on HBM</vt:lpstr>
      <vt:lpstr>Bandwidth Studies on HBM</vt:lpstr>
      <vt:lpstr>Bandwidth Studies on HBM</vt:lpstr>
      <vt:lpstr>Bandwidth Studies on HBM</vt:lpstr>
      <vt:lpstr>Placement Algorithm </vt:lpstr>
      <vt:lpstr>Placement Algorithm – cont.</vt:lpstr>
      <vt:lpstr>Obtaining Object Reference Counts</vt:lpstr>
      <vt:lpstr>Evaluation of Placement Algorithm</vt:lpstr>
      <vt:lpstr>Applications Used</vt:lpstr>
      <vt:lpstr>Comparing with All-DDR or ALL-MCDRAM</vt:lpstr>
      <vt:lpstr>Comparing with All-DDR or ALL-MCDRAM</vt:lpstr>
      <vt:lpstr>Comparing with All-DDR or ALL-MCDRAM</vt:lpstr>
      <vt:lpstr>Comparing with 4GB Cache</vt:lpstr>
      <vt:lpstr>Comparing with 4GB Cache</vt:lpstr>
      <vt:lpstr>Placement augmented with some cache</vt:lpstr>
      <vt:lpstr>Placement augmented with some cache</vt:lpstr>
      <vt:lpstr>Summary and Future Work</vt:lpstr>
      <vt:lpstr>Thank you</vt:lpstr>
      <vt:lpstr>Extra Slides</vt:lpstr>
      <vt:lpstr>High Bandwidth Memory (HBM)</vt:lpstr>
      <vt:lpstr>Data Placement on HBM</vt:lpstr>
      <vt:lpstr>Experiment Configurations</vt:lpstr>
      <vt:lpstr>Memory Copy</vt:lpstr>
      <vt:lpstr>Memory Copy</vt:lpstr>
      <vt:lpstr>Experimental Setup</vt:lpstr>
      <vt:lpstr>Optimization Notes</vt:lpstr>
      <vt:lpstr>Overall picture</vt:lpstr>
      <vt:lpstr>HotSpot with varying thread count</vt:lpstr>
    </vt:vector>
  </TitlesOfParts>
  <Company>LBL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Didem Unat</dc:creator>
  <cp:lastModifiedBy>MOHAMMAD LAGHARI</cp:lastModifiedBy>
  <cp:revision>135</cp:revision>
  <dcterms:created xsi:type="dcterms:W3CDTF">2016-06-19T09:40:16Z</dcterms:created>
  <dcterms:modified xsi:type="dcterms:W3CDTF">2017-10-19T08:52:58Z</dcterms:modified>
</cp:coreProperties>
</file>