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T Sans Narrow"/>
      <p:regular r:id="rId10"/>
      <p:bold r:id="rId11"/>
    </p:embeddedFont>
    <p:embeddedFont>
      <p:font typeface="Source Sans Pro"/>
      <p:regular r:id="rId12"/>
      <p:bold r:id="rId13"/>
      <p:italic r:id="rId14"/>
      <p:boldItalic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bold.fntdata"/><Relationship Id="rId10" Type="http://schemas.openxmlformats.org/officeDocument/2006/relationships/font" Target="fonts/PTSansNarrow-regular.fntdata"/><Relationship Id="rId13" Type="http://schemas.openxmlformats.org/officeDocument/2006/relationships/font" Target="fonts/SourceSansPro-bold.fntdata"/><Relationship Id="rId12" Type="http://schemas.openxmlformats.org/officeDocument/2006/relationships/font" Target="fonts/SourceSansPr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SansPro-boldItalic.fntdata"/><Relationship Id="rId14" Type="http://schemas.openxmlformats.org/officeDocument/2006/relationships/font" Target="fonts/SourceSansPro-italic.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notesMaster" Target="notesMasters/notesMaster1.xml"/><Relationship Id="rId19" Type="http://schemas.openxmlformats.org/officeDocument/2006/relationships/font" Target="fonts/OpenSans-boldItalic.fntdata"/><Relationship Id="rId6" Type="http://schemas.openxmlformats.org/officeDocument/2006/relationships/slide" Target="slides/slide1.xml"/><Relationship Id="rId18" Type="http://schemas.openxmlformats.org/officeDocument/2006/relationships/font" Target="fonts/OpenSa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cs.vt.edu" TargetMode="External"/><Relationship Id="rId3" Type="http://schemas.openxmlformats.org/officeDocument/2006/relationships/hyperlink" Target="http://cs.vt.edu" TargetMode="External"/><Relationship Id="rId4" Type="http://schemas.openxmlformats.org/officeDocument/2006/relationships/hyperlink" Target="http://vt.edu" TargetMode="External"/><Relationship Id="rId9" Type="http://schemas.openxmlformats.org/officeDocument/2006/relationships/hyperlink" Target="https://people.cs.vt.edu/~aislingk/" TargetMode="External"/><Relationship Id="rId5" Type="http://schemas.openxmlformats.org/officeDocument/2006/relationships/hyperlink" Target="http://vt.edu" TargetMode="External"/><Relationship Id="rId6" Type="http://schemas.openxmlformats.org/officeDocument/2006/relationships/hyperlink" Target="http://people.cs.vt.edu/mccricks/" TargetMode="External"/><Relationship Id="rId7" Type="http://schemas.openxmlformats.org/officeDocument/2006/relationships/hyperlink" Target="http://people.cs.vt.edu/mccricks/" TargetMode="External"/><Relationship Id="rId8" Type="http://schemas.openxmlformats.org/officeDocument/2006/relationships/hyperlink" Target="https://people.cs.vt.edu/~aislingk/"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6f73a04f_0_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6f73a04f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Hello everyone, ,my name is Neelma Bhatti. And I'm a Fulbright scholar pursuing PhD in</a:t>
            </a:r>
            <a:r>
              <a:rPr lang="en">
                <a:solidFill>
                  <a:schemeClr val="dk1"/>
                </a:solidFill>
                <a:uFill>
                  <a:noFill/>
                </a:uFill>
                <a:hlinkClick r:id="rId2">
                  <a:extLst>
                    <a:ext uri="{A12FA001-AC4F-418D-AE19-62706E023703}">
                      <ahyp:hlinkClr val="tx"/>
                    </a:ext>
                  </a:extLst>
                </a:hlinkClick>
              </a:rPr>
              <a:t> </a:t>
            </a:r>
            <a:r>
              <a:rPr lang="en" u="sng">
                <a:solidFill>
                  <a:schemeClr val="hlink"/>
                </a:solidFill>
                <a:hlinkClick r:id="rId3"/>
              </a:rPr>
              <a:t>Computer Science</a:t>
            </a:r>
            <a:r>
              <a:rPr lang="en">
                <a:solidFill>
                  <a:schemeClr val="dk1"/>
                </a:solidFill>
              </a:rPr>
              <a:t> (Human Computer Interaction) @</a:t>
            </a:r>
            <a:r>
              <a:rPr lang="en">
                <a:solidFill>
                  <a:schemeClr val="dk1"/>
                </a:solidFill>
                <a:uFill>
                  <a:noFill/>
                </a:uFill>
                <a:hlinkClick r:id="rId4">
                  <a:extLst>
                    <a:ext uri="{A12FA001-AC4F-418D-AE19-62706E023703}">
                      <ahyp:hlinkClr val="tx"/>
                    </a:ext>
                  </a:extLst>
                </a:hlinkClick>
              </a:rPr>
              <a:t> </a:t>
            </a:r>
            <a:r>
              <a:rPr lang="en" u="sng">
                <a:solidFill>
                  <a:schemeClr val="hlink"/>
                </a:solidFill>
                <a:hlinkClick r:id="rId5"/>
              </a:rPr>
              <a:t>Virginia Tech</a:t>
            </a:r>
            <a:r>
              <a:rPr lang="en">
                <a:solidFill>
                  <a:schemeClr val="dk1"/>
                </a:solidFill>
              </a:rPr>
              <a:t>, where I am advised by</a:t>
            </a:r>
            <a:r>
              <a:rPr lang="en">
                <a:solidFill>
                  <a:schemeClr val="dk1"/>
                </a:solidFill>
                <a:uFill>
                  <a:noFill/>
                </a:uFill>
                <a:hlinkClick r:id="rId6">
                  <a:extLst>
                    <a:ext uri="{A12FA001-AC4F-418D-AE19-62706E023703}">
                      <ahyp:hlinkClr val="tx"/>
                    </a:ext>
                  </a:extLst>
                </a:hlinkClick>
              </a:rPr>
              <a:t> </a:t>
            </a:r>
            <a:r>
              <a:rPr lang="en" u="sng">
                <a:solidFill>
                  <a:schemeClr val="hlink"/>
                </a:solidFill>
                <a:hlinkClick r:id="rId7"/>
              </a:rPr>
              <a:t>Dr. Scott McCrickard</a:t>
            </a:r>
            <a:r>
              <a:rPr lang="en">
                <a:solidFill>
                  <a:schemeClr val="dk1"/>
                </a:solidFill>
              </a:rPr>
              <a:t>, and co-advised by</a:t>
            </a:r>
            <a:r>
              <a:rPr lang="en">
                <a:solidFill>
                  <a:schemeClr val="dk1"/>
                </a:solidFill>
                <a:uFill>
                  <a:noFill/>
                </a:uFill>
                <a:hlinkClick r:id="rId8">
                  <a:extLst>
                    <a:ext uri="{A12FA001-AC4F-418D-AE19-62706E023703}">
                      <ahyp:hlinkClr val="tx"/>
                    </a:ext>
                  </a:extLst>
                </a:hlinkClick>
              </a:rPr>
              <a:t> </a:t>
            </a:r>
            <a:r>
              <a:rPr lang="en" u="sng">
                <a:solidFill>
                  <a:schemeClr val="hlink"/>
                </a:solidFill>
                <a:hlinkClick r:id="rId9"/>
              </a:rPr>
              <a:t>Dr. Aisling Kelliher.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d6f5c2a496_0_5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d6f5c2a496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a:solidFill>
                  <a:schemeClr val="dk1"/>
                </a:solidFill>
              </a:rPr>
              <a:t>Children in a large number of international and cross-cultural families in and outside of the US learn and speak more than one language. But such children feel challenged to communicate with their age mates in a language different from the one spoken at their home. </a:t>
            </a:r>
            <a:endParaRPr>
              <a:solidFill>
                <a:schemeClr val="dk1"/>
              </a:solidFill>
            </a:endParaRPr>
          </a:p>
          <a:p>
            <a:pPr indent="-304800" lvl="0" marL="457200" rtl="0" algn="l">
              <a:spcBef>
                <a:spcPts val="0"/>
              </a:spcBef>
              <a:spcAft>
                <a:spcPts val="0"/>
              </a:spcAft>
              <a:buClr>
                <a:schemeClr val="dk1"/>
              </a:buClr>
              <a:buSzPts val="1200"/>
              <a:buChar char="●"/>
            </a:pPr>
            <a:r>
              <a:rPr lang="en" sz="1200">
                <a:solidFill>
                  <a:srgbClr val="424242"/>
                </a:solidFill>
                <a:latin typeface="Source Sans Pro"/>
                <a:ea typeface="Source Sans Pro"/>
                <a:cs typeface="Source Sans Pro"/>
                <a:sym typeface="Source Sans Pro"/>
              </a:rPr>
              <a:t>In that regard, we present a preliminary list of high-level objectives which can guide the design of CUIs to aid bilingual children's secondary language learning.</a:t>
            </a:r>
            <a:endParaRPr>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d6f5c2a496_0_7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d6f5c2a496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Clr>
                <a:schemeClr val="dk1"/>
              </a:buClr>
              <a:buSzPts val="1200"/>
              <a:buFont typeface="Source Sans Pro"/>
              <a:buChar char="●"/>
            </a:pPr>
            <a:r>
              <a:rPr lang="en" sz="1200">
                <a:solidFill>
                  <a:schemeClr val="dk1"/>
                </a:solidFill>
                <a:latin typeface="Source Sans Pro"/>
                <a:ea typeface="Source Sans Pro"/>
                <a:cs typeface="Source Sans Pro"/>
                <a:sym typeface="Source Sans Pro"/>
              </a:rPr>
              <a:t>My dissertation research is focused on understanding how mothers, specifically international student mothers use technology for and with their children, and how their cultural values and academic responsibilities influence their technological behaviours and choices. </a:t>
            </a:r>
            <a:endParaRPr sz="1200">
              <a:solidFill>
                <a:schemeClr val="dk1"/>
              </a:solidFill>
              <a:latin typeface="Source Sans Pro"/>
              <a:ea typeface="Source Sans Pro"/>
              <a:cs typeface="Source Sans Pro"/>
              <a:sym typeface="Source Sans Pro"/>
            </a:endParaRPr>
          </a:p>
          <a:p>
            <a:pPr indent="0" lvl="0" marL="0" rtl="0" algn="l">
              <a:lnSpc>
                <a:spcPct val="115000"/>
              </a:lnSpc>
              <a:spcBef>
                <a:spcPts val="0"/>
              </a:spcBef>
              <a:spcAft>
                <a:spcPts val="0"/>
              </a:spcAft>
              <a:buNone/>
            </a:pPr>
            <a:r>
              <a:t/>
            </a:r>
            <a:endParaRPr sz="1200">
              <a:solidFill>
                <a:schemeClr val="dk1"/>
              </a:solidFill>
              <a:latin typeface="Source Sans Pro"/>
              <a:ea typeface="Source Sans Pro"/>
              <a:cs typeface="Source Sans Pro"/>
              <a:sym typeface="Source Sans Pro"/>
            </a:endParaRPr>
          </a:p>
          <a:p>
            <a:pPr indent="-304800" lvl="0" marL="457200" rtl="0" algn="l">
              <a:lnSpc>
                <a:spcPct val="115000"/>
              </a:lnSpc>
              <a:spcBef>
                <a:spcPts val="0"/>
              </a:spcBef>
              <a:spcAft>
                <a:spcPts val="0"/>
              </a:spcAft>
              <a:buClr>
                <a:schemeClr val="dk1"/>
              </a:buClr>
              <a:buSzPts val="1200"/>
              <a:buFont typeface="Source Sans Pro"/>
              <a:buChar char="●"/>
            </a:pPr>
            <a:r>
              <a:rPr lang="en" sz="1200">
                <a:solidFill>
                  <a:schemeClr val="dk1"/>
                </a:solidFill>
                <a:latin typeface="Source Sans Pro"/>
                <a:ea typeface="Source Sans Pro"/>
                <a:cs typeface="Source Sans Pro"/>
                <a:sym typeface="Source Sans Pro"/>
              </a:rPr>
              <a:t>I have also been researching on aspects of conversation that make it engaging for young children, and participation in this workshop gives me an opportunity of learning about the state of the art tools and research methods in this domain.</a:t>
            </a:r>
            <a:endParaRPr sz="1200">
              <a:solidFill>
                <a:schemeClr val="dk1"/>
              </a:solidFill>
              <a:latin typeface="Source Sans Pro"/>
              <a:ea typeface="Source Sans Pro"/>
              <a:cs typeface="Source Sans Pro"/>
              <a:sym typeface="Source Sans Pro"/>
            </a:endParaRPr>
          </a:p>
          <a:p>
            <a:pPr indent="0" lvl="0" marL="457200" rtl="0" algn="l">
              <a:spcBef>
                <a:spcPts val="0"/>
              </a:spcBef>
              <a:spcAft>
                <a:spcPts val="0"/>
              </a:spcAft>
              <a:buNone/>
            </a:pPr>
            <a:r>
              <a:t/>
            </a:r>
            <a:endParaRPr sz="1200">
              <a:solidFill>
                <a:schemeClr val="dk1"/>
              </a:solidFill>
              <a:latin typeface="Source Sans Pro"/>
              <a:ea typeface="Source Sans Pro"/>
              <a:cs typeface="Source Sans Pro"/>
              <a:sym typeface="Source Sans Pr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6f5c2a496_0_6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6f5c2a496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Char char="●"/>
            </a:pPr>
            <a:r>
              <a:rPr lang="en">
                <a:solidFill>
                  <a:schemeClr val="dk1"/>
                </a:solidFill>
              </a:rPr>
              <a:t>Young children are increasingly </a:t>
            </a:r>
            <a:r>
              <a:rPr lang="en">
                <a:solidFill>
                  <a:schemeClr val="dk1"/>
                </a:solidFill>
              </a:rPr>
              <a:t>becoming significant users of CUIs, and I want to bring my experience as a mother of young child as well as an academic researcher to present different aspects of children’s conversational patterns and parent’s preferences about their children’s use of CUIs</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Also in my research I use a lot of different methods including field studies and participatory design methods to study family technology use, which I think can bring a different perspective to the conversation about conversational user interfaces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title"/>
          </p:nvPr>
        </p:nvSpPr>
        <p:spPr>
          <a:xfrm>
            <a:off x="311700" y="569125"/>
            <a:ext cx="8571300" cy="11877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SzPts val="891"/>
              <a:buNone/>
            </a:pPr>
            <a:r>
              <a:t/>
            </a:r>
            <a:endParaRPr sz="5220">
              <a:solidFill>
                <a:srgbClr val="A61C00"/>
              </a:solidFill>
            </a:endParaRPr>
          </a:p>
          <a:p>
            <a:pPr indent="0" lvl="0" marL="0" rtl="0" algn="ctr">
              <a:spcBef>
                <a:spcPts val="0"/>
              </a:spcBef>
              <a:spcAft>
                <a:spcPts val="0"/>
              </a:spcAft>
              <a:buSzPts val="891"/>
              <a:buNone/>
            </a:pPr>
            <a:r>
              <a:rPr lang="en" sz="5220">
                <a:solidFill>
                  <a:srgbClr val="A61C00"/>
                </a:solidFill>
              </a:rPr>
              <a:t>Neelma Bhatti</a:t>
            </a:r>
            <a:endParaRPr sz="5220">
              <a:solidFill>
                <a:srgbClr val="A61C00"/>
              </a:solidFill>
            </a:endParaRPr>
          </a:p>
          <a:p>
            <a:pPr indent="0" lvl="0" marL="0" rtl="0" algn="ctr">
              <a:spcBef>
                <a:spcPts val="0"/>
              </a:spcBef>
              <a:spcAft>
                <a:spcPts val="0"/>
              </a:spcAft>
              <a:buSzPct val="68644"/>
              <a:buNone/>
            </a:pPr>
            <a:r>
              <a:t/>
            </a:r>
            <a:endParaRPr sz="1442">
              <a:solidFill>
                <a:srgbClr val="A61C00"/>
              </a:solidFill>
            </a:endParaRPr>
          </a:p>
          <a:p>
            <a:pPr indent="0" lvl="0" marL="0" rtl="0" algn="ctr">
              <a:spcBef>
                <a:spcPts val="0"/>
              </a:spcBef>
              <a:spcAft>
                <a:spcPts val="0"/>
              </a:spcAft>
              <a:buSzPct val="30745"/>
              <a:buNone/>
            </a:pPr>
            <a:r>
              <a:rPr lang="en" sz="3220">
                <a:solidFill>
                  <a:srgbClr val="A61C00"/>
                </a:solidFill>
              </a:rPr>
              <a:t>PhD candidate, </a:t>
            </a:r>
            <a:endParaRPr sz="3220">
              <a:solidFill>
                <a:srgbClr val="A61C00"/>
              </a:solidFill>
            </a:endParaRPr>
          </a:p>
          <a:p>
            <a:pPr indent="0" lvl="0" marL="0" rtl="0" algn="ctr">
              <a:spcBef>
                <a:spcPts val="0"/>
              </a:spcBef>
              <a:spcAft>
                <a:spcPts val="0"/>
              </a:spcAft>
              <a:buSzPct val="30745"/>
              <a:buNone/>
            </a:pPr>
            <a:r>
              <a:rPr b="0" lang="en" sz="3220">
                <a:solidFill>
                  <a:srgbClr val="A61C00"/>
                </a:solidFill>
              </a:rPr>
              <a:t>Department of Computer Science </a:t>
            </a:r>
            <a:r>
              <a:rPr lang="en" sz="3220">
                <a:solidFill>
                  <a:srgbClr val="A61C00"/>
                </a:solidFill>
              </a:rPr>
              <a:t>@ </a:t>
            </a:r>
            <a:r>
              <a:rPr b="0" lang="en" sz="3220">
                <a:solidFill>
                  <a:srgbClr val="A61C00"/>
                </a:solidFill>
              </a:rPr>
              <a:t>Virginia Tech</a:t>
            </a:r>
            <a:endParaRPr b="0" sz="3220">
              <a:solidFill>
                <a:srgbClr val="A61C00"/>
              </a:solidFill>
            </a:endParaRPr>
          </a:p>
        </p:txBody>
      </p:sp>
      <p:pic>
        <p:nvPicPr>
          <p:cNvPr id="67" name="Google Shape;67;p13"/>
          <p:cNvPicPr preferRelativeResize="0"/>
          <p:nvPr/>
        </p:nvPicPr>
        <p:blipFill rotWithShape="1">
          <a:blip r:embed="rId3">
            <a:alphaModFix/>
          </a:blip>
          <a:srcRect b="0" l="0" r="0" t="0"/>
          <a:stretch/>
        </p:blipFill>
        <p:spPr>
          <a:xfrm>
            <a:off x="464375" y="3446900"/>
            <a:ext cx="3007575" cy="1347075"/>
          </a:xfrm>
          <a:prstGeom prst="rect">
            <a:avLst/>
          </a:prstGeom>
          <a:noFill/>
          <a:ln cap="flat" cmpd="sng" w="19050">
            <a:solidFill>
              <a:srgbClr val="000000"/>
            </a:solidFill>
            <a:prstDash val="dot"/>
            <a:round/>
            <a:headEnd len="sm" w="sm" type="none"/>
            <a:tailEnd len="sm" w="sm" type="none"/>
          </a:ln>
        </p:spPr>
      </p:pic>
      <p:pic>
        <p:nvPicPr>
          <p:cNvPr id="68" name="Google Shape;68;p13"/>
          <p:cNvPicPr preferRelativeResize="0"/>
          <p:nvPr/>
        </p:nvPicPr>
        <p:blipFill rotWithShape="1">
          <a:blip r:embed="rId4">
            <a:alphaModFix/>
          </a:blip>
          <a:srcRect b="0" l="0" r="0" t="0"/>
          <a:stretch/>
        </p:blipFill>
        <p:spPr>
          <a:xfrm>
            <a:off x="6381950" y="3543550"/>
            <a:ext cx="2611725" cy="1052300"/>
          </a:xfrm>
          <a:prstGeom prst="rect">
            <a:avLst/>
          </a:prstGeom>
          <a:noFill/>
          <a:ln cap="flat" cmpd="sng" w="19050">
            <a:solidFill>
              <a:srgbClr val="000000"/>
            </a:solidFill>
            <a:prstDash val="dot"/>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A61C00"/>
                </a:solidFill>
              </a:rPr>
              <a:t>Research </a:t>
            </a:r>
            <a:endParaRPr>
              <a:solidFill>
                <a:srgbClr val="A61C00"/>
              </a:solidFill>
            </a:endParaRPr>
          </a:p>
        </p:txBody>
      </p:sp>
      <p:sp>
        <p:nvSpPr>
          <p:cNvPr id="74" name="Google Shape;74;p14"/>
          <p:cNvSpPr txBox="1"/>
          <p:nvPr>
            <p:ph idx="1" type="body"/>
          </p:nvPr>
        </p:nvSpPr>
        <p:spPr>
          <a:xfrm>
            <a:off x="311700" y="1228675"/>
            <a:ext cx="4352100" cy="334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3F3F3F"/>
              </a:buClr>
              <a:buSzPts val="1800"/>
              <a:buFont typeface="Source Sans Pro"/>
              <a:buChar char="●"/>
            </a:pPr>
            <a:r>
              <a:rPr lang="en" sz="1800">
                <a:solidFill>
                  <a:srgbClr val="3F3F3F"/>
                </a:solidFill>
                <a:latin typeface="Source Sans Pro"/>
                <a:ea typeface="Source Sans Pro"/>
                <a:cs typeface="Source Sans Pro"/>
                <a:sym typeface="Source Sans Pro"/>
              </a:rPr>
              <a:t>Struggle to acquaint young children with two (or more) languages</a:t>
            </a:r>
            <a:endParaRPr sz="1800">
              <a:solidFill>
                <a:srgbClr val="3F3F3F"/>
              </a:solidFill>
              <a:latin typeface="Source Sans Pro"/>
              <a:ea typeface="Source Sans Pro"/>
              <a:cs typeface="Source Sans Pro"/>
              <a:sym typeface="Source Sans Pro"/>
            </a:endParaRPr>
          </a:p>
          <a:p>
            <a:pPr indent="-342900" lvl="0" marL="457200" rtl="0" algn="l">
              <a:spcBef>
                <a:spcPts val="1000"/>
              </a:spcBef>
              <a:spcAft>
                <a:spcPts val="0"/>
              </a:spcAft>
              <a:buClr>
                <a:srgbClr val="3F3F3F"/>
              </a:buClr>
              <a:buSzPts val="1800"/>
              <a:buFont typeface="Source Sans Pro"/>
              <a:buChar char="●"/>
            </a:pPr>
            <a:r>
              <a:rPr lang="en" sz="1800">
                <a:solidFill>
                  <a:srgbClr val="3F3F3F"/>
                </a:solidFill>
                <a:latin typeface="Source Sans Pro"/>
                <a:ea typeface="Source Sans Pro"/>
                <a:cs typeface="Source Sans Pro"/>
                <a:sym typeface="Source Sans Pro"/>
              </a:rPr>
              <a:t>Technology as children’s assistive language aid.</a:t>
            </a:r>
            <a:endParaRPr sz="1800">
              <a:solidFill>
                <a:srgbClr val="3F3F3F"/>
              </a:solidFill>
              <a:latin typeface="Source Sans Pro"/>
              <a:ea typeface="Source Sans Pro"/>
              <a:cs typeface="Source Sans Pro"/>
              <a:sym typeface="Source Sans Pro"/>
            </a:endParaRPr>
          </a:p>
          <a:p>
            <a:pPr indent="0" lvl="0" marL="457200" rtl="0" algn="l">
              <a:spcBef>
                <a:spcPts val="1000"/>
              </a:spcBef>
              <a:spcAft>
                <a:spcPts val="0"/>
              </a:spcAft>
              <a:buNone/>
            </a:pPr>
            <a:r>
              <a:t/>
            </a:r>
            <a:endParaRPr sz="1800">
              <a:solidFill>
                <a:srgbClr val="3F3F3F"/>
              </a:solidFill>
              <a:latin typeface="Source Sans Pro"/>
              <a:ea typeface="Source Sans Pro"/>
              <a:cs typeface="Source Sans Pro"/>
              <a:sym typeface="Source Sans Pro"/>
            </a:endParaRPr>
          </a:p>
          <a:p>
            <a:pPr indent="0" lvl="0" marL="0" rtl="0" algn="l">
              <a:spcBef>
                <a:spcPts val="0"/>
              </a:spcBef>
              <a:spcAft>
                <a:spcPts val="1200"/>
              </a:spcAft>
              <a:buNone/>
            </a:pPr>
            <a:r>
              <a:t/>
            </a:r>
            <a:endParaRPr sz="1800">
              <a:solidFill>
                <a:srgbClr val="3F3F3F"/>
              </a:solidFill>
              <a:latin typeface="Source Sans Pro"/>
              <a:ea typeface="Source Sans Pro"/>
              <a:cs typeface="Source Sans Pro"/>
              <a:sym typeface="Source Sans Pro"/>
            </a:endParaRPr>
          </a:p>
        </p:txBody>
      </p:sp>
      <p:sp>
        <p:nvSpPr>
          <p:cNvPr id="75" name="Google Shape;75;p14"/>
          <p:cNvSpPr txBox="1"/>
          <p:nvPr>
            <p:ph idx="2" type="body"/>
          </p:nvPr>
        </p:nvSpPr>
        <p:spPr>
          <a:xfrm>
            <a:off x="4832400" y="1228675"/>
            <a:ext cx="3999900" cy="2894700"/>
          </a:xfrm>
          <a:prstGeom prst="rect">
            <a:avLst/>
          </a:prstGeom>
          <a:ln cap="flat" cmpd="sng" w="19050">
            <a:solidFill>
              <a:srgbClr val="000000"/>
            </a:solidFill>
            <a:prstDash val="dash"/>
            <a:round/>
            <a:headEnd len="sm" w="sm" type="none"/>
            <a:tailEnd len="sm" w="sm" type="none"/>
          </a:ln>
        </p:spPr>
        <p:txBody>
          <a:bodyPr anchorCtr="0" anchor="t" bIns="91425" lIns="91425" spcFirstLastPara="1" rIns="91425" wrap="square" tIns="91425">
            <a:normAutofit/>
          </a:bodyPr>
          <a:lstStyle/>
          <a:p>
            <a:pPr indent="0" lvl="0" marL="127000" rtl="0" algn="ctr">
              <a:lnSpc>
                <a:spcPct val="100000"/>
              </a:lnSpc>
              <a:spcBef>
                <a:spcPts val="0"/>
              </a:spcBef>
              <a:spcAft>
                <a:spcPts val="0"/>
              </a:spcAft>
              <a:buNone/>
            </a:pPr>
            <a:r>
              <a:rPr b="1" lang="en" sz="1900">
                <a:solidFill>
                  <a:srgbClr val="3F3F3F"/>
                </a:solidFill>
                <a:latin typeface="Source Sans Pro"/>
                <a:ea typeface="Source Sans Pro"/>
                <a:cs typeface="Source Sans Pro"/>
                <a:sym typeface="Source Sans Pro"/>
              </a:rPr>
              <a:t>Design Goals</a:t>
            </a:r>
            <a:endParaRPr b="1" sz="1900">
              <a:solidFill>
                <a:srgbClr val="3F3F3F"/>
              </a:solidFill>
              <a:latin typeface="Source Sans Pro"/>
              <a:ea typeface="Source Sans Pro"/>
              <a:cs typeface="Source Sans Pro"/>
              <a:sym typeface="Source Sans Pro"/>
            </a:endParaRPr>
          </a:p>
          <a:p>
            <a:pPr indent="-357487" lvl="0" marL="457200" rtl="0" algn="l">
              <a:lnSpc>
                <a:spcPct val="100000"/>
              </a:lnSpc>
              <a:spcBef>
                <a:spcPts val="1000"/>
              </a:spcBef>
              <a:spcAft>
                <a:spcPts val="0"/>
              </a:spcAft>
              <a:buClr>
                <a:srgbClr val="E48312"/>
              </a:buClr>
              <a:buSzPts val="2030"/>
              <a:buFont typeface="Source Sans Pro"/>
              <a:buChar char="○"/>
            </a:pPr>
            <a:r>
              <a:rPr lang="en" sz="1700">
                <a:solidFill>
                  <a:srgbClr val="3F3F3F"/>
                </a:solidFill>
                <a:latin typeface="Source Sans Pro"/>
                <a:ea typeface="Source Sans Pro"/>
                <a:cs typeface="Source Sans Pro"/>
                <a:sym typeface="Source Sans Pro"/>
              </a:rPr>
              <a:t>Language chunks</a:t>
            </a:r>
            <a:endParaRPr sz="1700">
              <a:solidFill>
                <a:srgbClr val="3F3F3F"/>
              </a:solidFill>
              <a:latin typeface="Source Sans Pro"/>
              <a:ea typeface="Source Sans Pro"/>
              <a:cs typeface="Source Sans Pro"/>
              <a:sym typeface="Source Sans Pro"/>
            </a:endParaRPr>
          </a:p>
          <a:p>
            <a:pPr indent="-357487" lvl="0" marL="457200" rtl="0" algn="l">
              <a:lnSpc>
                <a:spcPct val="100000"/>
              </a:lnSpc>
              <a:spcBef>
                <a:spcPts val="0"/>
              </a:spcBef>
              <a:spcAft>
                <a:spcPts val="0"/>
              </a:spcAft>
              <a:buClr>
                <a:srgbClr val="E48312"/>
              </a:buClr>
              <a:buSzPts val="2030"/>
              <a:buFont typeface="Source Sans Pro"/>
              <a:buChar char="○"/>
            </a:pPr>
            <a:r>
              <a:rPr lang="en" sz="1700">
                <a:solidFill>
                  <a:srgbClr val="3F3F3F"/>
                </a:solidFill>
                <a:latin typeface="Source Sans Pro"/>
                <a:ea typeface="Source Sans Pro"/>
                <a:cs typeface="Source Sans Pro"/>
                <a:sym typeface="Source Sans Pro"/>
              </a:rPr>
              <a:t>Familiar language scaffolding</a:t>
            </a:r>
            <a:endParaRPr sz="1700">
              <a:solidFill>
                <a:srgbClr val="3F3F3F"/>
              </a:solidFill>
              <a:latin typeface="Source Sans Pro"/>
              <a:ea typeface="Source Sans Pro"/>
              <a:cs typeface="Source Sans Pro"/>
              <a:sym typeface="Source Sans Pro"/>
            </a:endParaRPr>
          </a:p>
          <a:p>
            <a:pPr indent="-357487" lvl="0" marL="457200" rtl="0" algn="l">
              <a:lnSpc>
                <a:spcPct val="100000"/>
              </a:lnSpc>
              <a:spcBef>
                <a:spcPts val="0"/>
              </a:spcBef>
              <a:spcAft>
                <a:spcPts val="0"/>
              </a:spcAft>
              <a:buClr>
                <a:srgbClr val="E48312"/>
              </a:buClr>
              <a:buSzPts val="2030"/>
              <a:buFont typeface="Source Sans Pro"/>
              <a:buChar char="○"/>
            </a:pPr>
            <a:r>
              <a:rPr lang="en" sz="1700">
                <a:solidFill>
                  <a:srgbClr val="3F3F3F"/>
                </a:solidFill>
                <a:latin typeface="Source Sans Pro"/>
                <a:ea typeface="Source Sans Pro"/>
                <a:cs typeface="Source Sans Pro"/>
                <a:sym typeface="Source Sans Pro"/>
              </a:rPr>
              <a:t>Contextual appropriateness</a:t>
            </a:r>
            <a:endParaRPr sz="1700">
              <a:solidFill>
                <a:srgbClr val="3F3F3F"/>
              </a:solidFill>
              <a:latin typeface="Source Sans Pro"/>
              <a:ea typeface="Source Sans Pro"/>
              <a:cs typeface="Source Sans Pro"/>
              <a:sym typeface="Source Sans Pro"/>
            </a:endParaRPr>
          </a:p>
          <a:p>
            <a:pPr indent="-357487" lvl="0" marL="457200" rtl="0" algn="l">
              <a:lnSpc>
                <a:spcPct val="100000"/>
              </a:lnSpc>
              <a:spcBef>
                <a:spcPts val="0"/>
              </a:spcBef>
              <a:spcAft>
                <a:spcPts val="0"/>
              </a:spcAft>
              <a:buClr>
                <a:srgbClr val="E48312"/>
              </a:buClr>
              <a:buSzPts val="2030"/>
              <a:buFont typeface="Source Sans Pro"/>
              <a:buChar char="○"/>
            </a:pPr>
            <a:r>
              <a:rPr lang="en" sz="1700">
                <a:solidFill>
                  <a:srgbClr val="3F3F3F"/>
                </a:solidFill>
                <a:latin typeface="Source Sans Pro"/>
                <a:ea typeface="Source Sans Pro"/>
                <a:cs typeface="Source Sans Pro"/>
                <a:sym typeface="Source Sans Pro"/>
              </a:rPr>
              <a:t>Social communication cues</a:t>
            </a:r>
            <a:endParaRPr sz="1700">
              <a:solidFill>
                <a:srgbClr val="3F3F3F"/>
              </a:solidFill>
              <a:latin typeface="Source Sans Pro"/>
              <a:ea typeface="Source Sans Pro"/>
              <a:cs typeface="Source Sans Pro"/>
              <a:sym typeface="Source Sans Pro"/>
            </a:endParaRPr>
          </a:p>
          <a:p>
            <a:pPr indent="-357487" lvl="0" marL="457200" rtl="0" algn="l">
              <a:lnSpc>
                <a:spcPct val="100000"/>
              </a:lnSpc>
              <a:spcBef>
                <a:spcPts val="0"/>
              </a:spcBef>
              <a:spcAft>
                <a:spcPts val="0"/>
              </a:spcAft>
              <a:buClr>
                <a:srgbClr val="E48312"/>
              </a:buClr>
              <a:buSzPts val="2030"/>
              <a:buFont typeface="Source Sans Pro"/>
              <a:buChar char="○"/>
            </a:pPr>
            <a:r>
              <a:rPr lang="en" sz="1700">
                <a:solidFill>
                  <a:srgbClr val="3F3F3F"/>
                </a:solidFill>
                <a:latin typeface="Source Sans Pro"/>
                <a:ea typeface="Source Sans Pro"/>
                <a:cs typeface="Source Sans Pro"/>
                <a:sym typeface="Source Sans Pro"/>
              </a:rPr>
              <a:t>Code switching and accent variations</a:t>
            </a:r>
            <a:endParaRPr sz="1700">
              <a:solidFill>
                <a:srgbClr val="3F3F3F"/>
              </a:solidFill>
              <a:latin typeface="Calibri"/>
              <a:ea typeface="Calibri"/>
              <a:cs typeface="Calibri"/>
              <a:sym typeface="Calibri"/>
            </a:endParaRPr>
          </a:p>
          <a:p>
            <a:pPr indent="0" lvl="0" marL="0" rtl="0" algn="l">
              <a:spcBef>
                <a:spcPts val="0"/>
              </a:spcBef>
              <a:spcAft>
                <a:spcPts val="1200"/>
              </a:spcAft>
              <a:buNone/>
            </a:pPr>
            <a:r>
              <a:t/>
            </a:r>
            <a:endParaRPr b="1" sz="1900">
              <a:solidFill>
                <a:srgbClr val="3F3F3F"/>
              </a:solidFill>
              <a:latin typeface="Source Sans Pro"/>
              <a:ea typeface="Source Sans Pro"/>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A61C00"/>
                </a:solidFill>
              </a:rPr>
              <a:t>Why this workshop?</a:t>
            </a:r>
            <a:endParaRPr>
              <a:solidFill>
                <a:srgbClr val="A61C00"/>
              </a:solidFill>
            </a:endParaRPr>
          </a:p>
        </p:txBody>
      </p:sp>
      <p:sp>
        <p:nvSpPr>
          <p:cNvPr id="81" name="Google Shape;81;p15"/>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Font typeface="Source Sans Pro"/>
              <a:buChar char="●"/>
            </a:pPr>
            <a:r>
              <a:rPr lang="en">
                <a:latin typeface="Source Sans Pro"/>
                <a:ea typeface="Source Sans Pro"/>
                <a:cs typeface="Source Sans Pro"/>
                <a:sym typeface="Source Sans Pro"/>
              </a:rPr>
              <a:t>Research on International Student Mothers and young children (2-4 year olds)</a:t>
            </a:r>
            <a:endParaRPr>
              <a:latin typeface="Source Sans Pro"/>
              <a:ea typeface="Source Sans Pro"/>
              <a:cs typeface="Source Sans Pro"/>
              <a:sym typeface="Source Sans Pro"/>
            </a:endParaRPr>
          </a:p>
          <a:p>
            <a:pPr indent="-342900" lvl="0" marL="457200" rtl="0" algn="l">
              <a:spcBef>
                <a:spcPts val="1000"/>
              </a:spcBef>
              <a:spcAft>
                <a:spcPts val="0"/>
              </a:spcAft>
              <a:buSzPts val="1800"/>
              <a:buFont typeface="Source Sans Pro"/>
              <a:buChar char="●"/>
            </a:pPr>
            <a:r>
              <a:rPr lang="en">
                <a:latin typeface="Source Sans Pro"/>
                <a:ea typeface="Source Sans Pro"/>
                <a:cs typeface="Source Sans Pro"/>
                <a:sym typeface="Source Sans Pro"/>
              </a:rPr>
              <a:t>Previous research on the aspects of conversation that make it engaging for young children</a:t>
            </a:r>
            <a:endParaRPr>
              <a:latin typeface="Source Sans Pro"/>
              <a:ea typeface="Source Sans Pro"/>
              <a:cs typeface="Source Sans Pro"/>
              <a:sym typeface="Source Sans Pro"/>
            </a:endParaRPr>
          </a:p>
          <a:p>
            <a:pPr indent="-342900" lvl="0" marL="457200" rtl="0" algn="l">
              <a:spcBef>
                <a:spcPts val="1000"/>
              </a:spcBef>
              <a:spcAft>
                <a:spcPts val="0"/>
              </a:spcAft>
              <a:buSzPts val="1800"/>
              <a:buFont typeface="Source Sans Pro"/>
              <a:buChar char="●"/>
            </a:pPr>
            <a:r>
              <a:rPr lang="en">
                <a:latin typeface="Source Sans Pro"/>
                <a:ea typeface="Source Sans Pro"/>
                <a:cs typeface="Source Sans Pro"/>
                <a:sym typeface="Source Sans Pro"/>
              </a:rPr>
              <a:t>Learning about state of the art tools and practices of designing CUIs</a:t>
            </a:r>
            <a:endParaRPr>
              <a:latin typeface="Source Sans Pro"/>
              <a:ea typeface="Source Sans Pro"/>
              <a:cs typeface="Source Sans Pro"/>
              <a:sym typeface="Source Sans Pro"/>
            </a:endParaRPr>
          </a:p>
          <a:p>
            <a:pPr indent="0" lvl="0" marL="457200" rtl="0" algn="l">
              <a:spcBef>
                <a:spcPts val="1000"/>
              </a:spcBef>
              <a:spcAft>
                <a:spcPts val="1000"/>
              </a:spcAft>
              <a:buNone/>
            </a:pPr>
            <a:r>
              <a:t/>
            </a:r>
            <a:endParaRPr>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A61C00"/>
                </a:solidFill>
              </a:rPr>
              <a:t>Anticipated contributions </a:t>
            </a:r>
            <a:endParaRPr>
              <a:solidFill>
                <a:srgbClr val="A61C00"/>
              </a:solidFill>
            </a:endParaRPr>
          </a:p>
        </p:txBody>
      </p:sp>
      <p:sp>
        <p:nvSpPr>
          <p:cNvPr id="87" name="Google Shape;87;p16"/>
          <p:cNvSpPr txBox="1"/>
          <p:nvPr>
            <p:ph idx="1" type="body"/>
          </p:nvPr>
        </p:nvSpPr>
        <p:spPr>
          <a:xfrm>
            <a:off x="311700" y="1228675"/>
            <a:ext cx="8346600" cy="334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Source Sans Pro"/>
              <a:buChar char="●"/>
            </a:pPr>
            <a:r>
              <a:rPr lang="en" sz="1800">
                <a:latin typeface="Source Sans Pro"/>
                <a:ea typeface="Source Sans Pro"/>
                <a:cs typeface="Source Sans Pro"/>
                <a:sym typeface="Source Sans Pro"/>
              </a:rPr>
              <a:t>Unique positionality as a mother of young child + academic researcher</a:t>
            </a:r>
            <a:endParaRPr sz="1800">
              <a:latin typeface="Source Sans Pro"/>
              <a:ea typeface="Source Sans Pro"/>
              <a:cs typeface="Source Sans Pro"/>
              <a:sym typeface="Source Sans Pro"/>
            </a:endParaRPr>
          </a:p>
          <a:p>
            <a:pPr indent="-342900" lvl="0" marL="457200" rtl="0" algn="l">
              <a:spcBef>
                <a:spcPts val="1000"/>
              </a:spcBef>
              <a:spcAft>
                <a:spcPts val="0"/>
              </a:spcAft>
              <a:buSzPts val="1800"/>
              <a:buFont typeface="Source Sans Pro"/>
              <a:buChar char="●"/>
            </a:pPr>
            <a:r>
              <a:rPr lang="en" sz="1800">
                <a:latin typeface="Source Sans Pro"/>
                <a:ea typeface="Source Sans Pro"/>
                <a:cs typeface="Source Sans Pro"/>
                <a:sym typeface="Source Sans Pro"/>
              </a:rPr>
              <a:t>Research on aspects of children’s conversational patterns and parent’s preferences.</a:t>
            </a:r>
            <a:endParaRPr sz="1800">
              <a:latin typeface="Source Sans Pro"/>
              <a:ea typeface="Source Sans Pro"/>
              <a:cs typeface="Source Sans Pro"/>
              <a:sym typeface="Source Sans Pro"/>
            </a:endParaRPr>
          </a:p>
          <a:p>
            <a:pPr indent="-342900" lvl="0" marL="457200" rtl="0" algn="l">
              <a:spcBef>
                <a:spcPts val="1000"/>
              </a:spcBef>
              <a:spcAft>
                <a:spcPts val="0"/>
              </a:spcAft>
              <a:buSzPts val="1800"/>
              <a:buFont typeface="Source Sans Pro"/>
              <a:buChar char="●"/>
            </a:pPr>
            <a:r>
              <a:rPr lang="en" sz="1800">
                <a:latin typeface="Source Sans Pro"/>
                <a:ea typeface="Source Sans Pro"/>
                <a:cs typeface="Source Sans Pro"/>
                <a:sym typeface="Source Sans Pro"/>
              </a:rPr>
              <a:t>Methods to design and develop conversational interfaces with stakeholders.</a:t>
            </a:r>
            <a:endParaRPr sz="1800">
              <a:latin typeface="Source Sans Pro"/>
              <a:ea typeface="Source Sans Pro"/>
              <a:cs typeface="Source Sans Pro"/>
              <a:sym typeface="Source Sans Pro"/>
            </a:endParaRPr>
          </a:p>
          <a:p>
            <a:pPr indent="0" lvl="0" marL="914400" rtl="0" algn="l">
              <a:spcBef>
                <a:spcPts val="1000"/>
              </a:spcBef>
              <a:spcAft>
                <a:spcPts val="1000"/>
              </a:spcAft>
              <a:buNone/>
            </a:pPr>
            <a:r>
              <a:t/>
            </a:r>
            <a:endParaRPr sz="1800">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