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1" autoAdjust="0"/>
    <p:restoredTop sz="94660"/>
  </p:normalViewPr>
  <p:slideViewPr>
    <p:cSldViewPr>
      <p:cViewPr>
        <p:scale>
          <a:sx n="20" d="100"/>
          <a:sy n="20" d="100"/>
        </p:scale>
        <p:origin x="-192" y="750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F5F670-C27D-4B91-B116-E7CD0763824D}" type="doc">
      <dgm:prSet loTypeId="urn:microsoft.com/office/officeart/2005/8/layout/radial6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EC50A83-4EB5-4EE0-B23A-5BAED305310E}">
      <dgm:prSet phldrT="[Text]" custT="1"/>
      <dgm:spPr/>
      <dgm:t>
        <a:bodyPr lIns="0" tIns="0" rIns="0" bIns="0"/>
        <a:lstStyle/>
        <a:p>
          <a:r>
            <a:rPr lang="en-US" sz="3600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Education Material</a:t>
          </a:r>
          <a:endParaRPr lang="en-US" sz="3600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0675B076-2843-4290-B572-9035F2E49695}" type="parTrans" cxnId="{31F281D0-5F69-4322-91A5-9B6068D0A3B6}">
      <dgm:prSet/>
      <dgm:spPr/>
      <dgm:t>
        <a:bodyPr/>
        <a:lstStyle/>
        <a:p>
          <a:endParaRPr lang="en-US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BD8BF760-2803-4543-ABDD-3022EF2E906B}" type="sibTrans" cxnId="{31F281D0-5F69-4322-91A5-9B6068D0A3B6}">
      <dgm:prSet/>
      <dgm:spPr/>
      <dgm:t>
        <a:bodyPr/>
        <a:lstStyle/>
        <a:p>
          <a:endParaRPr lang="en-US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B2B0F5D0-4ABE-4818-BB6F-0C448E9F0F72}">
      <dgm:prSet phldrT="[Text]" custT="1"/>
      <dgm:spPr/>
      <dgm:t>
        <a:bodyPr lIns="0" tIns="0" rIns="0" bIns="0"/>
        <a:lstStyle/>
        <a:p>
          <a:pPr>
            <a:spcAft>
              <a:spcPts val="0"/>
            </a:spcAft>
          </a:pPr>
          <a:r>
            <a:rPr lang="en-US" sz="4000" b="1" smtClean="0">
              <a:solidFill>
                <a:schemeClr val="bg1">
                  <a:lumMod val="95000"/>
                  <a:lumOff val="5000"/>
                </a:schemeClr>
              </a:solidFill>
            </a:rPr>
            <a:t>Service:</a:t>
          </a:r>
          <a:r>
            <a:rPr lang="en-US" sz="2600" b="1" smtClean="0">
              <a:solidFill>
                <a:schemeClr val="bg1">
                  <a:lumMod val="95000"/>
                  <a:lumOff val="5000"/>
                </a:schemeClr>
              </a:solidFill>
            </a:rPr>
            <a:t> </a:t>
          </a:r>
        </a:p>
        <a:p>
          <a:pPr>
            <a:spcAft>
              <a:spcPts val="0"/>
            </a:spcAft>
          </a:pPr>
          <a:r>
            <a:rPr lang="en-US" sz="3200" b="0" smtClean="0">
              <a:solidFill>
                <a:schemeClr val="bg1">
                  <a:lumMod val="95000"/>
                  <a:lumOff val="5000"/>
                </a:schemeClr>
              </a:solidFill>
            </a:rPr>
            <a:t>To encourage member participation</a:t>
          </a:r>
          <a:endParaRPr lang="en-US" sz="3200" b="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ED22E481-B4B1-4D80-9E5D-495B9255842F}" type="parTrans" cxnId="{62744AEA-028E-4C3F-8E2A-5A787AE8E28E}">
      <dgm:prSet/>
      <dgm:spPr/>
      <dgm:t>
        <a:bodyPr/>
        <a:lstStyle/>
        <a:p>
          <a:endParaRPr lang="en-US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EAA3D88C-6008-4B28-AEB7-FFDC7A580E46}" type="sibTrans" cxnId="{62744AEA-028E-4C3F-8E2A-5A787AE8E28E}">
      <dgm:prSet/>
      <dgm:spPr/>
      <dgm:t>
        <a:bodyPr/>
        <a:lstStyle/>
        <a:p>
          <a:endParaRPr lang="en-US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8AE65826-9584-42CB-AD51-FB8401D6B730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4000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System:</a:t>
          </a:r>
        </a:p>
        <a:p>
          <a:pPr>
            <a:spcAft>
              <a:spcPts val="0"/>
            </a:spcAft>
          </a:pPr>
          <a:r>
            <a:rPr lang="en-US" sz="3200" b="0" dirty="0" smtClean="0">
              <a:solidFill>
                <a:schemeClr val="bg1">
                  <a:lumMod val="95000"/>
                  <a:lumOff val="5000"/>
                </a:schemeClr>
              </a:solidFill>
            </a:rPr>
            <a:t>To support community activity</a:t>
          </a:r>
          <a:endParaRPr lang="en-US" sz="3200" b="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9599DEA1-31F4-418F-AE4D-C59E8769523D}" type="parTrans" cxnId="{83AC459B-110C-4860-AA53-2F699629F843}">
      <dgm:prSet/>
      <dgm:spPr/>
      <dgm:t>
        <a:bodyPr/>
        <a:lstStyle/>
        <a:p>
          <a:endParaRPr lang="en-US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D6EB4C90-E673-4E1B-825D-B3AD45C26A6C}" type="sibTrans" cxnId="{83AC459B-110C-4860-AA53-2F699629F843}">
      <dgm:prSet/>
      <dgm:spPr/>
      <dgm:t>
        <a:bodyPr/>
        <a:lstStyle/>
        <a:p>
          <a:endParaRPr lang="en-US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25743186-892C-414D-9FD9-1CB79DCFA345}" type="pres">
      <dgm:prSet presAssocID="{49F5F670-C27D-4B91-B116-E7CD0763824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33B18E-5710-4508-87EE-917A6B7F8D1E}" type="pres">
      <dgm:prSet presAssocID="{BEC50A83-4EB5-4EE0-B23A-5BAED305310E}" presName="centerShape" presStyleLbl="node0" presStyleIdx="0" presStyleCnt="1" custLinFactNeighborX="1801"/>
      <dgm:spPr/>
      <dgm:t>
        <a:bodyPr/>
        <a:lstStyle/>
        <a:p>
          <a:endParaRPr lang="en-US"/>
        </a:p>
      </dgm:t>
    </dgm:pt>
    <dgm:pt modelId="{52B99C97-1CD7-43A6-9F41-F52D0AF2F62E}" type="pres">
      <dgm:prSet presAssocID="{B2B0F5D0-4ABE-4818-BB6F-0C448E9F0F72}" presName="node" presStyleLbl="node1" presStyleIdx="0" presStyleCnt="2" custScaleX="225564" custScaleY="80533" custRadScaleRad="93056" custRadScaleInc="29913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EE39036-01A9-4BA8-B802-2FB3CFE3CE5F}" type="pres">
      <dgm:prSet presAssocID="{B2B0F5D0-4ABE-4818-BB6F-0C448E9F0F72}" presName="dummy" presStyleCnt="0"/>
      <dgm:spPr/>
    </dgm:pt>
    <dgm:pt modelId="{300060BA-8F32-43A5-9D47-0617C8A1599A}" type="pres">
      <dgm:prSet presAssocID="{EAA3D88C-6008-4B28-AEB7-FFDC7A580E46}" presName="sibTrans" presStyleLbl="sibTrans2D1" presStyleIdx="0" presStyleCnt="2" custScaleX="125055"/>
      <dgm:spPr/>
      <dgm:t>
        <a:bodyPr/>
        <a:lstStyle/>
        <a:p>
          <a:endParaRPr lang="en-US"/>
        </a:p>
      </dgm:t>
    </dgm:pt>
    <dgm:pt modelId="{5186A5EB-0D84-40A3-9425-FC15E64C9ACB}" type="pres">
      <dgm:prSet presAssocID="{8AE65826-9584-42CB-AD51-FB8401D6B730}" presName="node" presStyleLbl="node1" presStyleIdx="1" presStyleCnt="2" custScaleX="209715" custScaleY="85084" custRadScaleRad="90938" custRadScaleInc="-29572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63706542-64B7-4857-AF13-383BEE7DACFA}" type="pres">
      <dgm:prSet presAssocID="{8AE65826-9584-42CB-AD51-FB8401D6B730}" presName="dummy" presStyleCnt="0"/>
      <dgm:spPr/>
    </dgm:pt>
    <dgm:pt modelId="{D513C1DD-9ABC-44BF-8ABF-C1A6EE98FA0C}" type="pres">
      <dgm:prSet presAssocID="{D6EB4C90-E673-4E1B-825D-B3AD45C26A6C}" presName="sibTrans" presStyleLbl="sibTrans2D1" presStyleIdx="1" presStyleCnt="2" custScaleX="125204"/>
      <dgm:spPr/>
      <dgm:t>
        <a:bodyPr/>
        <a:lstStyle/>
        <a:p>
          <a:endParaRPr lang="en-US"/>
        </a:p>
      </dgm:t>
    </dgm:pt>
  </dgm:ptLst>
  <dgm:cxnLst>
    <dgm:cxn modelId="{31F281D0-5F69-4322-91A5-9B6068D0A3B6}" srcId="{49F5F670-C27D-4B91-B116-E7CD0763824D}" destId="{BEC50A83-4EB5-4EE0-B23A-5BAED305310E}" srcOrd="0" destOrd="0" parTransId="{0675B076-2843-4290-B572-9035F2E49695}" sibTransId="{BD8BF760-2803-4543-ABDD-3022EF2E906B}"/>
    <dgm:cxn modelId="{539815AB-CDC5-42A3-9D85-BB1FA3A42F59}" type="presOf" srcId="{EAA3D88C-6008-4B28-AEB7-FFDC7A580E46}" destId="{300060BA-8F32-43A5-9D47-0617C8A1599A}" srcOrd="0" destOrd="0" presId="urn:microsoft.com/office/officeart/2005/8/layout/radial6"/>
    <dgm:cxn modelId="{AB8188EA-F9B3-4185-B6C5-41030A97DA59}" type="presOf" srcId="{D6EB4C90-E673-4E1B-825D-B3AD45C26A6C}" destId="{D513C1DD-9ABC-44BF-8ABF-C1A6EE98FA0C}" srcOrd="0" destOrd="0" presId="urn:microsoft.com/office/officeart/2005/8/layout/radial6"/>
    <dgm:cxn modelId="{4B633551-375C-4D31-850D-8E78BADB0317}" type="presOf" srcId="{BEC50A83-4EB5-4EE0-B23A-5BAED305310E}" destId="{5F33B18E-5710-4508-87EE-917A6B7F8D1E}" srcOrd="0" destOrd="0" presId="urn:microsoft.com/office/officeart/2005/8/layout/radial6"/>
    <dgm:cxn modelId="{2B0614B4-2E34-436F-987E-D8E12D0EA3CE}" type="presOf" srcId="{49F5F670-C27D-4B91-B116-E7CD0763824D}" destId="{25743186-892C-414D-9FD9-1CB79DCFA345}" srcOrd="0" destOrd="0" presId="urn:microsoft.com/office/officeart/2005/8/layout/radial6"/>
    <dgm:cxn modelId="{62744AEA-028E-4C3F-8E2A-5A787AE8E28E}" srcId="{BEC50A83-4EB5-4EE0-B23A-5BAED305310E}" destId="{B2B0F5D0-4ABE-4818-BB6F-0C448E9F0F72}" srcOrd="0" destOrd="0" parTransId="{ED22E481-B4B1-4D80-9E5D-495B9255842F}" sibTransId="{EAA3D88C-6008-4B28-AEB7-FFDC7A580E46}"/>
    <dgm:cxn modelId="{50CBF0B7-2CD0-4204-8892-7DB6B7174BD7}" type="presOf" srcId="{8AE65826-9584-42CB-AD51-FB8401D6B730}" destId="{5186A5EB-0D84-40A3-9425-FC15E64C9ACB}" srcOrd="0" destOrd="0" presId="urn:microsoft.com/office/officeart/2005/8/layout/radial6"/>
    <dgm:cxn modelId="{83AC459B-110C-4860-AA53-2F699629F843}" srcId="{BEC50A83-4EB5-4EE0-B23A-5BAED305310E}" destId="{8AE65826-9584-42CB-AD51-FB8401D6B730}" srcOrd="1" destOrd="0" parTransId="{9599DEA1-31F4-418F-AE4D-C59E8769523D}" sibTransId="{D6EB4C90-E673-4E1B-825D-B3AD45C26A6C}"/>
    <dgm:cxn modelId="{DFC416DA-9B9D-4707-B4D2-A89D46C1758D}" type="presOf" srcId="{B2B0F5D0-4ABE-4818-BB6F-0C448E9F0F72}" destId="{52B99C97-1CD7-43A6-9F41-F52D0AF2F62E}" srcOrd="0" destOrd="0" presId="urn:microsoft.com/office/officeart/2005/8/layout/radial6"/>
    <dgm:cxn modelId="{F72257BC-F215-4681-92B6-F0622052A456}" type="presParOf" srcId="{25743186-892C-414D-9FD9-1CB79DCFA345}" destId="{5F33B18E-5710-4508-87EE-917A6B7F8D1E}" srcOrd="0" destOrd="0" presId="urn:microsoft.com/office/officeart/2005/8/layout/radial6"/>
    <dgm:cxn modelId="{6D8E59DA-4D50-4A3F-92BC-F3FC9C2BB6B7}" type="presParOf" srcId="{25743186-892C-414D-9FD9-1CB79DCFA345}" destId="{52B99C97-1CD7-43A6-9F41-F52D0AF2F62E}" srcOrd="1" destOrd="0" presId="urn:microsoft.com/office/officeart/2005/8/layout/radial6"/>
    <dgm:cxn modelId="{53301FA5-C46F-49A0-AC3A-EEF4F8AA173F}" type="presParOf" srcId="{25743186-892C-414D-9FD9-1CB79DCFA345}" destId="{5EE39036-01A9-4BA8-B802-2FB3CFE3CE5F}" srcOrd="2" destOrd="0" presId="urn:microsoft.com/office/officeart/2005/8/layout/radial6"/>
    <dgm:cxn modelId="{A3E536B3-A0C3-4023-8C29-B255FA750A83}" type="presParOf" srcId="{25743186-892C-414D-9FD9-1CB79DCFA345}" destId="{300060BA-8F32-43A5-9D47-0617C8A1599A}" srcOrd="3" destOrd="0" presId="urn:microsoft.com/office/officeart/2005/8/layout/radial6"/>
    <dgm:cxn modelId="{2AD3C0CC-D118-4BE0-925F-DCD83F1FF45B}" type="presParOf" srcId="{25743186-892C-414D-9FD9-1CB79DCFA345}" destId="{5186A5EB-0D84-40A3-9425-FC15E64C9ACB}" srcOrd="4" destOrd="0" presId="urn:microsoft.com/office/officeart/2005/8/layout/radial6"/>
    <dgm:cxn modelId="{0E882FE9-249F-44A6-849D-3FBE4C28148F}" type="presParOf" srcId="{25743186-892C-414D-9FD9-1CB79DCFA345}" destId="{63706542-64B7-4857-AF13-383BEE7DACFA}" srcOrd="5" destOrd="0" presId="urn:microsoft.com/office/officeart/2005/8/layout/radial6"/>
    <dgm:cxn modelId="{3F9ABF5E-A950-4689-BD97-F4F68AC4ACBB}" type="presParOf" srcId="{25743186-892C-414D-9FD9-1CB79DCFA345}" destId="{D513C1DD-9ABC-44BF-8ABF-C1A6EE98FA0C}" srcOrd="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13C1DD-9ABC-44BF-8ABF-C1A6EE98FA0C}">
      <dsp:nvSpPr>
        <dsp:cNvPr id="0" name=""/>
        <dsp:cNvSpPr/>
      </dsp:nvSpPr>
      <dsp:spPr>
        <a:xfrm>
          <a:off x="-591192" y="1068885"/>
          <a:ext cx="9028660" cy="7211160"/>
        </a:xfrm>
        <a:prstGeom prst="blockArc">
          <a:avLst>
            <a:gd name="adj1" fmla="val 17647861"/>
            <a:gd name="adj2" fmla="val 4072623"/>
            <a:gd name="adj3" fmla="val 4639"/>
          </a:avLst>
        </a:prstGeom>
        <a:solidFill>
          <a:schemeClr val="accent4">
            <a:hueOff val="-4577280"/>
            <a:satOff val="-7851"/>
            <a:lumOff val="-5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060BA-8F32-43A5-9D47-0617C8A1599A}">
      <dsp:nvSpPr>
        <dsp:cNvPr id="0" name=""/>
        <dsp:cNvSpPr/>
      </dsp:nvSpPr>
      <dsp:spPr>
        <a:xfrm>
          <a:off x="2180394" y="1117364"/>
          <a:ext cx="9017916" cy="7211160"/>
        </a:xfrm>
        <a:prstGeom prst="blockArc">
          <a:avLst>
            <a:gd name="adj1" fmla="val 6847861"/>
            <a:gd name="adj2" fmla="val 14872623"/>
            <a:gd name="adj3" fmla="val 463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33B18E-5710-4508-87EE-917A6B7F8D1E}">
      <dsp:nvSpPr>
        <dsp:cNvPr id="0" name=""/>
        <dsp:cNvSpPr/>
      </dsp:nvSpPr>
      <dsp:spPr>
        <a:xfrm>
          <a:off x="3687369" y="3000679"/>
          <a:ext cx="3318383" cy="331838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Education Material</a:t>
          </a:r>
          <a:endParaRPr lang="en-US" sz="3600" b="1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3687369" y="3000679"/>
        <a:ext cx="3318383" cy="3318383"/>
      </dsp:txXfrm>
    </dsp:sp>
    <dsp:sp modelId="{52B99C97-1CD7-43A6-9F41-F52D0AF2F62E}">
      <dsp:nvSpPr>
        <dsp:cNvPr id="0" name=""/>
        <dsp:cNvSpPr/>
      </dsp:nvSpPr>
      <dsp:spPr>
        <a:xfrm>
          <a:off x="2629712" y="7001790"/>
          <a:ext cx="5239554" cy="187067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4000" b="1" kern="1200" smtClean="0">
              <a:solidFill>
                <a:schemeClr val="bg1">
                  <a:lumMod val="95000"/>
                  <a:lumOff val="5000"/>
                </a:schemeClr>
              </a:solidFill>
            </a:rPr>
            <a:t>Service:</a:t>
          </a:r>
          <a:r>
            <a:rPr lang="en-US" sz="2600" b="1" kern="1200" smtClean="0">
              <a:solidFill>
                <a:schemeClr val="bg1">
                  <a:lumMod val="95000"/>
                  <a:lumOff val="5000"/>
                </a:schemeClr>
              </a:solidFill>
            </a:rPr>
            <a:t>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200" b="0" kern="1200" smtClean="0">
              <a:solidFill>
                <a:schemeClr val="bg1">
                  <a:lumMod val="95000"/>
                  <a:lumOff val="5000"/>
                </a:schemeClr>
              </a:solidFill>
            </a:rPr>
            <a:t>To encourage member participation</a:t>
          </a:r>
          <a:endParaRPr lang="en-US" sz="3200" b="0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2629712" y="7001790"/>
        <a:ext cx="5239554" cy="1870675"/>
      </dsp:txXfrm>
    </dsp:sp>
    <dsp:sp modelId="{5186A5EB-0D84-40A3-9425-FC15E64C9ACB}">
      <dsp:nvSpPr>
        <dsp:cNvPr id="0" name=""/>
        <dsp:cNvSpPr/>
      </dsp:nvSpPr>
      <dsp:spPr>
        <a:xfrm>
          <a:off x="2927298" y="472087"/>
          <a:ext cx="4871403" cy="1976389"/>
        </a:xfrm>
        <a:prstGeom prst="roundRect">
          <a:avLst/>
        </a:prstGeom>
        <a:solidFill>
          <a:schemeClr val="accent4">
            <a:hueOff val="-4577280"/>
            <a:satOff val="-7851"/>
            <a:lumOff val="-568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4000" b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System: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200" b="0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To support community activity</a:t>
          </a:r>
          <a:endParaRPr lang="en-US" sz="3200" b="0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2927298" y="472087"/>
        <a:ext cx="4871403" cy="1976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86842E2A-6868-4475-8EEA-1C7D5F2B8E0C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1FEF10B5-D805-4FAA-99E1-EC7FB802B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F5CC8E71-B60C-4F49-9380-A7022EA24437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E6E47FFA-C5AF-4B41-9AC1-3B4DFF828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7FFA-C5AF-4B41-9AC1-3B4DFF8284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94560" y="17759059"/>
            <a:ext cx="39867840" cy="5486400"/>
          </a:xfrm>
        </p:spPr>
        <p:txBody>
          <a:bodyPr>
            <a:noAutofit/>
          </a:bodyPr>
          <a:lstStyle>
            <a:lvl1pPr marL="0" indent="0" algn="ctr">
              <a:buNone/>
              <a:defRPr sz="10600" spc="480" baseline="0">
                <a:solidFill>
                  <a:schemeClr val="tx2"/>
                </a:solidFill>
              </a:defRPr>
            </a:lvl1pPr>
            <a:lvl2pPr marL="2194560" indent="0" algn="ctr">
              <a:buNone/>
            </a:lvl2pPr>
            <a:lvl3pPr marL="4389120" indent="0" algn="ctr">
              <a:buNone/>
            </a:lvl3pPr>
            <a:lvl4pPr marL="6583680" indent="0" algn="ctr">
              <a:buNone/>
            </a:lvl4pPr>
            <a:lvl5pPr marL="8778240" indent="0" algn="ctr">
              <a:buNone/>
            </a:lvl5pPr>
            <a:lvl6pPr marL="10972800" indent="0" algn="ctr">
              <a:buNone/>
            </a:lvl6pPr>
            <a:lvl7pPr marL="13167360" indent="0" algn="ctr">
              <a:buNone/>
            </a:lvl7pPr>
            <a:lvl8pPr marL="15361920" indent="0" algn="ctr">
              <a:buNone/>
            </a:lvl8pPr>
            <a:lvl9pPr marL="1755648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2194560" y="6881914"/>
            <a:ext cx="39867840" cy="950976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230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025405" y="17040605"/>
            <a:ext cx="14264640" cy="7622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601155" y="17040605"/>
            <a:ext cx="14264640" cy="7622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1793670" y="16926250"/>
            <a:ext cx="219456" cy="219456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94560" y="7315200"/>
            <a:ext cx="39502080" cy="21945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0" y="16824960"/>
            <a:ext cx="38039040" cy="658368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230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91840" y="23802547"/>
            <a:ext cx="38039040" cy="4726733"/>
          </a:xfrm>
        </p:spPr>
        <p:txBody>
          <a:bodyPr anchor="t"/>
          <a:lstStyle>
            <a:lvl1pPr marL="0" indent="0">
              <a:buNone/>
              <a:defRPr sz="9600" spc="480" baseline="0">
                <a:solidFill>
                  <a:schemeClr val="tx2"/>
                </a:solidFill>
              </a:defRPr>
            </a:lvl1pPr>
            <a:lvl2pPr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91840" y="23601564"/>
            <a:ext cx="38039040" cy="20645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2194560" y="7315200"/>
            <a:ext cx="19487693" cy="21945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22311360" y="7315200"/>
            <a:ext cx="19487693" cy="21945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6718046"/>
            <a:ext cx="19392902" cy="36576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438912" tIns="219456" rIns="438912" bIns="219456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2500" b="1">
                <a:solidFill>
                  <a:schemeClr val="tx2"/>
                </a:solidFill>
              </a:defRPr>
            </a:lvl1pPr>
            <a:lvl2pPr>
              <a:buNone/>
              <a:defRPr sz="9600" b="1"/>
            </a:lvl2pPr>
            <a:lvl3pPr>
              <a:buNone/>
              <a:defRPr sz="8600" b="1"/>
            </a:lvl3pPr>
            <a:lvl4pPr>
              <a:buNone/>
              <a:defRPr sz="7700" b="1"/>
            </a:lvl4pPr>
            <a:lvl5pPr>
              <a:buNone/>
              <a:defRPr sz="77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2194560" y="10569101"/>
            <a:ext cx="19385280" cy="1878543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22318982" y="10569101"/>
            <a:ext cx="19385280" cy="1878543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746150"/>
            <a:ext cx="39502080" cy="54864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22311360" y="6718046"/>
            <a:ext cx="19392902" cy="36576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438912" tIns="219456" rIns="438912" bIns="219456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2500" b="1" baseline="0">
                <a:solidFill>
                  <a:schemeClr val="tx2"/>
                </a:solidFill>
              </a:defRPr>
            </a:lvl1pPr>
            <a:lvl2pPr>
              <a:buNone/>
              <a:defRPr sz="9600" b="1"/>
            </a:lvl2pPr>
            <a:lvl3pPr>
              <a:buNone/>
              <a:defRPr sz="8600" b="1"/>
            </a:lvl3pPr>
            <a:lvl4pPr>
              <a:buNone/>
              <a:defRPr sz="7700" b="1"/>
            </a:lvl4pPr>
            <a:lvl5pPr>
              <a:buNone/>
              <a:defRPr sz="77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702136" y="10465051"/>
            <a:ext cx="17995392" cy="7622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823424" y="10465051"/>
            <a:ext cx="17995392" cy="7622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194560" y="2194560"/>
            <a:ext cx="29992320" cy="2743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2552640" y="7680960"/>
            <a:ext cx="9524390" cy="17922240"/>
          </a:xfrm>
        </p:spPr>
        <p:txBody>
          <a:bodyPr tIns="219456" bIns="219456" anchor="t" anchorCtr="0"/>
          <a:lstStyle>
            <a:lvl1pPr marL="0" indent="0">
              <a:lnSpc>
                <a:spcPct val="125000"/>
              </a:lnSpc>
              <a:spcAft>
                <a:spcPts val="4800"/>
              </a:spcAft>
              <a:buNone/>
              <a:defRPr sz="7700">
                <a:solidFill>
                  <a:schemeClr val="tx2"/>
                </a:solidFill>
              </a:defRPr>
            </a:lvl1pPr>
            <a:lvl2pPr>
              <a:buNone/>
              <a:defRPr sz="5800"/>
            </a:lvl2pPr>
            <a:lvl3pPr>
              <a:buNone/>
              <a:defRPr sz="4800"/>
            </a:lvl3pPr>
            <a:lvl4pPr>
              <a:buNone/>
              <a:defRPr sz="4300"/>
            </a:lvl4pPr>
            <a:lvl5pPr>
              <a:buNone/>
              <a:defRPr sz="4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2552640" y="2194560"/>
            <a:ext cx="9509760" cy="5120640"/>
          </a:xfrm>
        </p:spPr>
        <p:txBody>
          <a:bodyPr lIns="438912" tIns="438912" anchor="b" anchorCtr="0"/>
          <a:lstStyle>
            <a:lvl1pPr algn="l">
              <a:buNone/>
              <a:defRPr sz="8600" b="1" spc="-24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21120" y="2194560"/>
            <a:ext cx="9875520" cy="5120640"/>
          </a:xfrm>
        </p:spPr>
        <p:txBody>
          <a:bodyPr lIns="438912" tIns="438912" anchor="b" anchorCtr="0"/>
          <a:lstStyle>
            <a:lvl1pPr algn="l">
              <a:buNone/>
              <a:defRPr sz="8600" b="1" spc="-24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94560" y="2194560"/>
            <a:ext cx="28895040" cy="2670048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15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21120" y="7680960"/>
            <a:ext cx="9875520" cy="2121408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4800"/>
              </a:spcAft>
              <a:buFontTx/>
              <a:buNone/>
              <a:defRPr sz="7700" b="0">
                <a:solidFill>
                  <a:schemeClr val="tx2"/>
                </a:solidFill>
              </a:defRPr>
            </a:lvl1pPr>
            <a:lvl2pPr>
              <a:defRPr sz="58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194560" y="6949443"/>
            <a:ext cx="39502080" cy="22456142"/>
          </a:xfrm>
          <a:prstGeom prst="rect">
            <a:avLst/>
          </a:prstGeom>
        </p:spPr>
        <p:txBody>
          <a:bodyPr vert="horz" lIns="438912" tIns="219456" rIns="438912" bIns="219456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7797760" y="29777602"/>
            <a:ext cx="12435840" cy="1843430"/>
          </a:xfrm>
          <a:prstGeom prst="rect">
            <a:avLst/>
          </a:prstGeom>
        </p:spPr>
        <p:txBody>
          <a:bodyPr vert="horz" lIns="438912" tIns="219456" rIns="438912" bIns="219456" anchor="ctr" anchorCtr="0"/>
          <a:lstStyle>
            <a:lvl1pPr algn="l" eaLnBrk="1" latinLnBrk="0" hangingPunct="1">
              <a:defRPr kumimoji="0" sz="5800">
                <a:solidFill>
                  <a:schemeClr val="tx2"/>
                </a:solidFill>
              </a:defRPr>
            </a:lvl1pPr>
          </a:lstStyle>
          <a:p>
            <a:fld id="{B41ABA4E-CD72-497B-97AA-7213B3980F60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10241280" y="29777602"/>
            <a:ext cx="17190720" cy="1843430"/>
          </a:xfrm>
          <a:prstGeom prst="rect">
            <a:avLst/>
          </a:prstGeom>
        </p:spPr>
        <p:txBody>
          <a:bodyPr vert="horz" lIns="438912" tIns="219456" rIns="438912" bIns="219456" anchor="ctr" anchorCtr="0"/>
          <a:lstStyle>
            <a:lvl1pPr algn="r" eaLnBrk="1" latinLnBrk="0" hangingPunct="1">
              <a:defRPr kumimoji="0" sz="58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40370760" y="29671349"/>
            <a:ext cx="2926080" cy="219456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77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2194560" y="731520"/>
            <a:ext cx="39502080" cy="5852160"/>
          </a:xfrm>
          <a:prstGeom prst="rect">
            <a:avLst/>
          </a:prstGeom>
          <a:ln w="6350" cap="rnd">
            <a:noFill/>
          </a:ln>
        </p:spPr>
        <p:txBody>
          <a:bodyPr vert="horz" lIns="438912" tIns="219456" rIns="438912" bIns="219456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20200" b="0" kern="1200" spc="-48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1316736" indent="-1316736" algn="l" rtl="0" eaLnBrk="1" latinLnBrk="0" hangingPunct="1">
        <a:spcBef>
          <a:spcPts val="2880"/>
        </a:spcBef>
        <a:buClr>
          <a:schemeClr val="accent2"/>
        </a:buClr>
        <a:buSzPct val="85000"/>
        <a:buFont typeface="Wingdings 2"/>
        <a:buChar char=""/>
        <a:defRPr kumimoji="0" sz="12500" kern="1200">
          <a:solidFill>
            <a:schemeClr val="tx1"/>
          </a:solidFill>
          <a:latin typeface="+mn-lt"/>
          <a:ea typeface="+mn-ea"/>
          <a:cs typeface="+mn-cs"/>
        </a:defRPr>
      </a:lvl1pPr>
      <a:lvl2pPr marL="3072384" indent="-1316736" algn="l" rtl="0" eaLnBrk="1" latinLnBrk="0" hangingPunct="1">
        <a:spcBef>
          <a:spcPts val="144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11500" kern="1200">
          <a:solidFill>
            <a:schemeClr val="tx2"/>
          </a:solidFill>
          <a:latin typeface="+mn-lt"/>
          <a:ea typeface="+mn-ea"/>
          <a:cs typeface="+mn-cs"/>
        </a:defRPr>
      </a:lvl2pPr>
      <a:lvl3pPr marL="4828032" indent="-1097280" algn="l" rtl="0" eaLnBrk="1" latinLnBrk="0" hangingPunct="1">
        <a:spcBef>
          <a:spcPts val="144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6144768" indent="-1097280" algn="l" rtl="0" eaLnBrk="1" latinLnBrk="0" hangingPunct="1">
        <a:spcBef>
          <a:spcPts val="14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7461504" indent="-1097280" algn="l" rtl="0" eaLnBrk="1" latinLnBrk="0" hangingPunct="1">
        <a:spcBef>
          <a:spcPts val="1632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8778240" indent="-1097280" algn="l" rtl="0" eaLnBrk="1" latinLnBrk="0" hangingPunct="1">
        <a:spcBef>
          <a:spcPts val="1632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9656064" indent="-877824" algn="l" rtl="0" eaLnBrk="1" latinLnBrk="0" hangingPunct="1">
        <a:spcBef>
          <a:spcPts val="1632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77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877824" algn="l" rtl="0" eaLnBrk="1" latinLnBrk="0" hangingPunct="1">
        <a:spcBef>
          <a:spcPts val="1632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2289536" indent="-877824" algn="l" rtl="0" eaLnBrk="1" latinLnBrk="0" hangingPunct="1">
        <a:spcBef>
          <a:spcPts val="1632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image" Target="../media/image8.png"/><Relationship Id="rId18" Type="http://schemas.openxmlformats.org/officeDocument/2006/relationships/image" Target="../media/image13.jpeg"/><Relationship Id="rId3" Type="http://schemas.openxmlformats.org/officeDocument/2006/relationships/image" Target="../media/image3.gif"/><Relationship Id="rId7" Type="http://schemas.openxmlformats.org/officeDocument/2006/relationships/diagramData" Target="../diagrams/data1.xml"/><Relationship Id="rId12" Type="http://schemas.openxmlformats.org/officeDocument/2006/relationships/image" Target="../media/image7.png"/><Relationship Id="rId1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microsoft.com/office/2007/relationships/diagramDrawing" Target="../diagrams/drawing1.xml"/><Relationship Id="rId5" Type="http://schemas.openxmlformats.org/officeDocument/2006/relationships/image" Target="../media/image5.jpeg"/><Relationship Id="rId15" Type="http://schemas.openxmlformats.org/officeDocument/2006/relationships/image" Target="../media/image10.jpeg"/><Relationship Id="rId10" Type="http://schemas.openxmlformats.org/officeDocument/2006/relationships/diagramColors" Target="../diagrams/colors1.xml"/><Relationship Id="rId4" Type="http://schemas.openxmlformats.org/officeDocument/2006/relationships/image" Target="../media/image4.gif"/><Relationship Id="rId9" Type="http://schemas.openxmlformats.org/officeDocument/2006/relationships/diagramQuickStyle" Target="../diagrams/quickStyle1.xml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94560" y="350520"/>
            <a:ext cx="39502080" cy="2316480"/>
          </a:xfrm>
        </p:spPr>
        <p:txBody>
          <a:bodyPr>
            <a:normAutofit/>
          </a:bodyPr>
          <a:lstStyle/>
          <a:p>
            <a:pPr algn="ctr"/>
            <a:r>
              <a:rPr lang="en-US" sz="8400" b="1" dirty="0" smtClean="0"/>
              <a:t>Building an Online Educational Community</a:t>
            </a:r>
            <a:endParaRPr lang="en-US" sz="84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905000" y="15011400"/>
            <a:ext cx="17373600" cy="6400800"/>
          </a:xfrm>
          <a:prstGeom prst="roundRect">
            <a:avLst>
              <a:gd name="adj" fmla="val 9593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" tIns="9144" rIns="9144" bIns="9144" rtlCol="0" anchor="ctr"/>
          <a:lstStyle/>
          <a:p>
            <a:pPr algn="ctr"/>
            <a:r>
              <a:rPr lang="en-US" sz="5200" b="1" dirty="0" smtClean="0">
                <a:solidFill>
                  <a:schemeClr val="bg1"/>
                </a:solidFill>
              </a:rPr>
              <a:t>Online Education Community: </a:t>
            </a:r>
            <a:r>
              <a:rPr lang="en-US" sz="5200" b="1" dirty="0" err="1" smtClean="0">
                <a:solidFill>
                  <a:schemeClr val="bg1"/>
                </a:solidFill>
              </a:rPr>
              <a:t>AlgoViz</a:t>
            </a:r>
            <a:r>
              <a:rPr lang="en-US" sz="5200" b="1" dirty="0" smtClean="0">
                <a:solidFill>
                  <a:schemeClr val="bg1"/>
                </a:solidFill>
              </a:rPr>
              <a:t> Portal</a:t>
            </a: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Static Content: Documentation for  over 500 AVs, their description and evaluation</a:t>
            </a: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Community-driven content</a:t>
            </a:r>
          </a:p>
          <a:p>
            <a:pPr marL="1395413" lvl="1" indent="-457200"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User reviews and ratings of Algorithm visualizations, </a:t>
            </a:r>
          </a:p>
          <a:p>
            <a:pPr marL="1395413" lvl="1" indent="-457200"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Discussion of best practice </a:t>
            </a:r>
          </a:p>
          <a:p>
            <a:pPr marL="1395413" lvl="1" indent="-457200"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“Field Reports” – actual experiences with algorithm visualization in the classroom</a:t>
            </a: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r>
              <a:rPr lang="en-US" sz="3400" dirty="0" err="1" smtClean="0">
                <a:solidFill>
                  <a:schemeClr val="bg1"/>
                </a:solidFill>
              </a:rPr>
              <a:t>OpenAlgoViz</a:t>
            </a:r>
            <a:r>
              <a:rPr lang="en-US" sz="3400" dirty="0" smtClean="0">
                <a:solidFill>
                  <a:schemeClr val="bg1"/>
                </a:solidFill>
              </a:rPr>
              <a:t>: Open Source AVs contributed by developers</a:t>
            </a:r>
          </a:p>
          <a:p>
            <a:pPr marL="457200" indent="-457200">
              <a:spcBef>
                <a:spcPts val="2400"/>
              </a:spcBef>
            </a:pPr>
            <a:endParaRPr lang="en-US" sz="100" dirty="0" smtClean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326600" y="22021800"/>
            <a:ext cx="19583400" cy="9144000"/>
          </a:xfrm>
          <a:prstGeom prst="roundRect">
            <a:avLst>
              <a:gd name="adj" fmla="val 9593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4" tIns="9144" rIns="9144" bIns="9144" rtlCol="0" anchor="ctr"/>
          <a:lstStyle/>
          <a:p>
            <a:pPr algn="ctr"/>
            <a:r>
              <a:rPr lang="en-US" sz="5200" b="1" dirty="0" smtClean="0">
                <a:solidFill>
                  <a:schemeClr val="bg1"/>
                </a:solidFill>
              </a:rPr>
              <a:t>Encourage User Contribution</a:t>
            </a:r>
          </a:p>
          <a:p>
            <a:pPr algn="ctr"/>
            <a:endParaRPr lang="en-US" sz="3400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Introduce community-oriented services: forums, ratings, field reports, tagging, bookmark, notifications.</a:t>
            </a: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Field Reports: descriptions of how individual instructors used specific AVs in their course. </a:t>
            </a: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Notification: Mechanism for notifying the community members of </a:t>
            </a:r>
          </a:p>
          <a:p>
            <a:pPr marL="1395413" lvl="1" indent="-457200"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information from online content</a:t>
            </a:r>
          </a:p>
          <a:p>
            <a:pPr marL="1395413" lvl="1" indent="-457200"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Information from community contributions</a:t>
            </a: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Notification streams: Notifications come in ways that the participants naturally use</a:t>
            </a:r>
          </a:p>
          <a:p>
            <a:pPr marL="1301750" lvl="1" indent="-411163"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Traditional dissemination mechanism – forum, email, blogs, newsletter</a:t>
            </a:r>
          </a:p>
          <a:p>
            <a:pPr marL="1301750" lvl="1" indent="-411163"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Social networking streams: </a:t>
            </a:r>
            <a:r>
              <a:rPr lang="en-US" sz="3400" dirty="0" err="1" smtClean="0">
                <a:solidFill>
                  <a:schemeClr val="bg1"/>
                </a:solidFill>
              </a:rPr>
              <a:t>Facebook</a:t>
            </a:r>
            <a:r>
              <a:rPr lang="en-US" sz="3400" dirty="0" smtClean="0">
                <a:solidFill>
                  <a:schemeClr val="bg1"/>
                </a:solidFill>
              </a:rPr>
              <a:t>, Twitter, RSS feeds, etc.</a:t>
            </a:r>
          </a:p>
          <a:p>
            <a:pPr marL="457200" lvl="1" indent="-457200">
              <a:buFont typeface="Wingdings" pitchFamily="2" charset="2"/>
              <a:buChar char="q"/>
            </a:pPr>
            <a:endParaRPr lang="en-US" sz="3400" dirty="0" smtClean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05000" y="22021800"/>
            <a:ext cx="19278600" cy="9144000"/>
          </a:xfrm>
          <a:prstGeom prst="roundRect">
            <a:avLst>
              <a:gd name="adj" fmla="val 9593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4" tIns="9144" rIns="9144" bIns="9144" rtlCol="0" anchor="ctr"/>
          <a:lstStyle/>
          <a:p>
            <a:pPr algn="ctr"/>
            <a:r>
              <a:rPr lang="en-US" sz="5200" b="1" dirty="0" smtClean="0">
                <a:solidFill>
                  <a:schemeClr val="bg1"/>
                </a:solidFill>
              </a:rPr>
              <a:t>Lower Barriers to Participation</a:t>
            </a:r>
          </a:p>
          <a:p>
            <a:pPr marL="406400" lvl="1" indent="-406400">
              <a:spcBef>
                <a:spcPts val="2400"/>
              </a:spcBef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Easy registration and login mechanism</a:t>
            </a:r>
          </a:p>
          <a:p>
            <a:pPr marL="1304925" lvl="1" indent="-406400">
              <a:buFont typeface="Wingdings" pitchFamily="2" charset="2"/>
              <a:buChar char="q"/>
            </a:pPr>
            <a:r>
              <a:rPr lang="en-US" sz="3400" dirty="0" err="1" smtClean="0">
                <a:solidFill>
                  <a:schemeClr val="bg1"/>
                </a:solidFill>
              </a:rPr>
              <a:t>OpenID</a:t>
            </a:r>
            <a:endParaRPr lang="en-US" sz="3400" dirty="0" smtClean="0">
              <a:solidFill>
                <a:schemeClr val="bg1"/>
              </a:solidFill>
            </a:endParaRPr>
          </a:p>
          <a:p>
            <a:pPr marL="1304925" lvl="1" indent="-406400"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RPX login</a:t>
            </a:r>
          </a:p>
          <a:p>
            <a:pPr marL="406400" indent="-406400">
              <a:spcBef>
                <a:spcPts val="2400"/>
              </a:spcBef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Content Management System (</a:t>
            </a:r>
            <a:r>
              <a:rPr lang="en-US" sz="3400" dirty="0" err="1" smtClean="0">
                <a:solidFill>
                  <a:schemeClr val="bg1"/>
                </a:solidFill>
              </a:rPr>
              <a:t>Drupal</a:t>
            </a:r>
            <a:r>
              <a:rPr lang="en-US" sz="3400" dirty="0" smtClean="0">
                <a:solidFill>
                  <a:schemeClr val="bg1"/>
                </a:solidFill>
              </a:rPr>
              <a:t>)</a:t>
            </a:r>
          </a:p>
          <a:p>
            <a:pPr marL="1304925" lvl="1" indent="-406400"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Database support for better search</a:t>
            </a:r>
          </a:p>
          <a:p>
            <a:pPr marL="1304925" lvl="1" indent="-406400"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Members can create or edit contents</a:t>
            </a:r>
          </a:p>
          <a:p>
            <a:pPr marL="1304925" lvl="1" indent="-406400"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Easy mechanism for ratings and comments</a:t>
            </a:r>
          </a:p>
          <a:p>
            <a:pPr marL="406400" lvl="1" indent="-406400">
              <a:spcBef>
                <a:spcPts val="2400"/>
              </a:spcBef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Better connectivity with other sites and members</a:t>
            </a:r>
          </a:p>
          <a:p>
            <a:pPr marL="1306513" lvl="2" indent="-406400">
              <a:buFont typeface="Wingdings" pitchFamily="2" charset="2"/>
              <a:buChar char="q"/>
              <a:tabLst>
                <a:tab pos="2020888" algn="l"/>
              </a:tabLst>
            </a:pPr>
            <a:r>
              <a:rPr lang="en-US" sz="3400" dirty="0" smtClean="0">
                <a:solidFill>
                  <a:schemeClr val="bg1"/>
                </a:solidFill>
              </a:rPr>
              <a:t>Twitter and </a:t>
            </a:r>
            <a:r>
              <a:rPr lang="en-US" sz="3400" dirty="0" err="1" smtClean="0">
                <a:solidFill>
                  <a:schemeClr val="bg1"/>
                </a:solidFill>
              </a:rPr>
              <a:t>Facebook</a:t>
            </a:r>
            <a:r>
              <a:rPr lang="en-US" sz="3400" dirty="0" smtClean="0">
                <a:solidFill>
                  <a:schemeClr val="bg1"/>
                </a:solidFill>
              </a:rPr>
              <a:t> integration</a:t>
            </a:r>
          </a:p>
          <a:p>
            <a:pPr marL="1306513" lvl="2" indent="-406400">
              <a:buFont typeface="Wingdings" pitchFamily="2" charset="2"/>
              <a:buChar char="q"/>
              <a:tabLst>
                <a:tab pos="2020888" algn="l"/>
              </a:tabLst>
            </a:pPr>
            <a:r>
              <a:rPr lang="en-US" sz="3400" dirty="0" smtClean="0">
                <a:solidFill>
                  <a:schemeClr val="bg1"/>
                </a:solidFill>
              </a:rPr>
              <a:t>Notification, email, instant messaging for members</a:t>
            </a:r>
          </a:p>
          <a:p>
            <a:pPr marL="406400" indent="-406400">
              <a:spcBef>
                <a:spcPts val="2400"/>
              </a:spcBef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Track user activity </a:t>
            </a:r>
          </a:p>
          <a:p>
            <a:pPr marL="1306513" lvl="1" indent="-406400">
              <a:buFont typeface="Wingdings" pitchFamily="2" charset="2"/>
              <a:buChar char="q"/>
              <a:tabLst>
                <a:tab pos="1781175" algn="l"/>
              </a:tabLst>
            </a:pPr>
            <a:r>
              <a:rPr lang="en-US" sz="3400" dirty="0" smtClean="0">
                <a:solidFill>
                  <a:schemeClr val="bg1"/>
                </a:solidFill>
              </a:rPr>
              <a:t>Better tracking allows us to provide better services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905000" y="5334000"/>
            <a:ext cx="17373600" cy="9144000"/>
          </a:xfrm>
          <a:prstGeom prst="roundRect">
            <a:avLst>
              <a:gd name="adj" fmla="val 9593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4" tIns="9144" rIns="9144" bIns="9144" rtlCol="0" anchor="ctr"/>
          <a:lstStyle/>
          <a:p>
            <a:pPr algn="ctr"/>
            <a:r>
              <a:rPr lang="en-US" sz="5200" b="1" dirty="0" smtClean="0">
                <a:solidFill>
                  <a:schemeClr val="bg1"/>
                </a:solidFill>
              </a:rPr>
              <a:t>Factors of Success for Online Education Community</a:t>
            </a:r>
          </a:p>
          <a:p>
            <a:pPr marL="457200" lvl="1" indent="-457200">
              <a:spcBef>
                <a:spcPts val="2400"/>
              </a:spcBef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Successful online education communities need more than a digital library model.</a:t>
            </a: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An online community can succeed only if there is a sufficient level of </a:t>
            </a:r>
            <a:r>
              <a:rPr lang="en-US" sz="3400" i="1" dirty="0" smtClean="0">
                <a:solidFill>
                  <a:schemeClr val="bg1"/>
                </a:solidFill>
              </a:rPr>
              <a:t>contribution</a:t>
            </a:r>
            <a:r>
              <a:rPr lang="en-US" sz="3400" dirty="0" smtClean="0">
                <a:solidFill>
                  <a:schemeClr val="bg1"/>
                </a:solidFill>
              </a:rPr>
              <a:t> and of </a:t>
            </a:r>
            <a:r>
              <a:rPr lang="en-US" sz="3400" i="1" dirty="0" smtClean="0">
                <a:solidFill>
                  <a:schemeClr val="bg1"/>
                </a:solidFill>
              </a:rPr>
              <a:t>community activity</a:t>
            </a:r>
            <a:r>
              <a:rPr lang="en-US" sz="34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To gain critical mass of activity</a:t>
            </a:r>
          </a:p>
          <a:p>
            <a:pPr marL="1395413" lvl="1" indent="-457200"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Lower barriers to participation – build system to encourage community activity</a:t>
            </a:r>
          </a:p>
          <a:p>
            <a:pPr marL="2289175" lvl="2" indent="-457200"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Site reliability</a:t>
            </a:r>
          </a:p>
          <a:p>
            <a:pPr marL="2289175" lvl="2" indent="-457200"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Ease of Use</a:t>
            </a:r>
          </a:p>
          <a:p>
            <a:pPr marL="1395413" lvl="1" indent="-457200"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Provide active incentives to participate</a:t>
            </a: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Example: Amazon - A successful online community</a:t>
            </a:r>
          </a:p>
          <a:p>
            <a:pPr marL="1395413" lvl="1" indent="-457200"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 User ratings and reviews add major value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8956000" y="5410200"/>
            <a:ext cx="12954000" cy="16002000"/>
          </a:xfrm>
          <a:prstGeom prst="roundRect">
            <a:avLst>
              <a:gd name="adj" fmla="val 9593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4" tIns="9144" rIns="9144" bIns="9144" rtlCol="0" anchor="ctr"/>
          <a:lstStyle/>
          <a:p>
            <a:pPr algn="ctr"/>
            <a:r>
              <a:rPr lang="en-US" sz="5200" b="1" dirty="0" smtClean="0">
                <a:solidFill>
                  <a:schemeClr val="bg1"/>
                </a:solidFill>
              </a:rPr>
              <a:t>Other Education Communities</a:t>
            </a:r>
            <a:endParaRPr lang="en-US" sz="34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r>
              <a:rPr lang="en-US" sz="3400" dirty="0" err="1" smtClean="0">
                <a:solidFill>
                  <a:schemeClr val="bg1"/>
                </a:solidFill>
              </a:rPr>
              <a:t>Connexions</a:t>
            </a:r>
            <a:r>
              <a:rPr lang="en-US" sz="3400" dirty="0" smtClean="0">
                <a:solidFill>
                  <a:schemeClr val="bg1"/>
                </a:solidFill>
              </a:rPr>
              <a:t> Project – online, open access textbooks</a:t>
            </a: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endParaRPr lang="en-US" sz="34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endParaRPr lang="en-US" sz="34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endParaRPr lang="en-US" sz="34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endParaRPr lang="en-US" sz="34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MERLOT – collection of online learning material</a:t>
            </a: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endParaRPr lang="en-US" sz="34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endParaRPr lang="en-US" sz="34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endParaRPr lang="en-US" sz="34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ENSEMBLE –a distributed portal for computing education resources.</a:t>
            </a: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endParaRPr lang="en-US" sz="34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endParaRPr lang="en-US" sz="34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endParaRPr lang="en-US" sz="34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r>
              <a:rPr lang="en-US" sz="3400" dirty="0" smtClean="0">
                <a:solidFill>
                  <a:schemeClr val="bg1"/>
                </a:solidFill>
              </a:rPr>
              <a:t>CSTA –Computer Science Teachers Association</a:t>
            </a:r>
          </a:p>
          <a:p>
            <a:pPr marL="457200" indent="-457200">
              <a:buFont typeface="Wingdings" pitchFamily="2" charset="2"/>
              <a:buChar char="q"/>
            </a:pPr>
            <a:endParaRPr lang="en-US" sz="3400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endParaRPr lang="en-US" sz="3400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486400" y="3014008"/>
            <a:ext cx="32766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Monika Akbar, Alexander Joel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Alon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 Michael Stewart, Clifford A. Shaffer, Stephen H. Edwards</a:t>
            </a:r>
          </a:p>
          <a:p>
            <a:pPr algn="ctr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Department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Computer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Science, Virginia Tech</a:t>
            </a:r>
          </a:p>
          <a:p>
            <a:pPr algn="ctr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Email: {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amonika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alon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tgm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shaffer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steve.edwards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}@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vt.edu</a:t>
            </a:r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9" name="Picture 18" descr="cnx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42201" y="8534400"/>
            <a:ext cx="5372099" cy="1828800"/>
          </a:xfrm>
          <a:prstGeom prst="rect">
            <a:avLst/>
          </a:prstGeom>
          <a:ln w="317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21" name="Picture 20" descr="merlot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85000" y="12344400"/>
            <a:ext cx="6452558" cy="1828800"/>
          </a:xfrm>
          <a:prstGeom prst="rect">
            <a:avLst/>
          </a:prstGeom>
          <a:ln w="317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22" name="Picture 686" descr="ensembleLogoBlackBlueCorn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68040" y="15621000"/>
            <a:ext cx="2312118" cy="2105533"/>
          </a:xfrm>
          <a:prstGeom prst="rect">
            <a:avLst/>
          </a:prstGeom>
          <a:ln w="317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23" name="Picture 22" descr="CSTA_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589158" y="19278600"/>
            <a:ext cx="6108700" cy="1600200"/>
          </a:xfrm>
          <a:prstGeom prst="rect">
            <a:avLst/>
          </a:prstGeom>
          <a:ln w="317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graphicFrame>
        <p:nvGraphicFramePr>
          <p:cNvPr id="38" name="Content Placeholder 3"/>
          <p:cNvGraphicFramePr>
            <a:graphicFrameLocks noGrp="1"/>
          </p:cNvGraphicFramePr>
          <p:nvPr>
            <p:ph idx="1"/>
          </p:nvPr>
        </p:nvGraphicFramePr>
        <p:xfrm>
          <a:off x="18821400" y="5715000"/>
          <a:ext cx="10439400" cy="937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60157" y="31753314"/>
            <a:ext cx="71078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NSDL Grant No: DUE-0937863 </a:t>
            </a:r>
            <a:endParaRPr lang="en-US" sz="4000" dirty="0"/>
          </a:p>
        </p:txBody>
      </p:sp>
      <p:pic>
        <p:nvPicPr>
          <p:cNvPr id="15" name="Picture 195" descr="NSDL_log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62964" y="31287720"/>
            <a:ext cx="2413636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63" descr="logo-NSF-CMY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452800" y="30480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newsflash_logo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1945603" y="16002000"/>
            <a:ext cx="4571997" cy="457199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  <p:pic>
        <p:nvPicPr>
          <p:cNvPr id="18" name="Picture 17" descr="FB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5011400" y="27508200"/>
            <a:ext cx="3581400" cy="1352417"/>
          </a:xfrm>
          <a:prstGeom prst="rect">
            <a:avLst/>
          </a:prstGeom>
          <a:ln w="3175">
            <a:solidFill>
              <a:schemeClr val="bg1">
                <a:lumMod val="95000"/>
                <a:lumOff val="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Picture 19" descr="openid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1353800" y="23926800"/>
            <a:ext cx="3837217" cy="1288017"/>
          </a:xfrm>
          <a:prstGeom prst="rect">
            <a:avLst/>
          </a:prstGeom>
          <a:ln w="3175">
            <a:solidFill>
              <a:schemeClr val="bg1">
                <a:lumMod val="95000"/>
                <a:lumOff val="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Picture 23" descr="images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4325600" y="25450800"/>
            <a:ext cx="1828800" cy="1828800"/>
          </a:xfrm>
          <a:prstGeom prst="rect">
            <a:avLst/>
          </a:prstGeom>
          <a:ln w="3175">
            <a:solidFill>
              <a:schemeClr val="bg1">
                <a:lumMod val="95000"/>
                <a:lumOff val="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" name="Picture 24" descr="twitter logo 2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17678400" y="29032200"/>
            <a:ext cx="1828800" cy="1828800"/>
          </a:xfrm>
          <a:prstGeom prst="rect">
            <a:avLst/>
          </a:prstGeom>
          <a:ln w="3175">
            <a:solidFill>
              <a:schemeClr val="bg1">
                <a:lumMod val="95000"/>
                <a:lumOff val="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1507</TotalTime>
  <Words>389</Words>
  <Application>Microsoft Office PowerPoint</Application>
  <PresentationFormat>Custom</PresentationFormat>
  <Paragraphs>67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Paper</vt:lpstr>
      <vt:lpstr>Building an Online Educational Community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 Online Educational Community</dc:title>
  <dc:creator>Monika Akbar</dc:creator>
  <cp:lastModifiedBy>Monika Akbar</cp:lastModifiedBy>
  <cp:revision>178</cp:revision>
  <dcterms:created xsi:type="dcterms:W3CDTF">2010-02-08T16:34:05Z</dcterms:created>
  <dcterms:modified xsi:type="dcterms:W3CDTF">2010-02-15T21:21:25Z</dcterms:modified>
</cp:coreProperties>
</file>