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ti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
  </p:notesMasterIdLst>
  <p:sldIdLst>
    <p:sldId id="257" r:id="rId2"/>
  </p:sldIdLst>
  <p:sldSz cx="43891200" cy="32918400"/>
  <p:notesSz cx="6858000" cy="9144000"/>
  <p:defaultTextStyle>
    <a:defPPr>
      <a:defRPr lang="en-US"/>
    </a:defPPr>
    <a:lvl1pPr marL="0" algn="l" defTabSz="4389120" rtl="0" eaLnBrk="1" latinLnBrk="0" hangingPunct="1">
      <a:defRPr sz="8600" kern="1200">
        <a:solidFill>
          <a:schemeClr val="tx1"/>
        </a:solidFill>
        <a:latin typeface="+mn-lt"/>
        <a:ea typeface="+mn-ea"/>
        <a:cs typeface="+mn-cs"/>
      </a:defRPr>
    </a:lvl1pPr>
    <a:lvl2pPr marL="2194560" algn="l" defTabSz="4389120" rtl="0" eaLnBrk="1" latinLnBrk="0" hangingPunct="1">
      <a:defRPr sz="8600" kern="1200">
        <a:solidFill>
          <a:schemeClr val="tx1"/>
        </a:solidFill>
        <a:latin typeface="+mn-lt"/>
        <a:ea typeface="+mn-ea"/>
        <a:cs typeface="+mn-cs"/>
      </a:defRPr>
    </a:lvl2pPr>
    <a:lvl3pPr marL="4389120" algn="l" defTabSz="4389120" rtl="0" eaLnBrk="1" latinLnBrk="0" hangingPunct="1">
      <a:defRPr sz="8600" kern="1200">
        <a:solidFill>
          <a:schemeClr val="tx1"/>
        </a:solidFill>
        <a:latin typeface="+mn-lt"/>
        <a:ea typeface="+mn-ea"/>
        <a:cs typeface="+mn-cs"/>
      </a:defRPr>
    </a:lvl3pPr>
    <a:lvl4pPr marL="6583680" algn="l" defTabSz="4389120" rtl="0" eaLnBrk="1" latinLnBrk="0" hangingPunct="1">
      <a:defRPr sz="8600" kern="1200">
        <a:solidFill>
          <a:schemeClr val="tx1"/>
        </a:solidFill>
        <a:latin typeface="+mn-lt"/>
        <a:ea typeface="+mn-ea"/>
        <a:cs typeface="+mn-cs"/>
      </a:defRPr>
    </a:lvl4pPr>
    <a:lvl5pPr marL="8778240" algn="l" defTabSz="4389120" rtl="0" eaLnBrk="1" latinLnBrk="0" hangingPunct="1">
      <a:defRPr sz="8600" kern="1200">
        <a:solidFill>
          <a:schemeClr val="tx1"/>
        </a:solidFill>
        <a:latin typeface="+mn-lt"/>
        <a:ea typeface="+mn-ea"/>
        <a:cs typeface="+mn-cs"/>
      </a:defRPr>
    </a:lvl5pPr>
    <a:lvl6pPr marL="10972800" algn="l" defTabSz="4389120" rtl="0" eaLnBrk="1" latinLnBrk="0" hangingPunct="1">
      <a:defRPr sz="8600" kern="1200">
        <a:solidFill>
          <a:schemeClr val="tx1"/>
        </a:solidFill>
        <a:latin typeface="+mn-lt"/>
        <a:ea typeface="+mn-ea"/>
        <a:cs typeface="+mn-cs"/>
      </a:defRPr>
    </a:lvl6pPr>
    <a:lvl7pPr marL="13167360" algn="l" defTabSz="4389120" rtl="0" eaLnBrk="1" latinLnBrk="0" hangingPunct="1">
      <a:defRPr sz="8600" kern="1200">
        <a:solidFill>
          <a:schemeClr val="tx1"/>
        </a:solidFill>
        <a:latin typeface="+mn-lt"/>
        <a:ea typeface="+mn-ea"/>
        <a:cs typeface="+mn-cs"/>
      </a:defRPr>
    </a:lvl7pPr>
    <a:lvl8pPr marL="15361920" algn="l" defTabSz="4389120" rtl="0" eaLnBrk="1" latinLnBrk="0" hangingPunct="1">
      <a:defRPr sz="8600" kern="1200">
        <a:solidFill>
          <a:schemeClr val="tx1"/>
        </a:solidFill>
        <a:latin typeface="+mn-lt"/>
        <a:ea typeface="+mn-ea"/>
        <a:cs typeface="+mn-cs"/>
      </a:defRPr>
    </a:lvl8pPr>
    <a:lvl9pPr marL="17556480" algn="l" defTabSz="4389120" rtl="0" eaLnBrk="1" latinLnBrk="0" hangingPunct="1">
      <a:defRPr sz="86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20" d="100"/>
          <a:sy n="20" d="100"/>
        </p:scale>
        <p:origin x="-72" y="-138"/>
      </p:cViewPr>
      <p:guideLst>
        <p:guide orient="horz" pos="10368"/>
        <p:guide pos="13824"/>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notesMaster" Target="notesMasters/notesMaster1.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EF720DB-FB50-4A75-B361-78364A97DF72}" type="datetimeFigureOut">
              <a:rPr lang="en-US" smtClean="0"/>
              <a:t>10/15/2013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BA5A6C3-5298-46F8-8215-65DFF145E6EF}" type="slidenum">
              <a:rPr lang="en-US" smtClean="0"/>
              <a:t>‹#›</a:t>
            </a:fld>
            <a:endParaRPr lang="en-US"/>
          </a:p>
        </p:txBody>
      </p:sp>
    </p:spTree>
    <p:extLst>
      <p:ext uri="{BB962C8B-B14F-4D97-AF65-F5344CB8AC3E}">
        <p14:creationId xmlns:p14="http://schemas.microsoft.com/office/powerpoint/2010/main" val="2860456267"/>
      </p:ext>
    </p:extLst>
  </p:cSld>
  <p:clrMap bg1="lt1" tx1="dk1" bg2="lt2" tx2="dk2" accent1="accent1" accent2="accent2" accent3="accent3" accent4="accent4" accent5="accent5" accent6="accent6" hlink="hlink" folHlink="folHlink"/>
  <p:notesStyle>
    <a:lvl1pPr marL="0" algn="l" defTabSz="4389120" rtl="0" eaLnBrk="1" latinLnBrk="0" hangingPunct="1">
      <a:defRPr sz="5800" kern="1200">
        <a:solidFill>
          <a:schemeClr val="tx1"/>
        </a:solidFill>
        <a:latin typeface="+mn-lt"/>
        <a:ea typeface="+mn-ea"/>
        <a:cs typeface="+mn-cs"/>
      </a:defRPr>
    </a:lvl1pPr>
    <a:lvl2pPr marL="2194560" algn="l" defTabSz="4389120" rtl="0" eaLnBrk="1" latinLnBrk="0" hangingPunct="1">
      <a:defRPr sz="5800" kern="1200">
        <a:solidFill>
          <a:schemeClr val="tx1"/>
        </a:solidFill>
        <a:latin typeface="+mn-lt"/>
        <a:ea typeface="+mn-ea"/>
        <a:cs typeface="+mn-cs"/>
      </a:defRPr>
    </a:lvl2pPr>
    <a:lvl3pPr marL="4389120" algn="l" defTabSz="4389120" rtl="0" eaLnBrk="1" latinLnBrk="0" hangingPunct="1">
      <a:defRPr sz="5800" kern="1200">
        <a:solidFill>
          <a:schemeClr val="tx1"/>
        </a:solidFill>
        <a:latin typeface="+mn-lt"/>
        <a:ea typeface="+mn-ea"/>
        <a:cs typeface="+mn-cs"/>
      </a:defRPr>
    </a:lvl3pPr>
    <a:lvl4pPr marL="6583680" algn="l" defTabSz="4389120" rtl="0" eaLnBrk="1" latinLnBrk="0" hangingPunct="1">
      <a:defRPr sz="5800" kern="1200">
        <a:solidFill>
          <a:schemeClr val="tx1"/>
        </a:solidFill>
        <a:latin typeface="+mn-lt"/>
        <a:ea typeface="+mn-ea"/>
        <a:cs typeface="+mn-cs"/>
      </a:defRPr>
    </a:lvl4pPr>
    <a:lvl5pPr marL="8778240" algn="l" defTabSz="4389120" rtl="0" eaLnBrk="1" latinLnBrk="0" hangingPunct="1">
      <a:defRPr sz="5800" kern="1200">
        <a:solidFill>
          <a:schemeClr val="tx1"/>
        </a:solidFill>
        <a:latin typeface="+mn-lt"/>
        <a:ea typeface="+mn-ea"/>
        <a:cs typeface="+mn-cs"/>
      </a:defRPr>
    </a:lvl5pPr>
    <a:lvl6pPr marL="10972800" algn="l" defTabSz="4389120" rtl="0" eaLnBrk="1" latinLnBrk="0" hangingPunct="1">
      <a:defRPr sz="5800" kern="1200">
        <a:solidFill>
          <a:schemeClr val="tx1"/>
        </a:solidFill>
        <a:latin typeface="+mn-lt"/>
        <a:ea typeface="+mn-ea"/>
        <a:cs typeface="+mn-cs"/>
      </a:defRPr>
    </a:lvl6pPr>
    <a:lvl7pPr marL="13167360" algn="l" defTabSz="4389120" rtl="0" eaLnBrk="1" latinLnBrk="0" hangingPunct="1">
      <a:defRPr sz="5800" kern="1200">
        <a:solidFill>
          <a:schemeClr val="tx1"/>
        </a:solidFill>
        <a:latin typeface="+mn-lt"/>
        <a:ea typeface="+mn-ea"/>
        <a:cs typeface="+mn-cs"/>
      </a:defRPr>
    </a:lvl7pPr>
    <a:lvl8pPr marL="15361920" algn="l" defTabSz="4389120" rtl="0" eaLnBrk="1" latinLnBrk="0" hangingPunct="1">
      <a:defRPr sz="5800" kern="1200">
        <a:solidFill>
          <a:schemeClr val="tx1"/>
        </a:solidFill>
        <a:latin typeface="+mn-lt"/>
        <a:ea typeface="+mn-ea"/>
        <a:cs typeface="+mn-cs"/>
      </a:defRPr>
    </a:lvl8pPr>
    <a:lvl9pPr marL="17556480" algn="l" defTabSz="4389120" rtl="0" eaLnBrk="1" latinLnBrk="0" hangingPunct="1">
      <a:defRPr sz="58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6396625-5A7C-479F-9702-7DED7D81FC35}" type="slidenum">
              <a:rPr lang="en-US" smtClean="0"/>
              <a:t>1</a:t>
            </a:fld>
            <a:endParaRPr lang="en-US"/>
          </a:p>
        </p:txBody>
      </p:sp>
    </p:spTree>
    <p:extLst>
      <p:ext uri="{BB962C8B-B14F-4D97-AF65-F5344CB8AC3E}">
        <p14:creationId xmlns:p14="http://schemas.microsoft.com/office/powerpoint/2010/main" val="112303719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3291840" y="10226042"/>
            <a:ext cx="37307520" cy="7056120"/>
          </a:xfrm>
        </p:spPr>
        <p:txBody>
          <a:bodyPr/>
          <a:lstStyle/>
          <a:p>
            <a:r>
              <a:rPr lang="en-US" smtClean="0"/>
              <a:t>Click to edit Master title style</a:t>
            </a:r>
            <a:endParaRPr lang="en-US"/>
          </a:p>
        </p:txBody>
      </p:sp>
      <p:sp>
        <p:nvSpPr>
          <p:cNvPr id="3" name="Subtitle 2"/>
          <p:cNvSpPr>
            <a:spLocks noGrp="1"/>
          </p:cNvSpPr>
          <p:nvPr>
            <p:ph type="subTitle" idx="1"/>
          </p:nvPr>
        </p:nvSpPr>
        <p:spPr>
          <a:xfrm>
            <a:off x="6583680" y="18653760"/>
            <a:ext cx="30723840" cy="8412480"/>
          </a:xfrm>
        </p:spPr>
        <p:txBody>
          <a:bodyPr/>
          <a:lstStyle>
            <a:lvl1pPr marL="0" indent="0" algn="ctr">
              <a:buNone/>
              <a:defRPr>
                <a:solidFill>
                  <a:schemeClr val="tx1">
                    <a:tint val="75000"/>
                  </a:schemeClr>
                </a:solidFill>
              </a:defRPr>
            </a:lvl1pPr>
            <a:lvl2pPr marL="2194560" indent="0" algn="ctr">
              <a:buNone/>
              <a:defRPr>
                <a:solidFill>
                  <a:schemeClr val="tx1">
                    <a:tint val="75000"/>
                  </a:schemeClr>
                </a:solidFill>
              </a:defRPr>
            </a:lvl2pPr>
            <a:lvl3pPr marL="4389120" indent="0" algn="ctr">
              <a:buNone/>
              <a:defRPr>
                <a:solidFill>
                  <a:schemeClr val="tx1">
                    <a:tint val="75000"/>
                  </a:schemeClr>
                </a:solidFill>
              </a:defRPr>
            </a:lvl3pPr>
            <a:lvl4pPr marL="6583680" indent="0" algn="ctr">
              <a:buNone/>
              <a:defRPr>
                <a:solidFill>
                  <a:schemeClr val="tx1">
                    <a:tint val="75000"/>
                  </a:schemeClr>
                </a:solidFill>
              </a:defRPr>
            </a:lvl4pPr>
            <a:lvl5pPr marL="8778240" indent="0" algn="ctr">
              <a:buNone/>
              <a:defRPr>
                <a:solidFill>
                  <a:schemeClr val="tx1">
                    <a:tint val="75000"/>
                  </a:schemeClr>
                </a:solidFill>
              </a:defRPr>
            </a:lvl5pPr>
            <a:lvl6pPr marL="10972800" indent="0" algn="ctr">
              <a:buNone/>
              <a:defRPr>
                <a:solidFill>
                  <a:schemeClr val="tx1">
                    <a:tint val="75000"/>
                  </a:schemeClr>
                </a:solidFill>
              </a:defRPr>
            </a:lvl6pPr>
            <a:lvl7pPr marL="13167360" indent="0" algn="ctr">
              <a:buNone/>
              <a:defRPr>
                <a:solidFill>
                  <a:schemeClr val="tx1">
                    <a:tint val="75000"/>
                  </a:schemeClr>
                </a:solidFill>
              </a:defRPr>
            </a:lvl7pPr>
            <a:lvl8pPr marL="15361920" indent="0" algn="ctr">
              <a:buNone/>
              <a:defRPr>
                <a:solidFill>
                  <a:schemeClr val="tx1">
                    <a:tint val="75000"/>
                  </a:schemeClr>
                </a:solidFill>
              </a:defRPr>
            </a:lvl8pPr>
            <a:lvl9pPr marL="1755648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BEF1ED51-8E05-4BB2-889A-1FE181A9C214}" type="datetimeFigureOut">
              <a:rPr lang="en-US" smtClean="0"/>
              <a:t>10/15/2013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9C90253-781D-4B20-BF98-1F3460812B93}" type="slidenum">
              <a:rPr lang="en-US" smtClean="0"/>
              <a:t>‹#›</a:t>
            </a:fld>
            <a:endParaRPr lang="en-US"/>
          </a:p>
        </p:txBody>
      </p:sp>
    </p:spTree>
    <p:extLst>
      <p:ext uri="{BB962C8B-B14F-4D97-AF65-F5344CB8AC3E}">
        <p14:creationId xmlns:p14="http://schemas.microsoft.com/office/powerpoint/2010/main" val="333501125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EF1ED51-8E05-4BB2-889A-1FE181A9C214}" type="datetimeFigureOut">
              <a:rPr lang="en-US" smtClean="0"/>
              <a:t>10/15/2013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9C90253-781D-4B20-BF98-1F3460812B93}" type="slidenum">
              <a:rPr lang="en-US" smtClean="0"/>
              <a:t>‹#›</a:t>
            </a:fld>
            <a:endParaRPr lang="en-US"/>
          </a:p>
        </p:txBody>
      </p:sp>
    </p:spTree>
    <p:extLst>
      <p:ext uri="{BB962C8B-B14F-4D97-AF65-F5344CB8AC3E}">
        <p14:creationId xmlns:p14="http://schemas.microsoft.com/office/powerpoint/2010/main" val="95940278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52742905" y="6324600"/>
            <a:ext cx="47404018" cy="134820662"/>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10530843" y="6324600"/>
            <a:ext cx="141480542" cy="13482066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EF1ED51-8E05-4BB2-889A-1FE181A9C214}" type="datetimeFigureOut">
              <a:rPr lang="en-US" smtClean="0"/>
              <a:t>10/15/2013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9C90253-781D-4B20-BF98-1F3460812B93}" type="slidenum">
              <a:rPr lang="en-US" smtClean="0"/>
              <a:t>‹#›</a:t>
            </a:fld>
            <a:endParaRPr lang="en-US"/>
          </a:p>
        </p:txBody>
      </p:sp>
    </p:spTree>
    <p:extLst>
      <p:ext uri="{BB962C8B-B14F-4D97-AF65-F5344CB8AC3E}">
        <p14:creationId xmlns:p14="http://schemas.microsoft.com/office/powerpoint/2010/main" val="252424963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EF1ED51-8E05-4BB2-889A-1FE181A9C214}" type="datetimeFigureOut">
              <a:rPr lang="en-US" smtClean="0"/>
              <a:t>10/15/2013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9C90253-781D-4B20-BF98-1F3460812B93}" type="slidenum">
              <a:rPr lang="en-US" smtClean="0"/>
              <a:t>‹#›</a:t>
            </a:fld>
            <a:endParaRPr lang="en-US"/>
          </a:p>
        </p:txBody>
      </p:sp>
    </p:spTree>
    <p:extLst>
      <p:ext uri="{BB962C8B-B14F-4D97-AF65-F5344CB8AC3E}">
        <p14:creationId xmlns:p14="http://schemas.microsoft.com/office/powerpoint/2010/main" val="362346772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3467102" y="21153122"/>
            <a:ext cx="37307520" cy="6537960"/>
          </a:xfrm>
        </p:spPr>
        <p:txBody>
          <a:bodyPr anchor="t"/>
          <a:lstStyle>
            <a:lvl1pPr algn="l">
              <a:defRPr sz="19200" b="1" cap="all"/>
            </a:lvl1pPr>
          </a:lstStyle>
          <a:p>
            <a:r>
              <a:rPr lang="en-US" smtClean="0"/>
              <a:t>Click to edit Master title style</a:t>
            </a:r>
            <a:endParaRPr lang="en-US"/>
          </a:p>
        </p:txBody>
      </p:sp>
      <p:sp>
        <p:nvSpPr>
          <p:cNvPr id="3" name="Text Placeholder 2"/>
          <p:cNvSpPr>
            <a:spLocks noGrp="1"/>
          </p:cNvSpPr>
          <p:nvPr>
            <p:ph type="body" idx="1"/>
          </p:nvPr>
        </p:nvSpPr>
        <p:spPr>
          <a:xfrm>
            <a:off x="3467102" y="13952225"/>
            <a:ext cx="37307520" cy="7200898"/>
          </a:xfrm>
        </p:spPr>
        <p:txBody>
          <a:bodyPr anchor="b"/>
          <a:lstStyle>
            <a:lvl1pPr marL="0" indent="0">
              <a:buNone/>
              <a:defRPr sz="9600">
                <a:solidFill>
                  <a:schemeClr val="tx1">
                    <a:tint val="75000"/>
                  </a:schemeClr>
                </a:solidFill>
              </a:defRPr>
            </a:lvl1pPr>
            <a:lvl2pPr marL="2194560" indent="0">
              <a:buNone/>
              <a:defRPr sz="8600">
                <a:solidFill>
                  <a:schemeClr val="tx1">
                    <a:tint val="75000"/>
                  </a:schemeClr>
                </a:solidFill>
              </a:defRPr>
            </a:lvl2pPr>
            <a:lvl3pPr marL="4389120" indent="0">
              <a:buNone/>
              <a:defRPr sz="7700">
                <a:solidFill>
                  <a:schemeClr val="tx1">
                    <a:tint val="75000"/>
                  </a:schemeClr>
                </a:solidFill>
              </a:defRPr>
            </a:lvl3pPr>
            <a:lvl4pPr marL="6583680" indent="0">
              <a:buNone/>
              <a:defRPr sz="6700">
                <a:solidFill>
                  <a:schemeClr val="tx1">
                    <a:tint val="75000"/>
                  </a:schemeClr>
                </a:solidFill>
              </a:defRPr>
            </a:lvl4pPr>
            <a:lvl5pPr marL="8778240" indent="0">
              <a:buNone/>
              <a:defRPr sz="6700">
                <a:solidFill>
                  <a:schemeClr val="tx1">
                    <a:tint val="75000"/>
                  </a:schemeClr>
                </a:solidFill>
              </a:defRPr>
            </a:lvl5pPr>
            <a:lvl6pPr marL="10972800" indent="0">
              <a:buNone/>
              <a:defRPr sz="6700">
                <a:solidFill>
                  <a:schemeClr val="tx1">
                    <a:tint val="75000"/>
                  </a:schemeClr>
                </a:solidFill>
              </a:defRPr>
            </a:lvl6pPr>
            <a:lvl7pPr marL="13167360" indent="0">
              <a:buNone/>
              <a:defRPr sz="6700">
                <a:solidFill>
                  <a:schemeClr val="tx1">
                    <a:tint val="75000"/>
                  </a:schemeClr>
                </a:solidFill>
              </a:defRPr>
            </a:lvl7pPr>
            <a:lvl8pPr marL="15361920" indent="0">
              <a:buNone/>
              <a:defRPr sz="6700">
                <a:solidFill>
                  <a:schemeClr val="tx1">
                    <a:tint val="75000"/>
                  </a:schemeClr>
                </a:solidFill>
              </a:defRPr>
            </a:lvl8pPr>
            <a:lvl9pPr marL="17556480" indent="0">
              <a:buNone/>
              <a:defRPr sz="67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EF1ED51-8E05-4BB2-889A-1FE181A9C214}" type="datetimeFigureOut">
              <a:rPr lang="en-US" smtClean="0"/>
              <a:t>10/15/2013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9C90253-781D-4B20-BF98-1F3460812B93}" type="slidenum">
              <a:rPr lang="en-US" smtClean="0"/>
              <a:t>‹#›</a:t>
            </a:fld>
            <a:endParaRPr lang="en-US"/>
          </a:p>
        </p:txBody>
      </p:sp>
    </p:spTree>
    <p:extLst>
      <p:ext uri="{BB962C8B-B14F-4D97-AF65-F5344CB8AC3E}">
        <p14:creationId xmlns:p14="http://schemas.microsoft.com/office/powerpoint/2010/main" val="397022703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10530842" y="36865560"/>
            <a:ext cx="94442280" cy="104279702"/>
          </a:xfrm>
        </p:spPr>
        <p:txBody>
          <a:bodyPr/>
          <a:lstStyle>
            <a:lvl1pPr>
              <a:defRPr sz="13400"/>
            </a:lvl1pPr>
            <a:lvl2pPr>
              <a:defRPr sz="11500"/>
            </a:lvl2pPr>
            <a:lvl3pPr>
              <a:defRPr sz="9600"/>
            </a:lvl3pPr>
            <a:lvl4pPr>
              <a:defRPr sz="8600"/>
            </a:lvl4pPr>
            <a:lvl5pPr>
              <a:defRPr sz="8600"/>
            </a:lvl5pPr>
            <a:lvl6pPr>
              <a:defRPr sz="8600"/>
            </a:lvl6pPr>
            <a:lvl7pPr>
              <a:defRPr sz="8600"/>
            </a:lvl7pPr>
            <a:lvl8pPr>
              <a:defRPr sz="8600"/>
            </a:lvl8pPr>
            <a:lvl9pPr>
              <a:defRPr sz="8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105704642" y="36865560"/>
            <a:ext cx="94442280" cy="104279702"/>
          </a:xfrm>
        </p:spPr>
        <p:txBody>
          <a:bodyPr/>
          <a:lstStyle>
            <a:lvl1pPr>
              <a:defRPr sz="13400"/>
            </a:lvl1pPr>
            <a:lvl2pPr>
              <a:defRPr sz="11500"/>
            </a:lvl2pPr>
            <a:lvl3pPr>
              <a:defRPr sz="9600"/>
            </a:lvl3pPr>
            <a:lvl4pPr>
              <a:defRPr sz="8600"/>
            </a:lvl4pPr>
            <a:lvl5pPr>
              <a:defRPr sz="8600"/>
            </a:lvl5pPr>
            <a:lvl6pPr>
              <a:defRPr sz="8600"/>
            </a:lvl6pPr>
            <a:lvl7pPr>
              <a:defRPr sz="8600"/>
            </a:lvl7pPr>
            <a:lvl8pPr>
              <a:defRPr sz="8600"/>
            </a:lvl8pPr>
            <a:lvl9pPr>
              <a:defRPr sz="8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BEF1ED51-8E05-4BB2-889A-1FE181A9C214}" type="datetimeFigureOut">
              <a:rPr lang="en-US" smtClean="0"/>
              <a:t>10/15/2013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9C90253-781D-4B20-BF98-1F3460812B93}" type="slidenum">
              <a:rPr lang="en-US" smtClean="0"/>
              <a:t>‹#›</a:t>
            </a:fld>
            <a:endParaRPr lang="en-US"/>
          </a:p>
        </p:txBody>
      </p:sp>
    </p:spTree>
    <p:extLst>
      <p:ext uri="{BB962C8B-B14F-4D97-AF65-F5344CB8AC3E}">
        <p14:creationId xmlns:p14="http://schemas.microsoft.com/office/powerpoint/2010/main" val="204328466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2194560" y="1318262"/>
            <a:ext cx="39502080" cy="54864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2194560" y="7368542"/>
            <a:ext cx="19392902" cy="3070858"/>
          </a:xfrm>
        </p:spPr>
        <p:txBody>
          <a:bodyPr anchor="b"/>
          <a:lstStyle>
            <a:lvl1pPr marL="0" indent="0">
              <a:buNone/>
              <a:defRPr sz="11500" b="1"/>
            </a:lvl1pPr>
            <a:lvl2pPr marL="2194560" indent="0">
              <a:buNone/>
              <a:defRPr sz="9600" b="1"/>
            </a:lvl2pPr>
            <a:lvl3pPr marL="4389120" indent="0">
              <a:buNone/>
              <a:defRPr sz="8600" b="1"/>
            </a:lvl3pPr>
            <a:lvl4pPr marL="6583680" indent="0">
              <a:buNone/>
              <a:defRPr sz="7700" b="1"/>
            </a:lvl4pPr>
            <a:lvl5pPr marL="8778240" indent="0">
              <a:buNone/>
              <a:defRPr sz="7700" b="1"/>
            </a:lvl5pPr>
            <a:lvl6pPr marL="10972800" indent="0">
              <a:buNone/>
              <a:defRPr sz="7700" b="1"/>
            </a:lvl6pPr>
            <a:lvl7pPr marL="13167360" indent="0">
              <a:buNone/>
              <a:defRPr sz="7700" b="1"/>
            </a:lvl7pPr>
            <a:lvl8pPr marL="15361920" indent="0">
              <a:buNone/>
              <a:defRPr sz="7700" b="1"/>
            </a:lvl8pPr>
            <a:lvl9pPr marL="17556480" indent="0">
              <a:buNone/>
              <a:defRPr sz="7700" b="1"/>
            </a:lvl9pPr>
          </a:lstStyle>
          <a:p>
            <a:pPr lvl="0"/>
            <a:r>
              <a:rPr lang="en-US" smtClean="0"/>
              <a:t>Click to edit Master text styles</a:t>
            </a:r>
          </a:p>
        </p:txBody>
      </p:sp>
      <p:sp>
        <p:nvSpPr>
          <p:cNvPr id="4" name="Content Placeholder 3"/>
          <p:cNvSpPr>
            <a:spLocks noGrp="1"/>
          </p:cNvSpPr>
          <p:nvPr>
            <p:ph sz="half" idx="2"/>
          </p:nvPr>
        </p:nvSpPr>
        <p:spPr>
          <a:xfrm>
            <a:off x="2194560" y="10439400"/>
            <a:ext cx="19392902" cy="18966182"/>
          </a:xfrm>
        </p:spPr>
        <p:txBody>
          <a:bodyPr/>
          <a:lstStyle>
            <a:lvl1pPr>
              <a:defRPr sz="11500"/>
            </a:lvl1pPr>
            <a:lvl2pPr>
              <a:defRPr sz="9600"/>
            </a:lvl2pPr>
            <a:lvl3pPr>
              <a:defRPr sz="8600"/>
            </a:lvl3pPr>
            <a:lvl4pPr>
              <a:defRPr sz="7700"/>
            </a:lvl4pPr>
            <a:lvl5pPr>
              <a:defRPr sz="7700"/>
            </a:lvl5pPr>
            <a:lvl6pPr>
              <a:defRPr sz="7700"/>
            </a:lvl6pPr>
            <a:lvl7pPr>
              <a:defRPr sz="7700"/>
            </a:lvl7pPr>
            <a:lvl8pPr>
              <a:defRPr sz="7700"/>
            </a:lvl8pPr>
            <a:lvl9pPr>
              <a:defRPr sz="77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22296122" y="7368542"/>
            <a:ext cx="19400520" cy="3070858"/>
          </a:xfrm>
        </p:spPr>
        <p:txBody>
          <a:bodyPr anchor="b"/>
          <a:lstStyle>
            <a:lvl1pPr marL="0" indent="0">
              <a:buNone/>
              <a:defRPr sz="11500" b="1"/>
            </a:lvl1pPr>
            <a:lvl2pPr marL="2194560" indent="0">
              <a:buNone/>
              <a:defRPr sz="9600" b="1"/>
            </a:lvl2pPr>
            <a:lvl3pPr marL="4389120" indent="0">
              <a:buNone/>
              <a:defRPr sz="8600" b="1"/>
            </a:lvl3pPr>
            <a:lvl4pPr marL="6583680" indent="0">
              <a:buNone/>
              <a:defRPr sz="7700" b="1"/>
            </a:lvl4pPr>
            <a:lvl5pPr marL="8778240" indent="0">
              <a:buNone/>
              <a:defRPr sz="7700" b="1"/>
            </a:lvl5pPr>
            <a:lvl6pPr marL="10972800" indent="0">
              <a:buNone/>
              <a:defRPr sz="7700" b="1"/>
            </a:lvl6pPr>
            <a:lvl7pPr marL="13167360" indent="0">
              <a:buNone/>
              <a:defRPr sz="7700" b="1"/>
            </a:lvl7pPr>
            <a:lvl8pPr marL="15361920" indent="0">
              <a:buNone/>
              <a:defRPr sz="7700" b="1"/>
            </a:lvl8pPr>
            <a:lvl9pPr marL="17556480" indent="0">
              <a:buNone/>
              <a:defRPr sz="7700" b="1"/>
            </a:lvl9pPr>
          </a:lstStyle>
          <a:p>
            <a:pPr lvl="0"/>
            <a:r>
              <a:rPr lang="en-US" smtClean="0"/>
              <a:t>Click to edit Master text styles</a:t>
            </a:r>
          </a:p>
        </p:txBody>
      </p:sp>
      <p:sp>
        <p:nvSpPr>
          <p:cNvPr id="6" name="Content Placeholder 5"/>
          <p:cNvSpPr>
            <a:spLocks noGrp="1"/>
          </p:cNvSpPr>
          <p:nvPr>
            <p:ph sz="quarter" idx="4"/>
          </p:nvPr>
        </p:nvSpPr>
        <p:spPr>
          <a:xfrm>
            <a:off x="22296122" y="10439400"/>
            <a:ext cx="19400520" cy="18966182"/>
          </a:xfrm>
        </p:spPr>
        <p:txBody>
          <a:bodyPr/>
          <a:lstStyle>
            <a:lvl1pPr>
              <a:defRPr sz="11500"/>
            </a:lvl1pPr>
            <a:lvl2pPr>
              <a:defRPr sz="9600"/>
            </a:lvl2pPr>
            <a:lvl3pPr>
              <a:defRPr sz="8600"/>
            </a:lvl3pPr>
            <a:lvl4pPr>
              <a:defRPr sz="7700"/>
            </a:lvl4pPr>
            <a:lvl5pPr>
              <a:defRPr sz="7700"/>
            </a:lvl5pPr>
            <a:lvl6pPr>
              <a:defRPr sz="7700"/>
            </a:lvl6pPr>
            <a:lvl7pPr>
              <a:defRPr sz="7700"/>
            </a:lvl7pPr>
            <a:lvl8pPr>
              <a:defRPr sz="7700"/>
            </a:lvl8pPr>
            <a:lvl9pPr>
              <a:defRPr sz="77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BEF1ED51-8E05-4BB2-889A-1FE181A9C214}" type="datetimeFigureOut">
              <a:rPr lang="en-US" smtClean="0"/>
              <a:t>10/15/2013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9C90253-781D-4B20-BF98-1F3460812B93}" type="slidenum">
              <a:rPr lang="en-US" smtClean="0"/>
              <a:t>‹#›</a:t>
            </a:fld>
            <a:endParaRPr lang="en-US"/>
          </a:p>
        </p:txBody>
      </p:sp>
    </p:spTree>
    <p:extLst>
      <p:ext uri="{BB962C8B-B14F-4D97-AF65-F5344CB8AC3E}">
        <p14:creationId xmlns:p14="http://schemas.microsoft.com/office/powerpoint/2010/main" val="338802132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BEF1ED51-8E05-4BB2-889A-1FE181A9C214}" type="datetimeFigureOut">
              <a:rPr lang="en-US" smtClean="0"/>
              <a:t>10/15/2013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9C90253-781D-4B20-BF98-1F3460812B93}" type="slidenum">
              <a:rPr lang="en-US" smtClean="0"/>
              <a:t>‹#›</a:t>
            </a:fld>
            <a:endParaRPr lang="en-US"/>
          </a:p>
        </p:txBody>
      </p:sp>
    </p:spTree>
    <p:extLst>
      <p:ext uri="{BB962C8B-B14F-4D97-AF65-F5344CB8AC3E}">
        <p14:creationId xmlns:p14="http://schemas.microsoft.com/office/powerpoint/2010/main" val="39910277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F1ED51-8E05-4BB2-889A-1FE181A9C214}" type="datetimeFigureOut">
              <a:rPr lang="en-US" smtClean="0"/>
              <a:t>10/15/2013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9C90253-781D-4B20-BF98-1F3460812B93}" type="slidenum">
              <a:rPr lang="en-US" smtClean="0"/>
              <a:t>‹#›</a:t>
            </a:fld>
            <a:endParaRPr lang="en-US"/>
          </a:p>
        </p:txBody>
      </p:sp>
    </p:spTree>
    <p:extLst>
      <p:ext uri="{BB962C8B-B14F-4D97-AF65-F5344CB8AC3E}">
        <p14:creationId xmlns:p14="http://schemas.microsoft.com/office/powerpoint/2010/main" val="117628689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194563" y="1310640"/>
            <a:ext cx="14439902" cy="5577840"/>
          </a:xfrm>
        </p:spPr>
        <p:txBody>
          <a:bodyPr anchor="b"/>
          <a:lstStyle>
            <a:lvl1pPr algn="l">
              <a:defRPr sz="9600" b="1"/>
            </a:lvl1pPr>
          </a:lstStyle>
          <a:p>
            <a:r>
              <a:rPr lang="en-US" smtClean="0"/>
              <a:t>Click to edit Master title style</a:t>
            </a:r>
            <a:endParaRPr lang="en-US"/>
          </a:p>
        </p:txBody>
      </p:sp>
      <p:sp>
        <p:nvSpPr>
          <p:cNvPr id="3" name="Content Placeholder 2"/>
          <p:cNvSpPr>
            <a:spLocks noGrp="1"/>
          </p:cNvSpPr>
          <p:nvPr>
            <p:ph idx="1"/>
          </p:nvPr>
        </p:nvSpPr>
        <p:spPr>
          <a:xfrm>
            <a:off x="17160240" y="1310643"/>
            <a:ext cx="24536400" cy="28094942"/>
          </a:xfrm>
        </p:spPr>
        <p:txBody>
          <a:bodyPr/>
          <a:lstStyle>
            <a:lvl1pPr>
              <a:defRPr sz="15400"/>
            </a:lvl1pPr>
            <a:lvl2pPr>
              <a:defRPr sz="13400"/>
            </a:lvl2pPr>
            <a:lvl3pPr>
              <a:defRPr sz="11500"/>
            </a:lvl3pPr>
            <a:lvl4pPr>
              <a:defRPr sz="9600"/>
            </a:lvl4pPr>
            <a:lvl5pPr>
              <a:defRPr sz="9600"/>
            </a:lvl5pPr>
            <a:lvl6pPr>
              <a:defRPr sz="9600"/>
            </a:lvl6pPr>
            <a:lvl7pPr>
              <a:defRPr sz="9600"/>
            </a:lvl7pPr>
            <a:lvl8pPr>
              <a:defRPr sz="9600"/>
            </a:lvl8pPr>
            <a:lvl9pPr>
              <a:defRPr sz="9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2194563" y="6888483"/>
            <a:ext cx="14439902" cy="22517102"/>
          </a:xfrm>
        </p:spPr>
        <p:txBody>
          <a:bodyPr/>
          <a:lstStyle>
            <a:lvl1pPr marL="0" indent="0">
              <a:buNone/>
              <a:defRPr sz="6700"/>
            </a:lvl1pPr>
            <a:lvl2pPr marL="2194560" indent="0">
              <a:buNone/>
              <a:defRPr sz="5800"/>
            </a:lvl2pPr>
            <a:lvl3pPr marL="4389120" indent="0">
              <a:buNone/>
              <a:defRPr sz="4800"/>
            </a:lvl3pPr>
            <a:lvl4pPr marL="6583680" indent="0">
              <a:buNone/>
              <a:defRPr sz="4300"/>
            </a:lvl4pPr>
            <a:lvl5pPr marL="8778240" indent="0">
              <a:buNone/>
              <a:defRPr sz="4300"/>
            </a:lvl5pPr>
            <a:lvl6pPr marL="10972800" indent="0">
              <a:buNone/>
              <a:defRPr sz="4300"/>
            </a:lvl6pPr>
            <a:lvl7pPr marL="13167360" indent="0">
              <a:buNone/>
              <a:defRPr sz="4300"/>
            </a:lvl7pPr>
            <a:lvl8pPr marL="15361920" indent="0">
              <a:buNone/>
              <a:defRPr sz="4300"/>
            </a:lvl8pPr>
            <a:lvl9pPr marL="17556480" indent="0">
              <a:buNone/>
              <a:defRPr sz="43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EF1ED51-8E05-4BB2-889A-1FE181A9C214}" type="datetimeFigureOut">
              <a:rPr lang="en-US" smtClean="0"/>
              <a:t>10/15/2013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9C90253-781D-4B20-BF98-1F3460812B93}" type="slidenum">
              <a:rPr lang="en-US" smtClean="0"/>
              <a:t>‹#›</a:t>
            </a:fld>
            <a:endParaRPr lang="en-US"/>
          </a:p>
        </p:txBody>
      </p:sp>
    </p:spTree>
    <p:extLst>
      <p:ext uri="{BB962C8B-B14F-4D97-AF65-F5344CB8AC3E}">
        <p14:creationId xmlns:p14="http://schemas.microsoft.com/office/powerpoint/2010/main" val="109570665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602982" y="23042880"/>
            <a:ext cx="26334720" cy="2720342"/>
          </a:xfrm>
        </p:spPr>
        <p:txBody>
          <a:bodyPr anchor="b"/>
          <a:lstStyle>
            <a:lvl1pPr algn="l">
              <a:defRPr sz="9600" b="1"/>
            </a:lvl1pPr>
          </a:lstStyle>
          <a:p>
            <a:r>
              <a:rPr lang="en-US" smtClean="0"/>
              <a:t>Click to edit Master title style</a:t>
            </a:r>
            <a:endParaRPr lang="en-US"/>
          </a:p>
        </p:txBody>
      </p:sp>
      <p:sp>
        <p:nvSpPr>
          <p:cNvPr id="3" name="Picture Placeholder 2"/>
          <p:cNvSpPr>
            <a:spLocks noGrp="1"/>
          </p:cNvSpPr>
          <p:nvPr>
            <p:ph type="pic" idx="1"/>
          </p:nvPr>
        </p:nvSpPr>
        <p:spPr>
          <a:xfrm>
            <a:off x="8602982" y="2941320"/>
            <a:ext cx="26334720" cy="19751040"/>
          </a:xfrm>
        </p:spPr>
        <p:txBody>
          <a:bodyPr/>
          <a:lstStyle>
            <a:lvl1pPr marL="0" indent="0">
              <a:buNone/>
              <a:defRPr sz="15400"/>
            </a:lvl1pPr>
            <a:lvl2pPr marL="2194560" indent="0">
              <a:buNone/>
              <a:defRPr sz="13400"/>
            </a:lvl2pPr>
            <a:lvl3pPr marL="4389120" indent="0">
              <a:buNone/>
              <a:defRPr sz="11500"/>
            </a:lvl3pPr>
            <a:lvl4pPr marL="6583680" indent="0">
              <a:buNone/>
              <a:defRPr sz="9600"/>
            </a:lvl4pPr>
            <a:lvl5pPr marL="8778240" indent="0">
              <a:buNone/>
              <a:defRPr sz="9600"/>
            </a:lvl5pPr>
            <a:lvl6pPr marL="10972800" indent="0">
              <a:buNone/>
              <a:defRPr sz="9600"/>
            </a:lvl6pPr>
            <a:lvl7pPr marL="13167360" indent="0">
              <a:buNone/>
              <a:defRPr sz="9600"/>
            </a:lvl7pPr>
            <a:lvl8pPr marL="15361920" indent="0">
              <a:buNone/>
              <a:defRPr sz="9600"/>
            </a:lvl8pPr>
            <a:lvl9pPr marL="17556480" indent="0">
              <a:buNone/>
              <a:defRPr sz="9600"/>
            </a:lvl9pPr>
          </a:lstStyle>
          <a:p>
            <a:endParaRPr lang="en-US"/>
          </a:p>
        </p:txBody>
      </p:sp>
      <p:sp>
        <p:nvSpPr>
          <p:cNvPr id="4" name="Text Placeholder 3"/>
          <p:cNvSpPr>
            <a:spLocks noGrp="1"/>
          </p:cNvSpPr>
          <p:nvPr>
            <p:ph type="body" sz="half" idx="2"/>
          </p:nvPr>
        </p:nvSpPr>
        <p:spPr>
          <a:xfrm>
            <a:off x="8602982" y="25763222"/>
            <a:ext cx="26334720" cy="3863338"/>
          </a:xfrm>
        </p:spPr>
        <p:txBody>
          <a:bodyPr/>
          <a:lstStyle>
            <a:lvl1pPr marL="0" indent="0">
              <a:buNone/>
              <a:defRPr sz="6700"/>
            </a:lvl1pPr>
            <a:lvl2pPr marL="2194560" indent="0">
              <a:buNone/>
              <a:defRPr sz="5800"/>
            </a:lvl2pPr>
            <a:lvl3pPr marL="4389120" indent="0">
              <a:buNone/>
              <a:defRPr sz="4800"/>
            </a:lvl3pPr>
            <a:lvl4pPr marL="6583680" indent="0">
              <a:buNone/>
              <a:defRPr sz="4300"/>
            </a:lvl4pPr>
            <a:lvl5pPr marL="8778240" indent="0">
              <a:buNone/>
              <a:defRPr sz="4300"/>
            </a:lvl5pPr>
            <a:lvl6pPr marL="10972800" indent="0">
              <a:buNone/>
              <a:defRPr sz="4300"/>
            </a:lvl6pPr>
            <a:lvl7pPr marL="13167360" indent="0">
              <a:buNone/>
              <a:defRPr sz="4300"/>
            </a:lvl7pPr>
            <a:lvl8pPr marL="15361920" indent="0">
              <a:buNone/>
              <a:defRPr sz="4300"/>
            </a:lvl8pPr>
            <a:lvl9pPr marL="17556480" indent="0">
              <a:buNone/>
              <a:defRPr sz="43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EF1ED51-8E05-4BB2-889A-1FE181A9C214}" type="datetimeFigureOut">
              <a:rPr lang="en-US" smtClean="0"/>
              <a:t>10/15/2013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9C90253-781D-4B20-BF98-1F3460812B93}" type="slidenum">
              <a:rPr lang="en-US" smtClean="0"/>
              <a:t>‹#›</a:t>
            </a:fld>
            <a:endParaRPr lang="en-US"/>
          </a:p>
        </p:txBody>
      </p:sp>
    </p:spTree>
    <p:extLst>
      <p:ext uri="{BB962C8B-B14F-4D97-AF65-F5344CB8AC3E}">
        <p14:creationId xmlns:p14="http://schemas.microsoft.com/office/powerpoint/2010/main" val="281428419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194560" y="1318262"/>
            <a:ext cx="39502080" cy="5486400"/>
          </a:xfrm>
          <a:prstGeom prst="rect">
            <a:avLst/>
          </a:prstGeom>
        </p:spPr>
        <p:txBody>
          <a:bodyPr vert="horz" lIns="438912" tIns="219456" rIns="438912" bIns="219456"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2194560" y="7680963"/>
            <a:ext cx="39502080" cy="21724622"/>
          </a:xfrm>
          <a:prstGeom prst="rect">
            <a:avLst/>
          </a:prstGeom>
        </p:spPr>
        <p:txBody>
          <a:bodyPr vert="horz" lIns="438912" tIns="219456" rIns="438912" bIns="219456"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2194560" y="30510482"/>
            <a:ext cx="10241280" cy="1752600"/>
          </a:xfrm>
          <a:prstGeom prst="rect">
            <a:avLst/>
          </a:prstGeom>
        </p:spPr>
        <p:txBody>
          <a:bodyPr vert="horz" lIns="438912" tIns="219456" rIns="438912" bIns="219456" rtlCol="0" anchor="ctr"/>
          <a:lstStyle>
            <a:lvl1pPr algn="l">
              <a:defRPr sz="5800">
                <a:solidFill>
                  <a:schemeClr val="tx1">
                    <a:tint val="75000"/>
                  </a:schemeClr>
                </a:solidFill>
              </a:defRPr>
            </a:lvl1pPr>
          </a:lstStyle>
          <a:p>
            <a:fld id="{BEF1ED51-8E05-4BB2-889A-1FE181A9C214}" type="datetimeFigureOut">
              <a:rPr lang="en-US" smtClean="0"/>
              <a:t>10/15/2013</a:t>
            </a:fld>
            <a:endParaRPr lang="en-US"/>
          </a:p>
        </p:txBody>
      </p:sp>
      <p:sp>
        <p:nvSpPr>
          <p:cNvPr id="5" name="Footer Placeholder 4"/>
          <p:cNvSpPr>
            <a:spLocks noGrp="1"/>
          </p:cNvSpPr>
          <p:nvPr>
            <p:ph type="ftr" sz="quarter" idx="3"/>
          </p:nvPr>
        </p:nvSpPr>
        <p:spPr>
          <a:xfrm>
            <a:off x="14996160" y="30510482"/>
            <a:ext cx="13898880" cy="1752600"/>
          </a:xfrm>
          <a:prstGeom prst="rect">
            <a:avLst/>
          </a:prstGeom>
        </p:spPr>
        <p:txBody>
          <a:bodyPr vert="horz" lIns="438912" tIns="219456" rIns="438912" bIns="219456" rtlCol="0" anchor="ctr"/>
          <a:lstStyle>
            <a:lvl1pPr algn="ctr">
              <a:defRPr sz="58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31455360" y="30510482"/>
            <a:ext cx="10241280" cy="1752600"/>
          </a:xfrm>
          <a:prstGeom prst="rect">
            <a:avLst/>
          </a:prstGeom>
        </p:spPr>
        <p:txBody>
          <a:bodyPr vert="horz" lIns="438912" tIns="219456" rIns="438912" bIns="219456" rtlCol="0" anchor="ctr"/>
          <a:lstStyle>
            <a:lvl1pPr algn="r">
              <a:defRPr sz="5800">
                <a:solidFill>
                  <a:schemeClr val="tx1">
                    <a:tint val="75000"/>
                  </a:schemeClr>
                </a:solidFill>
              </a:defRPr>
            </a:lvl1pPr>
          </a:lstStyle>
          <a:p>
            <a:fld id="{99C90253-781D-4B20-BF98-1F3460812B93}" type="slidenum">
              <a:rPr lang="en-US" smtClean="0"/>
              <a:t>‹#›</a:t>
            </a:fld>
            <a:endParaRPr lang="en-US"/>
          </a:p>
        </p:txBody>
      </p:sp>
    </p:spTree>
    <p:extLst>
      <p:ext uri="{BB962C8B-B14F-4D97-AF65-F5344CB8AC3E}">
        <p14:creationId xmlns:p14="http://schemas.microsoft.com/office/powerpoint/2010/main" val="39086164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389120" rtl="0" eaLnBrk="1" latinLnBrk="0" hangingPunct="1">
        <a:spcBef>
          <a:spcPct val="0"/>
        </a:spcBef>
        <a:buNone/>
        <a:defRPr sz="21100" kern="1200">
          <a:solidFill>
            <a:schemeClr val="tx1"/>
          </a:solidFill>
          <a:latin typeface="+mj-lt"/>
          <a:ea typeface="+mj-ea"/>
          <a:cs typeface="+mj-cs"/>
        </a:defRPr>
      </a:lvl1pPr>
    </p:titleStyle>
    <p:bodyStyle>
      <a:lvl1pPr marL="1645920" indent="-1645920" algn="l" defTabSz="4389120" rtl="0" eaLnBrk="1" latinLnBrk="0" hangingPunct="1">
        <a:spcBef>
          <a:spcPct val="20000"/>
        </a:spcBef>
        <a:buFont typeface="Arial" panose="020B0604020202020204" pitchFamily="34" charset="0"/>
        <a:buChar char="•"/>
        <a:defRPr sz="15400" kern="1200">
          <a:solidFill>
            <a:schemeClr val="tx1"/>
          </a:solidFill>
          <a:latin typeface="+mn-lt"/>
          <a:ea typeface="+mn-ea"/>
          <a:cs typeface="+mn-cs"/>
        </a:defRPr>
      </a:lvl1pPr>
      <a:lvl2pPr marL="3566160" indent="-1371600" algn="l" defTabSz="4389120" rtl="0" eaLnBrk="1" latinLnBrk="0" hangingPunct="1">
        <a:spcBef>
          <a:spcPct val="20000"/>
        </a:spcBef>
        <a:buFont typeface="Arial" panose="020B0604020202020204" pitchFamily="34" charset="0"/>
        <a:buChar char="–"/>
        <a:defRPr sz="13400" kern="1200">
          <a:solidFill>
            <a:schemeClr val="tx1"/>
          </a:solidFill>
          <a:latin typeface="+mn-lt"/>
          <a:ea typeface="+mn-ea"/>
          <a:cs typeface="+mn-cs"/>
        </a:defRPr>
      </a:lvl2pPr>
      <a:lvl3pPr marL="5486400" indent="-1097280" algn="l" defTabSz="4389120" rtl="0" eaLnBrk="1" latinLnBrk="0" hangingPunct="1">
        <a:spcBef>
          <a:spcPct val="20000"/>
        </a:spcBef>
        <a:buFont typeface="Arial" panose="020B0604020202020204" pitchFamily="34" charset="0"/>
        <a:buChar char="•"/>
        <a:defRPr sz="11500" kern="1200">
          <a:solidFill>
            <a:schemeClr val="tx1"/>
          </a:solidFill>
          <a:latin typeface="+mn-lt"/>
          <a:ea typeface="+mn-ea"/>
          <a:cs typeface="+mn-cs"/>
        </a:defRPr>
      </a:lvl3pPr>
      <a:lvl4pPr marL="7680960" indent="-1097280" algn="l" defTabSz="4389120" rtl="0" eaLnBrk="1" latinLnBrk="0" hangingPunct="1">
        <a:spcBef>
          <a:spcPct val="20000"/>
        </a:spcBef>
        <a:buFont typeface="Arial" panose="020B0604020202020204" pitchFamily="34" charset="0"/>
        <a:buChar char="–"/>
        <a:defRPr sz="9600" kern="1200">
          <a:solidFill>
            <a:schemeClr val="tx1"/>
          </a:solidFill>
          <a:latin typeface="+mn-lt"/>
          <a:ea typeface="+mn-ea"/>
          <a:cs typeface="+mn-cs"/>
        </a:defRPr>
      </a:lvl4pPr>
      <a:lvl5pPr marL="9875520" indent="-1097280" algn="l" defTabSz="4389120" rtl="0" eaLnBrk="1" latinLnBrk="0" hangingPunct="1">
        <a:spcBef>
          <a:spcPct val="20000"/>
        </a:spcBef>
        <a:buFont typeface="Arial" panose="020B0604020202020204" pitchFamily="34" charset="0"/>
        <a:buChar char="»"/>
        <a:defRPr sz="9600" kern="1200">
          <a:solidFill>
            <a:schemeClr val="tx1"/>
          </a:solidFill>
          <a:latin typeface="+mn-lt"/>
          <a:ea typeface="+mn-ea"/>
          <a:cs typeface="+mn-cs"/>
        </a:defRPr>
      </a:lvl5pPr>
      <a:lvl6pPr marL="12070080" indent="-1097280" algn="l" defTabSz="4389120" rtl="0" eaLnBrk="1" latinLnBrk="0" hangingPunct="1">
        <a:spcBef>
          <a:spcPct val="20000"/>
        </a:spcBef>
        <a:buFont typeface="Arial" panose="020B0604020202020204" pitchFamily="34" charset="0"/>
        <a:buChar char="•"/>
        <a:defRPr sz="9600" kern="1200">
          <a:solidFill>
            <a:schemeClr val="tx1"/>
          </a:solidFill>
          <a:latin typeface="+mn-lt"/>
          <a:ea typeface="+mn-ea"/>
          <a:cs typeface="+mn-cs"/>
        </a:defRPr>
      </a:lvl6pPr>
      <a:lvl7pPr marL="14264640" indent="-1097280" algn="l" defTabSz="4389120" rtl="0" eaLnBrk="1" latinLnBrk="0" hangingPunct="1">
        <a:spcBef>
          <a:spcPct val="20000"/>
        </a:spcBef>
        <a:buFont typeface="Arial" panose="020B0604020202020204" pitchFamily="34" charset="0"/>
        <a:buChar char="•"/>
        <a:defRPr sz="9600" kern="1200">
          <a:solidFill>
            <a:schemeClr val="tx1"/>
          </a:solidFill>
          <a:latin typeface="+mn-lt"/>
          <a:ea typeface="+mn-ea"/>
          <a:cs typeface="+mn-cs"/>
        </a:defRPr>
      </a:lvl7pPr>
      <a:lvl8pPr marL="16459200" indent="-1097280" algn="l" defTabSz="4389120" rtl="0" eaLnBrk="1" latinLnBrk="0" hangingPunct="1">
        <a:spcBef>
          <a:spcPct val="20000"/>
        </a:spcBef>
        <a:buFont typeface="Arial" panose="020B0604020202020204" pitchFamily="34" charset="0"/>
        <a:buChar char="•"/>
        <a:defRPr sz="9600" kern="1200">
          <a:solidFill>
            <a:schemeClr val="tx1"/>
          </a:solidFill>
          <a:latin typeface="+mn-lt"/>
          <a:ea typeface="+mn-ea"/>
          <a:cs typeface="+mn-cs"/>
        </a:defRPr>
      </a:lvl8pPr>
      <a:lvl9pPr marL="18653760" indent="-1097280" algn="l" defTabSz="4389120" rtl="0" eaLnBrk="1" latinLnBrk="0" hangingPunct="1">
        <a:spcBef>
          <a:spcPct val="20000"/>
        </a:spcBef>
        <a:buFont typeface="Arial" panose="020B0604020202020204" pitchFamily="34" charset="0"/>
        <a:buChar char="•"/>
        <a:defRPr sz="9600" kern="1200">
          <a:solidFill>
            <a:schemeClr val="tx1"/>
          </a:solidFill>
          <a:latin typeface="+mn-lt"/>
          <a:ea typeface="+mn-ea"/>
          <a:cs typeface="+mn-cs"/>
        </a:defRPr>
      </a:lvl9pPr>
    </p:bodyStyle>
    <p:otherStyle>
      <a:defPPr>
        <a:defRPr lang="en-US"/>
      </a:defPPr>
      <a:lvl1pPr marL="0" algn="l" defTabSz="4389120" rtl="0" eaLnBrk="1" latinLnBrk="0" hangingPunct="1">
        <a:defRPr sz="8600" kern="1200">
          <a:solidFill>
            <a:schemeClr val="tx1"/>
          </a:solidFill>
          <a:latin typeface="+mn-lt"/>
          <a:ea typeface="+mn-ea"/>
          <a:cs typeface="+mn-cs"/>
        </a:defRPr>
      </a:lvl1pPr>
      <a:lvl2pPr marL="2194560" algn="l" defTabSz="4389120" rtl="0" eaLnBrk="1" latinLnBrk="0" hangingPunct="1">
        <a:defRPr sz="8600" kern="1200">
          <a:solidFill>
            <a:schemeClr val="tx1"/>
          </a:solidFill>
          <a:latin typeface="+mn-lt"/>
          <a:ea typeface="+mn-ea"/>
          <a:cs typeface="+mn-cs"/>
        </a:defRPr>
      </a:lvl2pPr>
      <a:lvl3pPr marL="4389120" algn="l" defTabSz="4389120" rtl="0" eaLnBrk="1" latinLnBrk="0" hangingPunct="1">
        <a:defRPr sz="8600" kern="1200">
          <a:solidFill>
            <a:schemeClr val="tx1"/>
          </a:solidFill>
          <a:latin typeface="+mn-lt"/>
          <a:ea typeface="+mn-ea"/>
          <a:cs typeface="+mn-cs"/>
        </a:defRPr>
      </a:lvl3pPr>
      <a:lvl4pPr marL="6583680" algn="l" defTabSz="4389120" rtl="0" eaLnBrk="1" latinLnBrk="0" hangingPunct="1">
        <a:defRPr sz="8600" kern="1200">
          <a:solidFill>
            <a:schemeClr val="tx1"/>
          </a:solidFill>
          <a:latin typeface="+mn-lt"/>
          <a:ea typeface="+mn-ea"/>
          <a:cs typeface="+mn-cs"/>
        </a:defRPr>
      </a:lvl4pPr>
      <a:lvl5pPr marL="8778240" algn="l" defTabSz="4389120" rtl="0" eaLnBrk="1" latinLnBrk="0" hangingPunct="1">
        <a:defRPr sz="8600" kern="1200">
          <a:solidFill>
            <a:schemeClr val="tx1"/>
          </a:solidFill>
          <a:latin typeface="+mn-lt"/>
          <a:ea typeface="+mn-ea"/>
          <a:cs typeface="+mn-cs"/>
        </a:defRPr>
      </a:lvl5pPr>
      <a:lvl6pPr marL="10972800" algn="l" defTabSz="4389120" rtl="0" eaLnBrk="1" latinLnBrk="0" hangingPunct="1">
        <a:defRPr sz="8600" kern="1200">
          <a:solidFill>
            <a:schemeClr val="tx1"/>
          </a:solidFill>
          <a:latin typeface="+mn-lt"/>
          <a:ea typeface="+mn-ea"/>
          <a:cs typeface="+mn-cs"/>
        </a:defRPr>
      </a:lvl6pPr>
      <a:lvl7pPr marL="13167360" algn="l" defTabSz="4389120" rtl="0" eaLnBrk="1" latinLnBrk="0" hangingPunct="1">
        <a:defRPr sz="8600" kern="1200">
          <a:solidFill>
            <a:schemeClr val="tx1"/>
          </a:solidFill>
          <a:latin typeface="+mn-lt"/>
          <a:ea typeface="+mn-ea"/>
          <a:cs typeface="+mn-cs"/>
        </a:defRPr>
      </a:lvl7pPr>
      <a:lvl8pPr marL="15361920" algn="l" defTabSz="4389120" rtl="0" eaLnBrk="1" latinLnBrk="0" hangingPunct="1">
        <a:defRPr sz="8600" kern="1200">
          <a:solidFill>
            <a:schemeClr val="tx1"/>
          </a:solidFill>
          <a:latin typeface="+mn-lt"/>
          <a:ea typeface="+mn-ea"/>
          <a:cs typeface="+mn-cs"/>
        </a:defRPr>
      </a:lvl8pPr>
      <a:lvl9pPr marL="17556480" algn="l" defTabSz="4389120" rtl="0" eaLnBrk="1" latinLnBrk="0" hangingPunct="1">
        <a:defRPr sz="86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png"/><Relationship Id="rId7"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tif"/><Relationship Id="rId5" Type="http://schemas.openxmlformats.org/officeDocument/2006/relationships/image" Target="../media/image3.png"/><Relationship Id="rId10" Type="http://schemas.openxmlformats.org/officeDocument/2006/relationships/image" Target="../media/image8.png"/><Relationship Id="rId4" Type="http://schemas.openxmlformats.org/officeDocument/2006/relationships/image" Target="../media/image2.png"/><Relationship Id="rId9"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914400" y="914400"/>
            <a:ext cx="42062400" cy="5029200"/>
          </a:xfrm>
          <a:prstGeom prst="roundRect">
            <a:avLst/>
          </a:prstGeom>
          <a:noFill/>
          <a:ln w="76200">
            <a:solidFill>
              <a:schemeClr val="accent1"/>
            </a:solidFill>
          </a:ln>
        </p:spPr>
        <p:style>
          <a:lnRef idx="2">
            <a:schemeClr val="dk1"/>
          </a:lnRef>
          <a:fillRef idx="1">
            <a:schemeClr val="lt1"/>
          </a:fillRef>
          <a:effectRef idx="0">
            <a:schemeClr val="dk1"/>
          </a:effectRef>
          <a:fontRef idx="minor">
            <a:schemeClr val="dk1"/>
          </a:fontRef>
        </p:style>
        <p:txBody>
          <a:bodyPr>
            <a:normAutofit fontScale="90000"/>
          </a:bodyPr>
          <a:lstStyle/>
          <a:p>
            <a:r>
              <a:rPr lang="en-US" sz="9800" dirty="0">
                <a:latin typeface="Arial Rounded MT Bold" pitchFamily="34" charset="0"/>
              </a:rPr>
              <a:t>Aggregation Connector: A Tool for Building </a:t>
            </a:r>
            <a:r>
              <a:rPr lang="en-US" sz="9800" dirty="0" smtClean="0">
                <a:latin typeface="Arial Rounded MT Bold" pitchFamily="34" charset="0"/>
              </a:rPr>
              <a:t>Large Molecular </a:t>
            </a:r>
            <a:r>
              <a:rPr lang="en-US" sz="9800" dirty="0">
                <a:latin typeface="Arial Rounded MT Bold" pitchFamily="34" charset="0"/>
              </a:rPr>
              <a:t>Network </a:t>
            </a:r>
            <a:r>
              <a:rPr lang="en-US" sz="9800" dirty="0" smtClean="0">
                <a:latin typeface="Arial Rounded MT Bold" pitchFamily="34" charset="0"/>
              </a:rPr>
              <a:t>Models from Components</a:t>
            </a:r>
            <a:r>
              <a:rPr lang="en-US" sz="25400" dirty="0">
                <a:latin typeface="Arial Rounded MT Bold" pitchFamily="34" charset="0"/>
              </a:rPr>
              <a:t/>
            </a:r>
            <a:br>
              <a:rPr lang="en-US" sz="25400" dirty="0">
                <a:latin typeface="Arial Rounded MT Bold" pitchFamily="34" charset="0"/>
              </a:rPr>
            </a:br>
            <a:r>
              <a:rPr lang="en-US" sz="4300" dirty="0">
                <a:latin typeface="Arial Rounded MT Bold" pitchFamily="34" charset="0"/>
                <a:cs typeface="Arial" pitchFamily="34" charset="0"/>
              </a:rPr>
              <a:t>Thomas C. </a:t>
            </a:r>
            <a:r>
              <a:rPr lang="en-US" sz="4300" dirty="0" smtClean="0">
                <a:latin typeface="Arial Rounded MT Bold" pitchFamily="34" charset="0"/>
                <a:cs typeface="Arial" pitchFamily="34" charset="0"/>
              </a:rPr>
              <a:t>Jones Jr</a:t>
            </a:r>
            <a:r>
              <a:rPr lang="en-US" sz="4300" baseline="30000" dirty="0" smtClean="0">
                <a:latin typeface="Arial Rounded MT Bold" pitchFamily="34" charset="0"/>
                <a:cs typeface="Arial" pitchFamily="34" charset="0"/>
              </a:rPr>
              <a:t>1</a:t>
            </a:r>
            <a:r>
              <a:rPr lang="en-US" sz="4300" dirty="0">
                <a:latin typeface="Arial Rounded MT Bold" pitchFamily="34" charset="0"/>
                <a:cs typeface="Arial" pitchFamily="34" charset="0"/>
              </a:rPr>
              <a:t>, Clifford A. Shaffer</a:t>
            </a:r>
            <a:r>
              <a:rPr lang="en-US" sz="4300" baseline="30000" dirty="0">
                <a:latin typeface="Arial Rounded MT Bold" pitchFamily="34" charset="0"/>
                <a:cs typeface="Arial" pitchFamily="34" charset="0"/>
              </a:rPr>
              <a:t>1</a:t>
            </a:r>
            <a:r>
              <a:rPr lang="en-US" sz="4300" dirty="0">
                <a:latin typeface="Arial Rounded MT Bold" pitchFamily="34" charset="0"/>
                <a:cs typeface="Arial" pitchFamily="34" charset="0"/>
              </a:rPr>
              <a:t>, </a:t>
            </a:r>
            <a:r>
              <a:rPr lang="en-US" sz="4300" dirty="0" err="1">
                <a:latin typeface="Arial Rounded MT Bold" pitchFamily="34" charset="0"/>
                <a:cs typeface="Arial" pitchFamily="34" charset="0"/>
              </a:rPr>
              <a:t>Alida</a:t>
            </a:r>
            <a:r>
              <a:rPr lang="en-US" sz="4300" dirty="0">
                <a:latin typeface="Arial Rounded MT Bold" pitchFamily="34" charset="0"/>
                <a:cs typeface="Arial" pitchFamily="34" charset="0"/>
              </a:rPr>
              <a:t> Palmisano</a:t>
            </a:r>
            <a:r>
              <a:rPr lang="en-US" sz="4300" baseline="30000" dirty="0">
                <a:latin typeface="Arial Rounded MT Bold" pitchFamily="34" charset="0"/>
                <a:cs typeface="Arial" pitchFamily="34" charset="0"/>
              </a:rPr>
              <a:t>2</a:t>
            </a:r>
            <a:r>
              <a:rPr lang="en-US" sz="4300" dirty="0">
                <a:latin typeface="Arial Rounded MT Bold" pitchFamily="34" charset="0"/>
                <a:cs typeface="Arial" pitchFamily="34" charset="0"/>
              </a:rPr>
              <a:t>, Stefan Hoops</a:t>
            </a:r>
            <a:r>
              <a:rPr lang="en-US" sz="4300" baseline="30000" dirty="0">
                <a:latin typeface="Arial Rounded MT Bold" pitchFamily="34" charset="0"/>
                <a:cs typeface="Arial" pitchFamily="34" charset="0"/>
              </a:rPr>
              <a:t>3</a:t>
            </a:r>
            <a:r>
              <a:rPr lang="en-US" sz="4300" dirty="0">
                <a:latin typeface="Arial Rounded MT Bold" pitchFamily="34" charset="0"/>
                <a:cs typeface="Arial" pitchFamily="34" charset="0"/>
              </a:rPr>
              <a:t>, and John J. Tyson</a:t>
            </a:r>
            <a:r>
              <a:rPr lang="en-US" sz="4300" baseline="30000" dirty="0">
                <a:latin typeface="Arial Rounded MT Bold" pitchFamily="34" charset="0"/>
                <a:cs typeface="Arial" pitchFamily="34" charset="0"/>
              </a:rPr>
              <a:t>2</a:t>
            </a:r>
            <a:r>
              <a:rPr lang="en-US" sz="4300" dirty="0">
                <a:latin typeface="Arial Rounded MT Bold" pitchFamily="34" charset="0"/>
                <a:cs typeface="Arial" pitchFamily="34" charset="0"/>
              </a:rPr>
              <a:t/>
            </a:r>
            <a:br>
              <a:rPr lang="en-US" sz="4300" dirty="0">
                <a:latin typeface="Arial Rounded MT Bold" pitchFamily="34" charset="0"/>
                <a:cs typeface="Arial" pitchFamily="34" charset="0"/>
              </a:rPr>
            </a:br>
            <a:r>
              <a:rPr lang="en-US" sz="2900" baseline="30000" dirty="0">
                <a:latin typeface="Arial Rounded MT Bold" pitchFamily="34" charset="0"/>
                <a:cs typeface="Arial" pitchFamily="34" charset="0"/>
              </a:rPr>
              <a:t>1</a:t>
            </a:r>
            <a:r>
              <a:rPr lang="en-US" sz="2900" dirty="0">
                <a:latin typeface="Arial Rounded MT Bold" pitchFamily="34" charset="0"/>
                <a:cs typeface="Arial" pitchFamily="34" charset="0"/>
              </a:rPr>
              <a:t>Department of Computer Science, Virginia Tech, Blacksburg, VA</a:t>
            </a:r>
            <a:br>
              <a:rPr lang="en-US" sz="2900" dirty="0">
                <a:latin typeface="Arial Rounded MT Bold" pitchFamily="34" charset="0"/>
                <a:cs typeface="Arial" pitchFamily="34" charset="0"/>
              </a:rPr>
            </a:br>
            <a:r>
              <a:rPr lang="en-US" sz="2900" baseline="30000" dirty="0">
                <a:latin typeface="Arial Rounded MT Bold" pitchFamily="34" charset="0"/>
                <a:cs typeface="Arial" pitchFamily="34" charset="0"/>
              </a:rPr>
              <a:t>2</a:t>
            </a:r>
            <a:r>
              <a:rPr lang="en-US" sz="2900" dirty="0">
                <a:latin typeface="Arial Rounded MT Bold" pitchFamily="34" charset="0"/>
                <a:cs typeface="Arial" pitchFamily="34" charset="0"/>
              </a:rPr>
              <a:t>Department of Biological Sciences, Virginia Tech, Blacksburg, VA</a:t>
            </a:r>
            <a:br>
              <a:rPr lang="en-US" sz="2900" dirty="0">
                <a:latin typeface="Arial Rounded MT Bold" pitchFamily="34" charset="0"/>
                <a:cs typeface="Arial" pitchFamily="34" charset="0"/>
              </a:rPr>
            </a:br>
            <a:r>
              <a:rPr lang="en-US" sz="2900" baseline="30000" dirty="0">
                <a:latin typeface="Arial Rounded MT Bold" pitchFamily="34" charset="0"/>
                <a:cs typeface="Arial" pitchFamily="34" charset="0"/>
              </a:rPr>
              <a:t>3</a:t>
            </a:r>
            <a:r>
              <a:rPr lang="en-US" sz="2900" dirty="0">
                <a:latin typeface="Arial Rounded MT Bold" pitchFamily="34" charset="0"/>
                <a:cs typeface="Arial" pitchFamily="34" charset="0"/>
              </a:rPr>
              <a:t>Virginia Bioinformatics Institute, Virginia Tech, Blacksburg, VA</a:t>
            </a:r>
            <a:br>
              <a:rPr lang="en-US" sz="2900" dirty="0">
                <a:latin typeface="Arial Rounded MT Bold" pitchFamily="34" charset="0"/>
                <a:cs typeface="Arial" pitchFamily="34" charset="0"/>
              </a:rPr>
            </a:br>
            <a:r>
              <a:rPr lang="en-US" sz="2900" dirty="0">
                <a:latin typeface="Arial Rounded MT Bold" pitchFamily="34" charset="0"/>
                <a:cs typeface="Arial" pitchFamily="34" charset="0"/>
              </a:rPr>
              <a:t>{tjones21, </a:t>
            </a:r>
            <a:r>
              <a:rPr lang="en-US" sz="2900" dirty="0" err="1">
                <a:latin typeface="Arial Rounded MT Bold" pitchFamily="34" charset="0"/>
                <a:cs typeface="Arial" pitchFamily="34" charset="0"/>
              </a:rPr>
              <a:t>shaffer</a:t>
            </a:r>
            <a:r>
              <a:rPr lang="en-US" sz="2900" dirty="0">
                <a:latin typeface="Arial Rounded MT Bold" pitchFamily="34" charset="0"/>
                <a:cs typeface="Arial" pitchFamily="34" charset="0"/>
              </a:rPr>
              <a:t>, </a:t>
            </a:r>
            <a:r>
              <a:rPr lang="en-US" sz="2900" dirty="0" err="1">
                <a:latin typeface="Arial Rounded MT Bold" pitchFamily="34" charset="0"/>
                <a:cs typeface="Arial" pitchFamily="34" charset="0"/>
              </a:rPr>
              <a:t>alida.palmisano</a:t>
            </a:r>
            <a:r>
              <a:rPr lang="en-US" sz="2900" dirty="0">
                <a:latin typeface="Arial Rounded MT Bold" pitchFamily="34" charset="0"/>
                <a:cs typeface="Arial" pitchFamily="34" charset="0"/>
              </a:rPr>
              <a:t>, </a:t>
            </a:r>
            <a:r>
              <a:rPr lang="en-US" sz="2900" dirty="0" err="1">
                <a:latin typeface="Arial Rounded MT Bold" pitchFamily="34" charset="0"/>
                <a:cs typeface="Arial" pitchFamily="34" charset="0"/>
              </a:rPr>
              <a:t>shoops</a:t>
            </a:r>
            <a:r>
              <a:rPr lang="en-US" sz="2900" dirty="0">
                <a:latin typeface="Arial Rounded MT Bold" pitchFamily="34" charset="0"/>
                <a:cs typeface="Arial" pitchFamily="34" charset="0"/>
              </a:rPr>
              <a:t>, </a:t>
            </a:r>
            <a:r>
              <a:rPr lang="en-US" sz="2900" dirty="0" err="1">
                <a:latin typeface="Arial Rounded MT Bold" pitchFamily="34" charset="0"/>
                <a:cs typeface="Arial" pitchFamily="34" charset="0"/>
              </a:rPr>
              <a:t>tyson</a:t>
            </a:r>
            <a:r>
              <a:rPr lang="en-US" sz="2900" dirty="0">
                <a:latin typeface="Arial Rounded MT Bold" pitchFamily="34" charset="0"/>
                <a:cs typeface="Arial" pitchFamily="34" charset="0"/>
              </a:rPr>
              <a:t>}@vt.edu</a:t>
            </a:r>
          </a:p>
        </p:txBody>
      </p:sp>
      <p:sp>
        <p:nvSpPr>
          <p:cNvPr id="4" name="Rounded Rectangle 3"/>
          <p:cNvSpPr/>
          <p:nvPr/>
        </p:nvSpPr>
        <p:spPr>
          <a:xfrm>
            <a:off x="914400" y="6400800"/>
            <a:ext cx="13716000" cy="25603200"/>
          </a:xfrm>
          <a:prstGeom prst="roundRect">
            <a:avLst/>
          </a:prstGeom>
          <a:solidFill>
            <a:schemeClr val="accent1">
              <a:lumMod val="20000"/>
              <a:lumOff val="80000"/>
            </a:schemeClr>
          </a:solidFill>
          <a:ln w="508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lIns="91426" tIns="45710" rIns="91426" bIns="45710" rtlCol="0" anchor="ctr"/>
          <a:lstStyle/>
          <a:p>
            <a:pPr algn="ctr"/>
            <a:endParaRPr lang="en-US" dirty="0"/>
          </a:p>
        </p:txBody>
      </p:sp>
      <p:sp>
        <p:nvSpPr>
          <p:cNvPr id="5" name="Rounded Rectangle 4"/>
          <p:cNvSpPr/>
          <p:nvPr/>
        </p:nvSpPr>
        <p:spPr>
          <a:xfrm>
            <a:off x="15087600" y="6400800"/>
            <a:ext cx="13716000" cy="25603200"/>
          </a:xfrm>
          <a:prstGeom prst="roundRect">
            <a:avLst/>
          </a:prstGeom>
          <a:solidFill>
            <a:schemeClr val="accent1">
              <a:lumMod val="20000"/>
              <a:lumOff val="80000"/>
            </a:schemeClr>
          </a:solidFill>
          <a:ln w="508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lIns="91426" tIns="45710" rIns="91426" bIns="45710" rtlCol="0" anchor="ctr"/>
          <a:lstStyle/>
          <a:p>
            <a:pPr algn="ctr"/>
            <a:endParaRPr lang="en-US" dirty="0"/>
          </a:p>
        </p:txBody>
      </p:sp>
      <p:sp>
        <p:nvSpPr>
          <p:cNvPr id="6" name="Rounded Rectangle 5"/>
          <p:cNvSpPr/>
          <p:nvPr/>
        </p:nvSpPr>
        <p:spPr>
          <a:xfrm>
            <a:off x="29260800" y="6400800"/>
            <a:ext cx="13716000" cy="25603200"/>
          </a:xfrm>
          <a:prstGeom prst="roundRect">
            <a:avLst/>
          </a:prstGeom>
          <a:solidFill>
            <a:schemeClr val="accent1">
              <a:lumMod val="20000"/>
              <a:lumOff val="80000"/>
            </a:schemeClr>
          </a:solidFill>
          <a:ln w="508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lIns="91426" tIns="45710" rIns="91426" bIns="45710" rtlCol="0" anchor="ctr"/>
          <a:lstStyle/>
          <a:p>
            <a:pPr algn="ctr"/>
            <a:endParaRPr lang="en-US" dirty="0"/>
          </a:p>
        </p:txBody>
      </p:sp>
      <p:sp>
        <p:nvSpPr>
          <p:cNvPr id="8" name="TextBox 7"/>
          <p:cNvSpPr txBox="1"/>
          <p:nvPr/>
        </p:nvSpPr>
        <p:spPr>
          <a:xfrm>
            <a:off x="1371600" y="6884071"/>
            <a:ext cx="12801600" cy="9335869"/>
          </a:xfrm>
          <a:prstGeom prst="rect">
            <a:avLst/>
          </a:prstGeom>
          <a:noFill/>
        </p:spPr>
        <p:txBody>
          <a:bodyPr wrap="square" lIns="91426" tIns="45710" rIns="91426" bIns="45710" rtlCol="0">
            <a:spAutoFit/>
          </a:bodyPr>
          <a:lstStyle/>
          <a:p>
            <a:r>
              <a:rPr lang="en-US" dirty="0" smtClean="0">
                <a:latin typeface="Arial Rounded MT Bold" pitchFamily="34" charset="0"/>
              </a:rPr>
              <a:t>Synopsis</a:t>
            </a:r>
          </a:p>
          <a:p>
            <a:endParaRPr lang="en-US" sz="3800" dirty="0">
              <a:latin typeface="Arial" pitchFamily="34" charset="0"/>
              <a:cs typeface="Arial" pitchFamily="34" charset="0"/>
            </a:endParaRPr>
          </a:p>
          <a:p>
            <a:pPr>
              <a:lnSpc>
                <a:spcPts val="5200"/>
              </a:lnSpc>
            </a:pPr>
            <a:r>
              <a:rPr lang="en-US" sz="4000" dirty="0">
                <a:latin typeface="Arial" panose="020B0604020202020204" pitchFamily="34" charset="0"/>
                <a:cs typeface="Arial" panose="020B0604020202020204" pitchFamily="34" charset="0"/>
              </a:rPr>
              <a:t>The ever-growing size and complexity of molecular network </a:t>
            </a:r>
            <a:r>
              <a:rPr lang="en-US" sz="4000" dirty="0" smtClean="0">
                <a:latin typeface="Arial" panose="020B0604020202020204" pitchFamily="34" charset="0"/>
                <a:cs typeface="Arial" panose="020B0604020202020204" pitchFamily="34" charset="0"/>
              </a:rPr>
              <a:t>models makes </a:t>
            </a:r>
            <a:r>
              <a:rPr lang="en-US" sz="4000" dirty="0">
                <a:latin typeface="Arial" panose="020B0604020202020204" pitchFamily="34" charset="0"/>
                <a:cs typeface="Arial" panose="020B0604020202020204" pitchFamily="34" charset="0"/>
              </a:rPr>
              <a:t>them difficult to construct and understand. Our approach to modeling is to build large models by combining together smaller </a:t>
            </a:r>
            <a:r>
              <a:rPr lang="en-US" sz="4000" dirty="0" smtClean="0">
                <a:latin typeface="Arial" panose="020B0604020202020204" pitchFamily="34" charset="0"/>
                <a:cs typeface="Arial" panose="020B0604020202020204" pitchFamily="34" charset="0"/>
              </a:rPr>
              <a:t>models</a:t>
            </a:r>
            <a:r>
              <a:rPr lang="en-US" sz="4000" dirty="0">
                <a:latin typeface="Arial" panose="020B0604020202020204" pitchFamily="34" charset="0"/>
                <a:cs typeface="Arial" panose="020B0604020202020204" pitchFamily="34" charset="0"/>
              </a:rPr>
              <a:t>, making them easier to comprehend. At the base, the smaller models (called modules) are defined by small collections of reactions. Modules connect together to form larger modules through clearly defined </a:t>
            </a:r>
            <a:r>
              <a:rPr lang="en-US" sz="4000" dirty="0" smtClean="0">
                <a:latin typeface="Arial" panose="020B0604020202020204" pitchFamily="34" charset="0"/>
                <a:cs typeface="Arial" panose="020B0604020202020204" pitchFamily="34" charset="0"/>
              </a:rPr>
              <a:t>interfaces  called ports</a:t>
            </a:r>
            <a:r>
              <a:rPr lang="en-US" sz="2800" dirty="0" smtClean="0">
                <a:latin typeface="Arial" panose="020B0604020202020204" pitchFamily="34" charset="0"/>
                <a:cs typeface="Arial" panose="020B0604020202020204" pitchFamily="34" charset="0"/>
              </a:rPr>
              <a:t>[1</a:t>
            </a:r>
            <a:r>
              <a:rPr lang="en-US" sz="2800" dirty="0">
                <a:latin typeface="Arial" panose="020B0604020202020204" pitchFamily="34" charset="0"/>
                <a:cs typeface="Arial" panose="020B0604020202020204" pitchFamily="34" charset="0"/>
              </a:rPr>
              <a:t>]</a:t>
            </a:r>
            <a:r>
              <a:rPr lang="en-US" sz="4000" dirty="0">
                <a:latin typeface="Arial" panose="020B0604020202020204" pitchFamily="34" charset="0"/>
                <a:cs typeface="Arial" panose="020B0604020202020204" pitchFamily="34" charset="0"/>
              </a:rPr>
              <a:t>. We present the Aggregation Connector, a software tool that supports large-scale molecular network modeling.</a:t>
            </a:r>
            <a:endParaRPr lang="en-US" sz="3800" dirty="0">
              <a:latin typeface="Arial" pitchFamily="34" charset="0"/>
              <a:cs typeface="Arial" pitchFamily="34" charset="0"/>
            </a:endParaRPr>
          </a:p>
        </p:txBody>
      </p:sp>
      <p:sp>
        <p:nvSpPr>
          <p:cNvPr id="10" name="TextBox 9"/>
          <p:cNvSpPr txBox="1"/>
          <p:nvPr/>
        </p:nvSpPr>
        <p:spPr>
          <a:xfrm>
            <a:off x="1239845" y="16796026"/>
            <a:ext cx="12801600" cy="1415774"/>
          </a:xfrm>
          <a:prstGeom prst="rect">
            <a:avLst/>
          </a:prstGeom>
          <a:noFill/>
        </p:spPr>
        <p:txBody>
          <a:bodyPr wrap="square" lIns="91426" tIns="45710" rIns="91426" bIns="45710" rtlCol="0">
            <a:spAutoFit/>
          </a:bodyPr>
          <a:lstStyle/>
          <a:p>
            <a:r>
              <a:rPr lang="en-US" dirty="0" smtClean="0">
                <a:latin typeface="Arial Rounded MT Bold" pitchFamily="34" charset="0"/>
              </a:rPr>
              <a:t>The Process</a:t>
            </a:r>
            <a:endParaRPr lang="en-US" dirty="0">
              <a:latin typeface="Arial Rounded MT Bold" pitchFamily="34" charset="0"/>
            </a:endParaRPr>
          </a:p>
        </p:txBody>
      </p:sp>
      <p:sp>
        <p:nvSpPr>
          <p:cNvPr id="11" name="TextBox 10"/>
          <p:cNvSpPr txBox="1"/>
          <p:nvPr/>
        </p:nvSpPr>
        <p:spPr>
          <a:xfrm>
            <a:off x="15621000" y="7036471"/>
            <a:ext cx="12801600" cy="1415774"/>
          </a:xfrm>
          <a:prstGeom prst="rect">
            <a:avLst/>
          </a:prstGeom>
          <a:noFill/>
        </p:spPr>
        <p:txBody>
          <a:bodyPr wrap="square" lIns="91426" tIns="45710" rIns="91426" bIns="45710" rtlCol="0">
            <a:spAutoFit/>
          </a:bodyPr>
          <a:lstStyle/>
          <a:p>
            <a:r>
              <a:rPr lang="en-US" dirty="0" smtClean="0">
                <a:latin typeface="Arial Rounded MT Bold" pitchFamily="34" charset="0"/>
              </a:rPr>
              <a:t>Interface</a:t>
            </a:r>
            <a:endParaRPr lang="en-US" dirty="0">
              <a:latin typeface="Arial Rounded MT Bold" pitchFamily="34" charset="0"/>
            </a:endParaRPr>
          </a:p>
        </p:txBody>
      </p:sp>
      <p:sp>
        <p:nvSpPr>
          <p:cNvPr id="12" name="TextBox 11"/>
          <p:cNvSpPr txBox="1"/>
          <p:nvPr/>
        </p:nvSpPr>
        <p:spPr>
          <a:xfrm>
            <a:off x="29718000" y="6966228"/>
            <a:ext cx="12801600" cy="1415774"/>
          </a:xfrm>
          <a:prstGeom prst="rect">
            <a:avLst/>
          </a:prstGeom>
          <a:noFill/>
        </p:spPr>
        <p:txBody>
          <a:bodyPr wrap="square" lIns="91426" tIns="45710" rIns="91426" bIns="45710" rtlCol="0">
            <a:spAutoFit/>
          </a:bodyPr>
          <a:lstStyle/>
          <a:p>
            <a:r>
              <a:rPr lang="en-US" dirty="0" smtClean="0">
                <a:latin typeface="Arial Rounded MT Bold" pitchFamily="34" charset="0"/>
              </a:rPr>
              <a:t>Cell Cycle Model</a:t>
            </a:r>
            <a:endParaRPr lang="en-US" dirty="0">
              <a:latin typeface="Arial Rounded MT Bold" pitchFamily="34" charset="0"/>
            </a:endParaRPr>
          </a:p>
        </p:txBody>
      </p:sp>
      <p:sp>
        <p:nvSpPr>
          <p:cNvPr id="9" name="TextBox 8"/>
          <p:cNvSpPr txBox="1"/>
          <p:nvPr/>
        </p:nvSpPr>
        <p:spPr>
          <a:xfrm>
            <a:off x="29718000" y="26549626"/>
            <a:ext cx="12801600" cy="1415774"/>
          </a:xfrm>
          <a:prstGeom prst="rect">
            <a:avLst/>
          </a:prstGeom>
          <a:noFill/>
        </p:spPr>
        <p:txBody>
          <a:bodyPr wrap="square" lIns="91426" tIns="45710" rIns="91426" bIns="45710" rtlCol="0">
            <a:spAutoFit/>
          </a:bodyPr>
          <a:lstStyle/>
          <a:p>
            <a:r>
              <a:rPr lang="en-US" dirty="0" smtClean="0">
                <a:latin typeface="Arial Rounded MT Bold" pitchFamily="34" charset="0"/>
              </a:rPr>
              <a:t>References</a:t>
            </a:r>
            <a:endParaRPr lang="en-US" dirty="0">
              <a:latin typeface="Arial Rounded MT Bold" pitchFamily="34" charset="0"/>
            </a:endParaRPr>
          </a:p>
        </p:txBody>
      </p:sp>
      <p:grpSp>
        <p:nvGrpSpPr>
          <p:cNvPr id="75" name="Group 74"/>
          <p:cNvGrpSpPr/>
          <p:nvPr/>
        </p:nvGrpSpPr>
        <p:grpSpPr>
          <a:xfrm>
            <a:off x="1677807" y="18745205"/>
            <a:ext cx="4957814" cy="2784619"/>
            <a:chOff x="8001000" y="19605171"/>
            <a:chExt cx="5791200" cy="2797629"/>
          </a:xfrm>
        </p:grpSpPr>
        <p:sp>
          <p:nvSpPr>
            <p:cNvPr id="33" name="Oval 32"/>
            <p:cNvSpPr/>
            <p:nvPr/>
          </p:nvSpPr>
          <p:spPr>
            <a:xfrm>
              <a:off x="9906000" y="19605171"/>
              <a:ext cx="1828800" cy="685800"/>
            </a:xfrm>
            <a:prstGeom prst="ellipse">
              <a:avLst/>
            </a:prstGeom>
            <a:solidFill>
              <a:schemeClr val="bg1"/>
            </a:solidFill>
            <a:ln>
              <a:solidFill>
                <a:schemeClr val="accent5"/>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err="1">
                  <a:solidFill>
                    <a:schemeClr val="tx1"/>
                  </a:solidFill>
                </a:rPr>
                <a:t>CycB</a:t>
              </a:r>
              <a:endParaRPr lang="en-US" sz="2400" dirty="0">
                <a:solidFill>
                  <a:schemeClr val="tx1"/>
                </a:solidFill>
              </a:endParaRPr>
            </a:p>
          </p:txBody>
        </p:sp>
        <p:sp>
          <p:nvSpPr>
            <p:cNvPr id="34" name="Oval 33"/>
            <p:cNvSpPr/>
            <p:nvPr/>
          </p:nvSpPr>
          <p:spPr>
            <a:xfrm>
              <a:off x="11963400" y="21651686"/>
              <a:ext cx="1828800" cy="685800"/>
            </a:xfrm>
            <a:prstGeom prst="ellipse">
              <a:avLst/>
            </a:prstGeom>
            <a:solidFill>
              <a:schemeClr val="bg1"/>
            </a:solidFill>
            <a:ln>
              <a:solidFill>
                <a:schemeClr val="accent5"/>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rPr>
                <a:t>Cdh1</a:t>
              </a:r>
            </a:p>
          </p:txBody>
        </p:sp>
        <p:cxnSp>
          <p:nvCxnSpPr>
            <p:cNvPr id="35" name="Straight Arrow Connector 34"/>
            <p:cNvCxnSpPr/>
            <p:nvPr/>
          </p:nvCxnSpPr>
          <p:spPr>
            <a:xfrm>
              <a:off x="8185457" y="19937561"/>
              <a:ext cx="1554480" cy="0"/>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6" name="Straight Arrow Connector 35"/>
            <p:cNvCxnSpPr/>
            <p:nvPr/>
          </p:nvCxnSpPr>
          <p:spPr>
            <a:xfrm>
              <a:off x="11963400" y="19964400"/>
              <a:ext cx="1554480" cy="0"/>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7" name="Straight Arrow Connector 36"/>
            <p:cNvCxnSpPr/>
            <p:nvPr/>
          </p:nvCxnSpPr>
          <p:spPr>
            <a:xfrm>
              <a:off x="10119360" y="22136100"/>
              <a:ext cx="1554480" cy="0"/>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38" name="Oval 37"/>
            <p:cNvSpPr/>
            <p:nvPr/>
          </p:nvSpPr>
          <p:spPr>
            <a:xfrm>
              <a:off x="8001000" y="21717000"/>
              <a:ext cx="1828800" cy="685800"/>
            </a:xfrm>
            <a:prstGeom prst="ellipse">
              <a:avLst/>
            </a:prstGeom>
            <a:solidFill>
              <a:schemeClr val="bg1"/>
            </a:solidFill>
            <a:ln>
              <a:solidFill>
                <a:schemeClr val="accent5"/>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rPr>
                <a:t>Cdh1P</a:t>
              </a:r>
            </a:p>
          </p:txBody>
        </p:sp>
        <p:cxnSp>
          <p:nvCxnSpPr>
            <p:cNvPr id="39" name="Straight Arrow Connector 38"/>
            <p:cNvCxnSpPr/>
            <p:nvPr/>
          </p:nvCxnSpPr>
          <p:spPr>
            <a:xfrm flipH="1">
              <a:off x="10049691" y="21961929"/>
              <a:ext cx="1554480" cy="0"/>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40" name="Straight Arrow Connector 39"/>
            <p:cNvCxnSpPr/>
            <p:nvPr/>
          </p:nvCxnSpPr>
          <p:spPr>
            <a:xfrm flipH="1">
              <a:off x="10835638" y="20367171"/>
              <a:ext cx="1" cy="1447800"/>
            </a:xfrm>
            <a:prstGeom prst="straightConnector1">
              <a:avLst/>
            </a:prstGeom>
            <a:ln w="38100" cap="flat">
              <a:solidFill>
                <a:schemeClr val="tx1"/>
              </a:solidFill>
              <a:prstDash val="sysDash"/>
              <a:round/>
              <a:tailEnd type="arrow"/>
            </a:ln>
          </p:spPr>
          <p:style>
            <a:lnRef idx="1">
              <a:schemeClr val="accent1"/>
            </a:lnRef>
            <a:fillRef idx="0">
              <a:schemeClr val="accent1"/>
            </a:fillRef>
            <a:effectRef idx="0">
              <a:schemeClr val="accent1"/>
            </a:effectRef>
            <a:fontRef idx="minor">
              <a:schemeClr val="tx1"/>
            </a:fontRef>
          </p:style>
        </p:cxnSp>
        <p:cxnSp>
          <p:nvCxnSpPr>
            <p:cNvPr id="41" name="Straight Arrow Connector 40"/>
            <p:cNvCxnSpPr/>
            <p:nvPr/>
          </p:nvCxnSpPr>
          <p:spPr>
            <a:xfrm flipV="1">
              <a:off x="12877800" y="20077176"/>
              <a:ext cx="0" cy="1444752"/>
            </a:xfrm>
            <a:prstGeom prst="straightConnector1">
              <a:avLst/>
            </a:prstGeom>
            <a:ln w="38100" cap="flat">
              <a:solidFill>
                <a:schemeClr val="tx1"/>
              </a:solidFill>
              <a:prstDash val="sysDash"/>
              <a:round/>
              <a:tailEnd type="arrow"/>
            </a:ln>
          </p:spPr>
          <p:style>
            <a:lnRef idx="1">
              <a:schemeClr val="accent1"/>
            </a:lnRef>
            <a:fillRef idx="0">
              <a:schemeClr val="accent1"/>
            </a:fillRef>
            <a:effectRef idx="0">
              <a:schemeClr val="accent1"/>
            </a:effectRef>
            <a:fontRef idx="minor">
              <a:schemeClr val="tx1"/>
            </a:fontRef>
          </p:style>
        </p:cxnSp>
      </p:grpSp>
      <p:sp>
        <p:nvSpPr>
          <p:cNvPr id="44" name="TextBox 43"/>
          <p:cNvSpPr txBox="1"/>
          <p:nvPr/>
        </p:nvSpPr>
        <p:spPr>
          <a:xfrm>
            <a:off x="1452142" y="23241004"/>
            <a:ext cx="6019800" cy="2185193"/>
          </a:xfrm>
          <a:prstGeom prst="rect">
            <a:avLst/>
          </a:prstGeom>
          <a:noFill/>
        </p:spPr>
        <p:txBody>
          <a:bodyPr wrap="square" lIns="91426" tIns="45710" rIns="91426" bIns="45710" rtlCol="0">
            <a:spAutoFit/>
          </a:bodyPr>
          <a:lstStyle/>
          <a:p>
            <a:r>
              <a:rPr lang="en-US" sz="3400" i="1" dirty="0">
                <a:latin typeface="Arial" pitchFamily="34" charset="0"/>
                <a:cs typeface="Arial" pitchFamily="34" charset="0"/>
              </a:rPr>
              <a:t>Modularization</a:t>
            </a:r>
            <a:r>
              <a:rPr lang="en-US" sz="3400" dirty="0">
                <a:latin typeface="Arial" pitchFamily="34" charset="0"/>
                <a:cs typeface="Arial" pitchFamily="34" charset="0"/>
              </a:rPr>
              <a:t>: group reactions together as a single module with a defined set of inputs and outputs</a:t>
            </a:r>
          </a:p>
        </p:txBody>
      </p:sp>
      <p:sp>
        <p:nvSpPr>
          <p:cNvPr id="45" name="TextBox 44"/>
          <p:cNvSpPr txBox="1"/>
          <p:nvPr/>
        </p:nvSpPr>
        <p:spPr>
          <a:xfrm>
            <a:off x="7976239" y="28597324"/>
            <a:ext cx="6019800" cy="1661973"/>
          </a:xfrm>
          <a:prstGeom prst="rect">
            <a:avLst/>
          </a:prstGeom>
          <a:noFill/>
        </p:spPr>
        <p:txBody>
          <a:bodyPr wrap="square" lIns="91426" tIns="45710" rIns="91426" bIns="45710" rtlCol="0">
            <a:spAutoFit/>
          </a:bodyPr>
          <a:lstStyle/>
          <a:p>
            <a:r>
              <a:rPr lang="en-US" sz="3400" i="1" dirty="0">
                <a:latin typeface="Arial" pitchFamily="34" charset="0"/>
                <a:cs typeface="Arial" pitchFamily="34" charset="0"/>
              </a:rPr>
              <a:t>Aggregation</a:t>
            </a:r>
            <a:r>
              <a:rPr lang="en-US" sz="3400" dirty="0">
                <a:latin typeface="Arial" pitchFamily="34" charset="0"/>
                <a:cs typeface="Arial" pitchFamily="34" charset="0"/>
              </a:rPr>
              <a:t>: connect modules together </a:t>
            </a:r>
            <a:r>
              <a:rPr lang="en-US" sz="3400" dirty="0" smtClean="0">
                <a:latin typeface="Arial" pitchFamily="34" charset="0"/>
                <a:cs typeface="Arial" pitchFamily="34" charset="0"/>
              </a:rPr>
              <a:t>(using ports) to </a:t>
            </a:r>
            <a:r>
              <a:rPr lang="en-US" sz="3400" dirty="0">
                <a:latin typeface="Arial" pitchFamily="34" charset="0"/>
                <a:cs typeface="Arial" pitchFamily="34" charset="0"/>
              </a:rPr>
              <a:t>create a larger model</a:t>
            </a:r>
          </a:p>
        </p:txBody>
      </p:sp>
      <p:grpSp>
        <p:nvGrpSpPr>
          <p:cNvPr id="74" name="Group 73"/>
          <p:cNvGrpSpPr/>
          <p:nvPr/>
        </p:nvGrpSpPr>
        <p:grpSpPr>
          <a:xfrm>
            <a:off x="8654414" y="22479002"/>
            <a:ext cx="5246371" cy="3368040"/>
            <a:chOff x="1251257" y="22418041"/>
            <a:chExt cx="6172200" cy="3962401"/>
          </a:xfrm>
        </p:grpSpPr>
        <p:sp>
          <p:nvSpPr>
            <p:cNvPr id="46" name="Oval 45"/>
            <p:cNvSpPr/>
            <p:nvPr/>
          </p:nvSpPr>
          <p:spPr>
            <a:xfrm>
              <a:off x="3384857" y="22799042"/>
              <a:ext cx="1828800" cy="685800"/>
            </a:xfrm>
            <a:prstGeom prst="ellipse">
              <a:avLst/>
            </a:prstGeom>
            <a:solidFill>
              <a:schemeClr val="bg1"/>
            </a:solidFill>
            <a:ln>
              <a:solidFill>
                <a:schemeClr val="accent5"/>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err="1">
                  <a:solidFill>
                    <a:schemeClr val="tx1"/>
                  </a:solidFill>
                </a:rPr>
                <a:t>CycB</a:t>
              </a:r>
              <a:endParaRPr lang="en-US" sz="2400" dirty="0">
                <a:solidFill>
                  <a:schemeClr val="tx1"/>
                </a:solidFill>
              </a:endParaRPr>
            </a:p>
          </p:txBody>
        </p:sp>
        <p:sp>
          <p:nvSpPr>
            <p:cNvPr id="47" name="Oval 46"/>
            <p:cNvSpPr/>
            <p:nvPr/>
          </p:nvSpPr>
          <p:spPr>
            <a:xfrm>
              <a:off x="5442257" y="25302756"/>
              <a:ext cx="1828800" cy="685800"/>
            </a:xfrm>
            <a:prstGeom prst="ellipse">
              <a:avLst/>
            </a:prstGeom>
            <a:solidFill>
              <a:schemeClr val="bg1"/>
            </a:solidFill>
            <a:ln>
              <a:solidFill>
                <a:schemeClr val="accent5"/>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rPr>
                <a:t>Cdh1</a:t>
              </a:r>
            </a:p>
          </p:txBody>
        </p:sp>
        <p:cxnSp>
          <p:nvCxnSpPr>
            <p:cNvPr id="48" name="Straight Arrow Connector 47"/>
            <p:cNvCxnSpPr/>
            <p:nvPr/>
          </p:nvCxnSpPr>
          <p:spPr>
            <a:xfrm>
              <a:off x="1664314" y="23131432"/>
              <a:ext cx="1554480" cy="0"/>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49" name="Straight Arrow Connector 48"/>
            <p:cNvCxnSpPr/>
            <p:nvPr/>
          </p:nvCxnSpPr>
          <p:spPr>
            <a:xfrm>
              <a:off x="5442257" y="23158271"/>
              <a:ext cx="1554480" cy="0"/>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50" name="Straight Arrow Connector 49"/>
            <p:cNvCxnSpPr/>
            <p:nvPr/>
          </p:nvCxnSpPr>
          <p:spPr>
            <a:xfrm>
              <a:off x="3598217" y="25787170"/>
              <a:ext cx="1554480" cy="0"/>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51" name="Oval 50"/>
            <p:cNvSpPr/>
            <p:nvPr/>
          </p:nvSpPr>
          <p:spPr>
            <a:xfrm>
              <a:off x="1479857" y="25368070"/>
              <a:ext cx="1828800" cy="685800"/>
            </a:xfrm>
            <a:prstGeom prst="ellipse">
              <a:avLst/>
            </a:prstGeom>
            <a:solidFill>
              <a:schemeClr val="bg1"/>
            </a:solidFill>
            <a:ln>
              <a:solidFill>
                <a:schemeClr val="accent5"/>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rPr>
                <a:t>Cdh1P</a:t>
              </a:r>
            </a:p>
          </p:txBody>
        </p:sp>
        <p:cxnSp>
          <p:nvCxnSpPr>
            <p:cNvPr id="52" name="Straight Arrow Connector 51"/>
            <p:cNvCxnSpPr/>
            <p:nvPr/>
          </p:nvCxnSpPr>
          <p:spPr>
            <a:xfrm flipH="1">
              <a:off x="3528548" y="25612999"/>
              <a:ext cx="1554480" cy="0"/>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53" name="Rounded Rectangle 52"/>
            <p:cNvSpPr/>
            <p:nvPr/>
          </p:nvSpPr>
          <p:spPr>
            <a:xfrm>
              <a:off x="1251257" y="22418041"/>
              <a:ext cx="6172200" cy="1371601"/>
            </a:xfrm>
            <a:prstGeom prst="roundRect">
              <a:avLst/>
            </a:prstGeom>
            <a:noFill/>
            <a:ln w="5080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ounded Rectangle 53"/>
            <p:cNvSpPr/>
            <p:nvPr/>
          </p:nvSpPr>
          <p:spPr>
            <a:xfrm>
              <a:off x="1251257" y="25008841"/>
              <a:ext cx="6172200" cy="1371601"/>
            </a:xfrm>
            <a:prstGeom prst="roundRect">
              <a:avLst/>
            </a:prstGeom>
            <a:noFill/>
            <a:ln w="5080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Isosceles Triangle 54"/>
            <p:cNvSpPr/>
            <p:nvPr/>
          </p:nvSpPr>
          <p:spPr>
            <a:xfrm rot="10800000">
              <a:off x="3994457" y="23653572"/>
              <a:ext cx="609600" cy="457202"/>
            </a:xfrm>
            <a:prstGeom prst="triangle">
              <a:avLst/>
            </a:prstGeom>
            <a:solidFill>
              <a:srgbClr val="0070C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Isosceles Triangle 55"/>
            <p:cNvSpPr/>
            <p:nvPr/>
          </p:nvSpPr>
          <p:spPr>
            <a:xfrm>
              <a:off x="6051857" y="24704041"/>
              <a:ext cx="609600" cy="457202"/>
            </a:xfrm>
            <a:prstGeom prst="triangle">
              <a:avLst/>
            </a:prstGeom>
            <a:solidFill>
              <a:srgbClr val="0070C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Isosceles Triangle 56"/>
            <p:cNvSpPr/>
            <p:nvPr/>
          </p:nvSpPr>
          <p:spPr>
            <a:xfrm>
              <a:off x="6051857" y="23484842"/>
              <a:ext cx="609600" cy="457202"/>
            </a:xfrm>
            <a:prstGeom prst="triangle">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Isosceles Triangle 57"/>
            <p:cNvSpPr/>
            <p:nvPr/>
          </p:nvSpPr>
          <p:spPr>
            <a:xfrm rot="10800000">
              <a:off x="3994458" y="24856439"/>
              <a:ext cx="609600" cy="457202"/>
            </a:xfrm>
            <a:prstGeom prst="triangle">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6" name="Notched Right Arrow 75"/>
          <p:cNvSpPr/>
          <p:nvPr/>
        </p:nvSpPr>
        <p:spPr>
          <a:xfrm rot="8413719">
            <a:off x="7048913" y="25578583"/>
            <a:ext cx="2002642" cy="1797677"/>
          </a:xfrm>
          <a:prstGeom prst="notchedRightArrow">
            <a:avLst>
              <a:gd name="adj1" fmla="val 47965"/>
              <a:gd name="adj2" fmla="val 50000"/>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lIns="91426" tIns="45710" rIns="91426" bIns="45710" rtlCol="0" anchor="ctr"/>
          <a:lstStyle/>
          <a:p>
            <a:pPr algn="ctr"/>
            <a:endParaRPr lang="en-US"/>
          </a:p>
        </p:txBody>
      </p:sp>
      <p:sp>
        <p:nvSpPr>
          <p:cNvPr id="78" name="Notched Right Arrow 77"/>
          <p:cNvSpPr/>
          <p:nvPr/>
        </p:nvSpPr>
        <p:spPr>
          <a:xfrm rot="1681174">
            <a:off x="6575131" y="21124584"/>
            <a:ext cx="2131027" cy="1746773"/>
          </a:xfrm>
          <a:prstGeom prst="notchedRightArrow">
            <a:avLst>
              <a:gd name="adj1" fmla="val 47965"/>
              <a:gd name="adj2" fmla="val 50000"/>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lIns="91426" tIns="45710" rIns="91426" bIns="45710" rtlCol="0" anchor="ctr"/>
          <a:lstStyle/>
          <a:p>
            <a:pPr algn="ctr"/>
            <a:endParaRPr lang="en-US"/>
          </a:p>
        </p:txBody>
      </p:sp>
      <p:grpSp>
        <p:nvGrpSpPr>
          <p:cNvPr id="77" name="Group 76"/>
          <p:cNvGrpSpPr/>
          <p:nvPr/>
        </p:nvGrpSpPr>
        <p:grpSpPr>
          <a:xfrm>
            <a:off x="1600202" y="26822400"/>
            <a:ext cx="5562600" cy="4419600"/>
            <a:chOff x="7908112" y="27321808"/>
            <a:chExt cx="5562600" cy="4419600"/>
          </a:xfrm>
        </p:grpSpPr>
        <p:sp>
          <p:nvSpPr>
            <p:cNvPr id="79" name="Oval 78"/>
            <p:cNvSpPr/>
            <p:nvPr/>
          </p:nvSpPr>
          <p:spPr>
            <a:xfrm>
              <a:off x="9874072" y="28483859"/>
              <a:ext cx="1554480" cy="582930"/>
            </a:xfrm>
            <a:prstGeom prst="ellipse">
              <a:avLst/>
            </a:prstGeom>
            <a:solidFill>
              <a:schemeClr val="bg1"/>
            </a:solidFill>
            <a:ln>
              <a:solidFill>
                <a:schemeClr val="accent5"/>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err="1">
                  <a:solidFill>
                    <a:schemeClr val="tx1"/>
                  </a:solidFill>
                </a:rPr>
                <a:t>CycB</a:t>
              </a:r>
              <a:endParaRPr lang="en-US" sz="2400" dirty="0">
                <a:solidFill>
                  <a:schemeClr val="tx1"/>
                </a:solidFill>
              </a:endParaRPr>
            </a:p>
          </p:txBody>
        </p:sp>
        <p:sp>
          <p:nvSpPr>
            <p:cNvPr id="80" name="Oval 79"/>
            <p:cNvSpPr/>
            <p:nvPr/>
          </p:nvSpPr>
          <p:spPr>
            <a:xfrm>
              <a:off x="11622862" y="30612016"/>
              <a:ext cx="1554480" cy="582930"/>
            </a:xfrm>
            <a:prstGeom prst="ellipse">
              <a:avLst/>
            </a:prstGeom>
            <a:solidFill>
              <a:schemeClr val="bg1"/>
            </a:solidFill>
            <a:ln>
              <a:solidFill>
                <a:schemeClr val="accent5"/>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rPr>
                <a:t>Cdh1</a:t>
              </a:r>
            </a:p>
          </p:txBody>
        </p:sp>
        <p:cxnSp>
          <p:nvCxnSpPr>
            <p:cNvPr id="81" name="Straight Arrow Connector 80"/>
            <p:cNvCxnSpPr/>
            <p:nvPr/>
          </p:nvCxnSpPr>
          <p:spPr>
            <a:xfrm>
              <a:off x="8411610" y="28766390"/>
              <a:ext cx="1321308" cy="0"/>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82" name="Straight Arrow Connector 81"/>
            <p:cNvCxnSpPr/>
            <p:nvPr/>
          </p:nvCxnSpPr>
          <p:spPr>
            <a:xfrm>
              <a:off x="11622862" y="28789204"/>
              <a:ext cx="1321308" cy="0"/>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83" name="Straight Arrow Connector 82"/>
            <p:cNvCxnSpPr/>
            <p:nvPr/>
          </p:nvCxnSpPr>
          <p:spPr>
            <a:xfrm>
              <a:off x="10055428" y="31023768"/>
              <a:ext cx="1321308" cy="0"/>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84" name="Oval 83"/>
            <p:cNvSpPr/>
            <p:nvPr/>
          </p:nvSpPr>
          <p:spPr>
            <a:xfrm>
              <a:off x="8254822" y="30667533"/>
              <a:ext cx="1554480" cy="582930"/>
            </a:xfrm>
            <a:prstGeom prst="ellipse">
              <a:avLst/>
            </a:prstGeom>
            <a:solidFill>
              <a:schemeClr val="bg1"/>
            </a:solidFill>
            <a:ln>
              <a:solidFill>
                <a:schemeClr val="accent5"/>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rPr>
                <a:t>Cdh1P</a:t>
              </a:r>
            </a:p>
          </p:txBody>
        </p:sp>
        <p:cxnSp>
          <p:nvCxnSpPr>
            <p:cNvPr id="85" name="Straight Arrow Connector 84"/>
            <p:cNvCxnSpPr/>
            <p:nvPr/>
          </p:nvCxnSpPr>
          <p:spPr>
            <a:xfrm flipH="1">
              <a:off x="9996209" y="30875722"/>
              <a:ext cx="1321308" cy="0"/>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86" name="Straight Arrow Connector 85"/>
            <p:cNvCxnSpPr>
              <a:stCxn id="90" idx="0"/>
              <a:endCxn id="93" idx="3"/>
            </p:cNvCxnSpPr>
            <p:nvPr/>
          </p:nvCxnSpPr>
          <p:spPr>
            <a:xfrm>
              <a:off x="10651312" y="29598831"/>
              <a:ext cx="1" cy="633815"/>
            </a:xfrm>
            <a:prstGeom prst="straightConnector1">
              <a:avLst/>
            </a:prstGeom>
            <a:ln w="38100" cap="flat">
              <a:solidFill>
                <a:schemeClr val="tx1"/>
              </a:solidFill>
              <a:prstDash val="sysDash"/>
              <a:round/>
              <a:tailEnd type="arrow"/>
            </a:ln>
          </p:spPr>
          <p:style>
            <a:lnRef idx="1">
              <a:schemeClr val="accent1"/>
            </a:lnRef>
            <a:fillRef idx="0">
              <a:schemeClr val="accent1"/>
            </a:fillRef>
            <a:effectRef idx="0">
              <a:schemeClr val="accent1"/>
            </a:effectRef>
            <a:fontRef idx="minor">
              <a:schemeClr val="tx1"/>
            </a:fontRef>
          </p:style>
        </p:cxnSp>
        <p:cxnSp>
          <p:nvCxnSpPr>
            <p:cNvPr id="87" name="Straight Arrow Connector 86"/>
            <p:cNvCxnSpPr>
              <a:stCxn id="91" idx="0"/>
              <a:endCxn id="92" idx="3"/>
            </p:cNvCxnSpPr>
            <p:nvPr/>
          </p:nvCxnSpPr>
          <p:spPr>
            <a:xfrm flipV="1">
              <a:off x="12400102" y="29455411"/>
              <a:ext cx="0" cy="647697"/>
            </a:xfrm>
            <a:prstGeom prst="straightConnector1">
              <a:avLst/>
            </a:prstGeom>
            <a:ln w="38100" cap="flat">
              <a:solidFill>
                <a:schemeClr val="tx1"/>
              </a:solidFill>
              <a:prstDash val="sysDash"/>
              <a:round/>
              <a:tailEnd type="arrow"/>
            </a:ln>
          </p:spPr>
          <p:style>
            <a:lnRef idx="1">
              <a:schemeClr val="accent1"/>
            </a:lnRef>
            <a:fillRef idx="0">
              <a:schemeClr val="accent1"/>
            </a:fillRef>
            <a:effectRef idx="0">
              <a:schemeClr val="accent1"/>
            </a:effectRef>
            <a:fontRef idx="minor">
              <a:schemeClr val="tx1"/>
            </a:fontRef>
          </p:style>
        </p:cxnSp>
        <p:sp>
          <p:nvSpPr>
            <p:cNvPr id="88" name="Rounded Rectangle 87"/>
            <p:cNvSpPr/>
            <p:nvPr/>
          </p:nvSpPr>
          <p:spPr>
            <a:xfrm>
              <a:off x="8060512" y="28160008"/>
              <a:ext cx="5246370" cy="1165861"/>
            </a:xfrm>
            <a:prstGeom prst="roundRect">
              <a:avLst/>
            </a:prstGeom>
            <a:noFill/>
            <a:ln w="5080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Rounded Rectangle 88"/>
            <p:cNvSpPr/>
            <p:nvPr/>
          </p:nvSpPr>
          <p:spPr>
            <a:xfrm>
              <a:off x="8060512" y="30362188"/>
              <a:ext cx="5246370" cy="1165861"/>
            </a:xfrm>
            <a:prstGeom prst="roundRect">
              <a:avLst/>
            </a:prstGeom>
            <a:noFill/>
            <a:ln w="5080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Isosceles Triangle 89"/>
            <p:cNvSpPr/>
            <p:nvPr/>
          </p:nvSpPr>
          <p:spPr>
            <a:xfrm rot="10800000">
              <a:off x="10392232" y="29210209"/>
              <a:ext cx="518160" cy="388622"/>
            </a:xfrm>
            <a:prstGeom prst="triangle">
              <a:avLst/>
            </a:prstGeom>
            <a:solidFill>
              <a:srgbClr val="0070C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Isosceles Triangle 90"/>
            <p:cNvSpPr/>
            <p:nvPr/>
          </p:nvSpPr>
          <p:spPr>
            <a:xfrm>
              <a:off x="12141022" y="30103108"/>
              <a:ext cx="518160" cy="388622"/>
            </a:xfrm>
            <a:prstGeom prst="triangle">
              <a:avLst/>
            </a:prstGeom>
            <a:solidFill>
              <a:srgbClr val="0070C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Isosceles Triangle 91"/>
            <p:cNvSpPr/>
            <p:nvPr/>
          </p:nvSpPr>
          <p:spPr>
            <a:xfrm>
              <a:off x="12141022" y="29066789"/>
              <a:ext cx="518160" cy="388622"/>
            </a:xfrm>
            <a:prstGeom prst="triangle">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Isosceles Triangle 92"/>
            <p:cNvSpPr/>
            <p:nvPr/>
          </p:nvSpPr>
          <p:spPr>
            <a:xfrm rot="10800000">
              <a:off x="10392233" y="30232646"/>
              <a:ext cx="518160" cy="388622"/>
            </a:xfrm>
            <a:prstGeom prst="triangle">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Rounded Rectangle 93"/>
            <p:cNvSpPr/>
            <p:nvPr/>
          </p:nvSpPr>
          <p:spPr>
            <a:xfrm>
              <a:off x="7984312" y="28007608"/>
              <a:ext cx="2011897" cy="304800"/>
            </a:xfrm>
            <a:prstGeom prst="roundRect">
              <a:avLst/>
            </a:prstGeom>
            <a:solidFill>
              <a:schemeClr val="bg1"/>
            </a:solid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rPr>
                <a:t>Submodule1</a:t>
              </a:r>
            </a:p>
          </p:txBody>
        </p:sp>
        <p:sp>
          <p:nvSpPr>
            <p:cNvPr id="95" name="Rounded Rectangle 94"/>
            <p:cNvSpPr/>
            <p:nvPr/>
          </p:nvSpPr>
          <p:spPr>
            <a:xfrm>
              <a:off x="7984312" y="30217408"/>
              <a:ext cx="2011897" cy="304800"/>
            </a:xfrm>
            <a:prstGeom prst="roundRect">
              <a:avLst/>
            </a:prstGeom>
            <a:solidFill>
              <a:schemeClr val="bg1"/>
            </a:solid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rPr>
                <a:t>Submodule2</a:t>
              </a:r>
            </a:p>
          </p:txBody>
        </p:sp>
        <p:sp>
          <p:nvSpPr>
            <p:cNvPr id="96" name="Rectangle 95"/>
            <p:cNvSpPr/>
            <p:nvPr/>
          </p:nvSpPr>
          <p:spPr>
            <a:xfrm>
              <a:off x="7908112" y="27626608"/>
              <a:ext cx="5562600" cy="4114800"/>
            </a:xfrm>
            <a:prstGeom prst="rect">
              <a:avLst/>
            </a:prstGeom>
            <a:noFill/>
            <a:ln w="571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Rectangle 96"/>
            <p:cNvSpPr/>
            <p:nvPr/>
          </p:nvSpPr>
          <p:spPr>
            <a:xfrm>
              <a:off x="8115560" y="27321808"/>
              <a:ext cx="1164152" cy="457200"/>
            </a:xfrm>
            <a:prstGeom prst="rect">
              <a:avLst/>
            </a:prstGeom>
            <a:solidFill>
              <a:schemeClr val="bg1"/>
            </a:solidFill>
            <a:ln w="28575">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rPr>
                <a:t>Model1</a:t>
              </a:r>
            </a:p>
          </p:txBody>
        </p:sp>
      </p:grpSp>
      <p:sp>
        <p:nvSpPr>
          <p:cNvPr id="103" name="TextBox 102"/>
          <p:cNvSpPr txBox="1"/>
          <p:nvPr/>
        </p:nvSpPr>
        <p:spPr>
          <a:xfrm>
            <a:off x="23697997" y="8860354"/>
            <a:ext cx="5077529" cy="6278622"/>
          </a:xfrm>
          <a:prstGeom prst="rect">
            <a:avLst/>
          </a:prstGeom>
          <a:noFill/>
        </p:spPr>
        <p:txBody>
          <a:bodyPr wrap="square" lIns="91426" tIns="45710" rIns="91426" bIns="45710" rtlCol="0">
            <a:spAutoFit/>
          </a:bodyPr>
          <a:lstStyle/>
          <a:p>
            <a:r>
              <a:rPr lang="en-US" sz="3200" b="1" dirty="0" err="1">
                <a:latin typeface="Arial" pitchFamily="34" charset="0"/>
                <a:cs typeface="Arial" pitchFamily="34" charset="0"/>
              </a:rPr>
              <a:t>TreeView</a:t>
            </a:r>
            <a:endParaRPr lang="en-US" sz="3200" b="1" dirty="0">
              <a:latin typeface="Arial" pitchFamily="34" charset="0"/>
              <a:cs typeface="Arial" pitchFamily="34" charset="0"/>
            </a:endParaRPr>
          </a:p>
          <a:p>
            <a:r>
              <a:rPr lang="en-US" sz="3200" dirty="0" smtClean="0">
                <a:latin typeface="Arial" pitchFamily="34" charset="0"/>
                <a:cs typeface="Arial" pitchFamily="34" charset="0"/>
              </a:rPr>
              <a:t>Displays the </a:t>
            </a:r>
            <a:r>
              <a:rPr lang="en-US" sz="3200" dirty="0">
                <a:latin typeface="Arial" pitchFamily="34" charset="0"/>
                <a:cs typeface="Arial" pitchFamily="34" charset="0"/>
              </a:rPr>
              <a:t>hierarchical structure of the model and </a:t>
            </a:r>
            <a:r>
              <a:rPr lang="en-US" sz="3200" dirty="0" err="1" smtClean="0">
                <a:latin typeface="Arial" pitchFamily="34" charset="0"/>
                <a:cs typeface="Arial" pitchFamily="34" charset="0"/>
              </a:rPr>
              <a:t>submodules</a:t>
            </a:r>
            <a:r>
              <a:rPr lang="en-US" sz="3200" dirty="0" smtClean="0">
                <a:latin typeface="Arial" pitchFamily="34" charset="0"/>
                <a:cs typeface="Arial" pitchFamily="34" charset="0"/>
              </a:rPr>
              <a:t>.</a:t>
            </a:r>
            <a:endParaRPr lang="en-US" sz="3200" dirty="0">
              <a:latin typeface="Arial" pitchFamily="34" charset="0"/>
              <a:cs typeface="Arial" pitchFamily="34" charset="0"/>
            </a:endParaRPr>
          </a:p>
          <a:p>
            <a:endParaRPr lang="en-US" sz="2000" dirty="0">
              <a:latin typeface="Arial" pitchFamily="34" charset="0"/>
              <a:cs typeface="Arial" pitchFamily="34" charset="0"/>
            </a:endParaRPr>
          </a:p>
          <a:p>
            <a:r>
              <a:rPr lang="en-US" sz="3200" b="1" dirty="0" err="1">
                <a:latin typeface="Arial" pitchFamily="34" charset="0"/>
                <a:cs typeface="Arial" pitchFamily="34" charset="0"/>
              </a:rPr>
              <a:t>DrawingBoard</a:t>
            </a:r>
            <a:r>
              <a:rPr lang="en-US" sz="3200" dirty="0">
                <a:latin typeface="Arial" pitchFamily="34" charset="0"/>
                <a:cs typeface="Arial" pitchFamily="34" charset="0"/>
              </a:rPr>
              <a:t> </a:t>
            </a:r>
          </a:p>
          <a:p>
            <a:r>
              <a:rPr lang="en-US" sz="3200" dirty="0" smtClean="0">
                <a:latin typeface="Arial" pitchFamily="34" charset="0"/>
                <a:cs typeface="Arial" pitchFamily="34" charset="0"/>
              </a:rPr>
              <a:t>Displays the </a:t>
            </a:r>
            <a:r>
              <a:rPr lang="en-US" sz="3200" dirty="0">
                <a:latin typeface="Arial" pitchFamily="34" charset="0"/>
                <a:cs typeface="Arial" pitchFamily="34" charset="0"/>
              </a:rPr>
              <a:t>graphical representation of the model and </a:t>
            </a:r>
            <a:r>
              <a:rPr lang="en-US" sz="3200" dirty="0" err="1" smtClean="0">
                <a:latin typeface="Arial" pitchFamily="34" charset="0"/>
                <a:cs typeface="Arial" pitchFamily="34" charset="0"/>
              </a:rPr>
              <a:t>submodules</a:t>
            </a:r>
            <a:r>
              <a:rPr lang="en-US" sz="3200" dirty="0" smtClean="0">
                <a:latin typeface="Arial" pitchFamily="34" charset="0"/>
                <a:cs typeface="Arial" pitchFamily="34" charset="0"/>
              </a:rPr>
              <a:t>.</a:t>
            </a:r>
            <a:endParaRPr lang="en-US" sz="3200" dirty="0">
              <a:latin typeface="Arial" pitchFamily="34" charset="0"/>
              <a:cs typeface="Arial" pitchFamily="34" charset="0"/>
            </a:endParaRPr>
          </a:p>
          <a:p>
            <a:endParaRPr lang="en-US" sz="2000" dirty="0">
              <a:latin typeface="Arial" pitchFamily="34" charset="0"/>
              <a:cs typeface="Arial" pitchFamily="34" charset="0"/>
            </a:endParaRPr>
          </a:p>
          <a:p>
            <a:r>
              <a:rPr lang="en-US" sz="3200" b="1" dirty="0" err="1">
                <a:latin typeface="Arial" pitchFamily="34" charset="0"/>
                <a:cs typeface="Arial" pitchFamily="34" charset="0"/>
              </a:rPr>
              <a:t>ModelBuilder</a:t>
            </a:r>
            <a:r>
              <a:rPr lang="en-US" sz="3200" dirty="0">
                <a:latin typeface="Arial" pitchFamily="34" charset="0"/>
                <a:cs typeface="Arial" pitchFamily="34" charset="0"/>
              </a:rPr>
              <a:t> </a:t>
            </a:r>
          </a:p>
          <a:p>
            <a:r>
              <a:rPr lang="en-US" sz="3200" dirty="0" smtClean="0">
                <a:latin typeface="Arial" pitchFamily="34" charset="0"/>
                <a:cs typeface="Arial" pitchFamily="34" charset="0"/>
              </a:rPr>
              <a:t>Displays the </a:t>
            </a:r>
            <a:r>
              <a:rPr lang="en-US" sz="3200" dirty="0">
                <a:latin typeface="Arial" pitchFamily="34" charset="0"/>
                <a:cs typeface="Arial" pitchFamily="34" charset="0"/>
              </a:rPr>
              <a:t>reactions, species, etc. of the </a:t>
            </a:r>
            <a:r>
              <a:rPr lang="en-US" sz="3200" dirty="0" smtClean="0">
                <a:latin typeface="Arial" pitchFamily="34" charset="0"/>
                <a:cs typeface="Arial" pitchFamily="34" charset="0"/>
              </a:rPr>
              <a:t>model.</a:t>
            </a:r>
            <a:endParaRPr lang="en-US" sz="3200" dirty="0">
              <a:latin typeface="Arial" pitchFamily="34" charset="0"/>
              <a:cs typeface="Arial" pitchFamily="34" charset="0"/>
            </a:endParaRPr>
          </a:p>
        </p:txBody>
      </p:sp>
      <p:sp>
        <p:nvSpPr>
          <p:cNvPr id="121" name="TextBox 120"/>
          <p:cNvSpPr txBox="1"/>
          <p:nvPr/>
        </p:nvSpPr>
        <p:spPr>
          <a:xfrm>
            <a:off x="29946600" y="27813004"/>
            <a:ext cx="12801600" cy="3477855"/>
          </a:xfrm>
          <a:prstGeom prst="rect">
            <a:avLst/>
          </a:prstGeom>
          <a:noFill/>
        </p:spPr>
        <p:txBody>
          <a:bodyPr wrap="square" lIns="91426" tIns="45710" rIns="91426" bIns="45710" rtlCol="0">
            <a:spAutoFit/>
          </a:bodyPr>
          <a:lstStyle/>
          <a:p>
            <a:r>
              <a:rPr lang="en-US" sz="2000" dirty="0"/>
              <a:t>[1] R. </a:t>
            </a:r>
            <a:r>
              <a:rPr lang="en-US" sz="2000" dirty="0" err="1"/>
              <a:t>Randhawa</a:t>
            </a:r>
            <a:r>
              <a:rPr lang="en-US" sz="2000" dirty="0"/>
              <a:t>, C. Shaffer, and J. Tyson. (2008) Model Composition for Macromolecular Regulatory Networks. IEEE/ACM Trans. </a:t>
            </a:r>
            <a:r>
              <a:rPr lang="en-US" sz="2000" dirty="0" err="1"/>
              <a:t>Comput</a:t>
            </a:r>
            <a:r>
              <a:rPr lang="en-US" sz="2000" dirty="0"/>
              <a:t>. Biol. </a:t>
            </a:r>
            <a:r>
              <a:rPr lang="en-US" sz="2000" dirty="0" err="1"/>
              <a:t>Bioinform</a:t>
            </a:r>
            <a:r>
              <a:rPr lang="en-US" sz="2000" dirty="0"/>
              <a:t>., </a:t>
            </a:r>
            <a:r>
              <a:rPr lang="en-US" sz="2000" dirty="0" smtClean="0"/>
              <a:t>99</a:t>
            </a:r>
          </a:p>
          <a:p>
            <a:r>
              <a:rPr lang="en-US" sz="2000" dirty="0" smtClean="0"/>
              <a:t>[2] </a:t>
            </a:r>
            <a:r>
              <a:rPr lang="en-US" sz="2000" dirty="0"/>
              <a:t>Hoops S., </a:t>
            </a:r>
            <a:r>
              <a:rPr lang="en-US" sz="2000" dirty="0" err="1"/>
              <a:t>Sahle</a:t>
            </a:r>
            <a:r>
              <a:rPr lang="en-US" sz="2000" dirty="0"/>
              <a:t> S., Gauges R., Lee C., </a:t>
            </a:r>
            <a:r>
              <a:rPr lang="en-US" sz="2000" dirty="0" err="1"/>
              <a:t>Pahle</a:t>
            </a:r>
            <a:r>
              <a:rPr lang="en-US" sz="2000" dirty="0"/>
              <a:t> J., </a:t>
            </a:r>
            <a:r>
              <a:rPr lang="en-US" sz="2000" dirty="0" err="1"/>
              <a:t>Simus</a:t>
            </a:r>
            <a:r>
              <a:rPr lang="en-US" sz="2000" dirty="0"/>
              <a:t> N., </a:t>
            </a:r>
            <a:r>
              <a:rPr lang="en-US" sz="2000" dirty="0" err="1"/>
              <a:t>Singhal</a:t>
            </a:r>
            <a:r>
              <a:rPr lang="en-US" sz="2000" dirty="0"/>
              <a:t> M., </a:t>
            </a:r>
            <a:r>
              <a:rPr lang="en-US" sz="2000" dirty="0" err="1"/>
              <a:t>Xu</a:t>
            </a:r>
            <a:r>
              <a:rPr lang="en-US" sz="2000" dirty="0"/>
              <a:t> L., Mendes P. and </a:t>
            </a:r>
            <a:r>
              <a:rPr lang="en-US" sz="2000" dirty="0" err="1"/>
              <a:t>Kummer</a:t>
            </a:r>
            <a:r>
              <a:rPr lang="en-US" sz="2000" dirty="0"/>
              <a:t> U. (2006). COPASI: a </a:t>
            </a:r>
            <a:r>
              <a:rPr lang="en-US" sz="2000" dirty="0" err="1"/>
              <a:t>COmplex</a:t>
            </a:r>
            <a:r>
              <a:rPr lang="en-US" sz="2000" dirty="0"/>
              <a:t> </a:t>
            </a:r>
            <a:r>
              <a:rPr lang="en-US" sz="2000" dirty="0" err="1"/>
              <a:t>PAthway</a:t>
            </a:r>
            <a:r>
              <a:rPr lang="en-US" sz="2000" dirty="0"/>
              <a:t> </a:t>
            </a:r>
            <a:r>
              <a:rPr lang="en-US" sz="2000" dirty="0" err="1"/>
              <a:t>SImulator</a:t>
            </a:r>
            <a:r>
              <a:rPr lang="en-US" sz="2000" dirty="0"/>
              <a:t>. </a:t>
            </a:r>
            <a:r>
              <a:rPr lang="en-US" sz="2000" i="1" dirty="0"/>
              <a:t>Bioinformatics</a:t>
            </a:r>
            <a:r>
              <a:rPr lang="en-US" sz="2000" dirty="0"/>
              <a:t> 22, 3067-74</a:t>
            </a:r>
            <a:r>
              <a:rPr lang="en-US" sz="2000" dirty="0" smtClean="0"/>
              <a:t>.</a:t>
            </a:r>
          </a:p>
          <a:p>
            <a:r>
              <a:rPr lang="en-US" sz="2000" dirty="0" smtClean="0"/>
              <a:t>[3] Fall</a:t>
            </a:r>
            <a:r>
              <a:rPr lang="en-US" sz="2000" dirty="0"/>
              <a:t>, Christopher P., Eric S. </a:t>
            </a:r>
            <a:r>
              <a:rPr lang="en-US" sz="2000" dirty="0" err="1"/>
              <a:t>Marland</a:t>
            </a:r>
            <a:r>
              <a:rPr lang="en-US" sz="2000" dirty="0"/>
              <a:t>, John M. Wagner, and John J. Tyson. "Cell Cycle Controls." </a:t>
            </a:r>
            <a:r>
              <a:rPr lang="en-US" sz="2000" i="1" dirty="0"/>
              <a:t>Computational Cell Biology</a:t>
            </a:r>
            <a:r>
              <a:rPr lang="en-US" sz="2000" dirty="0"/>
              <a:t>. New York: Springer, 2002. 261-84</a:t>
            </a:r>
            <a:r>
              <a:rPr lang="en-US" sz="2000" dirty="0" smtClean="0"/>
              <a:t>.</a:t>
            </a:r>
            <a:endParaRPr lang="en-US" sz="2000" dirty="0"/>
          </a:p>
          <a:p>
            <a:endParaRPr lang="en-US" sz="2000" dirty="0"/>
          </a:p>
          <a:p>
            <a:endParaRPr lang="en-US" sz="7200" dirty="0"/>
          </a:p>
        </p:txBody>
      </p:sp>
      <p:grpSp>
        <p:nvGrpSpPr>
          <p:cNvPr id="65" name="Group 64"/>
          <p:cNvGrpSpPr/>
          <p:nvPr/>
        </p:nvGrpSpPr>
        <p:grpSpPr>
          <a:xfrm>
            <a:off x="23884523" y="15283848"/>
            <a:ext cx="4704475" cy="6250162"/>
            <a:chOff x="23894778" y="14461531"/>
            <a:chExt cx="4704475" cy="6250162"/>
          </a:xfrm>
        </p:grpSpPr>
        <p:sp>
          <p:nvSpPr>
            <p:cNvPr id="105" name="TextBox 104"/>
            <p:cNvSpPr txBox="1"/>
            <p:nvPr/>
          </p:nvSpPr>
          <p:spPr>
            <a:xfrm>
              <a:off x="23894778" y="14461531"/>
              <a:ext cx="4704475" cy="1569640"/>
            </a:xfrm>
            <a:prstGeom prst="rect">
              <a:avLst/>
            </a:prstGeom>
            <a:noFill/>
          </p:spPr>
          <p:txBody>
            <a:bodyPr wrap="square" lIns="91426" tIns="45710" rIns="91426" bIns="45710" rtlCol="0">
              <a:spAutoFit/>
            </a:bodyPr>
            <a:lstStyle/>
            <a:p>
              <a:pPr algn="ctr"/>
              <a:r>
                <a:rPr lang="en-US" sz="4800" dirty="0" smtClean="0">
                  <a:latin typeface="Arial Rounded MT Bold" pitchFamily="34" charset="0"/>
                </a:rPr>
                <a:t>Model Components</a:t>
              </a:r>
              <a:endParaRPr lang="en-US" sz="4800" dirty="0">
                <a:latin typeface="Arial Rounded MT Bold" pitchFamily="34" charset="0"/>
              </a:endParaRPr>
            </a:p>
          </p:txBody>
        </p:sp>
        <p:grpSp>
          <p:nvGrpSpPr>
            <p:cNvPr id="111" name="Group 110"/>
            <p:cNvGrpSpPr/>
            <p:nvPr/>
          </p:nvGrpSpPr>
          <p:grpSpPr>
            <a:xfrm>
              <a:off x="25060982" y="16078200"/>
              <a:ext cx="2351554" cy="2001969"/>
              <a:chOff x="1447800" y="2077949"/>
              <a:chExt cx="5715000" cy="4018051"/>
            </a:xfrm>
          </p:grpSpPr>
          <p:sp>
            <p:nvSpPr>
              <p:cNvPr id="112" name="Rectangle 111"/>
              <p:cNvSpPr/>
              <p:nvPr/>
            </p:nvSpPr>
            <p:spPr>
              <a:xfrm>
                <a:off x="1447800" y="2438400"/>
                <a:ext cx="5715000" cy="3657600"/>
              </a:xfrm>
              <a:prstGeom prst="rect">
                <a:avLst/>
              </a:prstGeom>
              <a:solidFill>
                <a:schemeClr val="bg1"/>
              </a:solidFill>
              <a:ln w="381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Rectangle 113"/>
              <p:cNvSpPr/>
              <p:nvPr/>
            </p:nvSpPr>
            <p:spPr>
              <a:xfrm>
                <a:off x="1839612" y="2077949"/>
                <a:ext cx="4981232" cy="735150"/>
              </a:xfrm>
              <a:prstGeom prst="rect">
                <a:avLst/>
              </a:prstGeom>
              <a:solidFill>
                <a:schemeClr val="bg1"/>
              </a:solid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dirty="0" smtClean="0">
                    <a:solidFill>
                      <a:sysClr val="windowText" lastClr="000000"/>
                    </a:solidFill>
                    <a:latin typeface="Arial" pitchFamily="34" charset="0"/>
                    <a:cs typeface="Arial" pitchFamily="34" charset="0"/>
                  </a:rPr>
                  <a:t>Container Model</a:t>
                </a:r>
                <a:endParaRPr lang="en-US" sz="1800" dirty="0">
                  <a:solidFill>
                    <a:sysClr val="windowText" lastClr="000000"/>
                  </a:solidFill>
                  <a:latin typeface="Arial" pitchFamily="34" charset="0"/>
                  <a:cs typeface="Arial" pitchFamily="34" charset="0"/>
                </a:endParaRPr>
              </a:p>
            </p:txBody>
          </p:sp>
        </p:grpSp>
        <p:grpSp>
          <p:nvGrpSpPr>
            <p:cNvPr id="117" name="Group 116"/>
            <p:cNvGrpSpPr/>
            <p:nvPr/>
          </p:nvGrpSpPr>
          <p:grpSpPr>
            <a:xfrm>
              <a:off x="25460127" y="18366329"/>
              <a:ext cx="1553266" cy="1293271"/>
              <a:chOff x="1080274" y="1703272"/>
              <a:chExt cx="5715000" cy="3657600"/>
            </a:xfrm>
            <a:solidFill>
              <a:schemeClr val="bg2">
                <a:lumMod val="75000"/>
              </a:schemeClr>
            </a:solidFill>
          </p:grpSpPr>
          <p:sp>
            <p:nvSpPr>
              <p:cNvPr id="118" name="Rounded Rectangle 117"/>
              <p:cNvSpPr/>
              <p:nvPr/>
            </p:nvSpPr>
            <p:spPr>
              <a:xfrm>
                <a:off x="1080274" y="1703272"/>
                <a:ext cx="5715000" cy="3657600"/>
              </a:xfrm>
              <a:prstGeom prst="roundRect">
                <a:avLst/>
              </a:prstGeom>
              <a:solidFill>
                <a:srgbClr val="87F599"/>
              </a:solidFill>
              <a:ln w="381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2" name="Rectangle 121"/>
              <p:cNvSpPr/>
              <p:nvPr/>
            </p:nvSpPr>
            <p:spPr>
              <a:xfrm>
                <a:off x="1080274" y="2653890"/>
                <a:ext cx="5714996" cy="995518"/>
              </a:xfrm>
              <a:prstGeom prst="rect">
                <a:avLst/>
              </a:prstGeom>
              <a:no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dirty="0" err="1">
                    <a:solidFill>
                      <a:sysClr val="windowText" lastClr="000000"/>
                    </a:solidFill>
                    <a:latin typeface="Arial" pitchFamily="34" charset="0"/>
                    <a:cs typeface="Arial" pitchFamily="34" charset="0"/>
                  </a:rPr>
                  <a:t>Submodule</a:t>
                </a:r>
                <a:endParaRPr lang="en-US" sz="1800" dirty="0">
                  <a:solidFill>
                    <a:sysClr val="windowText" lastClr="000000"/>
                  </a:solidFill>
                  <a:latin typeface="Arial" pitchFamily="34" charset="0"/>
                  <a:cs typeface="Arial" pitchFamily="34" charset="0"/>
                </a:endParaRPr>
              </a:p>
            </p:txBody>
          </p:sp>
        </p:grpSp>
        <p:sp>
          <p:nvSpPr>
            <p:cNvPr id="3" name="Isosceles Triangle 2"/>
            <p:cNvSpPr/>
            <p:nvPr/>
          </p:nvSpPr>
          <p:spPr>
            <a:xfrm rot="5400000">
              <a:off x="26685240" y="20290536"/>
              <a:ext cx="365760" cy="365760"/>
            </a:xfrm>
            <a:prstGeom prst="triangle">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5" name="TextBox 124"/>
            <p:cNvSpPr txBox="1"/>
            <p:nvPr/>
          </p:nvSpPr>
          <p:spPr>
            <a:xfrm>
              <a:off x="25787938" y="19760298"/>
              <a:ext cx="918155" cy="369332"/>
            </a:xfrm>
            <a:prstGeom prst="rect">
              <a:avLst/>
            </a:prstGeom>
            <a:noFill/>
          </p:spPr>
          <p:txBody>
            <a:bodyPr wrap="square" rtlCol="0">
              <a:spAutoFit/>
            </a:bodyPr>
            <a:lstStyle/>
            <a:p>
              <a:pPr algn="ctr"/>
              <a:r>
                <a:rPr lang="en-US" sz="1800" dirty="0" smtClean="0">
                  <a:latin typeface="Arial" pitchFamily="34" charset="0"/>
                  <a:cs typeface="Arial" pitchFamily="34" charset="0"/>
                </a:rPr>
                <a:t>Ports</a:t>
              </a:r>
              <a:endParaRPr lang="en-US" sz="1800" dirty="0">
                <a:latin typeface="Arial" pitchFamily="34" charset="0"/>
                <a:cs typeface="Arial" pitchFamily="34" charset="0"/>
              </a:endParaRPr>
            </a:p>
          </p:txBody>
        </p:sp>
        <p:sp>
          <p:nvSpPr>
            <p:cNvPr id="123" name="Isosceles Triangle 122"/>
            <p:cNvSpPr/>
            <p:nvPr/>
          </p:nvSpPr>
          <p:spPr>
            <a:xfrm rot="16200000">
              <a:off x="25399539" y="20293022"/>
              <a:ext cx="369333" cy="365760"/>
            </a:xfrm>
            <a:prstGeom prst="triangle">
              <a:avLst/>
            </a:prstGeom>
            <a:solidFill>
              <a:srgbClr val="0070C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Diamond 6"/>
            <p:cNvSpPr/>
            <p:nvPr/>
          </p:nvSpPr>
          <p:spPr>
            <a:xfrm>
              <a:off x="25997563" y="20254493"/>
              <a:ext cx="457200" cy="457200"/>
            </a:xfrm>
            <a:prstGeom prst="diamond">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1031" name="Picture 7"/>
          <p:cNvPicPr>
            <a:picLocks noChangeAspect="1" noChangeArrowheads="1"/>
          </p:cNvPicPr>
          <p:nvPr/>
        </p:nvPicPr>
        <p:blipFill rotWithShape="1">
          <a:blip r:embed="rId3">
            <a:extLst>
              <a:ext uri="{28A0092B-C50C-407E-A947-70E740481C1C}">
                <a14:useLocalDpi xmlns:a14="http://schemas.microsoft.com/office/drawing/2010/main" val="0"/>
              </a:ext>
            </a:extLst>
          </a:blip>
          <a:srcRect l="31028" r="4709" b="24148"/>
          <a:stretch/>
        </p:blipFill>
        <p:spPr bwMode="auto">
          <a:xfrm>
            <a:off x="15311295" y="8890000"/>
            <a:ext cx="8416415" cy="5588000"/>
          </a:xfrm>
          <a:prstGeom prst="rect">
            <a:avLst/>
          </a:prstGeom>
          <a:noFill/>
          <a:ln w="9525">
            <a:solidFill>
              <a:schemeClr val="tx2">
                <a:lumMod val="75000"/>
              </a:schemeClr>
            </a:solidFill>
            <a:miter lim="800000"/>
            <a:headEnd/>
            <a:tailEnd/>
          </a:ln>
          <a:extLst>
            <a:ext uri="{909E8E84-426E-40DD-AFC4-6F175D3DCCD1}">
              <a14:hiddenFill xmlns:a14="http://schemas.microsoft.com/office/drawing/2010/main">
                <a:solidFill>
                  <a:schemeClr val="accent1"/>
                </a:solidFill>
              </a14:hiddenFill>
            </a:ext>
          </a:extLst>
        </p:spPr>
      </p:pic>
      <p:grpSp>
        <p:nvGrpSpPr>
          <p:cNvPr id="62" name="Group 61"/>
          <p:cNvGrpSpPr/>
          <p:nvPr/>
        </p:nvGrpSpPr>
        <p:grpSpPr>
          <a:xfrm>
            <a:off x="15163801" y="14713521"/>
            <a:ext cx="8563909" cy="1517081"/>
            <a:chOff x="15163800" y="14180119"/>
            <a:chExt cx="8563909" cy="1517081"/>
          </a:xfrm>
        </p:grpSpPr>
        <p:pic>
          <p:nvPicPr>
            <p:cNvPr id="1032" name="Picture 8"/>
            <p:cNvPicPr>
              <a:picLocks noChangeAspect="1" noChangeArrowheads="1"/>
            </p:cNvPicPr>
            <p:nvPr/>
          </p:nvPicPr>
          <p:blipFill rotWithShape="1">
            <a:blip r:embed="rId4">
              <a:extLst>
                <a:ext uri="{28A0092B-C50C-407E-A947-70E740481C1C}">
                  <a14:useLocalDpi xmlns:a14="http://schemas.microsoft.com/office/drawing/2010/main" val="0"/>
                </a:ext>
              </a:extLst>
            </a:blip>
            <a:srcRect l="31198" t="60550" r="4794" b="24159"/>
            <a:stretch/>
          </p:blipFill>
          <p:spPr bwMode="auto">
            <a:xfrm>
              <a:off x="15316200" y="14566888"/>
              <a:ext cx="8411509" cy="1130312"/>
            </a:xfrm>
            <a:prstGeom prst="rect">
              <a:avLst/>
            </a:prstGeom>
            <a:noFill/>
            <a:ln w="9525">
              <a:solidFill>
                <a:schemeClr val="tx2">
                  <a:lumMod val="75000"/>
                </a:schemeClr>
              </a:solidFill>
              <a:miter lim="800000"/>
              <a:headEnd/>
              <a:tailEnd/>
            </a:ln>
            <a:extLst>
              <a:ext uri="{909E8E84-426E-40DD-AFC4-6F175D3DCCD1}">
                <a14:hiddenFill xmlns:a14="http://schemas.microsoft.com/office/drawing/2010/main">
                  <a:solidFill>
                    <a:schemeClr val="accent1"/>
                  </a:solidFill>
                </a14:hiddenFill>
              </a:ext>
            </a:extLst>
          </p:spPr>
        </p:pic>
        <p:sp>
          <p:nvSpPr>
            <p:cNvPr id="61" name="TextBox 60"/>
            <p:cNvSpPr txBox="1"/>
            <p:nvPr/>
          </p:nvSpPr>
          <p:spPr>
            <a:xfrm>
              <a:off x="15163800" y="14180119"/>
              <a:ext cx="8386702" cy="400110"/>
            </a:xfrm>
            <a:prstGeom prst="rect">
              <a:avLst/>
            </a:prstGeom>
            <a:noFill/>
          </p:spPr>
          <p:txBody>
            <a:bodyPr wrap="square" rtlCol="0">
              <a:spAutoFit/>
            </a:bodyPr>
            <a:lstStyle/>
            <a:p>
              <a:r>
                <a:rPr lang="en-US" sz="2000" dirty="0" err="1" smtClean="0">
                  <a:latin typeface="Arial" pitchFamily="34" charset="0"/>
                  <a:cs typeface="Arial" pitchFamily="34" charset="0"/>
                </a:rPr>
                <a:t>ModelBuilder</a:t>
              </a:r>
              <a:r>
                <a:rPr lang="en-US" sz="2000" dirty="0" smtClean="0">
                  <a:latin typeface="Arial" pitchFamily="34" charset="0"/>
                  <a:cs typeface="Arial" pitchFamily="34" charset="0"/>
                </a:rPr>
                <a:t> for Submodule1</a:t>
              </a:r>
              <a:endParaRPr lang="en-US" sz="2000" dirty="0">
                <a:latin typeface="Arial" pitchFamily="34" charset="0"/>
                <a:cs typeface="Arial" pitchFamily="34" charset="0"/>
              </a:endParaRPr>
            </a:p>
          </p:txBody>
        </p:sp>
      </p:grpSp>
      <p:grpSp>
        <p:nvGrpSpPr>
          <p:cNvPr id="63" name="Group 62"/>
          <p:cNvGrpSpPr/>
          <p:nvPr/>
        </p:nvGrpSpPr>
        <p:grpSpPr>
          <a:xfrm>
            <a:off x="15163800" y="16535400"/>
            <a:ext cx="8534196" cy="1524000"/>
            <a:chOff x="15163800" y="15849600"/>
            <a:chExt cx="8534196" cy="1524000"/>
          </a:xfrm>
        </p:grpSpPr>
        <p:pic>
          <p:nvPicPr>
            <p:cNvPr id="1033" name="Picture 9"/>
            <p:cNvPicPr>
              <a:picLocks noChangeAspect="1" noChangeArrowheads="1"/>
            </p:cNvPicPr>
            <p:nvPr/>
          </p:nvPicPr>
          <p:blipFill rotWithShape="1">
            <a:blip r:embed="rId5">
              <a:extLst>
                <a:ext uri="{28A0092B-C50C-407E-A947-70E740481C1C}">
                  <a14:useLocalDpi xmlns:a14="http://schemas.microsoft.com/office/drawing/2010/main" val="0"/>
                </a:ext>
              </a:extLst>
            </a:blip>
            <a:srcRect l="31162" t="60507" r="4744" b="24202"/>
            <a:stretch/>
          </p:blipFill>
          <p:spPr bwMode="auto">
            <a:xfrm>
              <a:off x="15311294" y="16248112"/>
              <a:ext cx="8386702" cy="1125488"/>
            </a:xfrm>
            <a:prstGeom prst="rect">
              <a:avLst/>
            </a:prstGeom>
            <a:noFill/>
            <a:ln w="9525">
              <a:solidFill>
                <a:schemeClr val="tx2">
                  <a:lumMod val="75000"/>
                </a:schemeClr>
              </a:solidFill>
              <a:miter lim="800000"/>
              <a:headEnd/>
              <a:tailEnd/>
            </a:ln>
            <a:extLst>
              <a:ext uri="{909E8E84-426E-40DD-AFC4-6F175D3DCCD1}">
                <a14:hiddenFill xmlns:a14="http://schemas.microsoft.com/office/drawing/2010/main">
                  <a:solidFill>
                    <a:schemeClr val="accent1"/>
                  </a:solidFill>
                </a14:hiddenFill>
              </a:ext>
            </a:extLst>
          </p:spPr>
        </p:pic>
        <p:sp>
          <p:nvSpPr>
            <p:cNvPr id="128" name="TextBox 127"/>
            <p:cNvSpPr txBox="1"/>
            <p:nvPr/>
          </p:nvSpPr>
          <p:spPr>
            <a:xfrm>
              <a:off x="15163800" y="15849600"/>
              <a:ext cx="8386702" cy="400110"/>
            </a:xfrm>
            <a:prstGeom prst="rect">
              <a:avLst/>
            </a:prstGeom>
            <a:noFill/>
          </p:spPr>
          <p:txBody>
            <a:bodyPr wrap="square" rtlCol="0">
              <a:spAutoFit/>
            </a:bodyPr>
            <a:lstStyle/>
            <a:p>
              <a:r>
                <a:rPr lang="en-US" sz="2000" dirty="0" err="1" smtClean="0">
                  <a:latin typeface="Arial" pitchFamily="34" charset="0"/>
                  <a:cs typeface="Arial" pitchFamily="34" charset="0"/>
                </a:rPr>
                <a:t>ModelBuilder</a:t>
              </a:r>
              <a:r>
                <a:rPr lang="en-US" sz="2000" dirty="0" smtClean="0">
                  <a:latin typeface="Arial" pitchFamily="34" charset="0"/>
                  <a:cs typeface="Arial" pitchFamily="34" charset="0"/>
                </a:rPr>
                <a:t> for Submodule2</a:t>
              </a:r>
              <a:endParaRPr lang="en-US" sz="2000" dirty="0">
                <a:latin typeface="Arial" pitchFamily="34" charset="0"/>
                <a:cs typeface="Arial" pitchFamily="34" charset="0"/>
              </a:endParaRPr>
            </a:p>
          </p:txBody>
        </p:sp>
      </p:grpSp>
      <p:sp>
        <p:nvSpPr>
          <p:cNvPr id="129" name="TextBox 128"/>
          <p:cNvSpPr txBox="1"/>
          <p:nvPr/>
        </p:nvSpPr>
        <p:spPr>
          <a:xfrm>
            <a:off x="29718000" y="29547763"/>
            <a:ext cx="12801600" cy="1846639"/>
          </a:xfrm>
          <a:prstGeom prst="rect">
            <a:avLst/>
          </a:prstGeom>
          <a:noFill/>
        </p:spPr>
        <p:txBody>
          <a:bodyPr wrap="square" lIns="91426" tIns="45710" rIns="91426" bIns="45710" rtlCol="0">
            <a:spAutoFit/>
          </a:bodyPr>
          <a:lstStyle/>
          <a:p>
            <a:r>
              <a:rPr lang="en-US" sz="6600" dirty="0" smtClean="0">
                <a:latin typeface="Arial Rounded MT Bold" pitchFamily="34" charset="0"/>
              </a:rPr>
              <a:t>For More Information:</a:t>
            </a:r>
          </a:p>
          <a:p>
            <a:r>
              <a:rPr lang="en-US" sz="4800" dirty="0" smtClean="0">
                <a:latin typeface="Arial Rounded MT Bold" pitchFamily="34" charset="0"/>
              </a:rPr>
              <a:t>    http://www.copasi.org/softwareProjects</a:t>
            </a:r>
            <a:endParaRPr lang="en-US" sz="4800" dirty="0">
              <a:latin typeface="Arial Rounded MT Bold" pitchFamily="34" charset="0"/>
            </a:endParaRPr>
          </a:p>
        </p:txBody>
      </p:sp>
      <p:sp>
        <p:nvSpPr>
          <p:cNvPr id="64" name="TextBox 63"/>
          <p:cNvSpPr txBox="1"/>
          <p:nvPr/>
        </p:nvSpPr>
        <p:spPr>
          <a:xfrm>
            <a:off x="30708600" y="32087405"/>
            <a:ext cx="13061524" cy="830997"/>
          </a:xfrm>
          <a:prstGeom prst="rect">
            <a:avLst/>
          </a:prstGeom>
          <a:noFill/>
        </p:spPr>
        <p:txBody>
          <a:bodyPr wrap="none" rtlCol="0">
            <a:spAutoFit/>
          </a:bodyPr>
          <a:lstStyle/>
          <a:p>
            <a:r>
              <a:rPr lang="en-US" sz="4800" dirty="0" smtClean="0">
                <a:solidFill>
                  <a:schemeClr val="tx2">
                    <a:lumMod val="75000"/>
                  </a:schemeClr>
                </a:solidFill>
                <a:latin typeface="Arial Rounded MT Bold" pitchFamily="34" charset="0"/>
                <a:cs typeface="Arial" pitchFamily="34" charset="0"/>
              </a:rPr>
              <a:t>Supported by NIH grant 5R01GM078989-07</a:t>
            </a:r>
            <a:endParaRPr lang="en-US" sz="4800" dirty="0">
              <a:solidFill>
                <a:schemeClr val="tx2">
                  <a:lumMod val="75000"/>
                </a:schemeClr>
              </a:solidFill>
              <a:latin typeface="Arial Rounded MT Bold" pitchFamily="34" charset="0"/>
              <a:cs typeface="Arial" pitchFamily="34" charset="0"/>
            </a:endParaRPr>
          </a:p>
        </p:txBody>
      </p:sp>
      <p:sp>
        <p:nvSpPr>
          <p:cNvPr id="130" name="TextBox 129"/>
          <p:cNvSpPr txBox="1"/>
          <p:nvPr/>
        </p:nvSpPr>
        <p:spPr>
          <a:xfrm>
            <a:off x="15544800" y="20878800"/>
            <a:ext cx="12801600" cy="10002718"/>
          </a:xfrm>
          <a:prstGeom prst="rect">
            <a:avLst/>
          </a:prstGeom>
          <a:noFill/>
        </p:spPr>
        <p:txBody>
          <a:bodyPr wrap="square" lIns="91426" tIns="45710" rIns="91426" bIns="45710" rtlCol="0">
            <a:spAutoFit/>
          </a:bodyPr>
          <a:lstStyle/>
          <a:p>
            <a:r>
              <a:rPr lang="en-US" dirty="0" smtClean="0">
                <a:latin typeface="Arial Rounded MT Bold" pitchFamily="34" charset="0"/>
              </a:rPr>
              <a:t>Functionality</a:t>
            </a:r>
          </a:p>
          <a:p>
            <a:endParaRPr lang="en-US" sz="3800" dirty="0" smtClean="0">
              <a:latin typeface="Arial" pitchFamily="34" charset="0"/>
              <a:cs typeface="Arial" pitchFamily="34" charset="0"/>
            </a:endParaRPr>
          </a:p>
          <a:p>
            <a:pPr marL="571500" indent="-571500">
              <a:lnSpc>
                <a:spcPts val="5200"/>
              </a:lnSpc>
              <a:buFont typeface="Wingdings" panose="05000000000000000000" pitchFamily="2" charset="2"/>
              <a:buChar char="Ø"/>
            </a:pPr>
            <a:r>
              <a:rPr lang="en-US" sz="4000" dirty="0">
                <a:latin typeface="Arial" pitchFamily="34" charset="0"/>
                <a:cs typeface="Arial" pitchFamily="34" charset="0"/>
              </a:rPr>
              <a:t>Construct large models by connecting smaller modules </a:t>
            </a:r>
            <a:r>
              <a:rPr lang="en-US" sz="4000" dirty="0" smtClean="0">
                <a:latin typeface="Arial" pitchFamily="34" charset="0"/>
                <a:cs typeface="Arial" pitchFamily="34" charset="0"/>
              </a:rPr>
              <a:t>together</a:t>
            </a:r>
            <a:endParaRPr lang="en-US" sz="4000" dirty="0">
              <a:latin typeface="Arial" pitchFamily="34" charset="0"/>
              <a:cs typeface="Arial" pitchFamily="34" charset="0"/>
            </a:endParaRPr>
          </a:p>
          <a:p>
            <a:pPr marL="571500" indent="-571500">
              <a:lnSpc>
                <a:spcPts val="5200"/>
              </a:lnSpc>
              <a:buFont typeface="Wingdings" panose="05000000000000000000" pitchFamily="2" charset="2"/>
              <a:buChar char="Ø"/>
            </a:pPr>
            <a:r>
              <a:rPr lang="en-US" sz="4000" dirty="0">
                <a:latin typeface="Arial" pitchFamily="34" charset="0"/>
                <a:cs typeface="Arial" pitchFamily="34" charset="0"/>
              </a:rPr>
              <a:t>Create a module template and import it multiple times</a:t>
            </a:r>
          </a:p>
          <a:p>
            <a:pPr marL="571500" indent="-571500">
              <a:lnSpc>
                <a:spcPts val="5200"/>
              </a:lnSpc>
              <a:buFont typeface="Wingdings" panose="05000000000000000000" pitchFamily="2" charset="2"/>
              <a:buChar char="Ø"/>
            </a:pPr>
            <a:r>
              <a:rPr lang="en-US" sz="4000" dirty="0">
                <a:latin typeface="Arial" pitchFamily="34" charset="0"/>
                <a:cs typeface="Arial" pitchFamily="34" charset="0"/>
              </a:rPr>
              <a:t>Complete models can be saved and later imported as </a:t>
            </a:r>
            <a:r>
              <a:rPr lang="en-US" sz="4000" dirty="0" err="1" smtClean="0">
                <a:latin typeface="Arial" pitchFamily="34" charset="0"/>
                <a:cs typeface="Arial" pitchFamily="34" charset="0"/>
              </a:rPr>
              <a:t>submodules</a:t>
            </a:r>
            <a:endParaRPr lang="en-US" sz="4000" dirty="0">
              <a:latin typeface="Arial" pitchFamily="34" charset="0"/>
              <a:cs typeface="Arial" pitchFamily="34" charset="0"/>
            </a:endParaRPr>
          </a:p>
          <a:p>
            <a:pPr marL="571500" indent="-571500">
              <a:lnSpc>
                <a:spcPts val="5200"/>
              </a:lnSpc>
              <a:buFont typeface="Wingdings" panose="05000000000000000000" pitchFamily="2" charset="2"/>
              <a:buChar char="Ø"/>
            </a:pPr>
            <a:r>
              <a:rPr lang="en-US" sz="4000" dirty="0">
                <a:latin typeface="Arial" pitchFamily="34" charset="0"/>
                <a:cs typeface="Arial" pitchFamily="34" charset="0"/>
              </a:rPr>
              <a:t>Import models </a:t>
            </a:r>
            <a:r>
              <a:rPr lang="en-US" sz="4000" dirty="0" smtClean="0">
                <a:latin typeface="Arial" pitchFamily="34" charset="0"/>
                <a:cs typeface="Arial" pitchFamily="34" charset="0"/>
              </a:rPr>
              <a:t>in Systems </a:t>
            </a:r>
            <a:r>
              <a:rPr lang="en-US" sz="4000" dirty="0">
                <a:latin typeface="Arial" pitchFamily="34" charset="0"/>
                <a:cs typeface="Arial" pitchFamily="34" charset="0"/>
              </a:rPr>
              <a:t>Biology Markup Language (SBML) format</a:t>
            </a:r>
          </a:p>
          <a:p>
            <a:pPr marL="571500" indent="-571500">
              <a:lnSpc>
                <a:spcPts val="5200"/>
              </a:lnSpc>
              <a:buFont typeface="Wingdings" panose="05000000000000000000" pitchFamily="2" charset="2"/>
              <a:buChar char="Ø"/>
            </a:pPr>
            <a:r>
              <a:rPr lang="en-US" sz="4000" dirty="0">
                <a:latin typeface="Arial" pitchFamily="34" charset="0"/>
                <a:cs typeface="Arial" pitchFamily="34" charset="0"/>
              </a:rPr>
              <a:t>Export models in SBML format, using the new SBML Hierarchical Model Composition and Layout packages</a:t>
            </a:r>
          </a:p>
          <a:p>
            <a:pPr marL="571500" indent="-571500">
              <a:lnSpc>
                <a:spcPts val="5200"/>
              </a:lnSpc>
              <a:buFont typeface="Wingdings" panose="05000000000000000000" pitchFamily="2" charset="2"/>
              <a:buChar char="Ø"/>
            </a:pPr>
            <a:r>
              <a:rPr lang="en-US" sz="4000" dirty="0">
                <a:latin typeface="Arial" pitchFamily="34" charset="0"/>
                <a:cs typeface="Arial" pitchFamily="34" charset="0"/>
              </a:rPr>
              <a:t>Once exported, the SBML files can be imported into COPASI for further analysis</a:t>
            </a:r>
            <a:r>
              <a:rPr lang="en-US" sz="2800" dirty="0">
                <a:latin typeface="Arial" pitchFamily="34" charset="0"/>
                <a:cs typeface="Arial" pitchFamily="34" charset="0"/>
              </a:rPr>
              <a:t>[2</a:t>
            </a:r>
            <a:r>
              <a:rPr lang="en-US" sz="2800" dirty="0" smtClean="0">
                <a:latin typeface="Arial" pitchFamily="34" charset="0"/>
                <a:cs typeface="Arial" pitchFamily="34" charset="0"/>
              </a:rPr>
              <a:t>]</a:t>
            </a:r>
            <a:endParaRPr lang="en-US" sz="4000" dirty="0">
              <a:latin typeface="Arial" pitchFamily="34" charset="0"/>
              <a:cs typeface="Arial" pitchFamily="34" charset="0"/>
            </a:endParaRPr>
          </a:p>
        </p:txBody>
      </p:sp>
      <p:sp>
        <p:nvSpPr>
          <p:cNvPr id="15" name="TextBox 14"/>
          <p:cNvSpPr txBox="1"/>
          <p:nvPr/>
        </p:nvSpPr>
        <p:spPr>
          <a:xfrm>
            <a:off x="29718000" y="13617714"/>
            <a:ext cx="11902810" cy="707886"/>
          </a:xfrm>
          <a:prstGeom prst="rect">
            <a:avLst/>
          </a:prstGeom>
          <a:noFill/>
        </p:spPr>
        <p:txBody>
          <a:bodyPr wrap="none" rtlCol="0">
            <a:spAutoFit/>
          </a:bodyPr>
          <a:lstStyle/>
          <a:p>
            <a:r>
              <a:rPr lang="en-US" sz="4000" b="1" dirty="0" smtClean="0">
                <a:latin typeface="Arial" panose="020B0604020202020204" pitchFamily="34" charset="0"/>
                <a:cs typeface="Arial" panose="020B0604020202020204" pitchFamily="34" charset="0"/>
              </a:rPr>
              <a:t>Model created using the Aggregation Connector</a:t>
            </a:r>
            <a:endParaRPr lang="en-US" sz="4000" b="1" dirty="0">
              <a:latin typeface="Arial" panose="020B0604020202020204" pitchFamily="34" charset="0"/>
              <a:cs typeface="Arial" panose="020B0604020202020204" pitchFamily="34" charset="0"/>
            </a:endParaRPr>
          </a:p>
        </p:txBody>
      </p:sp>
      <p:sp>
        <p:nvSpPr>
          <p:cNvPr id="98" name="TextBox 97"/>
          <p:cNvSpPr txBox="1"/>
          <p:nvPr/>
        </p:nvSpPr>
        <p:spPr>
          <a:xfrm>
            <a:off x="29718000" y="21394124"/>
            <a:ext cx="6645152" cy="707886"/>
          </a:xfrm>
          <a:prstGeom prst="rect">
            <a:avLst/>
          </a:prstGeom>
          <a:noFill/>
        </p:spPr>
        <p:txBody>
          <a:bodyPr wrap="none" rtlCol="0">
            <a:spAutoFit/>
          </a:bodyPr>
          <a:lstStyle/>
          <a:p>
            <a:r>
              <a:rPr lang="en-US" sz="4000" b="1" dirty="0" smtClean="0">
                <a:latin typeface="Arial" panose="020B0604020202020204" pitchFamily="34" charset="0"/>
                <a:cs typeface="Arial" panose="020B0604020202020204" pitchFamily="34" charset="0"/>
              </a:rPr>
              <a:t>COPASI </a:t>
            </a:r>
            <a:r>
              <a:rPr lang="en-US" sz="4000" b="1" dirty="0">
                <a:latin typeface="Arial" panose="020B0604020202020204" pitchFamily="34" charset="0"/>
                <a:cs typeface="Arial" panose="020B0604020202020204" pitchFamily="34" charset="0"/>
              </a:rPr>
              <a:t>s</a:t>
            </a:r>
            <a:r>
              <a:rPr lang="en-US" sz="4000" b="1" dirty="0" smtClean="0">
                <a:latin typeface="Arial" panose="020B0604020202020204" pitchFamily="34" charset="0"/>
                <a:cs typeface="Arial" panose="020B0604020202020204" pitchFamily="34" charset="0"/>
              </a:rPr>
              <a:t>imulation results</a:t>
            </a:r>
            <a:endParaRPr lang="en-US" sz="4000" b="1" dirty="0">
              <a:latin typeface="Arial" panose="020B0604020202020204" pitchFamily="34" charset="0"/>
              <a:cs typeface="Arial" panose="020B0604020202020204" pitchFamily="34" charset="0"/>
            </a:endParaRPr>
          </a:p>
        </p:txBody>
      </p:sp>
      <p:pic>
        <p:nvPicPr>
          <p:cNvPr id="16" name="Picture 15"/>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7490401" y="4876802"/>
            <a:ext cx="5181601" cy="870509"/>
          </a:xfrm>
          <a:prstGeom prst="rect">
            <a:avLst/>
          </a:prstGeom>
        </p:spPr>
      </p:pic>
      <p:sp>
        <p:nvSpPr>
          <p:cNvPr id="17" name="TextBox 16"/>
          <p:cNvSpPr txBox="1"/>
          <p:nvPr/>
        </p:nvSpPr>
        <p:spPr>
          <a:xfrm>
            <a:off x="29718000" y="14836200"/>
            <a:ext cx="4991902" cy="6617196"/>
          </a:xfrm>
          <a:prstGeom prst="rect">
            <a:avLst/>
          </a:prstGeom>
          <a:noFill/>
        </p:spPr>
        <p:txBody>
          <a:bodyPr wrap="square" rtlCol="0">
            <a:spAutoFit/>
          </a:bodyPr>
          <a:lstStyle/>
          <a:p>
            <a:r>
              <a:rPr lang="en-US" sz="3200" dirty="0" err="1" smtClean="0">
                <a:latin typeface="Arial" panose="020B0604020202020204" pitchFamily="34" charset="0"/>
                <a:cs typeface="Arial" panose="020B0604020202020204" pitchFamily="34" charset="0"/>
              </a:rPr>
              <a:t>Submodule</a:t>
            </a:r>
            <a:r>
              <a:rPr lang="en-US" sz="3200" dirty="0" smtClean="0">
                <a:latin typeface="Arial" panose="020B0604020202020204" pitchFamily="34" charset="0"/>
                <a:cs typeface="Arial" panose="020B0604020202020204" pitchFamily="34" charset="0"/>
              </a:rPr>
              <a:t> Components</a:t>
            </a:r>
          </a:p>
          <a:p>
            <a:endParaRPr lang="en-US" sz="2000" dirty="0" smtClean="0">
              <a:latin typeface="Arial" panose="020B0604020202020204" pitchFamily="34" charset="0"/>
              <a:cs typeface="Arial" panose="020B0604020202020204" pitchFamily="34" charset="0"/>
            </a:endParaRPr>
          </a:p>
          <a:p>
            <a:r>
              <a:rPr lang="en-US" sz="3200" dirty="0" smtClean="0">
                <a:latin typeface="Arial" panose="020B0604020202020204" pitchFamily="34" charset="0"/>
                <a:cs typeface="Arial" panose="020B0604020202020204" pitchFamily="34" charset="0"/>
              </a:rPr>
              <a:t>1. Synthesis and Degradation of </a:t>
            </a:r>
            <a:r>
              <a:rPr lang="en-US" sz="3200" dirty="0" err="1" smtClean="0">
                <a:latin typeface="Arial" panose="020B0604020202020204" pitchFamily="34" charset="0"/>
                <a:cs typeface="Arial" panose="020B0604020202020204" pitchFamily="34" charset="0"/>
              </a:rPr>
              <a:t>CycB</a:t>
            </a:r>
            <a:endParaRPr lang="en-US" sz="3200" dirty="0" smtClean="0">
              <a:latin typeface="Arial" panose="020B0604020202020204" pitchFamily="34" charset="0"/>
              <a:cs typeface="Arial" panose="020B0604020202020204" pitchFamily="34" charset="0"/>
            </a:endParaRPr>
          </a:p>
          <a:p>
            <a:endParaRPr lang="en-US" sz="2000" dirty="0" smtClean="0">
              <a:latin typeface="Arial" panose="020B0604020202020204" pitchFamily="34" charset="0"/>
              <a:cs typeface="Arial" panose="020B0604020202020204" pitchFamily="34" charset="0"/>
            </a:endParaRPr>
          </a:p>
          <a:p>
            <a:r>
              <a:rPr lang="en-US" sz="3200" dirty="0" smtClean="0">
                <a:latin typeface="Arial" panose="020B0604020202020204" pitchFamily="34" charset="0"/>
                <a:cs typeface="Arial" panose="020B0604020202020204" pitchFamily="34" charset="0"/>
              </a:rPr>
              <a:t>2. Synthesis and Degradation of Cdc14</a:t>
            </a:r>
          </a:p>
          <a:p>
            <a:endParaRPr lang="en-US" sz="2000" dirty="0" smtClean="0">
              <a:latin typeface="Arial" panose="020B0604020202020204" pitchFamily="34" charset="0"/>
              <a:cs typeface="Arial" panose="020B0604020202020204" pitchFamily="34" charset="0"/>
            </a:endParaRPr>
          </a:p>
          <a:p>
            <a:r>
              <a:rPr lang="en-US" sz="3200" dirty="0" smtClean="0">
                <a:latin typeface="Arial" panose="020B0604020202020204" pitchFamily="34" charset="0"/>
                <a:cs typeface="Arial" panose="020B0604020202020204" pitchFamily="34" charset="0"/>
              </a:rPr>
              <a:t>3. Hill function</a:t>
            </a:r>
          </a:p>
          <a:p>
            <a:endParaRPr lang="en-US" sz="2000" dirty="0" smtClean="0">
              <a:latin typeface="Arial" panose="020B0604020202020204" pitchFamily="34" charset="0"/>
              <a:cs typeface="Arial" panose="020B0604020202020204" pitchFamily="34" charset="0"/>
            </a:endParaRPr>
          </a:p>
          <a:p>
            <a:r>
              <a:rPr lang="en-US" sz="3200" dirty="0">
                <a:latin typeface="Arial" panose="020B0604020202020204" pitchFamily="34" charset="0"/>
                <a:cs typeface="Arial" panose="020B0604020202020204" pitchFamily="34" charset="0"/>
              </a:rPr>
              <a:t>4</a:t>
            </a:r>
            <a:r>
              <a:rPr lang="en-US" sz="3200" dirty="0" smtClean="0">
                <a:latin typeface="Arial" panose="020B0604020202020204" pitchFamily="34" charset="0"/>
                <a:cs typeface="Arial" panose="020B0604020202020204" pitchFamily="34" charset="0"/>
              </a:rPr>
              <a:t>. Phosphorylation and </a:t>
            </a:r>
            <a:r>
              <a:rPr lang="en-US" sz="3200" dirty="0" err="1" smtClean="0">
                <a:latin typeface="Arial" panose="020B0604020202020204" pitchFamily="34" charset="0"/>
                <a:cs typeface="Arial" panose="020B0604020202020204" pitchFamily="34" charset="0"/>
              </a:rPr>
              <a:t>Dephosphorylation</a:t>
            </a:r>
            <a:r>
              <a:rPr lang="en-US" sz="3200" dirty="0" smtClean="0">
                <a:latin typeface="Arial" panose="020B0604020202020204" pitchFamily="34" charset="0"/>
                <a:cs typeface="Arial" panose="020B0604020202020204" pitchFamily="34" charset="0"/>
              </a:rPr>
              <a:t> of Cdh1</a:t>
            </a:r>
          </a:p>
          <a:p>
            <a:endParaRPr lang="en-US" sz="2800" dirty="0" smtClean="0">
              <a:latin typeface="Arial" panose="020B0604020202020204" pitchFamily="34" charset="0"/>
              <a:cs typeface="Arial" panose="020B0604020202020204" pitchFamily="34" charset="0"/>
            </a:endParaRPr>
          </a:p>
          <a:p>
            <a:endParaRPr lang="en-US" sz="2800" dirty="0">
              <a:latin typeface="Arial" panose="020B0604020202020204" pitchFamily="34" charset="0"/>
              <a:cs typeface="Arial" panose="020B0604020202020204" pitchFamily="34" charset="0"/>
            </a:endParaRPr>
          </a:p>
        </p:txBody>
      </p:sp>
      <p:grpSp>
        <p:nvGrpSpPr>
          <p:cNvPr id="20" name="Group 19"/>
          <p:cNvGrpSpPr>
            <a:grpSpLocks noChangeAspect="1"/>
          </p:cNvGrpSpPr>
          <p:nvPr/>
        </p:nvGrpSpPr>
        <p:grpSpPr>
          <a:xfrm>
            <a:off x="29282314" y="22174199"/>
            <a:ext cx="5943600" cy="4506497"/>
            <a:chOff x="29260800" y="22174200"/>
            <a:chExt cx="4637688" cy="3491262"/>
          </a:xfrm>
        </p:grpSpPr>
        <p:pic>
          <p:nvPicPr>
            <p:cNvPr id="19" name="Picture 5"/>
            <p:cNvPicPr>
              <a:picLocks noChangeAspect="1" noChangeArrowheads="1"/>
            </p:cNvPicPr>
            <p:nvPr/>
          </p:nvPicPr>
          <p:blipFill rotWithShape="1">
            <a:blip r:embed="rId7">
              <a:extLst>
                <a:ext uri="{28A0092B-C50C-407E-A947-70E740481C1C}">
                  <a14:useLocalDpi xmlns:a14="http://schemas.microsoft.com/office/drawing/2010/main" val="0"/>
                </a:ext>
              </a:extLst>
            </a:blip>
            <a:srcRect b="4356"/>
            <a:stretch/>
          </p:blipFill>
          <p:spPr bwMode="auto">
            <a:xfrm>
              <a:off x="29293644" y="22174200"/>
              <a:ext cx="4604844" cy="3197210"/>
            </a:xfrm>
            <a:prstGeom prst="rect">
              <a:avLst/>
            </a:prstGeom>
            <a:noFill/>
            <a:ln w="9525">
              <a:solidFill>
                <a:schemeClr val="tx2">
                  <a:lumMod val="75000"/>
                </a:schemeClr>
              </a:solidFill>
              <a:miter lim="800000"/>
              <a:headEnd/>
              <a:tailEnd/>
            </a:ln>
            <a:extLst>
              <a:ext uri="{909E8E84-426E-40DD-AFC4-6F175D3DCCD1}">
                <a14:hiddenFill xmlns:a14="http://schemas.microsoft.com/office/drawing/2010/main">
                  <a:solidFill>
                    <a:schemeClr val="accent1"/>
                  </a:solidFill>
                </a14:hiddenFill>
              </a:ext>
            </a:extLst>
          </p:spPr>
        </p:pic>
        <p:sp>
          <p:nvSpPr>
            <p:cNvPr id="144" name="TextBox 143"/>
            <p:cNvSpPr txBox="1"/>
            <p:nvPr/>
          </p:nvSpPr>
          <p:spPr>
            <a:xfrm>
              <a:off x="29260800" y="25355490"/>
              <a:ext cx="4572000" cy="309972"/>
            </a:xfrm>
            <a:prstGeom prst="rect">
              <a:avLst/>
            </a:prstGeom>
            <a:noFill/>
          </p:spPr>
          <p:txBody>
            <a:bodyPr wrap="square" rtlCol="0">
              <a:spAutoFit/>
            </a:bodyPr>
            <a:lstStyle/>
            <a:p>
              <a:pPr algn="ctr"/>
              <a:r>
                <a:rPr lang="en-US" sz="2000" dirty="0" smtClean="0">
                  <a:latin typeface="Arial" panose="020B0604020202020204" pitchFamily="34" charset="0"/>
                  <a:cs typeface="Arial" panose="020B0604020202020204" pitchFamily="34" charset="0"/>
                </a:rPr>
                <a:t>Original Model</a:t>
              </a:r>
              <a:endParaRPr lang="en-US" sz="2000" dirty="0">
                <a:latin typeface="Arial" panose="020B0604020202020204" pitchFamily="34" charset="0"/>
                <a:cs typeface="Arial" panose="020B0604020202020204" pitchFamily="34" charset="0"/>
              </a:endParaRPr>
            </a:p>
          </p:txBody>
        </p:sp>
      </p:grpSp>
      <p:grpSp>
        <p:nvGrpSpPr>
          <p:cNvPr id="21" name="Group 20"/>
          <p:cNvGrpSpPr>
            <a:grpSpLocks noChangeAspect="1"/>
          </p:cNvGrpSpPr>
          <p:nvPr/>
        </p:nvGrpSpPr>
        <p:grpSpPr>
          <a:xfrm>
            <a:off x="36957000" y="22097999"/>
            <a:ext cx="5943600" cy="4531723"/>
            <a:chOff x="38383779" y="22098000"/>
            <a:chExt cx="4574628" cy="3487945"/>
          </a:xfrm>
        </p:grpSpPr>
        <p:pic>
          <p:nvPicPr>
            <p:cNvPr id="1028" name="Picture 4"/>
            <p:cNvPicPr>
              <a:picLocks noChangeArrowheads="1"/>
            </p:cNvPicPr>
            <p:nvPr/>
          </p:nvPicPr>
          <p:blipFill rotWithShape="1">
            <a:blip r:embed="rId8">
              <a:extLst>
                <a:ext uri="{28A0092B-C50C-407E-A947-70E740481C1C}">
                  <a14:useLocalDpi xmlns:a14="http://schemas.microsoft.com/office/drawing/2010/main" val="0"/>
                </a:ext>
              </a:extLst>
            </a:blip>
            <a:srcRect b="4416"/>
            <a:stretch/>
          </p:blipFill>
          <p:spPr bwMode="auto">
            <a:xfrm>
              <a:off x="38386407" y="22098000"/>
              <a:ext cx="4572000" cy="3200400"/>
            </a:xfrm>
            <a:prstGeom prst="rect">
              <a:avLst/>
            </a:prstGeom>
            <a:noFill/>
            <a:ln w="9525">
              <a:solidFill>
                <a:schemeClr val="tx2">
                  <a:lumMod val="75000"/>
                </a:schemeClr>
              </a:solidFill>
              <a:miter lim="800000"/>
              <a:headEnd/>
              <a:tailEnd/>
            </a:ln>
            <a:extLst>
              <a:ext uri="{909E8E84-426E-40DD-AFC4-6F175D3DCCD1}">
                <a14:hiddenFill xmlns:a14="http://schemas.microsoft.com/office/drawing/2010/main">
                  <a:solidFill>
                    <a:schemeClr val="accent1"/>
                  </a:solidFill>
                </a14:hiddenFill>
              </a:ext>
            </a:extLst>
          </p:spPr>
        </p:pic>
        <p:sp>
          <p:nvSpPr>
            <p:cNvPr id="145" name="TextBox 144"/>
            <p:cNvSpPr txBox="1"/>
            <p:nvPr/>
          </p:nvSpPr>
          <p:spPr>
            <a:xfrm>
              <a:off x="38383779" y="25277991"/>
              <a:ext cx="4572000" cy="307954"/>
            </a:xfrm>
            <a:prstGeom prst="rect">
              <a:avLst/>
            </a:prstGeom>
            <a:noFill/>
          </p:spPr>
          <p:txBody>
            <a:bodyPr wrap="square" rtlCol="0">
              <a:spAutoFit/>
            </a:bodyPr>
            <a:lstStyle/>
            <a:p>
              <a:pPr algn="ctr"/>
              <a:r>
                <a:rPr lang="en-US" sz="2000" dirty="0" smtClean="0">
                  <a:latin typeface="Arial" panose="020B0604020202020204" pitchFamily="34" charset="0"/>
                  <a:cs typeface="Arial" panose="020B0604020202020204" pitchFamily="34" charset="0"/>
                </a:rPr>
                <a:t>Model built with the Aggregation Connector</a:t>
              </a:r>
              <a:endParaRPr lang="en-US" sz="2000" dirty="0">
                <a:latin typeface="Arial" panose="020B0604020202020204" pitchFamily="34" charset="0"/>
                <a:cs typeface="Arial" panose="020B0604020202020204" pitchFamily="34" charset="0"/>
              </a:endParaRPr>
            </a:p>
          </p:txBody>
        </p:sp>
      </p:grpSp>
      <p:sp>
        <p:nvSpPr>
          <p:cNvPr id="146" name="TextBox 145"/>
          <p:cNvSpPr txBox="1"/>
          <p:nvPr/>
        </p:nvSpPr>
        <p:spPr>
          <a:xfrm>
            <a:off x="35438040" y="22520697"/>
            <a:ext cx="1349065" cy="400110"/>
          </a:xfrm>
          <a:prstGeom prst="rect">
            <a:avLst/>
          </a:prstGeom>
          <a:noFill/>
        </p:spPr>
        <p:txBody>
          <a:bodyPr wrap="square" rtlCol="0">
            <a:spAutoFit/>
          </a:bodyPr>
          <a:lstStyle/>
          <a:p>
            <a:pPr algn="ctr"/>
            <a:r>
              <a:rPr lang="en-US" sz="2000" dirty="0" smtClean="0">
                <a:solidFill>
                  <a:srgbClr val="0070C0"/>
                </a:solidFill>
                <a:latin typeface="Arial" panose="020B0604020202020204" pitchFamily="34" charset="0"/>
                <a:cs typeface="Arial" panose="020B0604020202020204" pitchFamily="34" charset="0"/>
              </a:rPr>
              <a:t>Cell mass</a:t>
            </a:r>
            <a:endParaRPr lang="en-US" sz="2000" dirty="0">
              <a:solidFill>
                <a:srgbClr val="0070C0"/>
              </a:solidFill>
              <a:latin typeface="Arial" panose="020B0604020202020204" pitchFamily="34" charset="0"/>
              <a:cs typeface="Arial" panose="020B0604020202020204" pitchFamily="34" charset="0"/>
            </a:endParaRPr>
          </a:p>
        </p:txBody>
      </p:sp>
      <p:sp>
        <p:nvSpPr>
          <p:cNvPr id="147" name="TextBox 146"/>
          <p:cNvSpPr txBox="1"/>
          <p:nvPr/>
        </p:nvSpPr>
        <p:spPr>
          <a:xfrm>
            <a:off x="35585401" y="24197535"/>
            <a:ext cx="1061761" cy="400110"/>
          </a:xfrm>
          <a:prstGeom prst="rect">
            <a:avLst/>
          </a:prstGeom>
          <a:noFill/>
        </p:spPr>
        <p:txBody>
          <a:bodyPr wrap="square" rtlCol="0">
            <a:spAutoFit/>
          </a:bodyPr>
          <a:lstStyle/>
          <a:p>
            <a:pPr algn="ctr"/>
            <a:r>
              <a:rPr lang="en-US" sz="2000" dirty="0" smtClean="0">
                <a:solidFill>
                  <a:srgbClr val="FF0000"/>
                </a:solidFill>
                <a:latin typeface="Arial" panose="020B0604020202020204" pitchFamily="34" charset="0"/>
                <a:cs typeface="Arial" panose="020B0604020202020204" pitchFamily="34" charset="0"/>
              </a:rPr>
              <a:t>[</a:t>
            </a:r>
            <a:r>
              <a:rPr lang="en-US" sz="2000" dirty="0" err="1" smtClean="0">
                <a:solidFill>
                  <a:srgbClr val="FF0000"/>
                </a:solidFill>
                <a:latin typeface="Arial" panose="020B0604020202020204" pitchFamily="34" charset="0"/>
                <a:cs typeface="Arial" panose="020B0604020202020204" pitchFamily="34" charset="0"/>
              </a:rPr>
              <a:t>CycB</a:t>
            </a:r>
            <a:r>
              <a:rPr lang="en-US" sz="2000" dirty="0" smtClean="0">
                <a:solidFill>
                  <a:srgbClr val="FF0000"/>
                </a:solidFill>
                <a:latin typeface="Arial" panose="020B0604020202020204" pitchFamily="34" charset="0"/>
                <a:cs typeface="Arial" panose="020B0604020202020204" pitchFamily="34" charset="0"/>
              </a:rPr>
              <a:t>]</a:t>
            </a:r>
            <a:endParaRPr lang="en-US" sz="2000" dirty="0">
              <a:solidFill>
                <a:srgbClr val="FF0000"/>
              </a:solidFill>
              <a:latin typeface="Arial" panose="020B0604020202020204" pitchFamily="34" charset="0"/>
              <a:cs typeface="Arial" panose="020B0604020202020204" pitchFamily="34" charset="0"/>
            </a:endParaRPr>
          </a:p>
        </p:txBody>
      </p:sp>
      <p:cxnSp>
        <p:nvCxnSpPr>
          <p:cNvPr id="24" name="Straight Connector 23"/>
          <p:cNvCxnSpPr>
            <a:stCxn id="146" idx="1"/>
          </p:cNvCxnSpPr>
          <p:nvPr/>
        </p:nvCxnSpPr>
        <p:spPr>
          <a:xfrm flipH="1">
            <a:off x="33909002" y="22720752"/>
            <a:ext cx="1529038" cy="808452"/>
          </a:xfrm>
          <a:prstGeom prst="line">
            <a:avLst/>
          </a:prstGeom>
        </p:spPr>
        <p:style>
          <a:lnRef idx="2">
            <a:schemeClr val="dk1"/>
          </a:lnRef>
          <a:fillRef idx="0">
            <a:schemeClr val="dk1"/>
          </a:fillRef>
          <a:effectRef idx="1">
            <a:schemeClr val="dk1"/>
          </a:effectRef>
          <a:fontRef idx="minor">
            <a:schemeClr val="tx1"/>
          </a:fontRef>
        </p:style>
      </p:cxnSp>
      <p:cxnSp>
        <p:nvCxnSpPr>
          <p:cNvPr id="26" name="Straight Connector 25"/>
          <p:cNvCxnSpPr>
            <a:stCxn id="146" idx="3"/>
          </p:cNvCxnSpPr>
          <p:nvPr/>
        </p:nvCxnSpPr>
        <p:spPr>
          <a:xfrm>
            <a:off x="36787105" y="22720752"/>
            <a:ext cx="1770095" cy="659946"/>
          </a:xfrm>
          <a:prstGeom prst="line">
            <a:avLst/>
          </a:prstGeom>
        </p:spPr>
        <p:style>
          <a:lnRef idx="2">
            <a:schemeClr val="dk1"/>
          </a:lnRef>
          <a:fillRef idx="0">
            <a:schemeClr val="dk1"/>
          </a:fillRef>
          <a:effectRef idx="1">
            <a:schemeClr val="dk1"/>
          </a:effectRef>
          <a:fontRef idx="minor">
            <a:schemeClr val="tx1"/>
          </a:fontRef>
        </p:style>
      </p:cxnSp>
      <p:cxnSp>
        <p:nvCxnSpPr>
          <p:cNvPr id="28" name="Straight Connector 27"/>
          <p:cNvCxnSpPr>
            <a:stCxn id="147" idx="1"/>
          </p:cNvCxnSpPr>
          <p:nvPr/>
        </p:nvCxnSpPr>
        <p:spPr>
          <a:xfrm flipH="1">
            <a:off x="33860174" y="24397590"/>
            <a:ext cx="1725227" cy="714344"/>
          </a:xfrm>
          <a:prstGeom prst="line">
            <a:avLst/>
          </a:prstGeom>
        </p:spPr>
        <p:style>
          <a:lnRef idx="2">
            <a:schemeClr val="dk1"/>
          </a:lnRef>
          <a:fillRef idx="0">
            <a:schemeClr val="dk1"/>
          </a:fillRef>
          <a:effectRef idx="1">
            <a:schemeClr val="dk1"/>
          </a:effectRef>
          <a:fontRef idx="minor">
            <a:schemeClr val="tx1"/>
          </a:fontRef>
        </p:style>
      </p:cxnSp>
      <p:cxnSp>
        <p:nvCxnSpPr>
          <p:cNvPr id="30" name="Straight Connector 29"/>
          <p:cNvCxnSpPr>
            <a:stCxn id="147" idx="3"/>
          </p:cNvCxnSpPr>
          <p:nvPr/>
        </p:nvCxnSpPr>
        <p:spPr>
          <a:xfrm>
            <a:off x="36647162" y="24397590"/>
            <a:ext cx="2138639" cy="714344"/>
          </a:xfrm>
          <a:prstGeom prst="line">
            <a:avLst/>
          </a:prstGeom>
        </p:spPr>
        <p:style>
          <a:lnRef idx="2">
            <a:schemeClr val="dk1"/>
          </a:lnRef>
          <a:fillRef idx="0">
            <a:schemeClr val="dk1"/>
          </a:fillRef>
          <a:effectRef idx="1">
            <a:schemeClr val="dk1"/>
          </a:effectRef>
          <a:fontRef idx="minor">
            <a:schemeClr val="tx1"/>
          </a:fontRef>
        </p:style>
      </p:cxnSp>
      <p:grpSp>
        <p:nvGrpSpPr>
          <p:cNvPr id="166" name="Group 165"/>
          <p:cNvGrpSpPr/>
          <p:nvPr/>
        </p:nvGrpSpPr>
        <p:grpSpPr>
          <a:xfrm>
            <a:off x="32343718" y="8905486"/>
            <a:ext cx="7187576" cy="4444289"/>
            <a:chOff x="11658600" y="8763000"/>
            <a:chExt cx="7537704" cy="5102212"/>
          </a:xfrm>
        </p:grpSpPr>
        <p:cxnSp>
          <p:nvCxnSpPr>
            <p:cNvPr id="167" name="Straight Arrow Connector 166"/>
            <p:cNvCxnSpPr/>
            <p:nvPr/>
          </p:nvCxnSpPr>
          <p:spPr>
            <a:xfrm flipH="1">
              <a:off x="14590188" y="10912818"/>
              <a:ext cx="1833916" cy="0"/>
            </a:xfrm>
            <a:prstGeom prst="straightConnector1">
              <a:avLst/>
            </a:prstGeom>
            <a:ln w="635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68" name="Straight Arrow Connector 167"/>
            <p:cNvCxnSpPr/>
            <p:nvPr/>
          </p:nvCxnSpPr>
          <p:spPr>
            <a:xfrm>
              <a:off x="14718135" y="11325555"/>
              <a:ext cx="1833917" cy="0"/>
            </a:xfrm>
            <a:prstGeom prst="straightConnector1">
              <a:avLst/>
            </a:prstGeom>
            <a:ln w="635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69" name="Straight Arrow Connector 168"/>
            <p:cNvCxnSpPr/>
            <p:nvPr/>
          </p:nvCxnSpPr>
          <p:spPr>
            <a:xfrm>
              <a:off x="12363493" y="9267456"/>
              <a:ext cx="1833917" cy="0"/>
            </a:xfrm>
            <a:prstGeom prst="straightConnector1">
              <a:avLst/>
            </a:prstGeom>
            <a:ln w="635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70" name="Straight Arrow Connector 169"/>
            <p:cNvCxnSpPr/>
            <p:nvPr/>
          </p:nvCxnSpPr>
          <p:spPr>
            <a:xfrm>
              <a:off x="17012259" y="9267456"/>
              <a:ext cx="1833917" cy="0"/>
            </a:xfrm>
            <a:prstGeom prst="straightConnector1">
              <a:avLst/>
            </a:prstGeom>
            <a:ln w="635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71" name="Straight Arrow Connector 170"/>
            <p:cNvCxnSpPr/>
            <p:nvPr/>
          </p:nvCxnSpPr>
          <p:spPr>
            <a:xfrm flipV="1">
              <a:off x="17992207" y="9420923"/>
              <a:ext cx="0" cy="1164863"/>
            </a:xfrm>
            <a:prstGeom prst="straightConnector1">
              <a:avLst/>
            </a:prstGeom>
            <a:ln w="63500">
              <a:solidFill>
                <a:schemeClr val="tx1"/>
              </a:solidFill>
              <a:prstDash val="dash"/>
              <a:tailEnd type="arrow"/>
            </a:ln>
          </p:spPr>
          <p:style>
            <a:lnRef idx="1">
              <a:schemeClr val="accent1"/>
            </a:lnRef>
            <a:fillRef idx="0">
              <a:schemeClr val="accent1"/>
            </a:fillRef>
            <a:effectRef idx="0">
              <a:schemeClr val="accent1"/>
            </a:effectRef>
            <a:fontRef idx="minor">
              <a:schemeClr val="tx1"/>
            </a:fontRef>
          </p:style>
        </p:cxnSp>
        <p:cxnSp>
          <p:nvCxnSpPr>
            <p:cNvPr id="172" name="Straight Arrow Connector 171"/>
            <p:cNvCxnSpPr/>
            <p:nvPr/>
          </p:nvCxnSpPr>
          <p:spPr>
            <a:xfrm>
              <a:off x="15572627" y="9817772"/>
              <a:ext cx="0" cy="1002628"/>
            </a:xfrm>
            <a:prstGeom prst="straightConnector1">
              <a:avLst/>
            </a:prstGeom>
            <a:ln w="63500">
              <a:solidFill>
                <a:schemeClr val="tx1"/>
              </a:solidFill>
              <a:prstDash val="dash"/>
              <a:tailEnd type="arrow"/>
            </a:ln>
          </p:spPr>
          <p:style>
            <a:lnRef idx="1">
              <a:schemeClr val="accent1"/>
            </a:lnRef>
            <a:fillRef idx="0">
              <a:schemeClr val="accent1"/>
            </a:fillRef>
            <a:effectRef idx="0">
              <a:schemeClr val="accent1"/>
            </a:effectRef>
            <a:fontRef idx="minor">
              <a:schemeClr val="tx1"/>
            </a:fontRef>
          </p:style>
        </p:cxnSp>
        <p:cxnSp>
          <p:nvCxnSpPr>
            <p:cNvPr id="173" name="Straight Arrow Connector 172"/>
            <p:cNvCxnSpPr/>
            <p:nvPr/>
          </p:nvCxnSpPr>
          <p:spPr>
            <a:xfrm>
              <a:off x="12370241" y="12803960"/>
              <a:ext cx="1833917" cy="0"/>
            </a:xfrm>
            <a:prstGeom prst="straightConnector1">
              <a:avLst/>
            </a:prstGeom>
            <a:ln w="635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74" name="Straight Arrow Connector 173"/>
            <p:cNvCxnSpPr/>
            <p:nvPr/>
          </p:nvCxnSpPr>
          <p:spPr>
            <a:xfrm>
              <a:off x="17019007" y="12803960"/>
              <a:ext cx="1833917" cy="0"/>
            </a:xfrm>
            <a:prstGeom prst="straightConnector1">
              <a:avLst/>
            </a:prstGeom>
            <a:ln w="635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75" name="Straight Arrow Connector 174"/>
            <p:cNvCxnSpPr/>
            <p:nvPr/>
          </p:nvCxnSpPr>
          <p:spPr>
            <a:xfrm flipV="1">
              <a:off x="15572627" y="11430000"/>
              <a:ext cx="0" cy="838200"/>
            </a:xfrm>
            <a:prstGeom prst="straightConnector1">
              <a:avLst/>
            </a:prstGeom>
            <a:ln w="63500">
              <a:solidFill>
                <a:schemeClr val="tx1"/>
              </a:solidFill>
              <a:prstDash val="dash"/>
              <a:tailEnd type="arrow"/>
            </a:ln>
          </p:spPr>
          <p:style>
            <a:lnRef idx="1">
              <a:schemeClr val="accent1"/>
            </a:lnRef>
            <a:fillRef idx="0">
              <a:schemeClr val="accent1"/>
            </a:fillRef>
            <a:effectRef idx="0">
              <a:schemeClr val="accent1"/>
            </a:effectRef>
            <a:fontRef idx="minor">
              <a:schemeClr val="tx1"/>
            </a:fontRef>
          </p:style>
        </p:cxnSp>
        <p:sp>
          <p:nvSpPr>
            <p:cNvPr id="176" name="Freeform 175"/>
            <p:cNvSpPr/>
            <p:nvPr/>
          </p:nvSpPr>
          <p:spPr>
            <a:xfrm>
              <a:off x="11658600" y="9817772"/>
              <a:ext cx="3613975" cy="4047440"/>
            </a:xfrm>
            <a:custGeom>
              <a:avLst/>
              <a:gdLst>
                <a:gd name="connsiteX0" fmla="*/ 6919166 w 7295359"/>
                <a:gd name="connsiteY0" fmla="*/ 0 h 10087521"/>
                <a:gd name="connsiteX1" fmla="*/ 6606345 w 7295359"/>
                <a:gd name="connsiteY1" fmla="*/ 1203157 h 10087521"/>
                <a:gd name="connsiteX2" fmla="*/ 614619 w 7295359"/>
                <a:gd name="connsiteY2" fmla="*/ 1395663 h 10087521"/>
                <a:gd name="connsiteX3" fmla="*/ 494303 w 7295359"/>
                <a:gd name="connsiteY3" fmla="*/ 9384631 h 10087521"/>
                <a:gd name="connsiteX4" fmla="*/ 3261566 w 7295359"/>
                <a:gd name="connsiteY4" fmla="*/ 9480884 h 10087521"/>
                <a:gd name="connsiteX5" fmla="*/ 3863145 w 7295359"/>
                <a:gd name="connsiteY5" fmla="*/ 7579894 h 10087521"/>
                <a:gd name="connsiteX0" fmla="*/ 6852597 w 6960025"/>
                <a:gd name="connsiteY0" fmla="*/ 0 h 10087521"/>
                <a:gd name="connsiteX1" fmla="*/ 5553186 w 6960025"/>
                <a:gd name="connsiteY1" fmla="*/ 1804736 h 10087521"/>
                <a:gd name="connsiteX2" fmla="*/ 548050 w 6960025"/>
                <a:gd name="connsiteY2" fmla="*/ 1395663 h 10087521"/>
                <a:gd name="connsiteX3" fmla="*/ 427734 w 6960025"/>
                <a:gd name="connsiteY3" fmla="*/ 9384631 h 10087521"/>
                <a:gd name="connsiteX4" fmla="*/ 3194997 w 6960025"/>
                <a:gd name="connsiteY4" fmla="*/ 9480884 h 10087521"/>
                <a:gd name="connsiteX5" fmla="*/ 3796576 w 6960025"/>
                <a:gd name="connsiteY5" fmla="*/ 7579894 h 10087521"/>
                <a:gd name="connsiteX0" fmla="*/ 6852597 w 6931826"/>
                <a:gd name="connsiteY0" fmla="*/ 0 h 10087521"/>
                <a:gd name="connsiteX1" fmla="*/ 5553186 w 6931826"/>
                <a:gd name="connsiteY1" fmla="*/ 1804736 h 10087521"/>
                <a:gd name="connsiteX2" fmla="*/ 548050 w 6931826"/>
                <a:gd name="connsiteY2" fmla="*/ 1395663 h 10087521"/>
                <a:gd name="connsiteX3" fmla="*/ 427734 w 6931826"/>
                <a:gd name="connsiteY3" fmla="*/ 9384631 h 10087521"/>
                <a:gd name="connsiteX4" fmla="*/ 3194997 w 6931826"/>
                <a:gd name="connsiteY4" fmla="*/ 9480884 h 10087521"/>
                <a:gd name="connsiteX5" fmla="*/ 3796576 w 6931826"/>
                <a:gd name="connsiteY5" fmla="*/ 7579894 h 10087521"/>
                <a:gd name="connsiteX0" fmla="*/ 6924787 w 7026294"/>
                <a:gd name="connsiteY0" fmla="*/ 0 h 9726574"/>
                <a:gd name="connsiteX1" fmla="*/ 5553186 w 7026294"/>
                <a:gd name="connsiteY1" fmla="*/ 1443789 h 9726574"/>
                <a:gd name="connsiteX2" fmla="*/ 548050 w 7026294"/>
                <a:gd name="connsiteY2" fmla="*/ 1034716 h 9726574"/>
                <a:gd name="connsiteX3" fmla="*/ 427734 w 7026294"/>
                <a:gd name="connsiteY3" fmla="*/ 9023684 h 9726574"/>
                <a:gd name="connsiteX4" fmla="*/ 3194997 w 7026294"/>
                <a:gd name="connsiteY4" fmla="*/ 9119937 h 9726574"/>
                <a:gd name="connsiteX5" fmla="*/ 3796576 w 7026294"/>
                <a:gd name="connsiteY5" fmla="*/ 7218947 h 9726574"/>
                <a:gd name="connsiteX0" fmla="*/ 6924787 w 6930322"/>
                <a:gd name="connsiteY0" fmla="*/ 0 h 9726574"/>
                <a:gd name="connsiteX1" fmla="*/ 5553186 w 6930322"/>
                <a:gd name="connsiteY1" fmla="*/ 1443789 h 9726574"/>
                <a:gd name="connsiteX2" fmla="*/ 548050 w 6930322"/>
                <a:gd name="connsiteY2" fmla="*/ 1034716 h 9726574"/>
                <a:gd name="connsiteX3" fmla="*/ 427734 w 6930322"/>
                <a:gd name="connsiteY3" fmla="*/ 9023684 h 9726574"/>
                <a:gd name="connsiteX4" fmla="*/ 3194997 w 6930322"/>
                <a:gd name="connsiteY4" fmla="*/ 9119937 h 9726574"/>
                <a:gd name="connsiteX5" fmla="*/ 3796576 w 6930322"/>
                <a:gd name="connsiteY5" fmla="*/ 7218947 h 9726574"/>
                <a:gd name="connsiteX0" fmla="*/ 7467465 w 7473000"/>
                <a:gd name="connsiteY0" fmla="*/ 0 h 9726574"/>
                <a:gd name="connsiteX1" fmla="*/ 6095864 w 7473000"/>
                <a:gd name="connsiteY1" fmla="*/ 1443789 h 9726574"/>
                <a:gd name="connsiteX2" fmla="*/ 1090728 w 7473000"/>
                <a:gd name="connsiteY2" fmla="*/ 1034716 h 9726574"/>
                <a:gd name="connsiteX3" fmla="*/ 970412 w 7473000"/>
                <a:gd name="connsiteY3" fmla="*/ 9023684 h 9726574"/>
                <a:gd name="connsiteX4" fmla="*/ 3737675 w 7473000"/>
                <a:gd name="connsiteY4" fmla="*/ 9119937 h 9726574"/>
                <a:gd name="connsiteX5" fmla="*/ 4339254 w 7473000"/>
                <a:gd name="connsiteY5" fmla="*/ 7218947 h 9726574"/>
                <a:gd name="connsiteX0" fmla="*/ 7299586 w 7304677"/>
                <a:gd name="connsiteY0" fmla="*/ 0 h 9709145"/>
                <a:gd name="connsiteX1" fmla="*/ 5927985 w 7304677"/>
                <a:gd name="connsiteY1" fmla="*/ 1443789 h 9709145"/>
                <a:gd name="connsiteX2" fmla="*/ 1163480 w 7304677"/>
                <a:gd name="connsiteY2" fmla="*/ 1275348 h 9709145"/>
                <a:gd name="connsiteX3" fmla="*/ 802533 w 7304677"/>
                <a:gd name="connsiteY3" fmla="*/ 9023684 h 9709145"/>
                <a:gd name="connsiteX4" fmla="*/ 3569796 w 7304677"/>
                <a:gd name="connsiteY4" fmla="*/ 9119937 h 9709145"/>
                <a:gd name="connsiteX5" fmla="*/ 4171375 w 7304677"/>
                <a:gd name="connsiteY5" fmla="*/ 7218947 h 9709145"/>
                <a:gd name="connsiteX0" fmla="*/ 7361375 w 7366466"/>
                <a:gd name="connsiteY0" fmla="*/ 0 h 9855544"/>
                <a:gd name="connsiteX1" fmla="*/ 5989774 w 7366466"/>
                <a:gd name="connsiteY1" fmla="*/ 1443789 h 9855544"/>
                <a:gd name="connsiteX2" fmla="*/ 1225269 w 7366466"/>
                <a:gd name="connsiteY2" fmla="*/ 1275348 h 9855544"/>
                <a:gd name="connsiteX3" fmla="*/ 864322 w 7366466"/>
                <a:gd name="connsiteY3" fmla="*/ 9023684 h 9855544"/>
                <a:gd name="connsiteX4" fmla="*/ 118364 w 7366466"/>
                <a:gd name="connsiteY4" fmla="*/ 9649325 h 9855544"/>
                <a:gd name="connsiteX5" fmla="*/ 3631585 w 7366466"/>
                <a:gd name="connsiteY5" fmla="*/ 9119937 h 9855544"/>
                <a:gd name="connsiteX6" fmla="*/ 4233164 w 7366466"/>
                <a:gd name="connsiteY6" fmla="*/ 7218947 h 9855544"/>
                <a:gd name="connsiteX0" fmla="*/ 7212049 w 7217140"/>
                <a:gd name="connsiteY0" fmla="*/ 0 h 9671381"/>
                <a:gd name="connsiteX1" fmla="*/ 5840448 w 7217140"/>
                <a:gd name="connsiteY1" fmla="*/ 1443789 h 9671381"/>
                <a:gd name="connsiteX2" fmla="*/ 1075943 w 7217140"/>
                <a:gd name="connsiteY2" fmla="*/ 1275348 h 9671381"/>
                <a:gd name="connsiteX3" fmla="*/ 714996 w 7217140"/>
                <a:gd name="connsiteY3" fmla="*/ 9023684 h 9671381"/>
                <a:gd name="connsiteX4" fmla="*/ 1653459 w 7217140"/>
                <a:gd name="connsiteY4" fmla="*/ 9240251 h 9671381"/>
                <a:gd name="connsiteX5" fmla="*/ 3482259 w 7217140"/>
                <a:gd name="connsiteY5" fmla="*/ 9119937 h 9671381"/>
                <a:gd name="connsiteX6" fmla="*/ 4083838 w 7217140"/>
                <a:gd name="connsiteY6" fmla="*/ 7218947 h 9671381"/>
                <a:gd name="connsiteX0" fmla="*/ 7299585 w 7304676"/>
                <a:gd name="connsiteY0" fmla="*/ 0 h 9709145"/>
                <a:gd name="connsiteX1" fmla="*/ 5927984 w 7304676"/>
                <a:gd name="connsiteY1" fmla="*/ 1443789 h 9709145"/>
                <a:gd name="connsiteX2" fmla="*/ 1163479 w 7304676"/>
                <a:gd name="connsiteY2" fmla="*/ 1275348 h 9709145"/>
                <a:gd name="connsiteX3" fmla="*/ 802532 w 7304676"/>
                <a:gd name="connsiteY3" fmla="*/ 9023684 h 9709145"/>
                <a:gd name="connsiteX4" fmla="*/ 3569795 w 7304676"/>
                <a:gd name="connsiteY4" fmla="*/ 9119937 h 9709145"/>
                <a:gd name="connsiteX5" fmla="*/ 4171374 w 7304676"/>
                <a:gd name="connsiteY5" fmla="*/ 7218947 h 9709145"/>
                <a:gd name="connsiteX0" fmla="*/ 7299585 w 7304676"/>
                <a:gd name="connsiteY0" fmla="*/ 0 h 9709145"/>
                <a:gd name="connsiteX1" fmla="*/ 5927984 w 7304676"/>
                <a:gd name="connsiteY1" fmla="*/ 1443789 h 9709145"/>
                <a:gd name="connsiteX2" fmla="*/ 1163479 w 7304676"/>
                <a:gd name="connsiteY2" fmla="*/ 1275348 h 9709145"/>
                <a:gd name="connsiteX3" fmla="*/ 802532 w 7304676"/>
                <a:gd name="connsiteY3" fmla="*/ 9023684 h 9709145"/>
                <a:gd name="connsiteX4" fmla="*/ 3569795 w 7304676"/>
                <a:gd name="connsiteY4" fmla="*/ 9119937 h 9709145"/>
                <a:gd name="connsiteX5" fmla="*/ 4171374 w 7304676"/>
                <a:gd name="connsiteY5" fmla="*/ 7218947 h 9709145"/>
                <a:gd name="connsiteX0" fmla="*/ 6733822 w 6738913"/>
                <a:gd name="connsiteY0" fmla="*/ 0 h 9977301"/>
                <a:gd name="connsiteX1" fmla="*/ 5362221 w 6738913"/>
                <a:gd name="connsiteY1" fmla="*/ 1443789 h 9977301"/>
                <a:gd name="connsiteX2" fmla="*/ 597716 w 6738913"/>
                <a:gd name="connsiteY2" fmla="*/ 1275348 h 9977301"/>
                <a:gd name="connsiteX3" fmla="*/ 333022 w 6738913"/>
                <a:gd name="connsiteY3" fmla="*/ 9384631 h 9977301"/>
                <a:gd name="connsiteX4" fmla="*/ 3004032 w 6738913"/>
                <a:gd name="connsiteY4" fmla="*/ 9119937 h 9977301"/>
                <a:gd name="connsiteX5" fmla="*/ 3605611 w 6738913"/>
                <a:gd name="connsiteY5" fmla="*/ 7218947 h 9977301"/>
                <a:gd name="connsiteX0" fmla="*/ 6733822 w 6738913"/>
                <a:gd name="connsiteY0" fmla="*/ 0 h 9485358"/>
                <a:gd name="connsiteX1" fmla="*/ 5362221 w 6738913"/>
                <a:gd name="connsiteY1" fmla="*/ 1443789 h 9485358"/>
                <a:gd name="connsiteX2" fmla="*/ 597716 w 6738913"/>
                <a:gd name="connsiteY2" fmla="*/ 1275348 h 9485358"/>
                <a:gd name="connsiteX3" fmla="*/ 333022 w 6738913"/>
                <a:gd name="connsiteY3" fmla="*/ 9384631 h 9485358"/>
                <a:gd name="connsiteX4" fmla="*/ 3004032 w 6738913"/>
                <a:gd name="connsiteY4" fmla="*/ 9119937 h 9485358"/>
                <a:gd name="connsiteX5" fmla="*/ 3605611 w 6738913"/>
                <a:gd name="connsiteY5" fmla="*/ 7218947 h 9485358"/>
                <a:gd name="connsiteX0" fmla="*/ 6733822 w 6738913"/>
                <a:gd name="connsiteY0" fmla="*/ 0 h 9485358"/>
                <a:gd name="connsiteX1" fmla="*/ 5362221 w 6738913"/>
                <a:gd name="connsiteY1" fmla="*/ 1443789 h 9485358"/>
                <a:gd name="connsiteX2" fmla="*/ 597716 w 6738913"/>
                <a:gd name="connsiteY2" fmla="*/ 1275348 h 9485358"/>
                <a:gd name="connsiteX3" fmla="*/ 333022 w 6738913"/>
                <a:gd name="connsiteY3" fmla="*/ 9384631 h 9485358"/>
                <a:gd name="connsiteX4" fmla="*/ 3004032 w 6738913"/>
                <a:gd name="connsiteY4" fmla="*/ 9119937 h 9485358"/>
                <a:gd name="connsiteX5" fmla="*/ 3605611 w 6738913"/>
                <a:gd name="connsiteY5" fmla="*/ 7218947 h 9485358"/>
                <a:gd name="connsiteX0" fmla="*/ 6733822 w 6738913"/>
                <a:gd name="connsiteY0" fmla="*/ 0 h 9859660"/>
                <a:gd name="connsiteX1" fmla="*/ 5362221 w 6738913"/>
                <a:gd name="connsiteY1" fmla="*/ 1443789 h 9859660"/>
                <a:gd name="connsiteX2" fmla="*/ 597716 w 6738913"/>
                <a:gd name="connsiteY2" fmla="*/ 1275348 h 9859660"/>
                <a:gd name="connsiteX3" fmla="*/ 333022 w 6738913"/>
                <a:gd name="connsiteY3" fmla="*/ 9384631 h 9859660"/>
                <a:gd name="connsiteX4" fmla="*/ 3004032 w 6738913"/>
                <a:gd name="connsiteY4" fmla="*/ 9119937 h 9859660"/>
                <a:gd name="connsiteX5" fmla="*/ 3605611 w 6738913"/>
                <a:gd name="connsiteY5" fmla="*/ 7218947 h 9859660"/>
                <a:gd name="connsiteX0" fmla="*/ 6890554 w 6895645"/>
                <a:gd name="connsiteY0" fmla="*/ 0 h 9859660"/>
                <a:gd name="connsiteX1" fmla="*/ 5518953 w 6895645"/>
                <a:gd name="connsiteY1" fmla="*/ 1443789 h 9859660"/>
                <a:gd name="connsiteX2" fmla="*/ 754448 w 6895645"/>
                <a:gd name="connsiteY2" fmla="*/ 1275348 h 9859660"/>
                <a:gd name="connsiteX3" fmla="*/ 489754 w 6895645"/>
                <a:gd name="connsiteY3" fmla="*/ 9384631 h 9859660"/>
                <a:gd name="connsiteX4" fmla="*/ 3160764 w 6895645"/>
                <a:gd name="connsiteY4" fmla="*/ 9119937 h 9859660"/>
                <a:gd name="connsiteX5" fmla="*/ 3762343 w 6895645"/>
                <a:gd name="connsiteY5" fmla="*/ 7218947 h 9859660"/>
                <a:gd name="connsiteX0" fmla="*/ 6643543 w 6648634"/>
                <a:gd name="connsiteY0" fmla="*/ 0 h 10155810"/>
                <a:gd name="connsiteX1" fmla="*/ 5271942 w 6648634"/>
                <a:gd name="connsiteY1" fmla="*/ 1443789 h 10155810"/>
                <a:gd name="connsiteX2" fmla="*/ 507437 w 6648634"/>
                <a:gd name="connsiteY2" fmla="*/ 1275348 h 10155810"/>
                <a:gd name="connsiteX3" fmla="*/ 242743 w 6648634"/>
                <a:gd name="connsiteY3" fmla="*/ 9384631 h 10155810"/>
                <a:gd name="connsiteX4" fmla="*/ 1445901 w 6648634"/>
                <a:gd name="connsiteY4" fmla="*/ 9793704 h 10155810"/>
                <a:gd name="connsiteX5" fmla="*/ 2913753 w 6648634"/>
                <a:gd name="connsiteY5" fmla="*/ 9119937 h 10155810"/>
                <a:gd name="connsiteX6" fmla="*/ 3515332 w 6648634"/>
                <a:gd name="connsiteY6" fmla="*/ 7218947 h 10155810"/>
                <a:gd name="connsiteX0" fmla="*/ 6709545 w 6714636"/>
                <a:gd name="connsiteY0" fmla="*/ 0 h 9802594"/>
                <a:gd name="connsiteX1" fmla="*/ 5337944 w 6714636"/>
                <a:gd name="connsiteY1" fmla="*/ 1443789 h 9802594"/>
                <a:gd name="connsiteX2" fmla="*/ 573439 w 6714636"/>
                <a:gd name="connsiteY2" fmla="*/ 1275348 h 9802594"/>
                <a:gd name="connsiteX3" fmla="*/ 188429 w 6714636"/>
                <a:gd name="connsiteY3" fmla="*/ 8349915 h 9802594"/>
                <a:gd name="connsiteX4" fmla="*/ 1511903 w 6714636"/>
                <a:gd name="connsiteY4" fmla="*/ 9793704 h 9802594"/>
                <a:gd name="connsiteX5" fmla="*/ 2979755 w 6714636"/>
                <a:gd name="connsiteY5" fmla="*/ 9119937 h 9802594"/>
                <a:gd name="connsiteX6" fmla="*/ 3581334 w 6714636"/>
                <a:gd name="connsiteY6" fmla="*/ 7218947 h 9802594"/>
                <a:gd name="connsiteX0" fmla="*/ 6709545 w 6714636"/>
                <a:gd name="connsiteY0" fmla="*/ 0 h 9603809"/>
                <a:gd name="connsiteX1" fmla="*/ 5337944 w 6714636"/>
                <a:gd name="connsiteY1" fmla="*/ 1443789 h 9603809"/>
                <a:gd name="connsiteX2" fmla="*/ 573439 w 6714636"/>
                <a:gd name="connsiteY2" fmla="*/ 1275348 h 9603809"/>
                <a:gd name="connsiteX3" fmla="*/ 188429 w 6714636"/>
                <a:gd name="connsiteY3" fmla="*/ 8349915 h 9603809"/>
                <a:gd name="connsiteX4" fmla="*/ 1199082 w 6714636"/>
                <a:gd name="connsiteY4" fmla="*/ 9577135 h 9603809"/>
                <a:gd name="connsiteX5" fmla="*/ 2979755 w 6714636"/>
                <a:gd name="connsiteY5" fmla="*/ 9119937 h 9603809"/>
                <a:gd name="connsiteX6" fmla="*/ 3581334 w 6714636"/>
                <a:gd name="connsiteY6" fmla="*/ 7218947 h 9603809"/>
                <a:gd name="connsiteX0" fmla="*/ 6709545 w 6714636"/>
                <a:gd name="connsiteY0" fmla="*/ 0 h 9603809"/>
                <a:gd name="connsiteX1" fmla="*/ 5337944 w 6714636"/>
                <a:gd name="connsiteY1" fmla="*/ 1443789 h 9603809"/>
                <a:gd name="connsiteX2" fmla="*/ 573439 w 6714636"/>
                <a:gd name="connsiteY2" fmla="*/ 1275348 h 9603809"/>
                <a:gd name="connsiteX3" fmla="*/ 188429 w 6714636"/>
                <a:gd name="connsiteY3" fmla="*/ 8349915 h 9603809"/>
                <a:gd name="connsiteX4" fmla="*/ 1199082 w 6714636"/>
                <a:gd name="connsiteY4" fmla="*/ 9577135 h 9603809"/>
                <a:gd name="connsiteX5" fmla="*/ 3244450 w 6714636"/>
                <a:gd name="connsiteY5" fmla="*/ 9264316 h 9603809"/>
                <a:gd name="connsiteX6" fmla="*/ 3581334 w 6714636"/>
                <a:gd name="connsiteY6" fmla="*/ 7218947 h 9603809"/>
                <a:gd name="connsiteX0" fmla="*/ 6709545 w 6714636"/>
                <a:gd name="connsiteY0" fmla="*/ 0 h 9603809"/>
                <a:gd name="connsiteX1" fmla="*/ 5337944 w 6714636"/>
                <a:gd name="connsiteY1" fmla="*/ 1443789 h 9603809"/>
                <a:gd name="connsiteX2" fmla="*/ 573439 w 6714636"/>
                <a:gd name="connsiteY2" fmla="*/ 1275348 h 9603809"/>
                <a:gd name="connsiteX3" fmla="*/ 188429 w 6714636"/>
                <a:gd name="connsiteY3" fmla="*/ 8349915 h 9603809"/>
                <a:gd name="connsiteX4" fmla="*/ 1199082 w 6714636"/>
                <a:gd name="connsiteY4" fmla="*/ 9577135 h 9603809"/>
                <a:gd name="connsiteX5" fmla="*/ 3244450 w 6714636"/>
                <a:gd name="connsiteY5" fmla="*/ 9264316 h 9603809"/>
                <a:gd name="connsiteX6" fmla="*/ 3581334 w 6714636"/>
                <a:gd name="connsiteY6" fmla="*/ 7218947 h 9603809"/>
                <a:gd name="connsiteX0" fmla="*/ 6709545 w 6714636"/>
                <a:gd name="connsiteY0" fmla="*/ 0 h 9689361"/>
                <a:gd name="connsiteX1" fmla="*/ 5337944 w 6714636"/>
                <a:gd name="connsiteY1" fmla="*/ 1443789 h 9689361"/>
                <a:gd name="connsiteX2" fmla="*/ 573439 w 6714636"/>
                <a:gd name="connsiteY2" fmla="*/ 1275348 h 9689361"/>
                <a:gd name="connsiteX3" fmla="*/ 188429 w 6714636"/>
                <a:gd name="connsiteY3" fmla="*/ 8349915 h 9689361"/>
                <a:gd name="connsiteX4" fmla="*/ 1175018 w 6714636"/>
                <a:gd name="connsiteY4" fmla="*/ 9673387 h 9689361"/>
                <a:gd name="connsiteX5" fmla="*/ 3244450 w 6714636"/>
                <a:gd name="connsiteY5" fmla="*/ 9264316 h 9689361"/>
                <a:gd name="connsiteX6" fmla="*/ 3581334 w 6714636"/>
                <a:gd name="connsiteY6" fmla="*/ 7218947 h 9689361"/>
                <a:gd name="connsiteX0" fmla="*/ 6709545 w 6714636"/>
                <a:gd name="connsiteY0" fmla="*/ 0 h 9505605"/>
                <a:gd name="connsiteX1" fmla="*/ 5337944 w 6714636"/>
                <a:gd name="connsiteY1" fmla="*/ 1443789 h 9505605"/>
                <a:gd name="connsiteX2" fmla="*/ 573439 w 6714636"/>
                <a:gd name="connsiteY2" fmla="*/ 1275348 h 9505605"/>
                <a:gd name="connsiteX3" fmla="*/ 188429 w 6714636"/>
                <a:gd name="connsiteY3" fmla="*/ 8349915 h 9505605"/>
                <a:gd name="connsiteX4" fmla="*/ 1006576 w 6714636"/>
                <a:gd name="connsiteY4" fmla="*/ 9456818 h 9505605"/>
                <a:gd name="connsiteX5" fmla="*/ 3244450 w 6714636"/>
                <a:gd name="connsiteY5" fmla="*/ 9264316 h 9505605"/>
                <a:gd name="connsiteX6" fmla="*/ 3581334 w 6714636"/>
                <a:gd name="connsiteY6" fmla="*/ 7218947 h 9505605"/>
                <a:gd name="connsiteX0" fmla="*/ 6709545 w 6714636"/>
                <a:gd name="connsiteY0" fmla="*/ 0 h 9505605"/>
                <a:gd name="connsiteX1" fmla="*/ 5337944 w 6714636"/>
                <a:gd name="connsiteY1" fmla="*/ 1443789 h 9505605"/>
                <a:gd name="connsiteX2" fmla="*/ 573439 w 6714636"/>
                <a:gd name="connsiteY2" fmla="*/ 1275348 h 9505605"/>
                <a:gd name="connsiteX3" fmla="*/ 188429 w 6714636"/>
                <a:gd name="connsiteY3" fmla="*/ 8349915 h 9505605"/>
                <a:gd name="connsiteX4" fmla="*/ 1175019 w 6714636"/>
                <a:gd name="connsiteY4" fmla="*/ 9456818 h 9505605"/>
                <a:gd name="connsiteX5" fmla="*/ 3244450 w 6714636"/>
                <a:gd name="connsiteY5" fmla="*/ 9264316 h 9505605"/>
                <a:gd name="connsiteX6" fmla="*/ 3581334 w 6714636"/>
                <a:gd name="connsiteY6" fmla="*/ 7218947 h 9505605"/>
                <a:gd name="connsiteX0" fmla="*/ 6709545 w 6714636"/>
                <a:gd name="connsiteY0" fmla="*/ 0 h 9511420"/>
                <a:gd name="connsiteX1" fmla="*/ 5337944 w 6714636"/>
                <a:gd name="connsiteY1" fmla="*/ 1443789 h 9511420"/>
                <a:gd name="connsiteX2" fmla="*/ 573439 w 6714636"/>
                <a:gd name="connsiteY2" fmla="*/ 1275348 h 9511420"/>
                <a:gd name="connsiteX3" fmla="*/ 188429 w 6714636"/>
                <a:gd name="connsiteY3" fmla="*/ 8349915 h 9511420"/>
                <a:gd name="connsiteX4" fmla="*/ 1175019 w 6714636"/>
                <a:gd name="connsiteY4" fmla="*/ 9456818 h 9511420"/>
                <a:gd name="connsiteX5" fmla="*/ 3244450 w 6714636"/>
                <a:gd name="connsiteY5" fmla="*/ 9119938 h 9511420"/>
                <a:gd name="connsiteX6" fmla="*/ 3581334 w 6714636"/>
                <a:gd name="connsiteY6" fmla="*/ 7218947 h 9511420"/>
                <a:gd name="connsiteX0" fmla="*/ 6709545 w 6714636"/>
                <a:gd name="connsiteY0" fmla="*/ 0 h 9471911"/>
                <a:gd name="connsiteX1" fmla="*/ 5337944 w 6714636"/>
                <a:gd name="connsiteY1" fmla="*/ 1443789 h 9471911"/>
                <a:gd name="connsiteX2" fmla="*/ 573439 w 6714636"/>
                <a:gd name="connsiteY2" fmla="*/ 1275348 h 9471911"/>
                <a:gd name="connsiteX3" fmla="*/ 188429 w 6714636"/>
                <a:gd name="connsiteY3" fmla="*/ 8349915 h 9471911"/>
                <a:gd name="connsiteX4" fmla="*/ 1175019 w 6714636"/>
                <a:gd name="connsiteY4" fmla="*/ 9456818 h 9471911"/>
                <a:gd name="connsiteX5" fmla="*/ 3244450 w 6714636"/>
                <a:gd name="connsiteY5" fmla="*/ 9119938 h 9471911"/>
                <a:gd name="connsiteX6" fmla="*/ 3581334 w 6714636"/>
                <a:gd name="connsiteY6" fmla="*/ 7218947 h 9471911"/>
                <a:gd name="connsiteX0" fmla="*/ 6709545 w 6714636"/>
                <a:gd name="connsiteY0" fmla="*/ 0 h 9544784"/>
                <a:gd name="connsiteX1" fmla="*/ 5337944 w 6714636"/>
                <a:gd name="connsiteY1" fmla="*/ 1443789 h 9544784"/>
                <a:gd name="connsiteX2" fmla="*/ 573439 w 6714636"/>
                <a:gd name="connsiteY2" fmla="*/ 1275348 h 9544784"/>
                <a:gd name="connsiteX3" fmla="*/ 188429 w 6714636"/>
                <a:gd name="connsiteY3" fmla="*/ 7892715 h 9544784"/>
                <a:gd name="connsiteX4" fmla="*/ 1175019 w 6714636"/>
                <a:gd name="connsiteY4" fmla="*/ 9456818 h 9544784"/>
                <a:gd name="connsiteX5" fmla="*/ 3244450 w 6714636"/>
                <a:gd name="connsiteY5" fmla="*/ 9119938 h 9544784"/>
                <a:gd name="connsiteX6" fmla="*/ 3581334 w 6714636"/>
                <a:gd name="connsiteY6" fmla="*/ 7218947 h 9544784"/>
                <a:gd name="connsiteX0" fmla="*/ 6709545 w 6714636"/>
                <a:gd name="connsiteY0" fmla="*/ 0 h 9534218"/>
                <a:gd name="connsiteX1" fmla="*/ 5337944 w 6714636"/>
                <a:gd name="connsiteY1" fmla="*/ 1443789 h 9534218"/>
                <a:gd name="connsiteX2" fmla="*/ 573439 w 6714636"/>
                <a:gd name="connsiteY2" fmla="*/ 1275348 h 9534218"/>
                <a:gd name="connsiteX3" fmla="*/ 188429 w 6714636"/>
                <a:gd name="connsiteY3" fmla="*/ 7892715 h 9534218"/>
                <a:gd name="connsiteX4" fmla="*/ 1175019 w 6714636"/>
                <a:gd name="connsiteY4" fmla="*/ 9456818 h 9534218"/>
                <a:gd name="connsiteX5" fmla="*/ 3244450 w 6714636"/>
                <a:gd name="connsiteY5" fmla="*/ 9119938 h 9534218"/>
                <a:gd name="connsiteX6" fmla="*/ 3581334 w 6714636"/>
                <a:gd name="connsiteY6" fmla="*/ 7218947 h 9534218"/>
                <a:gd name="connsiteX0" fmla="*/ 6745731 w 6750948"/>
                <a:gd name="connsiteY0" fmla="*/ 0 h 9534218"/>
                <a:gd name="connsiteX1" fmla="*/ 5374130 w 6750948"/>
                <a:gd name="connsiteY1" fmla="*/ 1443789 h 9534218"/>
                <a:gd name="connsiteX2" fmla="*/ 537436 w 6750948"/>
                <a:gd name="connsiteY2" fmla="*/ 2021305 h 9534218"/>
                <a:gd name="connsiteX3" fmla="*/ 224615 w 6750948"/>
                <a:gd name="connsiteY3" fmla="*/ 7892715 h 9534218"/>
                <a:gd name="connsiteX4" fmla="*/ 1211205 w 6750948"/>
                <a:gd name="connsiteY4" fmla="*/ 9456818 h 9534218"/>
                <a:gd name="connsiteX5" fmla="*/ 3280636 w 6750948"/>
                <a:gd name="connsiteY5" fmla="*/ 9119938 h 9534218"/>
                <a:gd name="connsiteX6" fmla="*/ 3617520 w 6750948"/>
                <a:gd name="connsiteY6" fmla="*/ 7218947 h 9534218"/>
                <a:gd name="connsiteX0" fmla="*/ 6745731 w 6750948"/>
                <a:gd name="connsiteY0" fmla="*/ 0 h 9534218"/>
                <a:gd name="connsiteX1" fmla="*/ 5374130 w 6750948"/>
                <a:gd name="connsiteY1" fmla="*/ 1443789 h 9534218"/>
                <a:gd name="connsiteX2" fmla="*/ 537436 w 6750948"/>
                <a:gd name="connsiteY2" fmla="*/ 2021305 h 9534218"/>
                <a:gd name="connsiteX3" fmla="*/ 224615 w 6750948"/>
                <a:gd name="connsiteY3" fmla="*/ 7892715 h 9534218"/>
                <a:gd name="connsiteX4" fmla="*/ 1211205 w 6750948"/>
                <a:gd name="connsiteY4" fmla="*/ 9456818 h 9534218"/>
                <a:gd name="connsiteX5" fmla="*/ 3280636 w 6750948"/>
                <a:gd name="connsiteY5" fmla="*/ 9119938 h 9534218"/>
                <a:gd name="connsiteX6" fmla="*/ 3617520 w 6750948"/>
                <a:gd name="connsiteY6" fmla="*/ 7218947 h 9534218"/>
                <a:gd name="connsiteX0" fmla="*/ 6745731 w 6750948"/>
                <a:gd name="connsiteY0" fmla="*/ 0 h 9531395"/>
                <a:gd name="connsiteX1" fmla="*/ 5374130 w 6750948"/>
                <a:gd name="connsiteY1" fmla="*/ 1443789 h 9531395"/>
                <a:gd name="connsiteX2" fmla="*/ 537436 w 6750948"/>
                <a:gd name="connsiteY2" fmla="*/ 2021305 h 9531395"/>
                <a:gd name="connsiteX3" fmla="*/ 224615 w 6750948"/>
                <a:gd name="connsiteY3" fmla="*/ 7892715 h 9531395"/>
                <a:gd name="connsiteX4" fmla="*/ 1211205 w 6750948"/>
                <a:gd name="connsiteY4" fmla="*/ 9456818 h 9531395"/>
                <a:gd name="connsiteX5" fmla="*/ 3280636 w 6750948"/>
                <a:gd name="connsiteY5" fmla="*/ 9119938 h 9531395"/>
                <a:gd name="connsiteX6" fmla="*/ 3000083 w 6750948"/>
                <a:gd name="connsiteY6" fmla="*/ 7315704 h 9531395"/>
                <a:gd name="connsiteX0" fmla="*/ 6745731 w 6750948"/>
                <a:gd name="connsiteY0" fmla="*/ 0 h 9572310"/>
                <a:gd name="connsiteX1" fmla="*/ 5374130 w 6750948"/>
                <a:gd name="connsiteY1" fmla="*/ 1443789 h 9572310"/>
                <a:gd name="connsiteX2" fmla="*/ 537436 w 6750948"/>
                <a:gd name="connsiteY2" fmla="*/ 2021305 h 9572310"/>
                <a:gd name="connsiteX3" fmla="*/ 224615 w 6750948"/>
                <a:gd name="connsiteY3" fmla="*/ 7892715 h 9572310"/>
                <a:gd name="connsiteX4" fmla="*/ 1211205 w 6750948"/>
                <a:gd name="connsiteY4" fmla="*/ 9456818 h 9572310"/>
                <a:gd name="connsiteX5" fmla="*/ 2822538 w 6750948"/>
                <a:gd name="connsiteY5" fmla="*/ 9216694 h 9572310"/>
                <a:gd name="connsiteX6" fmla="*/ 3000083 w 6750948"/>
                <a:gd name="connsiteY6" fmla="*/ 7315704 h 95723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750948" h="9572310">
                  <a:moveTo>
                    <a:pt x="6745731" y="0"/>
                  </a:moveTo>
                  <a:cubicBezTo>
                    <a:pt x="6801878" y="485273"/>
                    <a:pt x="6408846" y="1106905"/>
                    <a:pt x="5374130" y="1443789"/>
                  </a:cubicBezTo>
                  <a:cubicBezTo>
                    <a:pt x="4339414" y="1780673"/>
                    <a:pt x="1395688" y="946484"/>
                    <a:pt x="537436" y="2021305"/>
                  </a:cubicBezTo>
                  <a:cubicBezTo>
                    <a:pt x="-320816" y="3096126"/>
                    <a:pt x="68204" y="6472989"/>
                    <a:pt x="224615" y="7892715"/>
                  </a:cubicBezTo>
                  <a:cubicBezTo>
                    <a:pt x="381026" y="9312441"/>
                    <a:pt x="778218" y="9236155"/>
                    <a:pt x="1211205" y="9456818"/>
                  </a:cubicBezTo>
                  <a:cubicBezTo>
                    <a:pt x="1644192" y="9677481"/>
                    <a:pt x="2524392" y="9573546"/>
                    <a:pt x="2822538" y="9216694"/>
                  </a:cubicBezTo>
                  <a:cubicBezTo>
                    <a:pt x="3120684" y="8859842"/>
                    <a:pt x="3028157" y="8097757"/>
                    <a:pt x="3000083" y="7315704"/>
                  </a:cubicBezTo>
                </a:path>
              </a:pathLst>
            </a:custGeom>
            <a:noFill/>
            <a:ln w="63500">
              <a:solidFill>
                <a:schemeClr val="tx1"/>
              </a:solidFill>
              <a:prstDash val="dash"/>
              <a:tailEnd type="arrow"/>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7" name="Oval 176"/>
            <p:cNvSpPr/>
            <p:nvPr/>
          </p:nvSpPr>
          <p:spPr>
            <a:xfrm>
              <a:off x="14355782" y="8763000"/>
              <a:ext cx="2485881" cy="1054771"/>
            </a:xfrm>
            <a:prstGeom prst="ellipse">
              <a:avLst/>
            </a:prstGeom>
            <a:solidFill>
              <a:schemeClr val="bg1"/>
            </a:solidFill>
            <a:ln w="5715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err="1" smtClean="0">
                  <a:solidFill>
                    <a:schemeClr val="tx1"/>
                  </a:solidFill>
                  <a:latin typeface="Arial" panose="020B0604020202020204" pitchFamily="34" charset="0"/>
                  <a:cs typeface="Arial" panose="020B0604020202020204" pitchFamily="34" charset="0"/>
                </a:rPr>
                <a:t>CycB</a:t>
              </a:r>
              <a:endParaRPr lang="en-US" sz="3600" dirty="0">
                <a:solidFill>
                  <a:schemeClr val="tx1"/>
                </a:solidFill>
                <a:latin typeface="Arial" panose="020B0604020202020204" pitchFamily="34" charset="0"/>
                <a:cs typeface="Arial" panose="020B0604020202020204" pitchFamily="34" charset="0"/>
              </a:endParaRPr>
            </a:p>
          </p:txBody>
        </p:sp>
        <p:sp>
          <p:nvSpPr>
            <p:cNvPr id="178" name="Oval 177"/>
            <p:cNvSpPr/>
            <p:nvPr/>
          </p:nvSpPr>
          <p:spPr>
            <a:xfrm>
              <a:off x="16710423" y="10591800"/>
              <a:ext cx="2485881" cy="1054771"/>
            </a:xfrm>
            <a:prstGeom prst="ellipse">
              <a:avLst/>
            </a:prstGeom>
            <a:solidFill>
              <a:schemeClr val="bg1"/>
            </a:solidFill>
            <a:ln w="5715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smtClean="0">
                  <a:solidFill>
                    <a:schemeClr val="tx1"/>
                  </a:solidFill>
                  <a:latin typeface="Arial" panose="020B0604020202020204" pitchFamily="34" charset="0"/>
                  <a:cs typeface="Arial" panose="020B0604020202020204" pitchFamily="34" charset="0"/>
                </a:rPr>
                <a:t>Cdh1</a:t>
              </a:r>
              <a:endParaRPr lang="en-US" sz="3600" dirty="0">
                <a:solidFill>
                  <a:schemeClr val="tx1"/>
                </a:solidFill>
                <a:latin typeface="Arial" panose="020B0604020202020204" pitchFamily="34" charset="0"/>
                <a:cs typeface="Arial" panose="020B0604020202020204" pitchFamily="34" charset="0"/>
              </a:endParaRPr>
            </a:p>
          </p:txBody>
        </p:sp>
        <p:sp>
          <p:nvSpPr>
            <p:cNvPr id="179" name="Oval 178"/>
            <p:cNvSpPr/>
            <p:nvPr/>
          </p:nvSpPr>
          <p:spPr>
            <a:xfrm>
              <a:off x="11945935" y="10591800"/>
              <a:ext cx="2485881" cy="1054771"/>
            </a:xfrm>
            <a:prstGeom prst="ellipse">
              <a:avLst/>
            </a:prstGeom>
            <a:solidFill>
              <a:schemeClr val="bg1"/>
            </a:solidFill>
            <a:ln w="5715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smtClean="0">
                  <a:solidFill>
                    <a:schemeClr val="tx1"/>
                  </a:solidFill>
                  <a:latin typeface="Arial" panose="020B0604020202020204" pitchFamily="34" charset="0"/>
                  <a:cs typeface="Arial" panose="020B0604020202020204" pitchFamily="34" charset="0"/>
                </a:rPr>
                <a:t>Cdh1P</a:t>
              </a:r>
              <a:endParaRPr lang="en-US" sz="3600" dirty="0">
                <a:solidFill>
                  <a:schemeClr val="tx1"/>
                </a:solidFill>
                <a:latin typeface="Arial" panose="020B0604020202020204" pitchFamily="34" charset="0"/>
                <a:cs typeface="Arial" panose="020B0604020202020204" pitchFamily="34" charset="0"/>
              </a:endParaRPr>
            </a:p>
          </p:txBody>
        </p:sp>
        <p:sp>
          <p:nvSpPr>
            <p:cNvPr id="180" name="Oval 179"/>
            <p:cNvSpPr/>
            <p:nvPr/>
          </p:nvSpPr>
          <p:spPr>
            <a:xfrm>
              <a:off x="14359990" y="12280229"/>
              <a:ext cx="2485881" cy="1054771"/>
            </a:xfrm>
            <a:prstGeom prst="ellipse">
              <a:avLst/>
            </a:prstGeom>
            <a:solidFill>
              <a:schemeClr val="bg1"/>
            </a:solidFill>
            <a:ln w="5715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smtClean="0">
                  <a:solidFill>
                    <a:schemeClr val="tx1"/>
                  </a:solidFill>
                  <a:latin typeface="Arial" panose="020B0604020202020204" pitchFamily="34" charset="0"/>
                  <a:cs typeface="Arial" panose="020B0604020202020204" pitchFamily="34" charset="0"/>
                </a:rPr>
                <a:t>Cdc14</a:t>
              </a:r>
              <a:endParaRPr lang="en-US" sz="3600" dirty="0">
                <a:solidFill>
                  <a:schemeClr val="tx1"/>
                </a:solidFill>
                <a:latin typeface="Arial" panose="020B0604020202020204" pitchFamily="34" charset="0"/>
                <a:cs typeface="Arial" panose="020B0604020202020204" pitchFamily="34" charset="0"/>
              </a:endParaRPr>
            </a:p>
          </p:txBody>
        </p:sp>
      </p:grpSp>
      <p:sp>
        <p:nvSpPr>
          <p:cNvPr id="181" name="TextBox 180"/>
          <p:cNvSpPr txBox="1"/>
          <p:nvPr/>
        </p:nvSpPr>
        <p:spPr>
          <a:xfrm>
            <a:off x="29718000" y="8305800"/>
            <a:ext cx="4344459" cy="707886"/>
          </a:xfrm>
          <a:prstGeom prst="rect">
            <a:avLst/>
          </a:prstGeom>
          <a:noFill/>
        </p:spPr>
        <p:txBody>
          <a:bodyPr wrap="none" rtlCol="0">
            <a:spAutoFit/>
          </a:bodyPr>
          <a:lstStyle/>
          <a:p>
            <a:r>
              <a:rPr lang="en-US" sz="4000" b="1" dirty="0" smtClean="0">
                <a:latin typeface="Arial" panose="020B0604020202020204" pitchFamily="34" charset="0"/>
                <a:cs typeface="Arial" panose="020B0604020202020204" pitchFamily="34" charset="0"/>
              </a:rPr>
              <a:t>Original Model </a:t>
            </a:r>
            <a:r>
              <a:rPr lang="en-US" sz="2800" dirty="0" smtClean="0">
                <a:latin typeface="Arial" panose="020B0604020202020204" pitchFamily="34" charset="0"/>
                <a:cs typeface="Arial" panose="020B0604020202020204" pitchFamily="34" charset="0"/>
              </a:rPr>
              <a:t>[3]</a:t>
            </a:r>
            <a:endParaRPr lang="en-US" sz="4000" dirty="0">
              <a:latin typeface="Arial" panose="020B0604020202020204" pitchFamily="34" charset="0"/>
              <a:cs typeface="Arial" panose="020B0604020202020204" pitchFamily="34" charset="0"/>
            </a:endParaRPr>
          </a:p>
        </p:txBody>
      </p:sp>
      <p:sp>
        <p:nvSpPr>
          <p:cNvPr id="119" name="TextBox 118"/>
          <p:cNvSpPr txBox="1"/>
          <p:nvPr/>
        </p:nvSpPr>
        <p:spPr>
          <a:xfrm>
            <a:off x="34642343" y="20252085"/>
            <a:ext cx="3076657" cy="420522"/>
          </a:xfrm>
          <a:prstGeom prst="rect">
            <a:avLst/>
          </a:prstGeom>
          <a:noFill/>
        </p:spPr>
        <p:txBody>
          <a:bodyPr wrap="none" rtlCol="0">
            <a:spAutoFit/>
          </a:bodyPr>
          <a:lstStyle/>
          <a:p>
            <a:r>
              <a:rPr lang="en-US" sz="2000" dirty="0" err="1" smtClean="0">
                <a:latin typeface="Arial" panose="020B0604020202020204" pitchFamily="34" charset="0"/>
                <a:cs typeface="Arial" panose="020B0604020202020204" pitchFamily="34" charset="0"/>
              </a:rPr>
              <a:t>ModelBuilder</a:t>
            </a:r>
            <a:r>
              <a:rPr lang="en-US" sz="2000" dirty="0" smtClean="0">
                <a:latin typeface="Arial" panose="020B0604020202020204" pitchFamily="34" charset="0"/>
                <a:cs typeface="Arial" panose="020B0604020202020204" pitchFamily="34" charset="0"/>
              </a:rPr>
              <a:t> Events Tab</a:t>
            </a:r>
            <a:endParaRPr lang="en-US" sz="2000" dirty="0">
              <a:latin typeface="Arial" panose="020B0604020202020204" pitchFamily="34" charset="0"/>
              <a:cs typeface="Arial" panose="020B0604020202020204" pitchFamily="34" charset="0"/>
            </a:endParaRPr>
          </a:p>
        </p:txBody>
      </p:sp>
      <p:pic>
        <p:nvPicPr>
          <p:cNvPr id="124" name="Picture 3"/>
          <p:cNvPicPr>
            <a:picLocks noChangeAspect="1" noChangeArrowheads="1"/>
          </p:cNvPicPr>
          <p:nvPr/>
        </p:nvPicPr>
        <p:blipFill rotWithShape="1">
          <a:blip r:embed="rId9">
            <a:extLst>
              <a:ext uri="{28A0092B-C50C-407E-A947-70E740481C1C}">
                <a14:useLocalDpi xmlns:a14="http://schemas.microsoft.com/office/drawing/2010/main" val="0"/>
              </a:ext>
            </a:extLst>
          </a:blip>
          <a:srcRect l="53602" r="6869" b="1000"/>
          <a:stretch/>
        </p:blipFill>
        <p:spPr bwMode="auto">
          <a:xfrm>
            <a:off x="34747200" y="14325600"/>
            <a:ext cx="7955488" cy="5898594"/>
          </a:xfrm>
          <a:prstGeom prst="rect">
            <a:avLst/>
          </a:prstGeom>
          <a:noFill/>
          <a:ln w="9525">
            <a:solidFill>
              <a:schemeClr val="tx2">
                <a:lumMod val="75000"/>
              </a:schemeClr>
            </a:solidFill>
            <a:miter lim="800000"/>
            <a:headEnd/>
            <a:tailEnd/>
          </a:ln>
          <a:extLst>
            <a:ext uri="{909E8E84-426E-40DD-AFC4-6F175D3DCCD1}">
              <a14:hiddenFill xmlns:a14="http://schemas.microsoft.com/office/drawing/2010/main">
                <a:solidFill>
                  <a:schemeClr val="accent1"/>
                </a:solidFill>
              </a14:hiddenFill>
            </a:ext>
          </a:extLst>
        </p:spPr>
      </p:pic>
      <p:pic>
        <p:nvPicPr>
          <p:cNvPr id="126" name="Picture 4"/>
          <p:cNvPicPr>
            <a:picLocks noChangeAspect="1" noChangeArrowheads="1"/>
          </p:cNvPicPr>
          <p:nvPr/>
        </p:nvPicPr>
        <p:blipFill rotWithShape="1">
          <a:blip r:embed="rId10">
            <a:extLst>
              <a:ext uri="{28A0092B-C50C-407E-A947-70E740481C1C}">
                <a14:useLocalDpi xmlns:a14="http://schemas.microsoft.com/office/drawing/2010/main" val="0"/>
              </a:ext>
            </a:extLst>
          </a:blip>
          <a:srcRect l="53711" t="77790" r="7590" b="12105"/>
          <a:stretch/>
        </p:blipFill>
        <p:spPr bwMode="auto">
          <a:xfrm>
            <a:off x="34747200" y="20644790"/>
            <a:ext cx="7955280" cy="615010"/>
          </a:xfrm>
          <a:prstGeom prst="rect">
            <a:avLst/>
          </a:prstGeom>
          <a:noFill/>
          <a:ln w="9525">
            <a:solidFill>
              <a:schemeClr val="tx2">
                <a:lumMod val="75000"/>
              </a:schemeClr>
            </a:solidFill>
            <a:miter lim="800000"/>
            <a:headEnd/>
            <a:tailEnd/>
          </a:ln>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4066185423"/>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24</TotalTime>
  <Words>416</Words>
  <Application>Microsoft Office PowerPoint</Application>
  <PresentationFormat>Custom</PresentationFormat>
  <Paragraphs>72</Paragraphs>
  <Slides>1</Slides>
  <Notes>1</Notes>
  <HiddenSlides>0</HiddenSlides>
  <MMClips>0</MMClips>
  <ScaleCrop>false</ScaleCrop>
  <HeadingPairs>
    <vt:vector size="4" baseType="variant">
      <vt:variant>
        <vt:lpstr>Theme</vt:lpstr>
      </vt:variant>
      <vt:variant>
        <vt:i4>1</vt:i4>
      </vt:variant>
      <vt:variant>
        <vt:lpstr>Slide Titles</vt:lpstr>
      </vt:variant>
      <vt:variant>
        <vt:i4>1</vt:i4>
      </vt:variant>
    </vt:vector>
  </HeadingPairs>
  <TitlesOfParts>
    <vt:vector size="2" baseType="lpstr">
      <vt:lpstr>Office Theme</vt:lpstr>
      <vt:lpstr>Aggregation Connector: A Tool for Building Large Molecular Network Models from Components Thomas C. Jones Jr1, Clifford A. Shaffer1, Alida Palmisano2, Stefan Hoops3, and John J. Tyson2 1Department of Computer Science, Virginia Tech, Blacksburg, VA 2Department of Biological Sciences, Virginia Tech, Blacksburg, VA 3Virginia Bioinformatics Institute, Virginia Tech, Blacksburg, VA {tjones21, shaffer, alida.palmisano, shoops, tyson}@vt.edu</vt:lpstr>
    </vt:vector>
  </TitlesOfParts>
  <Company>Hewlett-Packard</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Aggregation Connector: A Tool for Building Large Molecular Network Models from Components Thomas C. Jones1, Clifford A. Shaffer1, Alida Palmisano2, Stefan Hoops3, and John J. Tyson2 1Department of Computer Science, Virginia Tech, Blacksburg, VA 2Department of Biological Sciences, Virginia Tech, Blacksburg, VA 3Virginia Bioinformatics Institute, Virginia Tech, Blacksburg, VA {tjones21, shaffer, alida.palmisano, shoops, tyson}@vt.edu</dc:title>
  <dc:creator>Thomas Jones</dc:creator>
  <cp:lastModifiedBy>Thomas Jones</cp:lastModifiedBy>
  <cp:revision>2</cp:revision>
  <dcterms:created xsi:type="dcterms:W3CDTF">2013-08-12T13:39:29Z</dcterms:created>
  <dcterms:modified xsi:type="dcterms:W3CDTF">2013-10-15T19:44:09Z</dcterms:modified>
</cp:coreProperties>
</file>