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7" r:id="rId3"/>
    <p:sldId id="299" r:id="rId4"/>
    <p:sldId id="303" r:id="rId5"/>
    <p:sldId id="304" r:id="rId6"/>
    <p:sldId id="305" r:id="rId7"/>
    <p:sldId id="301" r:id="rId8"/>
    <p:sldId id="30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706" autoAdjust="0"/>
  </p:normalViewPr>
  <p:slideViewPr>
    <p:cSldViewPr>
      <p:cViewPr varScale="1">
        <p:scale>
          <a:sx n="98" d="100"/>
          <a:sy n="98" d="100"/>
        </p:scale>
        <p:origin x="-10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9D0C9-359B-482F-B9B0-9BFADD936EC0}" type="datetimeFigureOut">
              <a:rPr lang="en-US" smtClean="0"/>
              <a:pPr/>
              <a:t>6/21/2009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C502D-D5B6-46DB-80D1-F2F83D275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225"/>
            <a:ext cx="7772400" cy="4524375"/>
          </a:xfrm>
        </p:spPr>
        <p:txBody>
          <a:bodyPr/>
          <a:lstStyle>
            <a:lvl2pPr>
              <a:defRPr baseline="0">
                <a:solidFill>
                  <a:srgbClr val="C00000"/>
                </a:solidFill>
              </a:defRPr>
            </a:lvl2pPr>
            <a:lvl3pPr>
              <a:defRPr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24025"/>
            <a:ext cx="3810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4025"/>
            <a:ext cx="38100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24025"/>
            <a:ext cx="7772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2209800" y="152400"/>
            <a:ext cx="0" cy="533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>
            <a:off x="2209800" y="152400"/>
            <a:ext cx="25146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0603" name="Picture 11" descr="vt_shield_tag_onwhite23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201" y="228600"/>
            <a:ext cx="1971675" cy="445770"/>
          </a:xfrm>
          <a:prstGeom prst="rect">
            <a:avLst/>
          </a:prstGeom>
          <a:noFill/>
        </p:spPr>
      </p:pic>
      <p:sp>
        <p:nvSpPr>
          <p:cNvPr id="110609" name="Line 17"/>
          <p:cNvSpPr>
            <a:spLocks noChangeShapeType="1"/>
          </p:cNvSpPr>
          <p:nvPr/>
        </p:nvSpPr>
        <p:spPr bwMode="auto">
          <a:xfrm>
            <a:off x="228600" y="685800"/>
            <a:ext cx="0" cy="5867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>
            <a:off x="228600" y="6553200"/>
            <a:ext cx="2971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8E2344"/>
          </a:solidFill>
          <a:effectLst>
            <a:outerShdw blurRad="38100" dist="38100" dir="2700000" algn="tl">
              <a:srgbClr val="C0C0C0"/>
            </a:outerShdw>
          </a:effectLst>
          <a:latin typeface="Franklin Gothic Dem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800">
          <a:solidFill>
            <a:srgbClr val="E8751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400">
          <a:solidFill>
            <a:srgbClr val="8CAFA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F6075"/>
        </a:buClr>
        <a:buFont typeface="Wingdings" pitchFamily="116" charset="2"/>
        <a:buChar char="Ø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8077200" cy="1924051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Disposable Index </a:t>
            </a:r>
            <a:br>
              <a:rPr lang="en-US" sz="4800" dirty="0" smtClean="0"/>
            </a:br>
            <a:r>
              <a:rPr lang="en-US" sz="4800" dirty="0" smtClean="0"/>
              <a:t>for Moving Objects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Jing Dai</a:t>
            </a:r>
          </a:p>
          <a:p>
            <a:r>
              <a:rPr lang="en-US" sz="2800" dirty="0" smtClean="0"/>
              <a:t>4/19/2009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3600" dirty="0" smtClean="0"/>
              <a:t>Record Velocity for Location Prediction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Velocity Info is collected for</a:t>
            </a:r>
          </a:p>
          <a:p>
            <a:pPr lvl="1"/>
            <a:r>
              <a:rPr lang="en-US" dirty="0" smtClean="0"/>
              <a:t>Omit location update if velocity is stable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Reduce communication between sensors and server</a:t>
            </a:r>
          </a:p>
          <a:p>
            <a:pPr lvl="1"/>
            <a:r>
              <a:rPr lang="en-US" dirty="0" smtClean="0"/>
              <a:t>Use predicted location if connection is lost </a:t>
            </a:r>
            <a:r>
              <a:rPr lang="en-US" dirty="0" smtClean="0">
                <a:sym typeface="Wingdings" pitchFamily="2" charset="2"/>
              </a:rPr>
              <a:t> Enhance usability of the system</a:t>
            </a:r>
            <a:endParaRPr lang="en-US" dirty="0" smtClean="0"/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Client sends both location and velocity to database</a:t>
            </a:r>
          </a:p>
          <a:p>
            <a:pPr lvl="1"/>
            <a:r>
              <a:rPr lang="en-US" dirty="0" smtClean="0"/>
              <a:t>Add temporal information to B-tree (</a:t>
            </a:r>
            <a:r>
              <a:rPr lang="en-US" dirty="0" err="1" smtClean="0"/>
              <a:t>B</a:t>
            </a:r>
            <a:r>
              <a:rPr lang="en-US" baseline="30000" dirty="0" err="1" smtClean="0"/>
              <a:t>x</a:t>
            </a:r>
            <a:r>
              <a:rPr lang="en-US" dirty="0" smtClean="0"/>
              <a:t>-tree)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Franklin Gothic Demi" pitchFamily="34" charset="0"/>
              </a:rPr>
              <a:t>Record Velocity for Location Prediction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</a:t>
            </a:r>
            <a:r>
              <a:rPr lang="en-US" baseline="30000" dirty="0" err="1" smtClean="0"/>
              <a:t>x</a:t>
            </a:r>
            <a:r>
              <a:rPr lang="en-US" dirty="0" smtClean="0"/>
              <a:t>-tree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000" y="4703762"/>
            <a:ext cx="8375650" cy="2001838"/>
            <a:chOff x="6350" y="4038600"/>
            <a:chExt cx="8985250" cy="2306638"/>
          </a:xfrm>
        </p:grpSpPr>
        <p:sp>
          <p:nvSpPr>
            <p:cNvPr id="5" name="直角三角形 64"/>
            <p:cNvSpPr/>
            <p:nvPr/>
          </p:nvSpPr>
          <p:spPr>
            <a:xfrm>
              <a:off x="4495800" y="4038600"/>
              <a:ext cx="4267200" cy="1524000"/>
            </a:xfrm>
            <a:prstGeom prst="rtTriangle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kern="0" dirty="0">
                  <a:solidFill>
                    <a:sysClr val="window" lastClr="FFFFFF"/>
                  </a:solidFill>
                  <a:latin typeface="Calibri"/>
                </a:rPr>
                <a:t>BT</a:t>
              </a:r>
              <a:r>
                <a:rPr lang="en-US" sz="2000" kern="0" baseline="-25000" dirty="0">
                  <a:solidFill>
                    <a:sysClr val="window" lastClr="FFFFFF"/>
                  </a:solidFill>
                  <a:latin typeface="Calibri"/>
                </a:rPr>
                <a:t>1</a:t>
              </a:r>
            </a:p>
          </p:txBody>
        </p:sp>
        <p:sp>
          <p:nvSpPr>
            <p:cNvPr id="6" name="直角三角形 29"/>
            <p:cNvSpPr/>
            <p:nvPr/>
          </p:nvSpPr>
          <p:spPr>
            <a:xfrm>
              <a:off x="4495800" y="4038600"/>
              <a:ext cx="2133600" cy="1524000"/>
            </a:xfrm>
            <a:prstGeom prst="rtTriangl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  <a:latin typeface="Calibri"/>
                </a:rPr>
                <a:t>BT</a:t>
              </a:r>
              <a:r>
                <a:rPr lang="en-US" sz="2400" kern="0" baseline="-25000" dirty="0">
                  <a:solidFill>
                    <a:sysClr val="window" lastClr="FFFFFF"/>
                  </a:solidFill>
                  <a:latin typeface="Calibri"/>
                </a:rPr>
                <a:t>0</a:t>
              </a:r>
              <a:endParaRPr lang="en-US" sz="1800" kern="0" baseline="-25000" dirty="0">
                <a:solidFill>
                  <a:sysClr val="window" lastClr="FFFFFF"/>
                </a:solidFill>
                <a:latin typeface="Calibri"/>
              </a:endParaRPr>
            </a:p>
          </p:txBody>
        </p:sp>
        <p:cxnSp>
          <p:nvCxnSpPr>
            <p:cNvPr id="7" name="直接箭头连接符 30"/>
            <p:cNvCxnSpPr/>
            <p:nvPr/>
          </p:nvCxnSpPr>
          <p:spPr>
            <a:xfrm>
              <a:off x="152400" y="5715000"/>
              <a:ext cx="8839200" cy="12700"/>
            </a:xfrm>
            <a:prstGeom prst="straightConnector1">
              <a:avLst/>
            </a:prstGeom>
            <a:ln w="25400">
              <a:solidFill>
                <a:schemeClr val="accent6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直角三角形 31"/>
            <p:cNvSpPr/>
            <p:nvPr/>
          </p:nvSpPr>
          <p:spPr>
            <a:xfrm flipH="1">
              <a:off x="228600" y="4038600"/>
              <a:ext cx="4267200" cy="1524000"/>
            </a:xfrm>
            <a:prstGeom prst="rtTriangl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kern="0" dirty="0">
                  <a:solidFill>
                    <a:sysClr val="window" lastClr="FFFFFF"/>
                  </a:solidFill>
                  <a:latin typeface="Calibri"/>
                </a:rPr>
                <a:t>BT</a:t>
              </a:r>
              <a:r>
                <a:rPr lang="en-US" sz="2400" kern="0" baseline="-25000" dirty="0">
                  <a:solidFill>
                    <a:sysClr val="window" lastClr="FFFFFF"/>
                  </a:solidFill>
                  <a:latin typeface="Calibri"/>
                </a:rPr>
                <a:t>0 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76600" y="5867400"/>
              <a:ext cx="665163" cy="4778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err="1">
                  <a:solidFill>
                    <a:schemeClr val="accent6"/>
                  </a:solidFill>
                </a:rPr>
                <a:t>t</a:t>
              </a:r>
              <a:r>
                <a:rPr lang="en-US" baseline="-25000" dirty="0" err="1">
                  <a:solidFill>
                    <a:schemeClr val="accent6"/>
                  </a:solidFill>
                </a:rPr>
                <a:t>now</a:t>
              </a:r>
              <a:endParaRPr lang="en-US" baseline="-25000" dirty="0">
                <a:solidFill>
                  <a:schemeClr val="accent6"/>
                </a:solidFill>
              </a:endParaRPr>
            </a:p>
          </p:txBody>
        </p:sp>
        <p:sp>
          <p:nvSpPr>
            <p:cNvPr id="10" name="Text Box 465"/>
            <p:cNvSpPr txBox="1">
              <a:spLocks noChangeArrowheads="1"/>
            </p:cNvSpPr>
            <p:nvPr/>
          </p:nvSpPr>
          <p:spPr bwMode="auto">
            <a:xfrm>
              <a:off x="6350" y="5811838"/>
              <a:ext cx="327025" cy="4000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000" i="1">
                  <a:solidFill>
                    <a:srgbClr val="2D2D8A"/>
                  </a:solidFill>
                  <a:ea typeface="宋体" pitchFamily="2" charset="-122"/>
                </a:rPr>
                <a:t>0</a:t>
              </a:r>
            </a:p>
          </p:txBody>
        </p:sp>
        <p:sp>
          <p:nvSpPr>
            <p:cNvPr id="11" name="Text Box 467"/>
            <p:cNvSpPr txBox="1">
              <a:spLocks noChangeArrowheads="1"/>
            </p:cNvSpPr>
            <p:nvPr/>
          </p:nvSpPr>
          <p:spPr bwMode="auto">
            <a:xfrm>
              <a:off x="2209800" y="5791200"/>
              <a:ext cx="341313" cy="4000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000" i="1">
                  <a:solidFill>
                    <a:srgbClr val="2D2D8A"/>
                  </a:solidFill>
                  <a:ea typeface="宋体" pitchFamily="2" charset="-122"/>
                </a:rPr>
                <a:t>T</a:t>
              </a:r>
            </a:p>
          </p:txBody>
        </p:sp>
        <p:sp>
          <p:nvSpPr>
            <p:cNvPr id="12" name="Text Box 468"/>
            <p:cNvSpPr txBox="1">
              <a:spLocks noChangeArrowheads="1"/>
            </p:cNvSpPr>
            <p:nvPr/>
          </p:nvSpPr>
          <p:spPr bwMode="auto">
            <a:xfrm>
              <a:off x="4267200" y="5791200"/>
              <a:ext cx="484188" cy="4000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000" i="1" dirty="0">
                  <a:solidFill>
                    <a:schemeClr val="accent6"/>
                  </a:solidFill>
                </a:rPr>
                <a:t>2T</a:t>
              </a:r>
            </a:p>
          </p:txBody>
        </p:sp>
        <p:sp>
          <p:nvSpPr>
            <p:cNvPr id="13" name="Text Box 469"/>
            <p:cNvSpPr txBox="1">
              <a:spLocks noChangeArrowheads="1"/>
            </p:cNvSpPr>
            <p:nvPr/>
          </p:nvSpPr>
          <p:spPr bwMode="auto">
            <a:xfrm>
              <a:off x="6324600" y="5791200"/>
              <a:ext cx="484188" cy="4000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000" i="1" dirty="0">
                  <a:solidFill>
                    <a:schemeClr val="accent6"/>
                  </a:solidFill>
                </a:rPr>
                <a:t>3T</a:t>
              </a:r>
            </a:p>
          </p:txBody>
        </p:sp>
        <p:cxnSp>
          <p:nvCxnSpPr>
            <p:cNvPr id="14" name="直接连接符 38"/>
            <p:cNvCxnSpPr/>
            <p:nvPr/>
          </p:nvCxnSpPr>
          <p:spPr>
            <a:xfrm rot="5400000">
              <a:off x="151607" y="5714206"/>
              <a:ext cx="152400" cy="1587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39"/>
            <p:cNvCxnSpPr/>
            <p:nvPr/>
          </p:nvCxnSpPr>
          <p:spPr>
            <a:xfrm rot="5400000">
              <a:off x="2286794" y="5714206"/>
              <a:ext cx="152400" cy="1588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40"/>
            <p:cNvCxnSpPr/>
            <p:nvPr/>
          </p:nvCxnSpPr>
          <p:spPr>
            <a:xfrm rot="5400000">
              <a:off x="6553994" y="5714206"/>
              <a:ext cx="152400" cy="1588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41"/>
            <p:cNvCxnSpPr/>
            <p:nvPr/>
          </p:nvCxnSpPr>
          <p:spPr>
            <a:xfrm rot="5400000">
              <a:off x="4420394" y="5714206"/>
              <a:ext cx="152400" cy="1588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57"/>
            <p:cNvCxnSpPr/>
            <p:nvPr/>
          </p:nvCxnSpPr>
          <p:spPr>
            <a:xfrm rot="5400000">
              <a:off x="8687594" y="5714206"/>
              <a:ext cx="152400" cy="1588"/>
            </a:xfrm>
            <a:prstGeom prst="line">
              <a:avLst/>
            </a:prstGeom>
            <a:ln w="254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469"/>
            <p:cNvSpPr txBox="1">
              <a:spLocks noChangeArrowheads="1"/>
            </p:cNvSpPr>
            <p:nvPr/>
          </p:nvSpPr>
          <p:spPr bwMode="auto">
            <a:xfrm>
              <a:off x="8507413" y="5772150"/>
              <a:ext cx="484187" cy="4000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zh-CN" sz="2000" i="1" dirty="0">
                  <a:solidFill>
                    <a:schemeClr val="accent6"/>
                  </a:solidFill>
                </a:rPr>
                <a:t>4T</a:t>
              </a:r>
            </a:p>
          </p:txBody>
        </p:sp>
        <p:sp>
          <p:nvSpPr>
            <p:cNvPr id="20" name="直角三角形 62"/>
            <p:cNvSpPr/>
            <p:nvPr/>
          </p:nvSpPr>
          <p:spPr>
            <a:xfrm flipH="1">
              <a:off x="2346325" y="4038600"/>
              <a:ext cx="2149475" cy="1524000"/>
            </a:xfrm>
            <a:prstGeom prst="rtTriangle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kern="0" dirty="0">
                  <a:solidFill>
                    <a:srgbClr val="FFFFFF"/>
                  </a:solidFill>
                  <a:latin typeface="Arial"/>
                </a:rPr>
                <a:t>BT</a:t>
              </a:r>
              <a:r>
                <a:rPr lang="en-US" sz="2000" kern="0" baseline="-25000" dirty="0">
                  <a:solidFill>
                    <a:srgbClr val="FFFFFF"/>
                  </a:solidFill>
                  <a:latin typeface="Arial"/>
                </a:rPr>
                <a:t>1</a:t>
              </a:r>
            </a:p>
          </p:txBody>
        </p:sp>
      </p:grpSp>
      <p:grpSp>
        <p:nvGrpSpPr>
          <p:cNvPr id="21" name="组合 23"/>
          <p:cNvGrpSpPr>
            <a:grpSpLocks/>
          </p:cNvGrpSpPr>
          <p:nvPr/>
        </p:nvGrpSpPr>
        <p:grpSpPr bwMode="auto">
          <a:xfrm>
            <a:off x="685800" y="2667000"/>
            <a:ext cx="7869238" cy="1789113"/>
            <a:chOff x="1274762" y="1371600"/>
            <a:chExt cx="7869238" cy="2189631"/>
          </a:xfrm>
        </p:grpSpPr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3124200" y="1377356"/>
              <a:ext cx="1143000" cy="575094"/>
            </a:xfrm>
            <a:prstGeom prst="roundRect">
              <a:avLst/>
            </a:prstGeom>
            <a:solidFill>
              <a:schemeClr val="accent5"/>
            </a:solidFill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b="1" i="1" dirty="0" err="1" smtClean="0">
                  <a:solidFill>
                    <a:schemeClr val="accent6"/>
                  </a:solidFill>
                </a:rPr>
                <a:t>KEY</a:t>
              </a:r>
              <a:r>
                <a:rPr lang="en-US" sz="2000" b="1" i="1" baseline="-25000" dirty="0" err="1" smtClean="0">
                  <a:solidFill>
                    <a:schemeClr val="accent6"/>
                  </a:solidFill>
                </a:rPr>
                <a:t>time</a:t>
              </a:r>
              <a:r>
                <a:rPr lang="en-US" sz="2000" b="1" i="1" dirty="0" smtClean="0">
                  <a:solidFill>
                    <a:schemeClr val="accent6"/>
                  </a:solidFill>
                </a:rPr>
                <a:t> </a:t>
              </a:r>
              <a:endParaRPr lang="en-US" sz="2000" b="1" dirty="0">
                <a:solidFill>
                  <a:schemeClr val="accent6"/>
                </a:solidFill>
              </a:endParaRPr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1274762" y="2162356"/>
              <a:ext cx="3525838" cy="79075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1800" dirty="0">
                  <a:solidFill>
                    <a:schemeClr val="accent6"/>
                  </a:solidFill>
                </a:rPr>
                <a:t>0 or 1: Identifying the half of B</a:t>
              </a:r>
              <a:r>
                <a:rPr lang="en-US" altLang="zh-CN" sz="1800" baseline="30000" dirty="0">
                  <a:solidFill>
                    <a:schemeClr val="accent6"/>
                  </a:solidFill>
                </a:rPr>
                <a:t>+</a:t>
              </a:r>
              <a:r>
                <a:rPr lang="en-US" altLang="zh-CN" sz="1800" dirty="0">
                  <a:solidFill>
                    <a:schemeClr val="accent6"/>
                  </a:solidFill>
                </a:rPr>
                <a:t>-tree</a:t>
              </a:r>
            </a:p>
            <a:p>
              <a:pPr>
                <a:defRPr/>
              </a:pPr>
              <a:r>
                <a:rPr lang="en-US" altLang="zh-CN" sz="1800" dirty="0">
                  <a:solidFill>
                    <a:schemeClr val="accent6"/>
                  </a:solidFill>
                </a:rPr>
                <a:t>             and determining reference time</a:t>
              </a:r>
            </a:p>
          </p:txBody>
        </p:sp>
        <p:sp>
          <p:nvSpPr>
            <p:cNvPr id="24" name="AutoShape 14"/>
            <p:cNvSpPr>
              <a:spLocks noChangeArrowheads="1"/>
            </p:cNvSpPr>
            <p:nvPr/>
          </p:nvSpPr>
          <p:spPr bwMode="auto">
            <a:xfrm>
              <a:off x="3743325" y="1981666"/>
              <a:ext cx="142875" cy="227318"/>
            </a:xfrm>
            <a:prstGeom prst="downArrow">
              <a:avLst>
                <a:gd name="adj1" fmla="val 50000"/>
                <a:gd name="adj2" fmla="val 88056"/>
              </a:avLst>
            </a:prstGeom>
            <a:solidFill>
              <a:schemeClr val="accent5"/>
            </a:solidFill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2400">
                <a:solidFill>
                  <a:schemeClr val="accent6"/>
                </a:solidFill>
              </a:endParaRPr>
            </a:p>
          </p:txBody>
        </p:sp>
        <p:sp>
          <p:nvSpPr>
            <p:cNvPr id="25" name="Rectangle 7"/>
            <p:cNvSpPr>
              <a:spLocks noChangeArrowheads="1"/>
            </p:cNvSpPr>
            <p:nvPr/>
          </p:nvSpPr>
          <p:spPr bwMode="auto">
            <a:xfrm>
              <a:off x="4648200" y="1371600"/>
              <a:ext cx="1143000" cy="575094"/>
            </a:xfrm>
            <a:prstGeom prst="roundRect">
              <a:avLst/>
            </a:prstGeom>
            <a:solidFill>
              <a:schemeClr val="accent5"/>
            </a:solidFill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000" b="1" i="1" dirty="0" err="1">
                  <a:solidFill>
                    <a:schemeClr val="accent6"/>
                  </a:solidFill>
                </a:rPr>
                <a:t>KEY</a:t>
              </a:r>
              <a:r>
                <a:rPr lang="en-US" sz="2000" b="1" i="1" baseline="-25000" dirty="0" err="1">
                  <a:solidFill>
                    <a:schemeClr val="accent6"/>
                  </a:solidFill>
                </a:rPr>
                <a:t>space</a:t>
              </a:r>
              <a:endParaRPr lang="en-US" sz="2000" b="1" dirty="0">
                <a:solidFill>
                  <a:schemeClr val="accent6"/>
                </a:solidFill>
              </a:endParaRPr>
            </a:p>
          </p:txBody>
        </p:sp>
        <p:sp>
          <p:nvSpPr>
            <p:cNvPr id="26" name="Text Box 13"/>
            <p:cNvSpPr txBox="1">
              <a:spLocks noChangeArrowheads="1"/>
            </p:cNvSpPr>
            <p:nvPr/>
          </p:nvSpPr>
          <p:spPr bwMode="auto">
            <a:xfrm>
              <a:off x="4535488" y="2770477"/>
              <a:ext cx="4608512" cy="7907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CN" sz="1800" dirty="0">
                  <a:solidFill>
                    <a:schemeClr val="accent6"/>
                  </a:solidFill>
                </a:rPr>
                <a:t>1d value: representing the 2d location of the object being indexed.</a:t>
              </a:r>
            </a:p>
          </p:txBody>
        </p:sp>
        <p:sp>
          <p:nvSpPr>
            <p:cNvPr id="27" name="AutoShape 14"/>
            <p:cNvSpPr>
              <a:spLocks noChangeArrowheads="1"/>
            </p:cNvSpPr>
            <p:nvPr/>
          </p:nvSpPr>
          <p:spPr bwMode="auto">
            <a:xfrm>
              <a:off x="5181600" y="1981666"/>
              <a:ext cx="228600" cy="837384"/>
            </a:xfrm>
            <a:prstGeom prst="downArrow">
              <a:avLst>
                <a:gd name="adj1" fmla="val 50000"/>
                <a:gd name="adj2" fmla="val 88056"/>
              </a:avLst>
            </a:prstGeom>
            <a:solidFill>
              <a:schemeClr val="accent5"/>
            </a:solidFill>
            <a:ln>
              <a:headEnd/>
              <a:tailE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 sz="2400">
                <a:solidFill>
                  <a:schemeClr val="accent6"/>
                </a:solidFill>
              </a:endParaRPr>
            </a:p>
          </p:txBody>
        </p:sp>
        <p:sp>
          <p:nvSpPr>
            <p:cNvPr id="28" name="内容占位符 2"/>
            <p:cNvSpPr txBox="1">
              <a:spLocks/>
            </p:cNvSpPr>
            <p:nvPr/>
          </p:nvSpPr>
          <p:spPr>
            <a:xfrm>
              <a:off x="1768475" y="1427944"/>
              <a:ext cx="4419600" cy="837382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sz="2000" b="1" i="1" dirty="0">
                  <a:solidFill>
                    <a:schemeClr val="accent6"/>
                  </a:solidFill>
                  <a:latin typeface="+mn-lt"/>
                </a:rPr>
                <a:t>   </a:t>
              </a:r>
              <a:r>
                <a:rPr lang="en-US" sz="2000" b="1" i="1" dirty="0" smtClean="0">
                  <a:solidFill>
                    <a:schemeClr val="accent6"/>
                  </a:solidFill>
                  <a:latin typeface="+mn-lt"/>
                </a:rPr>
                <a:t>KEY    =</a:t>
              </a:r>
              <a:r>
                <a:rPr lang="en-US" sz="2000" b="1" i="1" dirty="0">
                  <a:solidFill>
                    <a:schemeClr val="accent6"/>
                  </a:solidFill>
                  <a:latin typeface="+mn-lt"/>
                </a:rPr>
                <a:t>	           </a:t>
              </a:r>
              <a:r>
                <a:rPr lang="en-US" sz="2000" b="1" i="1" dirty="0" smtClean="0">
                  <a:solidFill>
                    <a:schemeClr val="accent6"/>
                  </a:solidFill>
                  <a:latin typeface="+mn-lt"/>
                </a:rPr>
                <a:t>                     </a:t>
              </a:r>
              <a:r>
                <a:rPr lang="en-US" sz="2000" i="1" dirty="0" smtClean="0">
                  <a:solidFill>
                    <a:schemeClr val="accent6"/>
                  </a:solidFill>
                  <a:latin typeface="+mn-lt"/>
                </a:rPr>
                <a:t>○</a:t>
              </a:r>
              <a:r>
                <a:rPr lang="en-US" sz="2000" b="1" i="1" dirty="0" smtClean="0">
                  <a:solidFill>
                    <a:schemeClr val="accent6"/>
                  </a:solidFill>
                  <a:latin typeface="+mn-lt"/>
                </a:rPr>
                <a:t> </a:t>
              </a:r>
              <a:endParaRPr lang="en-US" sz="2000" b="1" i="1" baseline="30000" dirty="0">
                <a:solidFill>
                  <a:schemeClr val="accent6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Cost on </a:t>
            </a:r>
            <a:r>
              <a:rPr lang="en-US" dirty="0" err="1" smtClean="0"/>
              <a:t>B</a:t>
            </a:r>
            <a:r>
              <a:rPr lang="en-US" baseline="30000" dirty="0" err="1" smtClean="0"/>
              <a:t>x</a:t>
            </a:r>
            <a:r>
              <a:rPr lang="en-US" dirty="0" smtClean="0"/>
              <a:t>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locations for moving objects</a:t>
            </a:r>
          </a:p>
          <a:p>
            <a:pPr lvl="1"/>
            <a:r>
              <a:rPr lang="en-US" dirty="0" smtClean="0"/>
              <a:t>Insert a new location to current sub-tree</a:t>
            </a:r>
          </a:p>
          <a:p>
            <a:pPr lvl="1"/>
            <a:r>
              <a:rPr lang="en-US" dirty="0" smtClean="0"/>
              <a:t>Delete the old location from an old sub-tree</a:t>
            </a:r>
          </a:p>
          <a:p>
            <a:r>
              <a:rPr lang="en-US" dirty="0" smtClean="0"/>
              <a:t>Why bother updating the old sub-trees?</a:t>
            </a:r>
          </a:p>
          <a:p>
            <a:pPr lvl="1"/>
            <a:r>
              <a:rPr lang="en-US" dirty="0" smtClean="0"/>
              <a:t>Old sub-trees are to be deleted shortly</a:t>
            </a:r>
          </a:p>
          <a:p>
            <a:pPr lvl="1"/>
            <a:r>
              <a:rPr lang="en-US" dirty="0" smtClean="0"/>
              <a:t>Updating old sub-trees make them smaller, but cost a lot…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225"/>
            <a:ext cx="7772400" cy="4829175"/>
          </a:xfrm>
        </p:spPr>
        <p:txBody>
          <a:bodyPr/>
          <a:lstStyle/>
          <a:p>
            <a:r>
              <a:rPr lang="en-US" u="sng" dirty="0" smtClean="0"/>
              <a:t>No Update</a:t>
            </a:r>
            <a:r>
              <a:rPr lang="en-US" dirty="0" smtClean="0"/>
              <a:t> on a non-current sub-tree</a:t>
            </a:r>
          </a:p>
          <a:p>
            <a:pPr lvl="1"/>
            <a:r>
              <a:rPr lang="en-US" dirty="0" smtClean="0"/>
              <a:t>Create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Use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Dispose</a:t>
            </a:r>
          </a:p>
          <a:p>
            <a:r>
              <a:rPr lang="en-US" sz="2800" dirty="0" smtClean="0"/>
              <a:t>When an object moves</a:t>
            </a:r>
          </a:p>
          <a:p>
            <a:pPr lvl="1"/>
            <a:r>
              <a:rPr lang="en-US" sz="2400" dirty="0" smtClean="0"/>
              <a:t>Insert the new location into current sub-tree (as </a:t>
            </a:r>
            <a:r>
              <a:rPr lang="en-US" sz="2400" dirty="0" err="1" smtClean="0"/>
              <a:t>B</a:t>
            </a:r>
            <a:r>
              <a:rPr lang="en-US" sz="2400" baseline="30000" dirty="0" err="1" smtClean="0"/>
              <a:t>x</a:t>
            </a:r>
            <a:r>
              <a:rPr lang="en-US" sz="2400" dirty="0" smtClean="0"/>
              <a:t>-tree)</a:t>
            </a:r>
          </a:p>
          <a:p>
            <a:pPr lvl="1"/>
            <a:r>
              <a:rPr lang="en-US" sz="2400" dirty="0" smtClean="0"/>
              <a:t>Locate the old location in corresponding sub-tree</a:t>
            </a:r>
          </a:p>
          <a:p>
            <a:pPr lvl="1"/>
            <a:r>
              <a:rPr lang="en-US" sz="2400" dirty="0" smtClean="0"/>
              <a:t>Mark that location as obsolete in D-buffer</a:t>
            </a:r>
          </a:p>
          <a:p>
            <a:r>
              <a:rPr lang="en-US" sz="2800" dirty="0" smtClean="0"/>
              <a:t>When search query executed</a:t>
            </a:r>
          </a:p>
          <a:p>
            <a:pPr lvl="1"/>
            <a:r>
              <a:rPr lang="en-US" sz="2400" dirty="0" smtClean="0"/>
              <a:t>Search the window on each sub-tree</a:t>
            </a:r>
          </a:p>
          <a:p>
            <a:pPr lvl="1"/>
            <a:r>
              <a:rPr lang="en-US" sz="2400" dirty="0" smtClean="0"/>
              <a:t>Validate the results against D-buffer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for Continuous Queries</a:t>
            </a:r>
            <a:endParaRPr lang="en-US" dirty="0"/>
          </a:p>
        </p:txBody>
      </p:sp>
      <p:graphicFrame>
        <p:nvGraphicFramePr>
          <p:cNvPr id="4" name="Group 231"/>
          <p:cNvGraphicFramePr>
            <a:graphicFrameLocks/>
          </p:cNvGraphicFramePr>
          <p:nvPr/>
        </p:nvGraphicFramePr>
        <p:xfrm>
          <a:off x="8077200" y="4069080"/>
          <a:ext cx="838200" cy="1645920"/>
        </p:xfrm>
        <a:graphic>
          <a:graphicData uri="http://schemas.openxmlformats.org/drawingml/2006/table">
            <a:tbl>
              <a:tblPr/>
              <a:tblGrid>
                <a:gridCol w="419100"/>
                <a:gridCol w="419100"/>
              </a:tblGrid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Q</a:t>
                      </a:r>
                      <a:r>
                        <a:rPr kumimoji="0" lang="en-US" altLang="zh-CN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38"/>
          <p:cNvGraphicFramePr>
            <a:graphicFrameLocks/>
          </p:cNvGraphicFramePr>
          <p:nvPr/>
        </p:nvGraphicFramePr>
        <p:xfrm>
          <a:off x="6705600" y="2773680"/>
          <a:ext cx="838200" cy="3627120"/>
        </p:xfrm>
        <a:graphic>
          <a:graphicData uri="http://schemas.openxmlformats.org/drawingml/2006/table">
            <a:tbl>
              <a:tblPr/>
              <a:tblGrid>
                <a:gridCol w="381000"/>
                <a:gridCol w="457200"/>
              </a:tblGrid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Group 143"/>
          <p:cNvGrpSpPr>
            <a:grpSpLocks/>
          </p:cNvGrpSpPr>
          <p:nvPr/>
        </p:nvGrpSpPr>
        <p:grpSpPr bwMode="auto">
          <a:xfrm>
            <a:off x="325805" y="3832225"/>
            <a:ext cx="2341195" cy="2339975"/>
            <a:chOff x="432" y="2390"/>
            <a:chExt cx="1920" cy="1919"/>
          </a:xfrm>
        </p:grpSpPr>
        <p:grpSp>
          <p:nvGrpSpPr>
            <p:cNvPr id="7" name="Group 5"/>
            <p:cNvGrpSpPr>
              <a:grpSpLocks noChangeAspect="1"/>
            </p:cNvGrpSpPr>
            <p:nvPr/>
          </p:nvGrpSpPr>
          <p:grpSpPr bwMode="auto">
            <a:xfrm>
              <a:off x="432" y="2390"/>
              <a:ext cx="1920" cy="1919"/>
              <a:chOff x="4050" y="9796"/>
              <a:chExt cx="3061" cy="3061"/>
            </a:xfrm>
          </p:grpSpPr>
          <p:sp>
            <p:nvSpPr>
              <p:cNvPr id="14" name="AutoShape 6"/>
              <p:cNvSpPr>
                <a:spLocks noChangeAspect="1" noChangeArrowheads="1"/>
              </p:cNvSpPr>
              <p:nvPr/>
            </p:nvSpPr>
            <p:spPr bwMode="auto">
              <a:xfrm>
                <a:off x="4050" y="9796"/>
                <a:ext cx="3061" cy="30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5" name="Group 7"/>
              <p:cNvGrpSpPr>
                <a:grpSpLocks/>
              </p:cNvGrpSpPr>
              <p:nvPr/>
            </p:nvGrpSpPr>
            <p:grpSpPr bwMode="auto">
              <a:xfrm>
                <a:off x="4050" y="9796"/>
                <a:ext cx="3061" cy="3061"/>
                <a:chOff x="4050" y="9796"/>
                <a:chExt cx="3061" cy="3061"/>
              </a:xfrm>
            </p:grpSpPr>
            <p:sp>
              <p:nvSpPr>
                <p:cNvPr id="16" name="Rectangle 8"/>
                <p:cNvSpPr>
                  <a:spLocks noChangeArrowheads="1"/>
                </p:cNvSpPr>
                <p:nvPr/>
              </p:nvSpPr>
              <p:spPr bwMode="auto">
                <a:xfrm>
                  <a:off x="4050" y="12092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17" name="Rectangle 9"/>
                <p:cNvSpPr>
                  <a:spLocks noChangeArrowheads="1"/>
                </p:cNvSpPr>
                <p:nvPr/>
              </p:nvSpPr>
              <p:spPr bwMode="auto">
                <a:xfrm>
                  <a:off x="4816" y="12475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18" name="Rectangle 10"/>
                <p:cNvSpPr>
                  <a:spLocks noChangeArrowheads="1"/>
                </p:cNvSpPr>
                <p:nvPr/>
              </p:nvSpPr>
              <p:spPr bwMode="auto">
                <a:xfrm>
                  <a:off x="4433" y="12092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>
                      <a:latin typeface="Times New Roman" pitchFamily="18" charset="0"/>
                    </a:rPr>
                    <a:t>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19" name="Rectangle 11"/>
                <p:cNvSpPr>
                  <a:spLocks noChangeArrowheads="1"/>
                </p:cNvSpPr>
                <p:nvPr/>
              </p:nvSpPr>
              <p:spPr bwMode="auto">
                <a:xfrm>
                  <a:off x="4050" y="9796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0" name="Rectangle 12"/>
                <p:cNvSpPr>
                  <a:spLocks noChangeArrowheads="1"/>
                </p:cNvSpPr>
                <p:nvPr/>
              </p:nvSpPr>
              <p:spPr bwMode="auto">
                <a:xfrm>
                  <a:off x="4433" y="9796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1" name="Rectangle 13"/>
                <p:cNvSpPr>
                  <a:spLocks noChangeArrowheads="1"/>
                </p:cNvSpPr>
                <p:nvPr/>
              </p:nvSpPr>
              <p:spPr bwMode="auto">
                <a:xfrm>
                  <a:off x="5584" y="9796"/>
                  <a:ext cx="382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21600" tIns="10800" rIns="92075" bIns="46038" anchor="ctr"/>
                <a:lstStyle/>
                <a:p>
                  <a:pPr algn="just"/>
                  <a:r>
                    <a:rPr lang="en-US" altLang="zh-CN" sz="900"/>
                    <a:t>37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2" name="Rectangle 14"/>
                <p:cNvSpPr>
                  <a:spLocks noChangeArrowheads="1"/>
                </p:cNvSpPr>
                <p:nvPr/>
              </p:nvSpPr>
              <p:spPr bwMode="auto">
                <a:xfrm>
                  <a:off x="5200" y="9796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3" name="Rectangle 15"/>
                <p:cNvSpPr>
                  <a:spLocks noChangeArrowheads="1"/>
                </p:cNvSpPr>
                <p:nvPr/>
              </p:nvSpPr>
              <p:spPr bwMode="auto">
                <a:xfrm>
                  <a:off x="4816" y="9796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4" name="Rectangle 16"/>
                <p:cNvSpPr>
                  <a:spLocks noChangeArrowheads="1"/>
                </p:cNvSpPr>
                <p:nvPr/>
              </p:nvSpPr>
              <p:spPr bwMode="auto">
                <a:xfrm>
                  <a:off x="5966" y="9796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4050" y="10179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4433" y="10179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7" name="Rectangle 19"/>
                <p:cNvSpPr>
                  <a:spLocks noChangeArrowheads="1"/>
                </p:cNvSpPr>
                <p:nvPr/>
              </p:nvSpPr>
              <p:spPr bwMode="auto">
                <a:xfrm>
                  <a:off x="5584" y="10179"/>
                  <a:ext cx="382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8" name="Rectangle 20"/>
                <p:cNvSpPr>
                  <a:spLocks noChangeArrowheads="1"/>
                </p:cNvSpPr>
                <p:nvPr/>
              </p:nvSpPr>
              <p:spPr bwMode="auto">
                <a:xfrm>
                  <a:off x="5200" y="10179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29" name="Rectangle 21"/>
                <p:cNvSpPr>
                  <a:spLocks noChangeArrowheads="1"/>
                </p:cNvSpPr>
                <p:nvPr/>
              </p:nvSpPr>
              <p:spPr bwMode="auto">
                <a:xfrm>
                  <a:off x="4816" y="10179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b"/>
                <a:lstStyle/>
                <a:p>
                  <a:pPr algn="ctr"/>
                  <a:r>
                    <a:rPr lang="en-US" altLang="zh-CN" sz="900"/>
                    <a:t>24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0" name="Rectangle 22"/>
                <p:cNvSpPr>
                  <a:spLocks noChangeArrowheads="1"/>
                </p:cNvSpPr>
                <p:nvPr/>
              </p:nvSpPr>
              <p:spPr bwMode="auto">
                <a:xfrm>
                  <a:off x="5966" y="10179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1" name="Rectangle 23"/>
                <p:cNvSpPr>
                  <a:spLocks noChangeArrowheads="1"/>
                </p:cNvSpPr>
                <p:nvPr/>
              </p:nvSpPr>
              <p:spPr bwMode="auto">
                <a:xfrm>
                  <a:off x="4050" y="10561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2" name="Rectangle 24"/>
                <p:cNvSpPr>
                  <a:spLocks noChangeArrowheads="1"/>
                </p:cNvSpPr>
                <p:nvPr/>
              </p:nvSpPr>
              <p:spPr bwMode="auto">
                <a:xfrm>
                  <a:off x="4433" y="10561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3" name="Rectangle 25"/>
                <p:cNvSpPr>
                  <a:spLocks noChangeArrowheads="1"/>
                </p:cNvSpPr>
                <p:nvPr/>
              </p:nvSpPr>
              <p:spPr bwMode="auto">
                <a:xfrm>
                  <a:off x="5584" y="10561"/>
                  <a:ext cx="382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5200" y="10561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ctr"/>
                  <a:r>
                    <a:rPr lang="en-US" altLang="zh-CN" sz="900"/>
                    <a:t>28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5" name="Rectangle 27"/>
                <p:cNvSpPr>
                  <a:spLocks noChangeArrowheads="1"/>
                </p:cNvSpPr>
                <p:nvPr/>
              </p:nvSpPr>
              <p:spPr bwMode="auto">
                <a:xfrm>
                  <a:off x="4816" y="10561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29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6" name="Rectangle 28"/>
                <p:cNvSpPr>
                  <a:spLocks noChangeArrowheads="1"/>
                </p:cNvSpPr>
                <p:nvPr/>
              </p:nvSpPr>
              <p:spPr bwMode="auto">
                <a:xfrm>
                  <a:off x="5966" y="10561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7" name="Rectangle 29"/>
                <p:cNvSpPr>
                  <a:spLocks noChangeArrowheads="1"/>
                </p:cNvSpPr>
                <p:nvPr/>
              </p:nvSpPr>
              <p:spPr bwMode="auto">
                <a:xfrm>
                  <a:off x="4050" y="10943"/>
                  <a:ext cx="383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/>
                <a:lstStyle/>
                <a:p>
                  <a:pPr algn="just"/>
                  <a:r>
                    <a:rPr lang="en-US" altLang="zh-CN" sz="900"/>
                    <a:t>16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30"/>
                <p:cNvSpPr>
                  <a:spLocks noChangeArrowheads="1"/>
                </p:cNvSpPr>
                <p:nvPr/>
              </p:nvSpPr>
              <p:spPr bwMode="auto">
                <a:xfrm>
                  <a:off x="4433" y="10943"/>
                  <a:ext cx="383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39" name="Rectangle 31"/>
                <p:cNvSpPr>
                  <a:spLocks noChangeArrowheads="1"/>
                </p:cNvSpPr>
                <p:nvPr/>
              </p:nvSpPr>
              <p:spPr bwMode="auto">
                <a:xfrm>
                  <a:off x="5584" y="10943"/>
                  <a:ext cx="382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ctr"/>
                  <a:r>
                    <a:rPr lang="en-US" altLang="zh-CN" sz="900"/>
                    <a:t>32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0" name="Rectangle 32"/>
                <p:cNvSpPr>
                  <a:spLocks noChangeArrowheads="1"/>
                </p:cNvSpPr>
                <p:nvPr/>
              </p:nvSpPr>
              <p:spPr bwMode="auto">
                <a:xfrm>
                  <a:off x="5200" y="10943"/>
                  <a:ext cx="384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1" name="Rectangle 33"/>
                <p:cNvSpPr>
                  <a:spLocks noChangeArrowheads="1"/>
                </p:cNvSpPr>
                <p:nvPr/>
              </p:nvSpPr>
              <p:spPr bwMode="auto">
                <a:xfrm>
                  <a:off x="4816" y="10943"/>
                  <a:ext cx="384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2" name="Rectangle 34"/>
                <p:cNvSpPr>
                  <a:spLocks noChangeArrowheads="1"/>
                </p:cNvSpPr>
                <p:nvPr/>
              </p:nvSpPr>
              <p:spPr bwMode="auto">
                <a:xfrm>
                  <a:off x="5966" y="10943"/>
                  <a:ext cx="384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3" name="Rectangle 35"/>
                <p:cNvSpPr>
                  <a:spLocks noChangeArrowheads="1"/>
                </p:cNvSpPr>
                <p:nvPr/>
              </p:nvSpPr>
              <p:spPr bwMode="auto">
                <a:xfrm>
                  <a:off x="4050" y="11328"/>
                  <a:ext cx="383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4" name="Rectangle 36"/>
                <p:cNvSpPr>
                  <a:spLocks noChangeArrowheads="1"/>
                </p:cNvSpPr>
                <p:nvPr/>
              </p:nvSpPr>
              <p:spPr bwMode="auto">
                <a:xfrm>
                  <a:off x="4433" y="11328"/>
                  <a:ext cx="383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5" name="Rectangle 37"/>
                <p:cNvSpPr>
                  <a:spLocks noChangeArrowheads="1"/>
                </p:cNvSpPr>
                <p:nvPr/>
              </p:nvSpPr>
              <p:spPr bwMode="auto">
                <a:xfrm>
                  <a:off x="5584" y="11328"/>
                  <a:ext cx="382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6" name="Rectangle 38"/>
                <p:cNvSpPr>
                  <a:spLocks noChangeArrowheads="1"/>
                </p:cNvSpPr>
                <p:nvPr/>
              </p:nvSpPr>
              <p:spPr bwMode="auto">
                <a:xfrm>
                  <a:off x="5200" y="11328"/>
                  <a:ext cx="384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7" name="Rectangle 39"/>
                <p:cNvSpPr>
                  <a:spLocks noChangeArrowheads="1"/>
                </p:cNvSpPr>
                <p:nvPr/>
              </p:nvSpPr>
              <p:spPr bwMode="auto">
                <a:xfrm>
                  <a:off x="4816" y="11328"/>
                  <a:ext cx="384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8" name="Rectangle 40"/>
                <p:cNvSpPr>
                  <a:spLocks noChangeArrowheads="1"/>
                </p:cNvSpPr>
                <p:nvPr/>
              </p:nvSpPr>
              <p:spPr bwMode="auto">
                <a:xfrm>
                  <a:off x="5966" y="11328"/>
                  <a:ext cx="384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49" name="Rectangle 41"/>
                <p:cNvSpPr>
                  <a:spLocks noChangeArrowheads="1"/>
                </p:cNvSpPr>
                <p:nvPr/>
              </p:nvSpPr>
              <p:spPr bwMode="auto">
                <a:xfrm>
                  <a:off x="4050" y="11709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0" name="Rectangle 42"/>
                <p:cNvSpPr>
                  <a:spLocks noChangeArrowheads="1"/>
                </p:cNvSpPr>
                <p:nvPr/>
              </p:nvSpPr>
              <p:spPr bwMode="auto">
                <a:xfrm>
                  <a:off x="4433" y="11709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13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1" name="Rectangle 43"/>
                <p:cNvSpPr>
                  <a:spLocks noChangeArrowheads="1"/>
                </p:cNvSpPr>
                <p:nvPr/>
              </p:nvSpPr>
              <p:spPr bwMode="auto">
                <a:xfrm>
                  <a:off x="5584" y="11709"/>
                  <a:ext cx="382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2" name="Rectangle 44"/>
                <p:cNvSpPr>
                  <a:spLocks noChangeArrowheads="1"/>
                </p:cNvSpPr>
                <p:nvPr/>
              </p:nvSpPr>
              <p:spPr bwMode="auto">
                <a:xfrm>
                  <a:off x="5200" y="11709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b"/>
                <a:lstStyle/>
                <a:p>
                  <a:pPr algn="just"/>
                  <a:r>
                    <a:rPr lang="en-US" altLang="zh-CN" sz="900"/>
                    <a:t>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3" name="Rectangle 45"/>
                <p:cNvSpPr>
                  <a:spLocks noChangeArrowheads="1"/>
                </p:cNvSpPr>
                <p:nvPr/>
              </p:nvSpPr>
              <p:spPr bwMode="auto">
                <a:xfrm>
                  <a:off x="4816" y="11709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4" name="Rectangle 46"/>
                <p:cNvSpPr>
                  <a:spLocks noChangeArrowheads="1"/>
                </p:cNvSpPr>
                <p:nvPr/>
              </p:nvSpPr>
              <p:spPr bwMode="auto">
                <a:xfrm>
                  <a:off x="5966" y="11709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ctr"/>
                  <a:r>
                    <a:rPr lang="en-US" altLang="zh-CN" sz="900"/>
                    <a:t>55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5" name="Rectangle 47"/>
                <p:cNvSpPr>
                  <a:spLocks noChangeArrowheads="1"/>
                </p:cNvSpPr>
                <p:nvPr/>
              </p:nvSpPr>
              <p:spPr bwMode="auto">
                <a:xfrm>
                  <a:off x="6345" y="9796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6" name="Rectangle 48"/>
                <p:cNvSpPr>
                  <a:spLocks noChangeArrowheads="1"/>
                </p:cNvSpPr>
                <p:nvPr/>
              </p:nvSpPr>
              <p:spPr bwMode="auto">
                <a:xfrm>
                  <a:off x="6728" y="9796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7" name="Rectangle 49"/>
                <p:cNvSpPr>
                  <a:spLocks noChangeArrowheads="1"/>
                </p:cNvSpPr>
                <p:nvPr/>
              </p:nvSpPr>
              <p:spPr bwMode="auto">
                <a:xfrm>
                  <a:off x="6345" y="10179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b"/>
                <a:lstStyle/>
                <a:p>
                  <a:pPr algn="ctr"/>
                  <a:r>
                    <a:rPr lang="en-US" altLang="zh-CN" sz="900"/>
                    <a:t>40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8" name="Rectangle 50"/>
                <p:cNvSpPr>
                  <a:spLocks noChangeArrowheads="1"/>
                </p:cNvSpPr>
                <p:nvPr/>
              </p:nvSpPr>
              <p:spPr bwMode="auto">
                <a:xfrm>
                  <a:off x="6728" y="10179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59" name="Rectangle 51"/>
                <p:cNvSpPr>
                  <a:spLocks noChangeArrowheads="1"/>
                </p:cNvSpPr>
                <p:nvPr/>
              </p:nvSpPr>
              <p:spPr bwMode="auto">
                <a:xfrm>
                  <a:off x="6345" y="10561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0" name="Rectangle 52"/>
                <p:cNvSpPr>
                  <a:spLocks noChangeArrowheads="1"/>
                </p:cNvSpPr>
                <p:nvPr/>
              </p:nvSpPr>
              <p:spPr bwMode="auto">
                <a:xfrm>
                  <a:off x="6728" y="10561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44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1" name="Rectangle 53"/>
                <p:cNvSpPr>
                  <a:spLocks noChangeArrowheads="1"/>
                </p:cNvSpPr>
                <p:nvPr/>
              </p:nvSpPr>
              <p:spPr bwMode="auto">
                <a:xfrm>
                  <a:off x="6345" y="10943"/>
                  <a:ext cx="383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2" name="Rectangle 54"/>
                <p:cNvSpPr>
                  <a:spLocks noChangeArrowheads="1"/>
                </p:cNvSpPr>
                <p:nvPr/>
              </p:nvSpPr>
              <p:spPr bwMode="auto">
                <a:xfrm>
                  <a:off x="6728" y="10943"/>
                  <a:ext cx="383" cy="385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3" name="Rectangle 55"/>
                <p:cNvSpPr>
                  <a:spLocks noChangeArrowheads="1"/>
                </p:cNvSpPr>
                <p:nvPr/>
              </p:nvSpPr>
              <p:spPr bwMode="auto">
                <a:xfrm>
                  <a:off x="6345" y="11328"/>
                  <a:ext cx="383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4" name="Rectangle 56"/>
                <p:cNvSpPr>
                  <a:spLocks noChangeArrowheads="1"/>
                </p:cNvSpPr>
                <p:nvPr/>
              </p:nvSpPr>
              <p:spPr bwMode="auto">
                <a:xfrm>
                  <a:off x="6728" y="11328"/>
                  <a:ext cx="383" cy="381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5" name="Rectangle 57"/>
                <p:cNvSpPr>
                  <a:spLocks noChangeArrowheads="1"/>
                </p:cNvSpPr>
                <p:nvPr/>
              </p:nvSpPr>
              <p:spPr bwMode="auto">
                <a:xfrm>
                  <a:off x="6345" y="11709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6" name="Rectangle 58"/>
                <p:cNvSpPr>
                  <a:spLocks noChangeArrowheads="1"/>
                </p:cNvSpPr>
                <p:nvPr/>
              </p:nvSpPr>
              <p:spPr bwMode="auto">
                <a:xfrm>
                  <a:off x="6728" y="11709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49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7" name="Rectangle 59"/>
                <p:cNvSpPr>
                  <a:spLocks noChangeArrowheads="1"/>
                </p:cNvSpPr>
                <p:nvPr/>
              </p:nvSpPr>
              <p:spPr bwMode="auto">
                <a:xfrm>
                  <a:off x="5584" y="12092"/>
                  <a:ext cx="382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21600" tIns="10800" rIns="92075" bIns="46038" anchor="ctr"/>
                <a:lstStyle/>
                <a:p>
                  <a:pPr algn="just"/>
                  <a:r>
                    <a:rPr lang="en-US" altLang="zh-CN" sz="900"/>
                    <a:t>57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8" name="Rectangle 60"/>
                <p:cNvSpPr>
                  <a:spLocks noChangeArrowheads="1"/>
                </p:cNvSpPr>
                <p:nvPr/>
              </p:nvSpPr>
              <p:spPr bwMode="auto">
                <a:xfrm>
                  <a:off x="5200" y="12092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69" name="Rectangle 61"/>
                <p:cNvSpPr>
                  <a:spLocks noChangeArrowheads="1"/>
                </p:cNvSpPr>
                <p:nvPr/>
              </p:nvSpPr>
              <p:spPr bwMode="auto">
                <a:xfrm>
                  <a:off x="5966" y="12092"/>
                  <a:ext cx="384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56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0" name="Rectangle 62"/>
                <p:cNvSpPr>
                  <a:spLocks noChangeArrowheads="1"/>
                </p:cNvSpPr>
                <p:nvPr/>
              </p:nvSpPr>
              <p:spPr bwMode="auto">
                <a:xfrm>
                  <a:off x="4050" y="12475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b"/>
                <a:lstStyle/>
                <a:p>
                  <a:pPr algn="just"/>
                  <a:r>
                    <a:rPr lang="en-US" altLang="zh-CN" sz="900"/>
                    <a:t>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1" name="Rectangle 63"/>
                <p:cNvSpPr>
                  <a:spLocks noChangeArrowheads="1"/>
                </p:cNvSpPr>
                <p:nvPr/>
              </p:nvSpPr>
              <p:spPr bwMode="auto">
                <a:xfrm>
                  <a:off x="4433" y="12475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2" name="Rectangle 64"/>
                <p:cNvSpPr>
                  <a:spLocks noChangeArrowheads="1"/>
                </p:cNvSpPr>
                <p:nvPr/>
              </p:nvSpPr>
              <p:spPr bwMode="auto">
                <a:xfrm>
                  <a:off x="5584" y="12475"/>
                  <a:ext cx="382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2075" bIns="10800" anchor="ctr"/>
                <a:lstStyle/>
                <a:p>
                  <a:pPr algn="just"/>
                  <a:r>
                    <a:rPr lang="en-US" altLang="zh-CN" sz="900"/>
                    <a:t>58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3" name="Rectangle 65"/>
                <p:cNvSpPr>
                  <a:spLocks noChangeArrowheads="1"/>
                </p:cNvSpPr>
                <p:nvPr/>
              </p:nvSpPr>
              <p:spPr bwMode="auto">
                <a:xfrm>
                  <a:off x="5200" y="12475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4" name="Rectangle 66"/>
                <p:cNvSpPr>
                  <a:spLocks noChangeArrowheads="1"/>
                </p:cNvSpPr>
                <p:nvPr/>
              </p:nvSpPr>
              <p:spPr bwMode="auto">
                <a:xfrm>
                  <a:off x="5966" y="12475"/>
                  <a:ext cx="384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59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5" name="Rectangle 67"/>
                <p:cNvSpPr>
                  <a:spLocks noChangeArrowheads="1"/>
                </p:cNvSpPr>
                <p:nvPr/>
              </p:nvSpPr>
              <p:spPr bwMode="auto">
                <a:xfrm>
                  <a:off x="6345" y="12092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61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6" name="Rectangle 68"/>
                <p:cNvSpPr>
                  <a:spLocks noChangeArrowheads="1"/>
                </p:cNvSpPr>
                <p:nvPr/>
              </p:nvSpPr>
              <p:spPr bwMode="auto">
                <a:xfrm>
                  <a:off x="6728" y="12092"/>
                  <a:ext cx="383" cy="383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/>
                    <a:t>62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7" name="Rectangle 69"/>
                <p:cNvSpPr>
                  <a:spLocks noChangeArrowheads="1"/>
                </p:cNvSpPr>
                <p:nvPr/>
              </p:nvSpPr>
              <p:spPr bwMode="auto">
                <a:xfrm>
                  <a:off x="6345" y="12475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7200" bIns="10800" anchor="ctr"/>
                <a:lstStyle/>
                <a:p>
                  <a:pPr algn="just"/>
                  <a:r>
                    <a:rPr lang="en-US" altLang="zh-CN" sz="900"/>
                    <a:t>60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8" name="Rectangle 70"/>
                <p:cNvSpPr>
                  <a:spLocks noChangeArrowheads="1"/>
                </p:cNvSpPr>
                <p:nvPr/>
              </p:nvSpPr>
              <p:spPr bwMode="auto">
                <a:xfrm>
                  <a:off x="6728" y="12475"/>
                  <a:ext cx="383" cy="382"/>
                </a:xfrm>
                <a:prstGeom prst="rect">
                  <a:avLst/>
                </a:prstGeom>
                <a:noFill/>
                <a:ln w="9525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lIns="9144" tIns="9144" rIns="9144" bIns="9144" anchor="b"/>
                <a:lstStyle/>
                <a:p>
                  <a:pPr algn="just"/>
                  <a:r>
                    <a:rPr lang="en-US" altLang="zh-CN" sz="900"/>
                    <a:t>63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  <p:sp>
              <p:nvSpPr>
                <p:cNvPr id="79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4244" y="1228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Line 72"/>
                <p:cNvSpPr>
                  <a:spLocks noChangeShapeType="1"/>
                </p:cNvSpPr>
                <p:nvPr/>
              </p:nvSpPr>
              <p:spPr bwMode="auto">
                <a:xfrm>
                  <a:off x="4244" y="12283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Line 73"/>
                <p:cNvSpPr>
                  <a:spLocks noChangeShapeType="1"/>
                </p:cNvSpPr>
                <p:nvPr/>
              </p:nvSpPr>
              <p:spPr bwMode="auto">
                <a:xfrm>
                  <a:off x="4627" y="1228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Line 74"/>
                <p:cNvSpPr>
                  <a:spLocks noChangeShapeType="1"/>
                </p:cNvSpPr>
                <p:nvPr/>
              </p:nvSpPr>
              <p:spPr bwMode="auto">
                <a:xfrm>
                  <a:off x="4627" y="12666"/>
                  <a:ext cx="76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5394" y="1228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5010" y="12283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5010" y="11900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Line 78"/>
                <p:cNvSpPr>
                  <a:spLocks noChangeShapeType="1"/>
                </p:cNvSpPr>
                <p:nvPr/>
              </p:nvSpPr>
              <p:spPr bwMode="auto">
                <a:xfrm>
                  <a:off x="5010" y="11900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7" name="Line 79"/>
                <p:cNvSpPr>
                  <a:spLocks noChangeShapeType="1"/>
                </p:cNvSpPr>
                <p:nvPr/>
              </p:nvSpPr>
              <p:spPr bwMode="auto">
                <a:xfrm flipV="1">
                  <a:off x="5394" y="11517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4627" y="11517"/>
                  <a:ext cx="76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9" name="Line 81"/>
                <p:cNvSpPr>
                  <a:spLocks noChangeShapeType="1"/>
                </p:cNvSpPr>
                <p:nvPr/>
              </p:nvSpPr>
              <p:spPr bwMode="auto">
                <a:xfrm>
                  <a:off x="4627" y="11517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4244" y="11900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4244" y="11136"/>
                  <a:ext cx="0" cy="7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" name="Line 84"/>
                <p:cNvSpPr>
                  <a:spLocks noChangeShapeType="1"/>
                </p:cNvSpPr>
                <p:nvPr/>
              </p:nvSpPr>
              <p:spPr bwMode="auto">
                <a:xfrm>
                  <a:off x="4244" y="11136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4627" y="1075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4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4244" y="10753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5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4244" y="9987"/>
                  <a:ext cx="0" cy="7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" name="Line 88"/>
                <p:cNvSpPr>
                  <a:spLocks noChangeShapeType="1"/>
                </p:cNvSpPr>
                <p:nvPr/>
              </p:nvSpPr>
              <p:spPr bwMode="auto">
                <a:xfrm>
                  <a:off x="4244" y="9987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Line 89"/>
                <p:cNvSpPr>
                  <a:spLocks noChangeShapeType="1"/>
                </p:cNvSpPr>
                <p:nvPr/>
              </p:nvSpPr>
              <p:spPr bwMode="auto">
                <a:xfrm>
                  <a:off x="4627" y="9987"/>
                  <a:ext cx="0" cy="3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Line 90"/>
                <p:cNvSpPr>
                  <a:spLocks noChangeShapeType="1"/>
                </p:cNvSpPr>
                <p:nvPr/>
              </p:nvSpPr>
              <p:spPr bwMode="auto">
                <a:xfrm>
                  <a:off x="4627" y="10369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5010" y="9987"/>
                  <a:ext cx="0" cy="3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Line 92"/>
                <p:cNvSpPr>
                  <a:spLocks noChangeShapeType="1"/>
                </p:cNvSpPr>
                <p:nvPr/>
              </p:nvSpPr>
              <p:spPr bwMode="auto">
                <a:xfrm>
                  <a:off x="5010" y="9987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Line 93"/>
                <p:cNvSpPr>
                  <a:spLocks noChangeShapeType="1"/>
                </p:cNvSpPr>
                <p:nvPr/>
              </p:nvSpPr>
              <p:spPr bwMode="auto">
                <a:xfrm>
                  <a:off x="5394" y="9987"/>
                  <a:ext cx="0" cy="7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" name="Line 94"/>
                <p:cNvSpPr>
                  <a:spLocks noChangeShapeType="1"/>
                </p:cNvSpPr>
                <p:nvPr/>
              </p:nvSpPr>
              <p:spPr bwMode="auto">
                <a:xfrm flipH="1">
                  <a:off x="5010" y="10753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Line 95"/>
                <p:cNvSpPr>
                  <a:spLocks noChangeShapeType="1"/>
                </p:cNvSpPr>
                <p:nvPr/>
              </p:nvSpPr>
              <p:spPr bwMode="auto">
                <a:xfrm>
                  <a:off x="5010" y="1075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Line 96"/>
                <p:cNvSpPr>
                  <a:spLocks noChangeShapeType="1"/>
                </p:cNvSpPr>
                <p:nvPr/>
              </p:nvSpPr>
              <p:spPr bwMode="auto">
                <a:xfrm>
                  <a:off x="5010" y="11136"/>
                  <a:ext cx="115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9144" tIns="9144" rIns="9144" bIns="9144"/>
                <a:lstStyle/>
                <a:p>
                  <a:endParaRPr lang="en-US"/>
                </a:p>
              </p:txBody>
            </p:sp>
            <p:sp>
              <p:nvSpPr>
                <p:cNvPr id="105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6160" y="1075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5776" y="10753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5776" y="9987"/>
                  <a:ext cx="0" cy="7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Line 100"/>
                <p:cNvSpPr>
                  <a:spLocks noChangeShapeType="1"/>
                </p:cNvSpPr>
                <p:nvPr/>
              </p:nvSpPr>
              <p:spPr bwMode="auto">
                <a:xfrm>
                  <a:off x="5776" y="9987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Line 101"/>
                <p:cNvSpPr>
                  <a:spLocks noChangeShapeType="1"/>
                </p:cNvSpPr>
                <p:nvPr/>
              </p:nvSpPr>
              <p:spPr bwMode="auto">
                <a:xfrm>
                  <a:off x="6160" y="9987"/>
                  <a:ext cx="0" cy="3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Line 102"/>
                <p:cNvSpPr>
                  <a:spLocks noChangeShapeType="1"/>
                </p:cNvSpPr>
                <p:nvPr/>
              </p:nvSpPr>
              <p:spPr bwMode="auto">
                <a:xfrm>
                  <a:off x="6160" y="10369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6553" y="9987"/>
                  <a:ext cx="1" cy="38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" name="Line 104"/>
                <p:cNvSpPr>
                  <a:spLocks noChangeShapeType="1"/>
                </p:cNvSpPr>
                <p:nvPr/>
              </p:nvSpPr>
              <p:spPr bwMode="auto">
                <a:xfrm>
                  <a:off x="6553" y="9987"/>
                  <a:ext cx="38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105"/>
                <p:cNvSpPr>
                  <a:spLocks noChangeShapeType="1"/>
                </p:cNvSpPr>
                <p:nvPr/>
              </p:nvSpPr>
              <p:spPr bwMode="auto">
                <a:xfrm>
                  <a:off x="6936" y="9987"/>
                  <a:ext cx="1" cy="76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6553" y="10753"/>
                  <a:ext cx="38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Line 107"/>
                <p:cNvSpPr>
                  <a:spLocks noChangeShapeType="1"/>
                </p:cNvSpPr>
                <p:nvPr/>
              </p:nvSpPr>
              <p:spPr bwMode="auto">
                <a:xfrm>
                  <a:off x="6553" y="10753"/>
                  <a:ext cx="1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Line 108"/>
                <p:cNvSpPr>
                  <a:spLocks noChangeShapeType="1"/>
                </p:cNvSpPr>
                <p:nvPr/>
              </p:nvSpPr>
              <p:spPr bwMode="auto">
                <a:xfrm>
                  <a:off x="6553" y="11136"/>
                  <a:ext cx="38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Line 109"/>
                <p:cNvSpPr>
                  <a:spLocks noChangeShapeType="1"/>
                </p:cNvSpPr>
                <p:nvPr/>
              </p:nvSpPr>
              <p:spPr bwMode="auto">
                <a:xfrm>
                  <a:off x="6936" y="11136"/>
                  <a:ext cx="1" cy="76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8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6553" y="11900"/>
                  <a:ext cx="38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6553" y="11517"/>
                  <a:ext cx="1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5776" y="11517"/>
                  <a:ext cx="76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" name="Line 113"/>
                <p:cNvSpPr>
                  <a:spLocks noChangeShapeType="1"/>
                </p:cNvSpPr>
                <p:nvPr/>
              </p:nvSpPr>
              <p:spPr bwMode="auto">
                <a:xfrm>
                  <a:off x="5776" y="11517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Line 114"/>
                <p:cNvSpPr>
                  <a:spLocks noChangeShapeType="1"/>
                </p:cNvSpPr>
                <p:nvPr/>
              </p:nvSpPr>
              <p:spPr bwMode="auto">
                <a:xfrm>
                  <a:off x="5776" y="11900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Line 115"/>
                <p:cNvSpPr>
                  <a:spLocks noChangeShapeType="1"/>
                </p:cNvSpPr>
                <p:nvPr/>
              </p:nvSpPr>
              <p:spPr bwMode="auto">
                <a:xfrm>
                  <a:off x="6160" y="11900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5776" y="12283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Line 117"/>
                <p:cNvSpPr>
                  <a:spLocks noChangeShapeType="1"/>
                </p:cNvSpPr>
                <p:nvPr/>
              </p:nvSpPr>
              <p:spPr bwMode="auto">
                <a:xfrm>
                  <a:off x="5776" y="12283"/>
                  <a:ext cx="0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118"/>
                <p:cNvSpPr>
                  <a:spLocks noChangeShapeType="1"/>
                </p:cNvSpPr>
                <p:nvPr/>
              </p:nvSpPr>
              <p:spPr bwMode="auto">
                <a:xfrm>
                  <a:off x="5776" y="12666"/>
                  <a:ext cx="76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6553" y="12283"/>
                  <a:ext cx="1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Line 120"/>
                <p:cNvSpPr>
                  <a:spLocks noChangeShapeType="1"/>
                </p:cNvSpPr>
                <p:nvPr/>
              </p:nvSpPr>
              <p:spPr bwMode="auto">
                <a:xfrm>
                  <a:off x="6553" y="12283"/>
                  <a:ext cx="383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Line 121"/>
                <p:cNvSpPr>
                  <a:spLocks noChangeShapeType="1"/>
                </p:cNvSpPr>
                <p:nvPr/>
              </p:nvSpPr>
              <p:spPr bwMode="auto">
                <a:xfrm>
                  <a:off x="6936" y="12283"/>
                  <a:ext cx="1" cy="38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Oval 122"/>
                <p:cNvSpPr>
                  <a:spLocks noChangeArrowheads="1"/>
                </p:cNvSpPr>
                <p:nvPr/>
              </p:nvSpPr>
              <p:spPr bwMode="auto">
                <a:xfrm>
                  <a:off x="4338" y="12593"/>
                  <a:ext cx="54" cy="60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1" name="Oval 123"/>
                <p:cNvSpPr>
                  <a:spLocks noChangeArrowheads="1"/>
                </p:cNvSpPr>
                <p:nvPr/>
              </p:nvSpPr>
              <p:spPr bwMode="auto">
                <a:xfrm>
                  <a:off x="4316" y="11543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2" name="Oval 124"/>
                <p:cNvSpPr>
                  <a:spLocks noChangeArrowheads="1"/>
                </p:cNvSpPr>
                <p:nvPr/>
              </p:nvSpPr>
              <p:spPr bwMode="auto">
                <a:xfrm>
                  <a:off x="5248" y="12552"/>
                  <a:ext cx="53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3" name="Oval 125"/>
                <p:cNvSpPr>
                  <a:spLocks noChangeArrowheads="1"/>
                </p:cNvSpPr>
                <p:nvPr/>
              </p:nvSpPr>
              <p:spPr bwMode="auto">
                <a:xfrm>
                  <a:off x="4828" y="11819"/>
                  <a:ext cx="55" cy="60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4" name="Oval 126"/>
                <p:cNvSpPr>
                  <a:spLocks noChangeArrowheads="1"/>
                </p:cNvSpPr>
                <p:nvPr/>
              </p:nvSpPr>
              <p:spPr bwMode="auto">
                <a:xfrm>
                  <a:off x="5427" y="12175"/>
                  <a:ext cx="54" cy="60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5" name="Oval 127"/>
                <p:cNvSpPr>
                  <a:spLocks noChangeArrowheads="1"/>
                </p:cNvSpPr>
                <p:nvPr/>
              </p:nvSpPr>
              <p:spPr bwMode="auto">
                <a:xfrm>
                  <a:off x="4715" y="10787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6" name="Oval 128"/>
                <p:cNvSpPr>
                  <a:spLocks noChangeArrowheads="1"/>
                </p:cNvSpPr>
                <p:nvPr/>
              </p:nvSpPr>
              <p:spPr bwMode="auto">
                <a:xfrm>
                  <a:off x="4283" y="10391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7" name="Oval 129"/>
                <p:cNvSpPr>
                  <a:spLocks noChangeArrowheads="1"/>
                </p:cNvSpPr>
                <p:nvPr/>
              </p:nvSpPr>
              <p:spPr bwMode="auto">
                <a:xfrm>
                  <a:off x="4849" y="10283"/>
                  <a:ext cx="53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8" name="Oval 130"/>
                <p:cNvSpPr>
                  <a:spLocks noChangeArrowheads="1"/>
                </p:cNvSpPr>
                <p:nvPr/>
              </p:nvSpPr>
              <p:spPr bwMode="auto">
                <a:xfrm>
                  <a:off x="5373" y="10807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39" name="Oval 131"/>
                <p:cNvSpPr>
                  <a:spLocks noChangeArrowheads="1"/>
                </p:cNvSpPr>
                <p:nvPr/>
              </p:nvSpPr>
              <p:spPr bwMode="auto">
                <a:xfrm>
                  <a:off x="6244" y="12296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40" name="Oval 132"/>
                <p:cNvSpPr>
                  <a:spLocks noChangeArrowheads="1"/>
                </p:cNvSpPr>
                <p:nvPr/>
              </p:nvSpPr>
              <p:spPr bwMode="auto">
                <a:xfrm>
                  <a:off x="6244" y="10450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41" name="Oval 133"/>
                <p:cNvSpPr>
                  <a:spLocks noChangeArrowheads="1"/>
                </p:cNvSpPr>
                <p:nvPr/>
              </p:nvSpPr>
              <p:spPr bwMode="auto">
                <a:xfrm>
                  <a:off x="5859" y="11543"/>
                  <a:ext cx="54" cy="59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42" name="Oval 134"/>
                <p:cNvSpPr>
                  <a:spLocks noChangeArrowheads="1"/>
                </p:cNvSpPr>
                <p:nvPr/>
              </p:nvSpPr>
              <p:spPr bwMode="auto">
                <a:xfrm>
                  <a:off x="6835" y="11521"/>
                  <a:ext cx="55" cy="60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43" name="Oval 135"/>
                <p:cNvSpPr>
                  <a:spLocks noChangeArrowheads="1"/>
                </p:cNvSpPr>
                <p:nvPr/>
              </p:nvSpPr>
              <p:spPr bwMode="auto">
                <a:xfrm>
                  <a:off x="6509" y="12117"/>
                  <a:ext cx="54" cy="58"/>
                </a:xfrm>
                <a:prstGeom prst="ellipse">
                  <a:avLst/>
                </a:prstGeom>
                <a:solidFill>
                  <a:srgbClr val="C20274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zh-CN" altLang="en-US"/>
                </a:p>
              </p:txBody>
            </p:sp>
            <p:sp>
              <p:nvSpPr>
                <p:cNvPr id="144" name="Rectangle 136"/>
                <p:cNvSpPr>
                  <a:spLocks noChangeArrowheads="1"/>
                </p:cNvSpPr>
                <p:nvPr/>
              </p:nvSpPr>
              <p:spPr bwMode="auto">
                <a:xfrm>
                  <a:off x="4849" y="12123"/>
                  <a:ext cx="383" cy="2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144" tIns="9144" rIns="9144" bIns="9144" anchor="ctr"/>
                <a:lstStyle/>
                <a:p>
                  <a:pPr algn="just"/>
                  <a:r>
                    <a:rPr lang="en-US" altLang="zh-CN" sz="900">
                      <a:latin typeface="Times New Roman" pitchFamily="18" charset="0"/>
                    </a:rPr>
                    <a:t>7</a:t>
                  </a:r>
                  <a:endParaRPr lang="en-US" altLang="zh-CN" sz="32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8" name="Rectangle 137"/>
            <p:cNvSpPr>
              <a:spLocks noChangeArrowheads="1"/>
            </p:cNvSpPr>
            <p:nvPr/>
          </p:nvSpPr>
          <p:spPr bwMode="auto">
            <a:xfrm>
              <a:off x="1056" y="3648"/>
              <a:ext cx="288" cy="576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A</a:t>
              </a:r>
              <a:r>
                <a:rPr lang="en-US" altLang="zh-CN"/>
                <a:t>    </a:t>
              </a:r>
            </a:p>
          </p:txBody>
        </p:sp>
        <p:sp>
          <p:nvSpPr>
            <p:cNvPr id="9" name="Rectangle 138"/>
            <p:cNvSpPr>
              <a:spLocks noChangeArrowheads="1"/>
            </p:cNvSpPr>
            <p:nvPr/>
          </p:nvSpPr>
          <p:spPr bwMode="auto">
            <a:xfrm>
              <a:off x="912" y="3396"/>
              <a:ext cx="192" cy="384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B</a:t>
              </a:r>
            </a:p>
          </p:txBody>
        </p:sp>
        <p:sp>
          <p:nvSpPr>
            <p:cNvPr id="10" name="Rectangle 139"/>
            <p:cNvSpPr>
              <a:spLocks noChangeArrowheads="1"/>
            </p:cNvSpPr>
            <p:nvPr/>
          </p:nvSpPr>
          <p:spPr bwMode="auto">
            <a:xfrm>
              <a:off x="1776" y="3840"/>
              <a:ext cx="336" cy="192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F        </a:t>
              </a:r>
            </a:p>
          </p:txBody>
        </p:sp>
        <p:sp>
          <p:nvSpPr>
            <p:cNvPr id="11" name="Rectangle 140"/>
            <p:cNvSpPr>
              <a:spLocks noChangeArrowheads="1"/>
            </p:cNvSpPr>
            <p:nvPr/>
          </p:nvSpPr>
          <p:spPr bwMode="auto">
            <a:xfrm>
              <a:off x="1392" y="3168"/>
              <a:ext cx="192" cy="144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D   </a:t>
              </a:r>
            </a:p>
          </p:txBody>
        </p:sp>
        <p:sp>
          <p:nvSpPr>
            <p:cNvPr id="12" name="Rectangle 141"/>
            <p:cNvSpPr>
              <a:spLocks noChangeArrowheads="1"/>
            </p:cNvSpPr>
            <p:nvPr/>
          </p:nvSpPr>
          <p:spPr bwMode="auto">
            <a:xfrm>
              <a:off x="1008" y="2928"/>
              <a:ext cx="336" cy="144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C    </a:t>
              </a:r>
            </a:p>
          </p:txBody>
        </p:sp>
        <p:sp>
          <p:nvSpPr>
            <p:cNvPr id="13" name="Rectangle 142"/>
            <p:cNvSpPr>
              <a:spLocks noChangeArrowheads="1"/>
            </p:cNvSpPr>
            <p:nvPr/>
          </p:nvSpPr>
          <p:spPr bwMode="auto">
            <a:xfrm>
              <a:off x="1900" y="2554"/>
              <a:ext cx="192" cy="288"/>
            </a:xfrm>
            <a:prstGeom prst="rect">
              <a:avLst/>
            </a:prstGeom>
            <a:solidFill>
              <a:schemeClr val="accent1">
                <a:alpha val="30196"/>
              </a:schemeClr>
            </a:solidFill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400" b="1"/>
                <a:t>E</a:t>
              </a:r>
            </a:p>
          </p:txBody>
        </p:sp>
      </p:grpSp>
      <p:sp>
        <p:nvSpPr>
          <p:cNvPr id="145" name="Text Box 173"/>
          <p:cNvSpPr txBox="1">
            <a:spLocks noChangeArrowheads="1"/>
          </p:cNvSpPr>
          <p:nvPr/>
        </p:nvSpPr>
        <p:spPr bwMode="auto">
          <a:xfrm>
            <a:off x="7924800" y="3581400"/>
            <a:ext cx="11413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Query Results</a:t>
            </a:r>
            <a:r>
              <a:rPr lang="en-US" altLang="zh-CN" dirty="0"/>
              <a:t> </a:t>
            </a:r>
          </a:p>
        </p:txBody>
      </p:sp>
      <p:sp>
        <p:nvSpPr>
          <p:cNvPr id="146" name="Text Box 239"/>
          <p:cNvSpPr txBox="1">
            <a:spLocks noChangeArrowheads="1"/>
          </p:cNvSpPr>
          <p:nvPr/>
        </p:nvSpPr>
        <p:spPr bwMode="auto">
          <a:xfrm>
            <a:off x="6477000" y="2209800"/>
            <a:ext cx="1371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400" dirty="0"/>
              <a:t>Query Index (hashing)</a:t>
            </a:r>
            <a:r>
              <a:rPr lang="en-US" altLang="zh-CN" dirty="0"/>
              <a:t> </a:t>
            </a:r>
          </a:p>
        </p:txBody>
      </p:sp>
      <p:sp>
        <p:nvSpPr>
          <p:cNvPr id="147" name="Text Box 240"/>
          <p:cNvSpPr txBox="1">
            <a:spLocks noChangeArrowheads="1"/>
          </p:cNvSpPr>
          <p:nvPr/>
        </p:nvSpPr>
        <p:spPr bwMode="auto">
          <a:xfrm>
            <a:off x="554405" y="3429000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/>
              <a:t>Objects and queries</a:t>
            </a:r>
            <a:r>
              <a:rPr lang="en-US" altLang="zh-CN" dirty="0"/>
              <a:t> </a:t>
            </a:r>
          </a:p>
        </p:txBody>
      </p:sp>
      <p:grpSp>
        <p:nvGrpSpPr>
          <p:cNvPr id="242" name="Group 241"/>
          <p:cNvGrpSpPr/>
          <p:nvPr/>
        </p:nvGrpSpPr>
        <p:grpSpPr>
          <a:xfrm>
            <a:off x="2818262" y="3352800"/>
            <a:ext cx="3277738" cy="2657595"/>
            <a:chOff x="2818262" y="3352800"/>
            <a:chExt cx="3277738" cy="2657595"/>
          </a:xfrm>
        </p:grpSpPr>
        <p:grpSp>
          <p:nvGrpSpPr>
            <p:cNvPr id="148" name="Group 213"/>
            <p:cNvGrpSpPr>
              <a:grpSpLocks/>
            </p:cNvGrpSpPr>
            <p:nvPr/>
          </p:nvGrpSpPr>
          <p:grpSpPr bwMode="auto">
            <a:xfrm>
              <a:off x="2818262" y="3908425"/>
              <a:ext cx="3277738" cy="2101970"/>
              <a:chOff x="4037013" y="3730625"/>
              <a:chExt cx="4573588" cy="2898775"/>
            </a:xfrm>
          </p:grpSpPr>
          <p:grpSp>
            <p:nvGrpSpPr>
              <p:cNvPr id="149" name="Group 136"/>
              <p:cNvGrpSpPr>
                <a:grpSpLocks/>
              </p:cNvGrpSpPr>
              <p:nvPr/>
            </p:nvGrpSpPr>
            <p:grpSpPr bwMode="auto">
              <a:xfrm>
                <a:off x="4037013" y="3730625"/>
                <a:ext cx="4573588" cy="2898775"/>
                <a:chOff x="2543" y="2398"/>
                <a:chExt cx="2881" cy="1826"/>
              </a:xfrm>
            </p:grpSpPr>
            <p:sp>
              <p:nvSpPr>
                <p:cNvPr id="151" name="AutoShape 137"/>
                <p:cNvSpPr>
                  <a:spLocks noChangeAspect="1" noChangeArrowheads="1"/>
                </p:cNvSpPr>
                <p:nvPr/>
              </p:nvSpPr>
              <p:spPr bwMode="auto">
                <a:xfrm>
                  <a:off x="2544" y="2398"/>
                  <a:ext cx="2880" cy="18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800">
                    <a:latin typeface="Tahoma" pitchFamily="34" charset="0"/>
                  </a:endParaRPr>
                </a:p>
              </p:txBody>
            </p:sp>
            <p:grpSp>
              <p:nvGrpSpPr>
                <p:cNvPr id="152" name="Group 138"/>
                <p:cNvGrpSpPr>
                  <a:grpSpLocks/>
                </p:cNvGrpSpPr>
                <p:nvPr/>
              </p:nvGrpSpPr>
              <p:grpSpPr bwMode="auto">
                <a:xfrm>
                  <a:off x="2543" y="2403"/>
                  <a:ext cx="2635" cy="1148"/>
                  <a:chOff x="1518" y="2463"/>
                  <a:chExt cx="4680" cy="2038"/>
                </a:xfrm>
              </p:grpSpPr>
              <p:sp>
                <p:nvSpPr>
                  <p:cNvPr id="188" name="Text Box 1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0" y="3216"/>
                    <a:ext cx="231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5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9" name="Text Box 1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21" y="3216"/>
                    <a:ext cx="238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90" name="Text Box 1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44" y="2463"/>
                    <a:ext cx="315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18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91" name="Line 1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21" y="2843"/>
                    <a:ext cx="869" cy="367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2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3991" y="2843"/>
                    <a:ext cx="769" cy="36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3" name="Line 1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98" y="3586"/>
                    <a:ext cx="789" cy="566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4" name="Line 1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77" y="3607"/>
                    <a:ext cx="425" cy="514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5" name="Line 1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54" y="3591"/>
                    <a:ext cx="438" cy="53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6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4955" y="3544"/>
                    <a:ext cx="266" cy="577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7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3669"/>
                    <a:ext cx="27" cy="439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98" name="Text Box 1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92" y="3206"/>
                    <a:ext cx="315" cy="381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24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99" name="Text Box 1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23" y="3210"/>
                    <a:ext cx="316" cy="381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 dirty="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39</a:t>
                    </a:r>
                    <a:endParaRPr lang="en-US" altLang="zh-CN" sz="3200" dirty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0" name="Text Box 1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7" y="3210"/>
                    <a:ext cx="316" cy="381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53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1" name="Text Box 1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53" y="4121"/>
                    <a:ext cx="232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5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2" name="Text Box 1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8" y="4121"/>
                    <a:ext cx="232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0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3" name="Text Box 1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30" y="4121"/>
                    <a:ext cx="232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4" name="Text Box 1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1" y="4121"/>
                    <a:ext cx="232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6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5" name="Text Box 1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67" y="4121"/>
                    <a:ext cx="315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18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6" name="Text Box 1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74" y="4121"/>
                    <a:ext cx="315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15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7" name="Text Box 1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82" y="4121"/>
                    <a:ext cx="317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24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8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90" y="4121"/>
                    <a:ext cx="314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20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9" name="Text Box 1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6" y="4121"/>
                    <a:ext cx="316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39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0" name="Text Box 1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92" y="4121"/>
                    <a:ext cx="314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28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1" name="Text Box 1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99" y="4121"/>
                    <a:ext cx="315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53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2" name="Text Box 1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05" y="4121"/>
                    <a:ext cx="316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48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3" name="Line 1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536" y="3576"/>
                    <a:ext cx="74" cy="545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/>
                  </a:p>
                </p:txBody>
              </p:sp>
              <p:sp>
                <p:nvSpPr>
                  <p:cNvPr id="214" name="Text Box 16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83" y="4121"/>
                    <a:ext cx="315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61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5" name="Text 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89" y="4121"/>
                    <a:ext cx="316" cy="380"/>
                  </a:xfrm>
                  <a:prstGeom prst="rect">
                    <a:avLst/>
                  </a:prstGeom>
                  <a:solidFill>
                    <a:srgbClr val="CCFFCC"/>
                  </a:solidFill>
                  <a:ln w="19050">
                    <a:solidFill>
                      <a:srgbClr val="808080"/>
                    </a:solidFill>
                    <a:miter lim="800000"/>
                    <a:headEnd/>
                    <a:tailEnd/>
                  </a:ln>
                </p:spPr>
                <p:txBody>
                  <a:bodyPr lIns="39600" tIns="38212" rIns="39600" bIns="38212"/>
                  <a:lstStyle/>
                  <a:p>
                    <a:pPr algn="ctr"/>
                    <a:r>
                      <a:rPr lang="en-US" altLang="zh-CN" sz="900">
                        <a:solidFill>
                          <a:srgbClr val="010203"/>
                        </a:solidFill>
                        <a:latin typeface="Times New Roman" pitchFamily="18" charset="0"/>
                      </a:rPr>
                      <a:t>56</a:t>
                    </a:r>
                    <a:endParaRPr lang="en-US" altLang="zh-CN" sz="32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6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5295" y="3591"/>
                    <a:ext cx="556" cy="530"/>
                  </a:xfrm>
                  <a:prstGeom prst="line">
                    <a:avLst/>
                  </a:prstGeom>
                  <a:noFill/>
                  <a:ln w="9525">
                    <a:solidFill>
                      <a:srgbClr val="80808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cxnSp>
                <p:nvCxnSpPr>
                  <p:cNvPr id="217" name="AutoShape 168"/>
                  <p:cNvCxnSpPr>
                    <a:cxnSpLocks noChangeShapeType="1"/>
                    <a:stCxn id="201" idx="0"/>
                    <a:endCxn id="204" idx="0"/>
                  </p:cNvCxnSpPr>
                  <p:nvPr/>
                </p:nvCxnSpPr>
                <p:spPr bwMode="auto">
                  <a:xfrm rot="5400000" flipV="1">
                    <a:off x="2043" y="3933"/>
                    <a:ext cx="1" cy="349"/>
                  </a:xfrm>
                  <a:prstGeom prst="curvedConnector3">
                    <a:avLst>
                      <a:gd name="adj1" fmla="val -14900005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18" name="AutoShape 169"/>
                  <p:cNvCxnSpPr>
                    <a:cxnSpLocks noChangeShapeType="1"/>
                    <a:stCxn id="203" idx="0"/>
                    <a:endCxn id="206" idx="0"/>
                  </p:cNvCxnSpPr>
                  <p:nvPr/>
                </p:nvCxnSpPr>
                <p:spPr bwMode="auto">
                  <a:xfrm rot="5400000" flipV="1">
                    <a:off x="2638" y="3915"/>
                    <a:ext cx="1" cy="386"/>
                  </a:xfrm>
                  <a:prstGeom prst="curvedConnector3">
                    <a:avLst>
                      <a:gd name="adj1" fmla="val -18000009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19" name="AutoShape 170"/>
                  <p:cNvCxnSpPr>
                    <a:cxnSpLocks noChangeShapeType="1"/>
                    <a:stCxn id="205" idx="0"/>
                    <a:endCxn id="208" idx="0"/>
                  </p:cNvCxnSpPr>
                  <p:nvPr/>
                </p:nvCxnSpPr>
                <p:spPr bwMode="auto">
                  <a:xfrm rot="5400000" flipV="1">
                    <a:off x="3385" y="3846"/>
                    <a:ext cx="1" cy="524"/>
                  </a:xfrm>
                  <a:prstGeom prst="curvedConnector3">
                    <a:avLst>
                      <a:gd name="adj1" fmla="val -19500009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20" name="AutoShape 171"/>
                  <p:cNvCxnSpPr>
                    <a:cxnSpLocks noChangeShapeType="1"/>
                    <a:stCxn id="207" idx="0"/>
                    <a:endCxn id="210" idx="0"/>
                  </p:cNvCxnSpPr>
                  <p:nvPr/>
                </p:nvCxnSpPr>
                <p:spPr bwMode="auto">
                  <a:xfrm rot="5400000" flipV="1">
                    <a:off x="4145" y="3903"/>
                    <a:ext cx="1" cy="409"/>
                  </a:xfrm>
                  <a:prstGeom prst="curvedConnector3">
                    <a:avLst>
                      <a:gd name="adj1" fmla="val -18000009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21" name="AutoShape 172"/>
                  <p:cNvCxnSpPr>
                    <a:cxnSpLocks noChangeShapeType="1"/>
                    <a:stCxn id="209" idx="0"/>
                    <a:endCxn id="212" idx="0"/>
                  </p:cNvCxnSpPr>
                  <p:nvPr/>
                </p:nvCxnSpPr>
                <p:spPr bwMode="auto">
                  <a:xfrm rot="5400000" flipV="1">
                    <a:off x="4863" y="3908"/>
                    <a:ext cx="1" cy="400"/>
                  </a:xfrm>
                  <a:prstGeom prst="curvedConnector3">
                    <a:avLst>
                      <a:gd name="adj1" fmla="val -16500005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222" name="AutoShape 173"/>
                  <p:cNvCxnSpPr>
                    <a:cxnSpLocks noChangeShapeType="1"/>
                    <a:stCxn id="211" idx="0"/>
                    <a:endCxn id="215" idx="0"/>
                  </p:cNvCxnSpPr>
                  <p:nvPr/>
                </p:nvCxnSpPr>
                <p:spPr bwMode="auto">
                  <a:xfrm rot="5400000" flipV="1">
                    <a:off x="5551" y="3912"/>
                    <a:ext cx="1" cy="391"/>
                  </a:xfrm>
                  <a:prstGeom prst="curvedConnector3">
                    <a:avLst>
                      <a:gd name="adj1" fmla="val -16400005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triangle" w="med" len="med"/>
                    <a:tailEnd type="triangle" w="med" len="med"/>
                  </a:ln>
                </p:spPr>
              </p:cxnSp>
            </p:grpSp>
            <p:sp>
              <p:nvSpPr>
                <p:cNvPr id="153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2544" y="3818"/>
                  <a:ext cx="406" cy="40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36000" tIns="46038" rIns="92075" bIns="46038" anchor="ctr"/>
                <a:lstStyle/>
                <a:p>
                  <a:pPr algn="just"/>
                  <a:r>
                    <a:rPr lang="en-US" altLang="zh-CN" sz="1100" dirty="0">
                      <a:latin typeface="Times New Roman" pitchFamily="18" charset="0"/>
                    </a:rPr>
                    <a:t>Data Pages</a:t>
                  </a:r>
                  <a:endParaRPr lang="en-US" altLang="zh-CN" sz="2400" dirty="0">
                    <a:latin typeface="Times New Roman" pitchFamily="18" charset="0"/>
                  </a:endParaRPr>
                </a:p>
              </p:txBody>
            </p:sp>
            <p:cxnSp>
              <p:nvCxnSpPr>
                <p:cNvPr id="154" name="AutoShape 175"/>
                <p:cNvCxnSpPr>
                  <a:cxnSpLocks noChangeShapeType="1"/>
                  <a:stCxn id="201" idx="2"/>
                </p:cNvCxnSpPr>
                <p:nvPr/>
              </p:nvCxnSpPr>
              <p:spPr bwMode="auto">
                <a:xfrm>
                  <a:off x="2742" y="3555"/>
                  <a:ext cx="350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55" name="AutoShape 176"/>
                <p:cNvCxnSpPr>
                  <a:cxnSpLocks noChangeShapeType="1"/>
                  <a:stCxn id="204" idx="2"/>
                </p:cNvCxnSpPr>
                <p:nvPr/>
              </p:nvCxnSpPr>
              <p:spPr bwMode="auto">
                <a:xfrm>
                  <a:off x="2938" y="3555"/>
                  <a:ext cx="331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56" name="AutoShape 177"/>
                <p:cNvCxnSpPr>
                  <a:cxnSpLocks noChangeShapeType="1"/>
                  <a:stCxn id="203" idx="2"/>
                </p:cNvCxnSpPr>
                <p:nvPr/>
              </p:nvCxnSpPr>
              <p:spPr bwMode="auto">
                <a:xfrm>
                  <a:off x="3067" y="3555"/>
                  <a:ext cx="380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57" name="AutoShape 178"/>
                <p:cNvCxnSpPr>
                  <a:cxnSpLocks noChangeShapeType="1"/>
                  <a:stCxn id="206" idx="2"/>
                </p:cNvCxnSpPr>
                <p:nvPr/>
              </p:nvCxnSpPr>
              <p:spPr bwMode="auto">
                <a:xfrm>
                  <a:off x="3284" y="3555"/>
                  <a:ext cx="340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58" name="AutoShape 179"/>
                <p:cNvCxnSpPr>
                  <a:cxnSpLocks noChangeShapeType="1"/>
                  <a:stCxn id="205" idx="2"/>
                </p:cNvCxnSpPr>
                <p:nvPr/>
              </p:nvCxnSpPr>
              <p:spPr bwMode="auto">
                <a:xfrm>
                  <a:off x="3449" y="3555"/>
                  <a:ext cx="352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59" name="AutoShape 180"/>
                <p:cNvCxnSpPr>
                  <a:cxnSpLocks noChangeShapeType="1"/>
                  <a:stCxn id="208" idx="2"/>
                </p:cNvCxnSpPr>
                <p:nvPr/>
              </p:nvCxnSpPr>
              <p:spPr bwMode="auto">
                <a:xfrm>
                  <a:off x="3744" y="3555"/>
                  <a:ext cx="235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0" name="AutoShape 181"/>
                <p:cNvCxnSpPr>
                  <a:cxnSpLocks noChangeShapeType="1"/>
                  <a:stCxn id="207" idx="2"/>
                </p:cNvCxnSpPr>
                <p:nvPr/>
              </p:nvCxnSpPr>
              <p:spPr bwMode="auto">
                <a:xfrm>
                  <a:off x="3909" y="3555"/>
                  <a:ext cx="244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1" name="AutoShape 182"/>
                <p:cNvCxnSpPr>
                  <a:cxnSpLocks noChangeShapeType="1"/>
                  <a:stCxn id="210" idx="2"/>
                </p:cNvCxnSpPr>
                <p:nvPr/>
              </p:nvCxnSpPr>
              <p:spPr bwMode="auto">
                <a:xfrm>
                  <a:off x="4140" y="3555"/>
                  <a:ext cx="183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2" name="AutoShape 183"/>
                <p:cNvCxnSpPr>
                  <a:cxnSpLocks noChangeShapeType="1"/>
                  <a:stCxn id="209" idx="2"/>
                </p:cNvCxnSpPr>
                <p:nvPr/>
              </p:nvCxnSpPr>
              <p:spPr bwMode="auto">
                <a:xfrm>
                  <a:off x="4317" y="3555"/>
                  <a:ext cx="174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3" name="AutoShape 184"/>
                <p:cNvCxnSpPr>
                  <a:cxnSpLocks noChangeShapeType="1"/>
                  <a:stCxn id="212" idx="2"/>
                </p:cNvCxnSpPr>
                <p:nvPr/>
              </p:nvCxnSpPr>
              <p:spPr bwMode="auto">
                <a:xfrm>
                  <a:off x="4541" y="3555"/>
                  <a:ext cx="122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4" name="AutoShape 185"/>
                <p:cNvCxnSpPr>
                  <a:cxnSpLocks noChangeShapeType="1"/>
                  <a:stCxn id="211" idx="2"/>
                </p:cNvCxnSpPr>
                <p:nvPr/>
              </p:nvCxnSpPr>
              <p:spPr bwMode="auto">
                <a:xfrm>
                  <a:off x="4707" y="3555"/>
                  <a:ext cx="134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5" name="AutoShape 186"/>
                <p:cNvCxnSpPr>
                  <a:cxnSpLocks noChangeShapeType="1"/>
                  <a:stCxn id="215" idx="2"/>
                </p:cNvCxnSpPr>
                <p:nvPr/>
              </p:nvCxnSpPr>
              <p:spPr bwMode="auto">
                <a:xfrm>
                  <a:off x="4927" y="3555"/>
                  <a:ext cx="92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6" name="AutoShape 187"/>
                <p:cNvCxnSpPr>
                  <a:cxnSpLocks noChangeShapeType="1"/>
                  <a:stCxn id="214" idx="2"/>
                </p:cNvCxnSpPr>
                <p:nvPr/>
              </p:nvCxnSpPr>
              <p:spPr bwMode="auto">
                <a:xfrm>
                  <a:off x="5093" y="3555"/>
                  <a:ext cx="103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cxnSp>
              <p:nvCxnSpPr>
                <p:cNvPr id="167" name="AutoShape 188"/>
                <p:cNvCxnSpPr>
                  <a:cxnSpLocks noChangeShapeType="1"/>
                </p:cNvCxnSpPr>
                <p:nvPr/>
              </p:nvCxnSpPr>
              <p:spPr bwMode="auto">
                <a:xfrm>
                  <a:off x="2607" y="3551"/>
                  <a:ext cx="350" cy="263"/>
                </a:xfrm>
                <a:prstGeom prst="straightConnector1">
                  <a:avLst/>
                </a:prstGeom>
                <a:noFill/>
                <a:ln w="9525">
                  <a:solidFill>
                    <a:srgbClr val="0000FF"/>
                  </a:solidFill>
                  <a:prstDash val="dashDot"/>
                  <a:round/>
                  <a:headEnd/>
                  <a:tailEnd type="triangle" w="med" len="med"/>
                </a:ln>
              </p:spPr>
            </p:cxnSp>
            <p:grpSp>
              <p:nvGrpSpPr>
                <p:cNvPr id="168" name="Group 189"/>
                <p:cNvGrpSpPr>
                  <a:grpSpLocks/>
                </p:cNvGrpSpPr>
                <p:nvPr/>
              </p:nvGrpSpPr>
              <p:grpSpPr bwMode="auto">
                <a:xfrm>
                  <a:off x="2861" y="3818"/>
                  <a:ext cx="630" cy="305"/>
                  <a:chOff x="2055" y="4983"/>
                  <a:chExt cx="1117" cy="540"/>
                </a:xfrm>
              </p:grpSpPr>
              <p:sp>
                <p:nvSpPr>
                  <p:cNvPr id="184" name="Text Box 1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5" y="4983"/>
                    <a:ext cx="1117" cy="540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pPr algn="ctr"/>
                    <a:endParaRPr lang="zh-CN" altLang="en-US" sz="2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5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2900" y="4983"/>
                    <a:ext cx="2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86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2602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87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2327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</p:grpSp>
            <p:grpSp>
              <p:nvGrpSpPr>
                <p:cNvPr id="169" name="Group 194"/>
                <p:cNvGrpSpPr>
                  <a:grpSpLocks/>
                </p:cNvGrpSpPr>
                <p:nvPr/>
              </p:nvGrpSpPr>
              <p:grpSpPr bwMode="auto">
                <a:xfrm>
                  <a:off x="3552" y="3818"/>
                  <a:ext cx="630" cy="305"/>
                  <a:chOff x="2055" y="4983"/>
                  <a:chExt cx="1117" cy="540"/>
                </a:xfrm>
              </p:grpSpPr>
              <p:sp>
                <p:nvSpPr>
                  <p:cNvPr id="180" name="Text Box 1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5" y="4983"/>
                    <a:ext cx="1117" cy="540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pPr algn="ctr"/>
                    <a:endParaRPr lang="zh-CN" altLang="en-US" sz="2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1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00" y="4983"/>
                    <a:ext cx="2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82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2602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83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2327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</p:grpSp>
            <p:grpSp>
              <p:nvGrpSpPr>
                <p:cNvPr id="170" name="Group 199"/>
                <p:cNvGrpSpPr>
                  <a:grpSpLocks/>
                </p:cNvGrpSpPr>
                <p:nvPr/>
              </p:nvGrpSpPr>
              <p:grpSpPr bwMode="auto">
                <a:xfrm>
                  <a:off x="4247" y="3818"/>
                  <a:ext cx="630" cy="305"/>
                  <a:chOff x="2055" y="4983"/>
                  <a:chExt cx="1117" cy="540"/>
                </a:xfrm>
              </p:grpSpPr>
              <p:sp>
                <p:nvSpPr>
                  <p:cNvPr id="176" name="Text Box 2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5" y="4983"/>
                    <a:ext cx="1117" cy="540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pPr algn="ctr"/>
                    <a:endParaRPr lang="zh-CN" altLang="en-US" sz="2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7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2900" y="4983"/>
                    <a:ext cx="2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78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2602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79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327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</p:grpSp>
            <p:grpSp>
              <p:nvGrpSpPr>
                <p:cNvPr id="171" name="Group 204"/>
                <p:cNvGrpSpPr>
                  <a:grpSpLocks/>
                </p:cNvGrpSpPr>
                <p:nvPr/>
              </p:nvGrpSpPr>
              <p:grpSpPr bwMode="auto">
                <a:xfrm>
                  <a:off x="4928" y="3818"/>
                  <a:ext cx="496" cy="305"/>
                  <a:chOff x="5749" y="4983"/>
                  <a:chExt cx="880" cy="540"/>
                </a:xfrm>
              </p:grpSpPr>
              <p:sp>
                <p:nvSpPr>
                  <p:cNvPr id="172" name="Text Box 2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49" y="4983"/>
                    <a:ext cx="809" cy="540"/>
                  </a:xfrm>
                  <a:prstGeom prst="rect">
                    <a:avLst/>
                  </a:prstGeom>
                  <a:noFill/>
                  <a:ln w="12700" algn="ctr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pPr algn="ctr"/>
                    <a:endParaRPr lang="zh-CN" altLang="en-US" sz="20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3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6296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74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6021" y="4983"/>
                    <a:ext cx="1" cy="540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FF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lIns="92075" tIns="46038" rIns="92075" bIns="46038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75" name="Text Box 2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52" y="5005"/>
                    <a:ext cx="277" cy="50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lIns="21600" tIns="46038" rIns="92075" bIns="46038" anchor="ctr"/>
                  <a:lstStyle/>
                  <a:p>
                    <a:pPr algn="just"/>
                    <a:r>
                      <a:rPr lang="en-US" altLang="zh-CN" sz="1200" b="1">
                        <a:solidFill>
                          <a:srgbClr val="0000FF"/>
                        </a:solidFill>
                        <a:latin typeface="Times New Roman" pitchFamily="18" charset="0"/>
                      </a:rPr>
                      <a:t>…</a:t>
                    </a:r>
                    <a:endParaRPr lang="en-US" altLang="zh-CN" sz="2800">
                      <a:solidFill>
                        <a:srgbClr val="0000FF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  <p:cxnSp>
            <p:nvCxnSpPr>
              <p:cNvPr id="150" name="Straight Arrow Connector 149"/>
              <p:cNvCxnSpPr>
                <a:stCxn id="189" idx="3"/>
                <a:endCxn id="198" idx="1"/>
              </p:cNvCxnSpPr>
              <p:nvPr/>
            </p:nvCxnSpPr>
            <p:spPr>
              <a:xfrm flipV="1">
                <a:off x="5327171" y="4568996"/>
                <a:ext cx="1193321" cy="8882"/>
              </a:xfrm>
              <a:prstGeom prst="straightConnector1">
                <a:avLst/>
              </a:prstGeom>
              <a:ln cap="rnd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3" name="Text Box 239"/>
            <p:cNvSpPr txBox="1">
              <a:spLocks noChangeArrowheads="1"/>
            </p:cNvSpPr>
            <p:nvPr/>
          </p:nvSpPr>
          <p:spPr bwMode="auto">
            <a:xfrm>
              <a:off x="3580262" y="3352800"/>
              <a:ext cx="137160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400" dirty="0" smtClean="0"/>
                <a:t>Object </a:t>
              </a:r>
              <a:r>
                <a:rPr lang="en-US" altLang="zh-CN" sz="1400" dirty="0"/>
                <a:t>Index </a:t>
              </a:r>
              <a:r>
                <a:rPr lang="en-US" altLang="zh-CN" sz="1400" dirty="0" smtClean="0"/>
                <a:t>(B</a:t>
              </a:r>
              <a:r>
                <a:rPr lang="en-US" altLang="zh-CN" sz="1400" baseline="30000" dirty="0" smtClean="0"/>
                <a:t>link</a:t>
              </a:r>
              <a:r>
                <a:rPr lang="en-US" altLang="zh-CN" sz="1400" dirty="0" smtClean="0"/>
                <a:t>-tree)</a:t>
              </a:r>
              <a:r>
                <a:rPr lang="en-US" altLang="zh-CN" dirty="0" smtClean="0"/>
                <a:t> </a:t>
              </a:r>
              <a:endParaRPr lang="en-US" altLang="zh-CN" dirty="0"/>
            </a:p>
          </p:txBody>
        </p:sp>
      </p:grpSp>
      <p:sp>
        <p:nvSpPr>
          <p:cNvPr id="224" name="Rectangle 3"/>
          <p:cNvSpPr txBox="1">
            <a:spLocks noChangeArrowheads="1"/>
          </p:cNvSpPr>
          <p:nvPr/>
        </p:nvSpPr>
        <p:spPr bwMode="auto">
          <a:xfrm>
            <a:off x="5334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SFC and B+-tree for continuous queries</a:t>
            </a:r>
          </a:p>
          <a:p>
            <a:pPr marL="547688" marR="0" lvl="1" indent="-228600" algn="l" defTabSz="914400" rtl="0" eaLnBrk="1" fontAlgn="base" latinLnBrk="0" hangingPunct="1">
              <a:lnSpc>
                <a:spcPct val="100000"/>
              </a:lnSpc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Suitable for point data</a:t>
            </a:r>
          </a:p>
          <a:p>
            <a:pPr marL="547688" marR="0" lvl="1" indent="-228600" algn="l" defTabSz="914400" rtl="0" eaLnBrk="1" fontAlgn="base" latinLnBrk="0" hangingPunct="1">
              <a:lnSpc>
                <a:spcPct val="100000"/>
              </a:lnSpc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Efficient update cost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547688" marR="0" lvl="1" indent="-228600" algn="l" defTabSz="914400" rtl="0" eaLnBrk="1" fontAlgn="base" latinLnBrk="0" hangingPunct="1">
              <a:lnSpc>
                <a:spcPct val="100000"/>
              </a:lnSpc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Fixed SFC mapping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44" name="Group 243"/>
          <p:cNvGrpSpPr/>
          <p:nvPr/>
        </p:nvGrpSpPr>
        <p:grpSpPr>
          <a:xfrm>
            <a:off x="2743200" y="3352800"/>
            <a:ext cx="3770203" cy="2610755"/>
            <a:chOff x="2706797" y="3352800"/>
            <a:chExt cx="3770203" cy="2610755"/>
          </a:xfrm>
        </p:grpSpPr>
        <p:grpSp>
          <p:nvGrpSpPr>
            <p:cNvPr id="225" name="Group 224"/>
            <p:cNvGrpSpPr/>
            <p:nvPr/>
          </p:nvGrpSpPr>
          <p:grpSpPr>
            <a:xfrm>
              <a:off x="2706797" y="4114800"/>
              <a:ext cx="3770203" cy="1848755"/>
              <a:chOff x="6350" y="4038600"/>
              <a:chExt cx="9261870" cy="2130248"/>
            </a:xfrm>
          </p:grpSpPr>
          <p:sp>
            <p:nvSpPr>
              <p:cNvPr id="226" name="直角三角形 64"/>
              <p:cNvSpPr/>
              <p:nvPr/>
            </p:nvSpPr>
            <p:spPr>
              <a:xfrm>
                <a:off x="4495800" y="4038600"/>
                <a:ext cx="4267200" cy="1524000"/>
              </a:xfrm>
              <a:prstGeom prst="rtTriangle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ysClr val="window" lastClr="FFFFFF"/>
                    </a:solidFill>
                    <a:latin typeface="Calibri"/>
                  </a:rPr>
                  <a:t>BT</a:t>
                </a:r>
                <a:r>
                  <a:rPr lang="en-US" sz="1100" kern="0" baseline="-25000" dirty="0">
                    <a:solidFill>
                      <a:sysClr val="window" lastClr="FFFFFF"/>
                    </a:solidFill>
                    <a:latin typeface="Calibri"/>
                  </a:rPr>
                  <a:t>1</a:t>
                </a:r>
              </a:p>
            </p:txBody>
          </p:sp>
          <p:sp>
            <p:nvSpPr>
              <p:cNvPr id="227" name="直角三角形 29"/>
              <p:cNvSpPr/>
              <p:nvPr/>
            </p:nvSpPr>
            <p:spPr>
              <a:xfrm>
                <a:off x="4495800" y="4038600"/>
                <a:ext cx="2133600" cy="1524000"/>
              </a:xfrm>
              <a:prstGeom prst="rtTriangl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kern="0" dirty="0">
                    <a:solidFill>
                      <a:sysClr val="window" lastClr="FFFFFF"/>
                    </a:solidFill>
                    <a:latin typeface="Calibri"/>
                  </a:rPr>
                  <a:t>BT</a:t>
                </a:r>
                <a:r>
                  <a:rPr lang="en-US" sz="1200" kern="0" baseline="-25000" dirty="0">
                    <a:solidFill>
                      <a:sysClr val="window" lastClr="FFFFFF"/>
                    </a:solidFill>
                    <a:latin typeface="Calibri"/>
                  </a:rPr>
                  <a:t>0</a:t>
                </a:r>
                <a:endParaRPr lang="en-US" sz="1050" kern="0" baseline="-25000" dirty="0">
                  <a:solidFill>
                    <a:sysClr val="window" lastClr="FFFFFF"/>
                  </a:solidFill>
                  <a:latin typeface="Calibri"/>
                </a:endParaRPr>
              </a:p>
            </p:txBody>
          </p:sp>
          <p:cxnSp>
            <p:nvCxnSpPr>
              <p:cNvPr id="228" name="直接箭头连接符 30"/>
              <p:cNvCxnSpPr/>
              <p:nvPr/>
            </p:nvCxnSpPr>
            <p:spPr>
              <a:xfrm>
                <a:off x="152400" y="5715000"/>
                <a:ext cx="8839200" cy="1270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9" name="直角三角形 31"/>
              <p:cNvSpPr/>
              <p:nvPr/>
            </p:nvSpPr>
            <p:spPr>
              <a:xfrm flipH="1">
                <a:off x="228600" y="4038600"/>
                <a:ext cx="4267200" cy="1524000"/>
              </a:xfrm>
              <a:prstGeom prst="rtTriangle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kern="0" dirty="0">
                    <a:solidFill>
                      <a:sysClr val="window" lastClr="FFFFFF"/>
                    </a:solidFill>
                    <a:latin typeface="Calibri"/>
                  </a:rPr>
                  <a:t>BT</a:t>
                </a:r>
                <a:r>
                  <a:rPr lang="en-US" sz="1200" kern="0" baseline="-25000" dirty="0">
                    <a:solidFill>
                      <a:sysClr val="window" lastClr="FFFFFF"/>
                    </a:solidFill>
                    <a:latin typeface="Calibri"/>
                  </a:rPr>
                  <a:t>0  </a:t>
                </a:r>
              </a:p>
            </p:txBody>
          </p:sp>
          <p:sp>
            <p:nvSpPr>
              <p:cNvPr id="230" name="TextBox 229"/>
              <p:cNvSpPr txBox="1"/>
              <p:nvPr/>
            </p:nvSpPr>
            <p:spPr>
              <a:xfrm>
                <a:off x="3276599" y="5867405"/>
                <a:ext cx="890762" cy="30144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50" dirty="0" err="1">
                    <a:solidFill>
                      <a:schemeClr val="accent6"/>
                    </a:solidFill>
                  </a:rPr>
                  <a:t>t</a:t>
                </a:r>
                <a:r>
                  <a:rPr lang="en-US" sz="1050" baseline="-25000" dirty="0" err="1">
                    <a:solidFill>
                      <a:schemeClr val="accent6"/>
                    </a:solidFill>
                  </a:rPr>
                  <a:t>now</a:t>
                </a:r>
                <a:endParaRPr lang="en-US" sz="1050" baseline="-25000" dirty="0">
                  <a:solidFill>
                    <a:schemeClr val="accent6"/>
                  </a:solidFill>
                </a:endParaRPr>
              </a:p>
            </p:txBody>
          </p:sp>
          <p:sp>
            <p:nvSpPr>
              <p:cNvPr id="231" name="Text Box 465"/>
              <p:cNvSpPr txBox="1">
                <a:spLocks noChangeArrowheads="1"/>
              </p:cNvSpPr>
              <p:nvPr/>
            </p:nvSpPr>
            <p:spPr bwMode="auto">
              <a:xfrm>
                <a:off x="6350" y="5811843"/>
                <a:ext cx="630859" cy="30144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100" i="1">
                    <a:solidFill>
                      <a:srgbClr val="2D2D8A"/>
                    </a:solidFill>
                    <a:ea typeface="宋体" pitchFamily="2" charset="-122"/>
                  </a:rPr>
                  <a:t>0</a:t>
                </a:r>
              </a:p>
            </p:txBody>
          </p:sp>
          <p:sp>
            <p:nvSpPr>
              <p:cNvPr id="232" name="Text Box 467"/>
              <p:cNvSpPr txBox="1">
                <a:spLocks noChangeArrowheads="1"/>
              </p:cNvSpPr>
              <p:nvPr/>
            </p:nvSpPr>
            <p:spPr bwMode="auto">
              <a:xfrm>
                <a:off x="2209800" y="5791205"/>
                <a:ext cx="583604" cy="30144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100" i="1">
                    <a:solidFill>
                      <a:srgbClr val="2D2D8A"/>
                    </a:solidFill>
                    <a:ea typeface="宋体" pitchFamily="2" charset="-122"/>
                  </a:rPr>
                  <a:t>T</a:t>
                </a:r>
              </a:p>
            </p:txBody>
          </p:sp>
          <p:sp>
            <p:nvSpPr>
              <p:cNvPr id="233" name="Text Box 468"/>
              <p:cNvSpPr txBox="1">
                <a:spLocks noChangeArrowheads="1"/>
              </p:cNvSpPr>
              <p:nvPr/>
            </p:nvSpPr>
            <p:spPr bwMode="auto">
              <a:xfrm>
                <a:off x="4267200" y="5791205"/>
                <a:ext cx="760808" cy="30144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CN" sz="1100" i="1" dirty="0">
                    <a:solidFill>
                      <a:schemeClr val="accent6"/>
                    </a:solidFill>
                  </a:rPr>
                  <a:t>2T</a:t>
                </a:r>
              </a:p>
            </p:txBody>
          </p:sp>
          <p:sp>
            <p:nvSpPr>
              <p:cNvPr id="234" name="Text Box 469"/>
              <p:cNvSpPr txBox="1">
                <a:spLocks noChangeArrowheads="1"/>
              </p:cNvSpPr>
              <p:nvPr/>
            </p:nvSpPr>
            <p:spPr bwMode="auto">
              <a:xfrm>
                <a:off x="6324600" y="5791205"/>
                <a:ext cx="760808" cy="30144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CN" sz="1100" i="1" dirty="0">
                    <a:solidFill>
                      <a:schemeClr val="accent6"/>
                    </a:solidFill>
                  </a:rPr>
                  <a:t>3T</a:t>
                </a:r>
              </a:p>
            </p:txBody>
          </p:sp>
          <p:cxnSp>
            <p:nvCxnSpPr>
              <p:cNvPr id="235" name="直接连接符 38"/>
              <p:cNvCxnSpPr/>
              <p:nvPr/>
            </p:nvCxnSpPr>
            <p:spPr>
              <a:xfrm rot="5400000">
                <a:off x="151607" y="5714206"/>
                <a:ext cx="152400" cy="1587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接连接符 39"/>
              <p:cNvCxnSpPr/>
              <p:nvPr/>
            </p:nvCxnSpPr>
            <p:spPr>
              <a:xfrm rot="5400000">
                <a:off x="2286794" y="5714206"/>
                <a:ext cx="152400" cy="1588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接连接符 40"/>
              <p:cNvCxnSpPr/>
              <p:nvPr/>
            </p:nvCxnSpPr>
            <p:spPr>
              <a:xfrm rot="5400000">
                <a:off x="6553994" y="5714206"/>
                <a:ext cx="152400" cy="1588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接连接符 41"/>
              <p:cNvCxnSpPr/>
              <p:nvPr/>
            </p:nvCxnSpPr>
            <p:spPr>
              <a:xfrm rot="5400000">
                <a:off x="4420394" y="5714206"/>
                <a:ext cx="152400" cy="1588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接连接符 57"/>
              <p:cNvCxnSpPr/>
              <p:nvPr/>
            </p:nvCxnSpPr>
            <p:spPr>
              <a:xfrm rot="5400000">
                <a:off x="8687594" y="5714206"/>
                <a:ext cx="152400" cy="1588"/>
              </a:xfrm>
              <a:prstGeom prst="line">
                <a:avLst/>
              </a:prstGeom>
              <a:ln w="25400"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0" name="Text Box 469"/>
              <p:cNvSpPr txBox="1">
                <a:spLocks noChangeArrowheads="1"/>
              </p:cNvSpPr>
              <p:nvPr/>
            </p:nvSpPr>
            <p:spPr bwMode="auto">
              <a:xfrm>
                <a:off x="8507412" y="5772155"/>
                <a:ext cx="760808" cy="301443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CN" sz="1100" i="1" dirty="0">
                    <a:solidFill>
                      <a:schemeClr val="accent6"/>
                    </a:solidFill>
                  </a:rPr>
                  <a:t>4T</a:t>
                </a:r>
              </a:p>
            </p:txBody>
          </p:sp>
          <p:sp>
            <p:nvSpPr>
              <p:cNvPr id="241" name="直角三角形 62"/>
              <p:cNvSpPr/>
              <p:nvPr/>
            </p:nvSpPr>
            <p:spPr>
              <a:xfrm flipH="1">
                <a:off x="2346325" y="4038600"/>
                <a:ext cx="2149475" cy="1524000"/>
              </a:xfrm>
              <a:prstGeom prst="rtTriangle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100" kern="0" dirty="0">
                    <a:solidFill>
                      <a:srgbClr val="FFFFFF"/>
                    </a:solidFill>
                    <a:latin typeface="Arial"/>
                  </a:rPr>
                  <a:t>BT</a:t>
                </a:r>
                <a:r>
                  <a:rPr lang="en-US" sz="1100" kern="0" baseline="-25000" dirty="0">
                    <a:solidFill>
                      <a:srgbClr val="FFFFFF"/>
                    </a:solidFill>
                    <a:latin typeface="Arial"/>
                  </a:rPr>
                  <a:t>1</a:t>
                </a:r>
              </a:p>
            </p:txBody>
          </p:sp>
        </p:grpSp>
        <p:sp>
          <p:nvSpPr>
            <p:cNvPr id="243" name="Text Box 239"/>
            <p:cNvSpPr txBox="1">
              <a:spLocks noChangeArrowheads="1"/>
            </p:cNvSpPr>
            <p:nvPr/>
          </p:nvSpPr>
          <p:spPr bwMode="auto">
            <a:xfrm>
              <a:off x="3886200" y="3352800"/>
              <a:ext cx="13716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400" dirty="0" smtClean="0"/>
                <a:t>Object </a:t>
              </a:r>
              <a:r>
                <a:rPr lang="en-US" altLang="zh-CN" sz="1400" dirty="0"/>
                <a:t>Index </a:t>
              </a:r>
              <a:endParaRPr lang="en-US" altLang="zh-CN" sz="1400" dirty="0" smtClean="0"/>
            </a:p>
            <a:p>
              <a:pPr algn="ctr"/>
              <a:r>
                <a:rPr lang="en-US" altLang="zh-CN" sz="1400" dirty="0" smtClean="0"/>
                <a:t>(Disposable tree)</a:t>
              </a:r>
              <a:r>
                <a:rPr lang="en-US" altLang="zh-CN" dirty="0" smtClean="0"/>
                <a:t> </a:t>
              </a:r>
              <a:endParaRPr lang="en-US" altLang="zh-CN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Correctness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Serializable</a:t>
            </a:r>
            <a:r>
              <a:rPr lang="en-US" dirty="0" smtClean="0"/>
              <a:t> isolation</a:t>
            </a:r>
          </a:p>
          <a:p>
            <a:pPr lvl="1"/>
            <a:r>
              <a:rPr lang="en-US" dirty="0" smtClean="0"/>
              <a:t>Operations are </a:t>
            </a:r>
            <a:r>
              <a:rPr lang="en-US" dirty="0" err="1" smtClean="0"/>
              <a:t>serializable</a:t>
            </a:r>
            <a:r>
              <a:rPr lang="en-US" dirty="0" smtClean="0"/>
              <a:t> if and only if their conflict graph has no cycles</a:t>
            </a:r>
          </a:p>
          <a:p>
            <a:r>
              <a:rPr lang="en-US" dirty="0" smtClean="0"/>
              <a:t>Deadlock free</a:t>
            </a:r>
          </a:p>
          <a:p>
            <a:pPr lvl="1"/>
            <a:r>
              <a:rPr lang="en-US" dirty="0" smtClean="0"/>
              <a:t>Operations do not cause deadlock if they request data in the same order.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ginia Tech-Branding Update022206">
  <a:themeElements>
    <a:clrScheme name="Virginia Tech-Branding Update0222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irginia Tech-Branding Update022206">
      <a:majorFont>
        <a:latin typeface="Franklin Gothic Demi"/>
        <a:ea typeface=""/>
        <a:cs typeface=""/>
      </a:majorFont>
      <a:minorFont>
        <a:latin typeface="Franklin Gothic Medium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rginia Tech-Branding Update0222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rginia Tech-Branding Update0222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rginia Tech-Branding Update0222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439</Words>
  <Application>Microsoft Office PowerPoint</Application>
  <PresentationFormat>On-screen Show (4:3)</PresentationFormat>
  <Paragraphs>202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Virginia Tech-Branding Update022206</vt:lpstr>
      <vt:lpstr>Disposable Index  for Moving Objects</vt:lpstr>
      <vt:lpstr>Record Velocity for Location Prediction </vt:lpstr>
      <vt:lpstr>Record Velocity for Location Prediction </vt:lpstr>
      <vt:lpstr>Update Cost on Bx-tree</vt:lpstr>
      <vt:lpstr>Disposable Index</vt:lpstr>
      <vt:lpstr>Applied for Continuous Queries</vt:lpstr>
      <vt:lpstr>Formal Correctness Proof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Concurrency Control Protocol for Continuously Monitoring Moving Objects</dc:title>
  <dc:creator>David Dai</dc:creator>
  <cp:lastModifiedBy>Jing (David) Dai</cp:lastModifiedBy>
  <cp:revision>21</cp:revision>
  <dcterms:created xsi:type="dcterms:W3CDTF">2006-08-16T00:00:00Z</dcterms:created>
  <dcterms:modified xsi:type="dcterms:W3CDTF">2009-06-21T13:18:41Z</dcterms:modified>
</cp:coreProperties>
</file>