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9" r:id="rId4"/>
    <p:sldId id="270" r:id="rId5"/>
    <p:sldId id="258" r:id="rId6"/>
    <p:sldId id="259" r:id="rId7"/>
    <p:sldId id="268" r:id="rId8"/>
    <p:sldId id="260" r:id="rId9"/>
    <p:sldId id="262" r:id="rId10"/>
    <p:sldId id="263" r:id="rId11"/>
    <p:sldId id="264" r:id="rId12"/>
    <p:sldId id="265" r:id="rId13"/>
    <p:sldId id="271" r:id="rId14"/>
    <p:sldId id="272" r:id="rId15"/>
    <p:sldId id="267" r:id="rId16"/>
    <p:sldId id="266" r:id="rId17"/>
    <p:sldId id="273" r:id="rId18"/>
    <p:sldId id="275"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76" autoAdjust="0"/>
  </p:normalViewPr>
  <p:slideViewPr>
    <p:cSldViewPr>
      <p:cViewPr varScale="1">
        <p:scale>
          <a:sx n="85" d="100"/>
          <a:sy n="8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9.wmf"/><Relationship Id="rId5" Type="http://schemas.openxmlformats.org/officeDocument/2006/relationships/image" Target="../media/image19.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42D52-21BB-4A26-8D0C-4003B0B12145}" type="datetimeFigureOut">
              <a:rPr lang="en-US" smtClean="0"/>
              <a:pPr/>
              <a:t>6/26/2009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85F74E-854C-410C-9248-20F52EC702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Figure</a:t>
            </a:r>
            <a:r>
              <a:rPr lang="en-US" baseline="0" dirty="0" smtClean="0"/>
              <a:t> a has three clusters, but one could argue that there are only two, since the two on the right hand side are close enough to be thought of as one. </a:t>
            </a:r>
          </a:p>
          <a:p>
            <a:r>
              <a:rPr lang="en-US" baseline="0" dirty="0" smtClean="0"/>
              <a:t>Figure b , one could argue for and against dividing the points in the top dense region into two highly connected natural clusters. </a:t>
            </a:r>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example, in the figure, it will fail, since the distance between the left hand side grid and the right hand side grid, is equal to the distance between any two adjacent </a:t>
            </a:r>
            <a:r>
              <a:rPr lang="en-US" baseline="0" dirty="0" err="1" smtClean="0"/>
              <a:t>subgraphs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contains almost uniformly weighted graph.</a:t>
            </a:r>
            <a:r>
              <a:rPr lang="en-US" baseline="0" dirty="0" smtClean="0"/>
              <a:t> Using the NS, let k is equal 3.  Using the CE: the k is equal to 2</a:t>
            </a:r>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shows the</a:t>
            </a:r>
            <a:r>
              <a:rPr lang="en-US" baseline="0" dirty="0" smtClean="0"/>
              <a:t> 2D sets of points, although the method works well in higher dimensions too, because two dimensions are easier to visualize and evaluate.</a:t>
            </a:r>
          </a:p>
          <a:p>
            <a:r>
              <a:rPr lang="en-US" baseline="0" dirty="0" smtClean="0"/>
              <a:t>This figures shows the clustering decomposition of three data sets using the new methods. </a:t>
            </a:r>
          </a:p>
          <a:p>
            <a:r>
              <a:rPr lang="en-US" baseline="0" dirty="0" smtClean="0"/>
              <a:t>Dataset 1 shows the inherent capability of our algorithms to cluster at different resolutions at once, i.e., to detect several groups with different intra-group  densities. This ability is beyond the capabilities of many clustering algorithms that can show the denser clusters only after breaking up the sparser clusters. </a:t>
            </a:r>
          </a:p>
          <a:p>
            <a:r>
              <a:rPr lang="en-US" baseline="0" dirty="0" smtClean="0"/>
              <a:t>Data set 2 demonstrates the ability to separate the two left hand side clusters, despite the fact that the distance between these clusters is </a:t>
            </a:r>
            <a:r>
              <a:rPr lang="en-US" baseline="0" dirty="0" err="1" smtClean="0"/>
              <a:t>smaler</a:t>
            </a:r>
            <a:r>
              <a:rPr lang="en-US" baseline="0" dirty="0" smtClean="0"/>
              <a:t> than the distance between points inside the right hand side cluster.</a:t>
            </a:r>
          </a:p>
          <a:p>
            <a:r>
              <a:rPr lang="en-US" baseline="0" dirty="0" smtClean="0"/>
              <a:t>The data set 3 exhibits the capability to take into account the structural properties of the data set, which is </a:t>
            </a:r>
            <a:r>
              <a:rPr lang="en-US" baseline="0" dirty="0" err="1" smtClean="0"/>
              <a:t>th</a:t>
            </a:r>
            <a:r>
              <a:rPr lang="en-US" baseline="0" dirty="0" smtClean="0"/>
              <a:t> only clue for separating </a:t>
            </a:r>
            <a:r>
              <a:rPr lang="en-US" baseline="0" dirty="0" err="1" smtClean="0"/>
              <a:t>theset</a:t>
            </a:r>
            <a:r>
              <a:rPr lang="en-US" baseline="0" dirty="0" smtClean="0"/>
              <a:t> evenly spaced points. </a:t>
            </a:r>
          </a:p>
          <a:p>
            <a:endParaRPr lang="en-US" dirty="0"/>
          </a:p>
        </p:txBody>
      </p:sp>
      <p:sp>
        <p:nvSpPr>
          <p:cNvPr id="4" name="Slide Number Placeholder 3"/>
          <p:cNvSpPr>
            <a:spLocks noGrp="1"/>
          </p:cNvSpPr>
          <p:nvPr>
            <p:ph type="sldNum" sz="quarter" idx="10"/>
          </p:nvPr>
        </p:nvSpPr>
        <p:spPr/>
        <p:txBody>
          <a:bodyPr/>
          <a:lstStyle/>
          <a:p>
            <a:fld id="{C385F74E-854C-410C-9248-20F52EC70260}"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3F535B-7145-40BF-B462-7F9C1E2F32BA}" type="datetimeFigureOut">
              <a:rPr lang="en-US" smtClean="0"/>
              <a:pPr/>
              <a:t>6/26/2009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F535B-7145-40BF-B462-7F9C1E2F32BA}" type="datetimeFigureOut">
              <a:rPr lang="en-US" smtClean="0"/>
              <a:pPr/>
              <a:t>6/26/2009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F535B-7145-40BF-B462-7F9C1E2F32BA}" type="datetimeFigureOut">
              <a:rPr lang="en-US" smtClean="0"/>
              <a:pPr/>
              <a:t>6/26/2009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F535B-7145-40BF-B462-7F9C1E2F32BA}" type="datetimeFigureOut">
              <a:rPr lang="en-US" smtClean="0"/>
              <a:pPr/>
              <a:t>6/26/2009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3F535B-7145-40BF-B462-7F9C1E2F32BA}" type="datetimeFigureOut">
              <a:rPr lang="en-US" smtClean="0"/>
              <a:pPr/>
              <a:t>6/26/2009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3F535B-7145-40BF-B462-7F9C1E2F32BA}" type="datetimeFigureOut">
              <a:rPr lang="en-US" smtClean="0"/>
              <a:pPr/>
              <a:t>6/26/2009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3F535B-7145-40BF-B462-7F9C1E2F32BA}" type="datetimeFigureOut">
              <a:rPr lang="en-US" smtClean="0"/>
              <a:pPr/>
              <a:t>6/26/2009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3F535B-7145-40BF-B462-7F9C1E2F32BA}" type="datetimeFigureOut">
              <a:rPr lang="en-US" smtClean="0"/>
              <a:pPr/>
              <a:t>6/26/2009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F535B-7145-40BF-B462-7F9C1E2F32BA}" type="datetimeFigureOut">
              <a:rPr lang="en-US" smtClean="0"/>
              <a:pPr/>
              <a:t>6/26/2009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F535B-7145-40BF-B462-7F9C1E2F32BA}" type="datetimeFigureOut">
              <a:rPr lang="en-US" smtClean="0"/>
              <a:pPr/>
              <a:t>6/26/2009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F535B-7145-40BF-B462-7F9C1E2F32BA}" type="datetimeFigureOut">
              <a:rPr lang="en-US" smtClean="0"/>
              <a:pPr/>
              <a:t>6/26/2009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73DEA9-0743-433A-9A1A-F254A87C83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F535B-7145-40BF-B462-7F9C1E2F32BA}" type="datetimeFigureOut">
              <a:rPr lang="en-US" smtClean="0"/>
              <a:pPr/>
              <a:t>6/26/2009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3DEA9-0743-433A-9A1A-F254A87C83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9.bin"/></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 Id="rId9"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Clustering Spatial Data Using Random Walk </a:t>
            </a:r>
            <a:endParaRPr lang="en-US" dirty="0"/>
          </a:p>
        </p:txBody>
      </p:sp>
      <p:sp>
        <p:nvSpPr>
          <p:cNvPr id="3" name="Subtitle 2"/>
          <p:cNvSpPr>
            <a:spLocks noGrp="1"/>
          </p:cNvSpPr>
          <p:nvPr>
            <p:ph type="subTitle" idx="1"/>
          </p:nvPr>
        </p:nvSpPr>
        <p:spPr/>
        <p:txBody>
          <a:bodyPr/>
          <a:lstStyle/>
          <a:p>
            <a:r>
              <a:rPr lang="en-US" dirty="0" smtClean="0"/>
              <a:t>David </a:t>
            </a:r>
            <a:r>
              <a:rPr lang="en-US" dirty="0" err="1" smtClean="0"/>
              <a:t>Harel</a:t>
            </a:r>
            <a:r>
              <a:rPr lang="en-US" dirty="0" smtClean="0"/>
              <a:t>  and </a:t>
            </a:r>
            <a:r>
              <a:rPr lang="en-US" dirty="0" err="1" smtClean="0"/>
              <a:t>Yehuda</a:t>
            </a:r>
            <a:r>
              <a:rPr lang="en-US" dirty="0" smtClean="0"/>
              <a:t> </a:t>
            </a:r>
            <a:r>
              <a:rPr lang="en-US" dirty="0" err="1" smtClean="0"/>
              <a:t>Koren</a:t>
            </a:r>
            <a:endParaRPr lang="en-US" dirty="0" smtClean="0"/>
          </a:p>
          <a:p>
            <a:r>
              <a:rPr lang="en-US" dirty="0" smtClean="0"/>
              <a:t>KDD 2001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NS: Separation by neighborhood similarity (Cont.)</a:t>
            </a:r>
            <a:endParaRPr lang="en-US" dirty="0"/>
          </a:p>
        </p:txBody>
      </p:sp>
      <p:pic>
        <p:nvPicPr>
          <p:cNvPr id="4" name="Content Placeholder 3" descr="未命名.jpg"/>
          <p:cNvPicPr>
            <a:picLocks noGrp="1" noChangeAspect="1"/>
          </p:cNvPicPr>
          <p:nvPr>
            <p:ph idx="1"/>
          </p:nvPr>
        </p:nvPicPr>
        <p:blipFill>
          <a:blip r:embed="rId3" cstate="print"/>
          <a:stretch>
            <a:fillRect/>
          </a:stretch>
        </p:blipFill>
        <p:spPr>
          <a:xfrm>
            <a:off x="838200" y="1752600"/>
            <a:ext cx="6629400" cy="2971800"/>
          </a:xfrm>
          <a:prstGeom prst="rect">
            <a:avLst/>
          </a:prstGeom>
        </p:spPr>
      </p:pic>
      <p:pic>
        <p:nvPicPr>
          <p:cNvPr id="5" name="Picture 4" descr="未命名.jpg"/>
          <p:cNvPicPr>
            <a:picLocks noChangeAspect="1"/>
          </p:cNvPicPr>
          <p:nvPr/>
        </p:nvPicPr>
        <p:blipFill>
          <a:blip r:embed="rId4" cstate="print"/>
          <a:stretch>
            <a:fillRect/>
          </a:stretch>
        </p:blipFill>
        <p:spPr>
          <a:xfrm>
            <a:off x="1219200" y="4800600"/>
            <a:ext cx="6496050" cy="1295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 Separation by circular escape.</a:t>
            </a:r>
            <a:endParaRPr lang="en-US" dirty="0"/>
          </a:p>
        </p:txBody>
      </p:sp>
      <p:sp>
        <p:nvSpPr>
          <p:cNvPr id="3" name="Content Placeholder 2"/>
          <p:cNvSpPr>
            <a:spLocks noGrp="1"/>
          </p:cNvSpPr>
          <p:nvPr>
            <p:ph idx="1"/>
          </p:nvPr>
        </p:nvSpPr>
        <p:spPr/>
        <p:txBody>
          <a:bodyPr>
            <a:normAutofit/>
          </a:bodyPr>
          <a:lstStyle/>
          <a:p>
            <a:r>
              <a:rPr lang="en-US" sz="1600" dirty="0" smtClean="0"/>
              <a:t>A random walk that starts at v visits </a:t>
            </a:r>
            <a:r>
              <a:rPr lang="en-US" sz="1600" dirty="0" smtClean="0">
                <a:solidFill>
                  <a:schemeClr val="accent2">
                    <a:lumMod val="50000"/>
                  </a:schemeClr>
                </a:solidFill>
              </a:rPr>
              <a:t>u exactly once before returning to </a:t>
            </a:r>
            <a:r>
              <a:rPr lang="en-US" sz="1600" dirty="0" smtClean="0"/>
              <a:t>v for the first time. </a:t>
            </a:r>
          </a:p>
          <a:p>
            <a:pPr lvl="1"/>
            <a:r>
              <a:rPr lang="en-US" sz="1600" dirty="0" smtClean="0"/>
              <a:t>If v and u are in different natural clusters, the probability of such an event will be low, since a random walk that </a:t>
            </a:r>
            <a:r>
              <a:rPr lang="en-US" sz="1600" dirty="0" smtClean="0">
                <a:solidFill>
                  <a:srgbClr val="FF0000"/>
                </a:solidFill>
              </a:rPr>
              <a:t>visits v will likely return to v before reaching u. </a:t>
            </a:r>
          </a:p>
          <a:p>
            <a:pPr lvl="1"/>
            <a:r>
              <a:rPr lang="en-US" sz="1600" dirty="0" smtClean="0"/>
              <a:t>The notion is symmetric, since the event obtained by exchanging the roles of v and u has the same probability.</a:t>
            </a:r>
          </a:p>
          <a:p>
            <a:pPr lvl="1"/>
            <a:r>
              <a:rPr lang="en-US" sz="1600" dirty="0" smtClean="0">
                <a:solidFill>
                  <a:srgbClr val="FF0000"/>
                </a:solidFill>
              </a:rPr>
              <a:t>The probability of this event is give by </a:t>
            </a:r>
            <a:endParaRPr lang="en-US" sz="2000" dirty="0" smtClean="0"/>
          </a:p>
        </p:txBody>
      </p:sp>
      <p:pic>
        <p:nvPicPr>
          <p:cNvPr id="4" name="Picture 3" descr="未命名.jpg"/>
          <p:cNvPicPr>
            <a:picLocks noChangeAspect="1"/>
          </p:cNvPicPr>
          <p:nvPr/>
        </p:nvPicPr>
        <p:blipFill>
          <a:blip r:embed="rId3" cstate="print"/>
          <a:stretch>
            <a:fillRect/>
          </a:stretch>
        </p:blipFill>
        <p:spPr>
          <a:xfrm>
            <a:off x="914400" y="3276599"/>
            <a:ext cx="6781800" cy="3420387"/>
          </a:xfrm>
          <a:prstGeom prst="rect">
            <a:avLst/>
          </a:prstGeom>
        </p:spPr>
      </p:pic>
      <p:graphicFrame>
        <p:nvGraphicFramePr>
          <p:cNvPr id="5" name="Object 4"/>
          <p:cNvGraphicFramePr>
            <a:graphicFrameLocks noChangeAspect="1"/>
          </p:cNvGraphicFramePr>
          <p:nvPr/>
        </p:nvGraphicFramePr>
        <p:xfrm>
          <a:off x="4419600" y="2971800"/>
          <a:ext cx="1828800" cy="304800"/>
        </p:xfrm>
        <a:graphic>
          <a:graphicData uri="http://schemas.openxmlformats.org/presentationml/2006/ole">
            <p:oleObj spid="_x0000_s5122" name="Equation" r:id="rId4" imgW="1447560" imgH="2412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24800" cy="639762"/>
          </a:xfrm>
        </p:spPr>
        <p:txBody>
          <a:bodyPr>
            <a:normAutofit fontScale="90000"/>
          </a:bodyPr>
          <a:lstStyle/>
          <a:p>
            <a:r>
              <a:rPr lang="en-US" dirty="0" smtClean="0"/>
              <a:t>Clustering by Separation</a:t>
            </a:r>
            <a:endParaRPr lang="en-US" dirty="0"/>
          </a:p>
        </p:txBody>
      </p:sp>
      <p:pic>
        <p:nvPicPr>
          <p:cNvPr id="6" name="Content Placeholder 5" descr="未命名.jpg"/>
          <p:cNvPicPr>
            <a:picLocks noGrp="1" noChangeAspect="1"/>
          </p:cNvPicPr>
          <p:nvPr>
            <p:ph idx="1"/>
          </p:nvPr>
        </p:nvPicPr>
        <p:blipFill>
          <a:blip r:embed="rId3" cstate="print"/>
          <a:stretch>
            <a:fillRect/>
          </a:stretch>
        </p:blipFill>
        <p:spPr>
          <a:xfrm>
            <a:off x="1066800" y="1524000"/>
            <a:ext cx="6762750" cy="382905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by Separation</a:t>
            </a:r>
            <a:endParaRPr lang="en-US" dirty="0"/>
          </a:p>
        </p:txBody>
      </p:sp>
      <p:pic>
        <p:nvPicPr>
          <p:cNvPr id="4" name="Content Placeholder 3" descr="未命名.jpg"/>
          <p:cNvPicPr>
            <a:picLocks noGrp="1" noChangeAspect="1"/>
          </p:cNvPicPr>
          <p:nvPr>
            <p:ph idx="1"/>
          </p:nvPr>
        </p:nvPicPr>
        <p:blipFill>
          <a:blip r:embed="rId2" cstate="print"/>
          <a:stretch>
            <a:fillRect/>
          </a:stretch>
        </p:blipFill>
        <p:spPr>
          <a:xfrm>
            <a:off x="1143000" y="1905000"/>
            <a:ext cx="6867525" cy="36957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by Separation</a:t>
            </a:r>
            <a:endParaRPr lang="en-US" dirty="0"/>
          </a:p>
        </p:txBody>
      </p:sp>
      <p:pic>
        <p:nvPicPr>
          <p:cNvPr id="5" name="Content Placeholder 4" descr="未命名.jpg"/>
          <p:cNvPicPr>
            <a:picLocks noGrp="1" noChangeAspect="1"/>
          </p:cNvPicPr>
          <p:nvPr>
            <p:ph idx="1"/>
          </p:nvPr>
        </p:nvPicPr>
        <p:blipFill>
          <a:blip r:embed="rId2" cstate="print"/>
          <a:stretch>
            <a:fillRect/>
          </a:stretch>
        </p:blipFill>
        <p:spPr>
          <a:xfrm>
            <a:off x="1152525" y="1986756"/>
            <a:ext cx="6838950" cy="375285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by Separation</a:t>
            </a:r>
            <a:endParaRPr lang="en-US" dirty="0"/>
          </a:p>
        </p:txBody>
      </p:sp>
      <p:pic>
        <p:nvPicPr>
          <p:cNvPr id="4" name="Content Placeholder 3" descr="未命名.jpg"/>
          <p:cNvPicPr>
            <a:picLocks noGrp="1" noChangeAspect="1"/>
          </p:cNvPicPr>
          <p:nvPr>
            <p:ph idx="1"/>
          </p:nvPr>
        </p:nvPicPr>
        <p:blipFill>
          <a:blip r:embed="rId2" cstate="print"/>
          <a:stretch>
            <a:fillRect/>
          </a:stretch>
        </p:blipFill>
        <p:spPr>
          <a:xfrm>
            <a:off x="685800" y="2286000"/>
            <a:ext cx="8229600" cy="3093066"/>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by Separation</a:t>
            </a:r>
            <a:endParaRPr lang="en-US" dirty="0"/>
          </a:p>
        </p:txBody>
      </p:sp>
      <p:pic>
        <p:nvPicPr>
          <p:cNvPr id="7" name="Content Placeholder 6" descr="未命名.jpg"/>
          <p:cNvPicPr>
            <a:picLocks noGrp="1" noChangeAspect="1"/>
          </p:cNvPicPr>
          <p:nvPr>
            <p:ph idx="1"/>
          </p:nvPr>
        </p:nvPicPr>
        <p:blipFill>
          <a:blip r:embed="rId3" cstate="print"/>
          <a:stretch>
            <a:fillRect/>
          </a:stretch>
        </p:blipFill>
        <p:spPr>
          <a:xfrm>
            <a:off x="609600" y="2286000"/>
            <a:ext cx="8229600" cy="3103735"/>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Spatial Points</a:t>
            </a:r>
            <a:endParaRPr lang="en-US" dirty="0"/>
          </a:p>
        </p:txBody>
      </p:sp>
      <p:pic>
        <p:nvPicPr>
          <p:cNvPr id="4" name="Content Placeholder 3" descr="未命名.jpg"/>
          <p:cNvPicPr>
            <a:picLocks noGrp="1" noChangeAspect="1"/>
          </p:cNvPicPr>
          <p:nvPr>
            <p:ph idx="1"/>
          </p:nvPr>
        </p:nvPicPr>
        <p:blipFill>
          <a:blip r:embed="rId3" cstate="print"/>
          <a:stretch>
            <a:fillRect/>
          </a:stretch>
        </p:blipFill>
        <p:spPr>
          <a:xfrm>
            <a:off x="1371600" y="1219200"/>
            <a:ext cx="6019800" cy="3057676"/>
          </a:xfrm>
        </p:spPr>
      </p:pic>
      <p:sp>
        <p:nvSpPr>
          <p:cNvPr id="5" name="Rectangle 4"/>
          <p:cNvSpPr/>
          <p:nvPr/>
        </p:nvSpPr>
        <p:spPr>
          <a:xfrm>
            <a:off x="533400" y="4648200"/>
            <a:ext cx="8001000" cy="1569660"/>
          </a:xfrm>
          <a:prstGeom prst="rect">
            <a:avLst/>
          </a:prstGeom>
        </p:spPr>
        <p:txBody>
          <a:bodyPr wrap="square">
            <a:spAutoFit/>
          </a:bodyPr>
          <a:lstStyle/>
          <a:p>
            <a:r>
              <a:rPr lang="en-US" sz="1600" baseline="0" dirty="0" smtClean="0"/>
              <a:t>Dataset 1 shows the inherent capability to cluster at different resolutions at once,.</a:t>
            </a:r>
          </a:p>
          <a:p>
            <a:r>
              <a:rPr lang="en-US" sz="1600" baseline="0" dirty="0" smtClean="0"/>
              <a:t>Dataset 2 demonstrates the ability to separate the two left hand side clusters, despite the fact that the distance between these clusters is smaller than the distance between points inside the right hand side cluster.</a:t>
            </a:r>
          </a:p>
          <a:p>
            <a:r>
              <a:rPr lang="en-US" sz="1600" baseline="0" dirty="0" smtClean="0"/>
              <a:t>The data set 3 exhibits the capability to take into account the structural properties of the data set, which is </a:t>
            </a:r>
            <a:r>
              <a:rPr lang="en-US" sz="1600" baseline="0" dirty="0" smtClean="0"/>
              <a:t>the </a:t>
            </a:r>
            <a:r>
              <a:rPr lang="en-US" sz="1600" baseline="0" dirty="0" smtClean="0"/>
              <a:t>only clue for separating the set evenly spaced points.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Spatial Points</a:t>
            </a:r>
            <a:endParaRPr lang="en-US" dirty="0"/>
          </a:p>
        </p:txBody>
      </p:sp>
      <p:pic>
        <p:nvPicPr>
          <p:cNvPr id="4" name="Content Placeholder 3" descr="未命名.jpg"/>
          <p:cNvPicPr>
            <a:picLocks noGrp="1" noChangeAspect="1"/>
          </p:cNvPicPr>
          <p:nvPr>
            <p:ph idx="1"/>
          </p:nvPr>
        </p:nvPicPr>
        <p:blipFill>
          <a:blip r:embed="rId2" cstate="print"/>
          <a:stretch>
            <a:fillRect/>
          </a:stretch>
        </p:blipFill>
        <p:spPr>
          <a:xfrm>
            <a:off x="2209800" y="1371600"/>
            <a:ext cx="4495800" cy="49530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Propose a novel approach to clustering</a:t>
            </a:r>
          </a:p>
          <a:p>
            <a:pPr lvl="1"/>
            <a:r>
              <a:rPr lang="en-US" dirty="0" smtClean="0"/>
              <a:t>Based on the deterministic analysis of random walks on a weighted graph generated from the data.</a:t>
            </a:r>
          </a:p>
          <a:p>
            <a:r>
              <a:rPr lang="en-US" dirty="0" smtClean="0"/>
              <a:t>Decompose the data into arbitrarily shaped clusters of different sizes and densities, overcoming noise and outliers that may blur the natural decomposition of the data. </a:t>
            </a:r>
          </a:p>
          <a:p>
            <a:r>
              <a:rPr lang="en-US" dirty="0" smtClean="0"/>
              <a:t>Experiment shows it is efficient.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Advances in database technologies resulted in huge amounts of spatial data</a:t>
            </a:r>
          </a:p>
          <a:p>
            <a:r>
              <a:rPr lang="en-US" dirty="0" smtClean="0"/>
              <a:t>The characteristics of spatial data pose several difficulties for clustering algorithms.</a:t>
            </a:r>
          </a:p>
          <a:p>
            <a:pPr lvl="1"/>
            <a:r>
              <a:rPr lang="en-US" dirty="0" smtClean="0"/>
              <a:t>Clusters may have arbitrary shapes and non-uniform sizes.</a:t>
            </a:r>
          </a:p>
          <a:p>
            <a:pPr lvl="1"/>
            <a:r>
              <a:rPr lang="en-US" dirty="0" smtClean="0"/>
              <a:t>Different clusters may have different densities.</a:t>
            </a:r>
          </a:p>
          <a:p>
            <a:pPr lvl="1"/>
            <a:r>
              <a:rPr lang="en-US" dirty="0" smtClean="0"/>
              <a:t>The existence of noise may interfere the clustering process and should be identified.</a:t>
            </a:r>
          </a:p>
          <a:p>
            <a:r>
              <a:rPr lang="en-US" dirty="0" smtClean="0"/>
              <a:t>Regarding complexity, the huge sizes of spatial databases imply the need for very efficient clustering </a:t>
            </a:r>
            <a:r>
              <a:rPr lang="en-US" dirty="0" smtClean="0"/>
              <a:t>algorithms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r>
              <a:rPr lang="en-US" sz="2000" dirty="0" err="1" smtClean="0"/>
              <a:t>Partitional</a:t>
            </a:r>
            <a:r>
              <a:rPr lang="en-US" sz="2000" dirty="0" smtClean="0"/>
              <a:t> approach</a:t>
            </a:r>
          </a:p>
          <a:p>
            <a:pPr lvl="1"/>
            <a:r>
              <a:rPr lang="en-US" sz="2000" dirty="0" smtClean="0">
                <a:sym typeface="Wingdings" pitchFamily="2" charset="2"/>
              </a:rPr>
              <a:t>Minimize the overall squared distance between each data point and the center of its related cluster.</a:t>
            </a:r>
          </a:p>
          <a:p>
            <a:pPr lvl="1"/>
            <a:r>
              <a:rPr lang="en-US" sz="2000" dirty="0" smtClean="0">
                <a:sym typeface="Wingdings" pitchFamily="2" charset="2"/>
              </a:rPr>
              <a:t>K-mean, k-</a:t>
            </a:r>
            <a:r>
              <a:rPr lang="en-US" sz="2000" dirty="0" err="1" smtClean="0">
                <a:sym typeface="Wingdings" pitchFamily="2" charset="2"/>
              </a:rPr>
              <a:t>medoid</a:t>
            </a:r>
            <a:endParaRPr lang="en-US" sz="2000" dirty="0" smtClean="0">
              <a:sym typeface="Wingdings" pitchFamily="2" charset="2"/>
            </a:endParaRPr>
          </a:p>
          <a:p>
            <a:pPr lvl="1"/>
            <a:r>
              <a:rPr lang="en-US" sz="2000" dirty="0" smtClean="0">
                <a:sym typeface="Wingdings" pitchFamily="2" charset="2"/>
              </a:rPr>
              <a:t>Robustness to outliers and quick running time.</a:t>
            </a:r>
          </a:p>
          <a:p>
            <a:pPr lvl="1"/>
            <a:r>
              <a:rPr lang="en-US" sz="2000" dirty="0" smtClean="0">
                <a:sym typeface="Wingdings" pitchFamily="2" charset="2"/>
              </a:rPr>
              <a:t>Tendency to produce spherically shaped clusters of similar sizes, which prevents the finding of natural clusters. And Predetermine the number of k</a:t>
            </a:r>
          </a:p>
          <a:p>
            <a:pPr lvl="1"/>
            <a:endParaRPr lang="en-US" dirty="0"/>
          </a:p>
        </p:txBody>
      </p:sp>
      <p:pic>
        <p:nvPicPr>
          <p:cNvPr id="4" name="Picture 3" descr="未命名.jpg"/>
          <p:cNvPicPr>
            <a:picLocks noChangeAspect="1"/>
          </p:cNvPicPr>
          <p:nvPr/>
        </p:nvPicPr>
        <p:blipFill>
          <a:blip r:embed="rId3" cstate="print"/>
          <a:stretch>
            <a:fillRect/>
          </a:stretch>
        </p:blipFill>
        <p:spPr>
          <a:xfrm>
            <a:off x="1524000" y="4267200"/>
            <a:ext cx="6124575" cy="22955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457200" y="1295400"/>
            <a:ext cx="8229600" cy="4525963"/>
          </a:xfrm>
        </p:spPr>
        <p:txBody>
          <a:bodyPr/>
          <a:lstStyle/>
          <a:p>
            <a:r>
              <a:rPr lang="en-US" sz="1800" dirty="0" err="1" smtClean="0">
                <a:sym typeface="Wingdings" pitchFamily="2" charset="2"/>
              </a:rPr>
              <a:t>Hierarhcical</a:t>
            </a:r>
            <a:r>
              <a:rPr lang="en-US" sz="1800" dirty="0" smtClean="0">
                <a:sym typeface="Wingdings" pitchFamily="2" charset="2"/>
              </a:rPr>
              <a:t> algorithm</a:t>
            </a:r>
          </a:p>
          <a:p>
            <a:pPr lvl="1"/>
            <a:r>
              <a:rPr lang="en-US" sz="1800" dirty="0" smtClean="0">
                <a:sym typeface="Wingdings" pitchFamily="2" charset="2"/>
              </a:rPr>
              <a:t>Create a sequence of partitions in which each partition is nested into next partition in the sequence.</a:t>
            </a:r>
          </a:p>
          <a:p>
            <a:pPr lvl="1"/>
            <a:r>
              <a:rPr lang="en-US" sz="1800" dirty="0" smtClean="0">
                <a:sym typeface="Wingdings" pitchFamily="2" charset="2"/>
              </a:rPr>
              <a:t>Agglomerative clustering </a:t>
            </a:r>
          </a:p>
          <a:p>
            <a:pPr lvl="2"/>
            <a:r>
              <a:rPr lang="en-US" sz="1400" dirty="0" smtClean="0">
                <a:sym typeface="Wingdings" pitchFamily="2" charset="2"/>
              </a:rPr>
              <a:t>Starts from the trivial partition of n points into n clusters of size 1 and continue by repeatedly merging pairs of clusters.</a:t>
            </a:r>
          </a:p>
          <a:p>
            <a:pPr lvl="2"/>
            <a:r>
              <a:rPr lang="en-US" sz="1400" dirty="0" smtClean="0">
                <a:sym typeface="Wingdings" pitchFamily="2" charset="2"/>
              </a:rPr>
              <a:t>At each step the two clusters that are most similar are merged, until the clustering is satisfactory.</a:t>
            </a:r>
          </a:p>
          <a:p>
            <a:pPr lvl="2"/>
            <a:r>
              <a:rPr lang="en-US" sz="1400" dirty="0" smtClean="0">
                <a:sym typeface="Wingdings" pitchFamily="2" charset="2"/>
              </a:rPr>
              <a:t>Single-link cluster similarity : similarity between the most similar pair of elements, one from each of clusters; it can be easily fooled by outliers, merging two clusters that are connected by a narrow string of points.</a:t>
            </a:r>
          </a:p>
          <a:p>
            <a:pPr lvl="2"/>
            <a:r>
              <a:rPr lang="en-US" sz="1400" dirty="0" smtClean="0">
                <a:sym typeface="Wingdings" pitchFamily="2" charset="2"/>
              </a:rPr>
              <a:t>Complete-link cluster similarity : least similar pair of elements; break up a relatively large cluster into clusters</a:t>
            </a:r>
          </a:p>
          <a:p>
            <a:endParaRPr lang="en-US" dirty="0"/>
          </a:p>
        </p:txBody>
      </p:sp>
      <p:pic>
        <p:nvPicPr>
          <p:cNvPr id="4" name="Picture 3" descr="未命名.jpg"/>
          <p:cNvPicPr>
            <a:picLocks noChangeAspect="1"/>
          </p:cNvPicPr>
          <p:nvPr/>
        </p:nvPicPr>
        <p:blipFill>
          <a:blip r:embed="rId3" cstate="print"/>
          <a:stretch>
            <a:fillRect/>
          </a:stretch>
        </p:blipFill>
        <p:spPr>
          <a:xfrm>
            <a:off x="1447800" y="4743450"/>
            <a:ext cx="6429375" cy="21145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Proposed</a:t>
            </a:r>
            <a:endParaRPr lang="en-US" dirty="0"/>
          </a:p>
        </p:txBody>
      </p:sp>
      <p:sp>
        <p:nvSpPr>
          <p:cNvPr id="3" name="Content Placeholder 2"/>
          <p:cNvSpPr>
            <a:spLocks noGrp="1"/>
          </p:cNvSpPr>
          <p:nvPr>
            <p:ph idx="1"/>
          </p:nvPr>
        </p:nvSpPr>
        <p:spPr/>
        <p:txBody>
          <a:bodyPr>
            <a:normAutofit lnSpcReduction="10000"/>
          </a:bodyPr>
          <a:lstStyle/>
          <a:p>
            <a:r>
              <a:rPr lang="en-US" dirty="0" smtClean="0"/>
              <a:t>Present an approach to clustering spatial data, based on deterministic exploration of random walks on a weighted graph associated with the data.</a:t>
            </a:r>
          </a:p>
          <a:p>
            <a:r>
              <a:rPr lang="en-US" dirty="0" smtClean="0"/>
              <a:t>The heart is to apply the method iteratively.</a:t>
            </a:r>
          </a:p>
          <a:p>
            <a:pPr lvl="1"/>
            <a:r>
              <a:rPr lang="en-US" dirty="0" smtClean="0"/>
              <a:t>To sharpen the distinction between the weights of inter-cluster edges (those that ought to separate clusters) and intra-cluster edges (those that ought to remain inside a single cluster) by decreasing the former and increasing the latter.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Notion(Graph-theoretic notions)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sz="2000" dirty="0" smtClean="0"/>
              <a:t>Let </a:t>
            </a:r>
            <a:r>
              <a:rPr lang="en-US" sz="2000" i="1" dirty="0" smtClean="0"/>
              <a:t>G(V, E, w</a:t>
            </a:r>
            <a:r>
              <a:rPr lang="en-US" sz="2000" dirty="0" smtClean="0"/>
              <a:t>) be a weighted graph, which should be viewed as modeling a relation E over a set  V of entities.</a:t>
            </a:r>
          </a:p>
          <a:p>
            <a:pPr lvl="1"/>
            <a:r>
              <a:rPr lang="en-US" sz="2000" dirty="0" smtClean="0"/>
              <a:t>The set of nodes V is {1….n}.</a:t>
            </a:r>
          </a:p>
          <a:p>
            <a:pPr lvl="1"/>
            <a:r>
              <a:rPr lang="en-US" sz="2000" i="1" dirty="0" smtClean="0"/>
              <a:t>w</a:t>
            </a:r>
            <a:r>
              <a:rPr lang="en-US" sz="2000" dirty="0" smtClean="0"/>
              <a:t>: E -&gt; R</a:t>
            </a:r>
            <a:r>
              <a:rPr lang="en-US" sz="2000" baseline="30000" dirty="0" smtClean="0"/>
              <a:t>+</a:t>
            </a:r>
            <a:r>
              <a:rPr lang="en-US" sz="2000" dirty="0" smtClean="0"/>
              <a:t>, measures the similarity between pairs of items.</a:t>
            </a:r>
          </a:p>
          <a:p>
            <a:r>
              <a:rPr lang="en-US" sz="2000" dirty="0" smtClean="0">
                <a:solidFill>
                  <a:srgbClr val="7030A0"/>
                </a:solidFill>
              </a:rPr>
              <a:t>Let S     V. The set of nodes that are connected to some node of S by a path with at most k edges is denoted by          </a:t>
            </a:r>
            <a:r>
              <a:rPr lang="en-US" sz="2000" dirty="0" smtClean="0"/>
              <a:t>.</a:t>
            </a:r>
          </a:p>
          <a:p>
            <a:r>
              <a:rPr lang="en-US" sz="2000" dirty="0" smtClean="0"/>
              <a:t>The degree of G, denoted by </a:t>
            </a:r>
            <a:r>
              <a:rPr lang="en-US" sz="2000" i="1" dirty="0" smtClean="0">
                <a:solidFill>
                  <a:srgbClr val="FF0000"/>
                </a:solidFill>
              </a:rPr>
              <a:t>deg</a:t>
            </a:r>
            <a:r>
              <a:rPr lang="en-US" sz="2000" dirty="0" smtClean="0">
                <a:solidFill>
                  <a:srgbClr val="FF0000"/>
                </a:solidFill>
              </a:rPr>
              <a:t>(G)</a:t>
            </a:r>
            <a:r>
              <a:rPr lang="en-US" sz="2000" dirty="0" smtClean="0"/>
              <a:t>, is the </a:t>
            </a:r>
            <a:r>
              <a:rPr lang="en-US" sz="2000" dirty="0" smtClean="0">
                <a:solidFill>
                  <a:srgbClr val="FF0000"/>
                </a:solidFill>
              </a:rPr>
              <a:t>maximal edges </a:t>
            </a:r>
            <a:r>
              <a:rPr lang="en-US" sz="2000" dirty="0" smtClean="0"/>
              <a:t>incident to some single node of G.</a:t>
            </a:r>
          </a:p>
          <a:p>
            <a:r>
              <a:rPr lang="en-US" sz="2000" dirty="0" smtClean="0"/>
              <a:t>The </a:t>
            </a:r>
            <a:r>
              <a:rPr lang="en-US" sz="2000" dirty="0" err="1" smtClean="0"/>
              <a:t>subgraph</a:t>
            </a:r>
            <a:r>
              <a:rPr lang="en-US" sz="2000" dirty="0" smtClean="0"/>
              <a:t> of G induced by S is denoted by </a:t>
            </a:r>
            <a:r>
              <a:rPr lang="en-US" sz="2000" dirty="0" smtClean="0">
                <a:solidFill>
                  <a:srgbClr val="FF0000"/>
                </a:solidFill>
              </a:rPr>
              <a:t>G(s).</a:t>
            </a:r>
          </a:p>
          <a:p>
            <a:r>
              <a:rPr lang="en-US" sz="2000" dirty="0" smtClean="0"/>
              <a:t>The edge between </a:t>
            </a:r>
            <a:r>
              <a:rPr lang="en-US" sz="2000" dirty="0" err="1" smtClean="0"/>
              <a:t>i</a:t>
            </a:r>
            <a:r>
              <a:rPr lang="en-US" sz="2000" dirty="0" smtClean="0"/>
              <a:t> and j is denoted by </a:t>
            </a:r>
            <a:r>
              <a:rPr lang="en-US" sz="2000" i="1" dirty="0" smtClean="0"/>
              <a:t>&lt;</a:t>
            </a:r>
            <a:r>
              <a:rPr lang="en-US" sz="2000" i="1" dirty="0" err="1" smtClean="0"/>
              <a:t>i</a:t>
            </a:r>
            <a:r>
              <a:rPr lang="en-US" sz="2000" i="1" dirty="0" smtClean="0"/>
              <a:t>, j&gt;. </a:t>
            </a:r>
          </a:p>
          <a:p>
            <a:r>
              <a:rPr lang="en-US" sz="2000" i="1" dirty="0" smtClean="0">
                <a:solidFill>
                  <a:srgbClr val="7030A0"/>
                </a:solidFill>
              </a:rPr>
              <a:t>The probability of a transition from node </a:t>
            </a:r>
            <a:r>
              <a:rPr lang="en-US" sz="2000" i="1" dirty="0" err="1" smtClean="0">
                <a:solidFill>
                  <a:srgbClr val="7030A0"/>
                </a:solidFill>
              </a:rPr>
              <a:t>i</a:t>
            </a:r>
            <a:r>
              <a:rPr lang="en-US" sz="2000" i="1" dirty="0" smtClean="0">
                <a:solidFill>
                  <a:srgbClr val="7030A0"/>
                </a:solidFill>
              </a:rPr>
              <a:t> to node j, is                 where                      </a:t>
            </a:r>
          </a:p>
          <a:p>
            <a:pPr lvl="1">
              <a:buNone/>
            </a:pPr>
            <a:r>
              <a:rPr lang="en-US" sz="2000" dirty="0">
                <a:solidFill>
                  <a:srgbClr val="7030A0"/>
                </a:solidFill>
              </a:rPr>
              <a:t> </a:t>
            </a:r>
            <a:r>
              <a:rPr lang="en-US" sz="2000" dirty="0" smtClean="0">
                <a:solidFill>
                  <a:srgbClr val="7030A0"/>
                </a:solidFill>
              </a:rPr>
              <a:t>                  is the weighted degree of node </a:t>
            </a:r>
            <a:r>
              <a:rPr lang="en-US" sz="2000" i="1" dirty="0" err="1" smtClean="0">
                <a:solidFill>
                  <a:srgbClr val="7030A0"/>
                </a:solidFill>
              </a:rPr>
              <a:t>i</a:t>
            </a:r>
            <a:r>
              <a:rPr lang="en-US" sz="2000" dirty="0" smtClean="0"/>
              <a:t>. </a:t>
            </a:r>
          </a:p>
          <a:p>
            <a:pPr lvl="1">
              <a:buNone/>
            </a:pPr>
            <a:endParaRPr lang="en-US" sz="2000" dirty="0" smtClean="0"/>
          </a:p>
          <a:p>
            <a:pPr lvl="1">
              <a:buNone/>
            </a:pPr>
            <a:r>
              <a:rPr lang="en-US" sz="2000" dirty="0" smtClean="0">
                <a:solidFill>
                  <a:srgbClr val="FF0000"/>
                </a:solidFill>
              </a:rPr>
              <a:t>A random walk is a natural stochastic process on graphs. Given a graph and a start node, we select a neighbor of the node at random, and “go there ”, after which we continue the random walk from the newly chosen node.</a:t>
            </a:r>
          </a:p>
          <a:p>
            <a:pPr lvl="1">
              <a:buNone/>
            </a:pPr>
            <a:endParaRPr lang="en-US" sz="2000" dirty="0"/>
          </a:p>
        </p:txBody>
      </p:sp>
      <p:graphicFrame>
        <p:nvGraphicFramePr>
          <p:cNvPr id="4" name="Object 3"/>
          <p:cNvGraphicFramePr>
            <a:graphicFrameLocks noChangeAspect="1"/>
          </p:cNvGraphicFramePr>
          <p:nvPr/>
        </p:nvGraphicFramePr>
        <p:xfrm>
          <a:off x="4667250" y="5505450"/>
          <a:ext cx="114300" cy="215900"/>
        </p:xfrm>
        <a:graphic>
          <a:graphicData uri="http://schemas.openxmlformats.org/presentationml/2006/ole">
            <p:oleObj spid="_x0000_s1026" name="Equation" r:id="rId3" imgW="114120" imgH="215640" progId="Equation.3">
              <p:embed/>
            </p:oleObj>
          </a:graphicData>
        </a:graphic>
      </p:graphicFrame>
      <p:graphicFrame>
        <p:nvGraphicFramePr>
          <p:cNvPr id="5" name="Object 4"/>
          <p:cNvGraphicFramePr>
            <a:graphicFrameLocks noChangeAspect="1"/>
          </p:cNvGraphicFramePr>
          <p:nvPr/>
        </p:nvGraphicFramePr>
        <p:xfrm>
          <a:off x="1447800" y="2895600"/>
          <a:ext cx="152400" cy="152400"/>
        </p:xfrm>
        <a:graphic>
          <a:graphicData uri="http://schemas.openxmlformats.org/presentationml/2006/ole">
            <p:oleObj spid="_x0000_s1027" name="Equation" r:id="rId4" imgW="152280" imgH="152280" progId="Equation.3">
              <p:embed/>
            </p:oleObj>
          </a:graphicData>
        </a:graphic>
      </p:graphicFrame>
      <p:graphicFrame>
        <p:nvGraphicFramePr>
          <p:cNvPr id="7" name="Object 6"/>
          <p:cNvGraphicFramePr>
            <a:graphicFrameLocks noChangeAspect="1"/>
          </p:cNvGraphicFramePr>
          <p:nvPr/>
        </p:nvGraphicFramePr>
        <p:xfrm>
          <a:off x="4419600" y="3124200"/>
          <a:ext cx="419100" cy="228600"/>
        </p:xfrm>
        <a:graphic>
          <a:graphicData uri="http://schemas.openxmlformats.org/presentationml/2006/ole">
            <p:oleObj spid="_x0000_s1029" name="Equation" r:id="rId5" imgW="419040" imgH="228600" progId="Equation.3">
              <p:embed/>
            </p:oleObj>
          </a:graphicData>
        </a:graphic>
      </p:graphicFrame>
      <p:graphicFrame>
        <p:nvGraphicFramePr>
          <p:cNvPr id="8" name="Object 7"/>
          <p:cNvGraphicFramePr>
            <a:graphicFrameLocks noChangeAspect="1"/>
          </p:cNvGraphicFramePr>
          <p:nvPr/>
        </p:nvGraphicFramePr>
        <p:xfrm>
          <a:off x="6248400" y="4572000"/>
          <a:ext cx="825500" cy="431800"/>
        </p:xfrm>
        <a:graphic>
          <a:graphicData uri="http://schemas.openxmlformats.org/presentationml/2006/ole">
            <p:oleObj spid="_x0000_s1030" name="Equation" r:id="rId6" imgW="825480" imgH="431640" progId="Equation.3">
              <p:embed/>
            </p:oleObj>
          </a:graphicData>
        </a:graphic>
      </p:graphicFrame>
      <p:graphicFrame>
        <p:nvGraphicFramePr>
          <p:cNvPr id="9" name="Object 8"/>
          <p:cNvGraphicFramePr>
            <a:graphicFrameLocks noChangeAspect="1"/>
          </p:cNvGraphicFramePr>
          <p:nvPr/>
        </p:nvGraphicFramePr>
        <p:xfrm>
          <a:off x="838200" y="4953000"/>
          <a:ext cx="1079500" cy="279400"/>
        </p:xfrm>
        <a:graphic>
          <a:graphicData uri="http://schemas.openxmlformats.org/presentationml/2006/ole">
            <p:oleObj spid="_x0000_s1031" name="Equation" r:id="rId7" imgW="1079280" imgH="27936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Notions (Cont.)</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sz="2000" dirty="0" smtClean="0"/>
              <a:t>Given a weighted graph </a:t>
            </a:r>
            <a:r>
              <a:rPr lang="en-US" sz="2000" i="1" dirty="0" smtClean="0"/>
              <a:t>G(</a:t>
            </a:r>
            <a:r>
              <a:rPr lang="en-US" sz="2000" i="1" dirty="0" err="1" smtClean="0"/>
              <a:t>V,E,w</a:t>
            </a:r>
            <a:r>
              <a:rPr lang="en-US" sz="2000" i="1" dirty="0" smtClean="0"/>
              <a:t>)</a:t>
            </a:r>
            <a:r>
              <a:rPr lang="en-US" sz="2000" dirty="0" smtClean="0"/>
              <a:t>, the </a:t>
            </a:r>
            <a:r>
              <a:rPr lang="en-US" sz="2000" dirty="0" smtClean="0">
                <a:solidFill>
                  <a:srgbClr val="00B050"/>
                </a:solidFill>
              </a:rPr>
              <a:t>associated transition matrix</a:t>
            </a:r>
            <a:r>
              <a:rPr lang="en-US" sz="2000" dirty="0" smtClean="0"/>
              <a:t>, denoted by </a:t>
            </a:r>
            <a:r>
              <a:rPr lang="en-US" sz="2000" i="1" dirty="0" smtClean="0"/>
              <a:t>M</a:t>
            </a:r>
            <a:r>
              <a:rPr lang="en-US" sz="2000" i="1" baseline="30000" dirty="0" smtClean="0"/>
              <a:t>G</a:t>
            </a:r>
            <a:r>
              <a:rPr lang="en-US" sz="2000" dirty="0" smtClean="0"/>
              <a:t>, is the </a:t>
            </a:r>
            <a:r>
              <a:rPr lang="en-US" sz="2000" dirty="0" err="1" smtClean="0"/>
              <a:t>n×n</a:t>
            </a:r>
            <a:r>
              <a:rPr lang="en-US" sz="2000" dirty="0" smtClean="0"/>
              <a:t> matrix in which, if </a:t>
            </a:r>
            <a:r>
              <a:rPr lang="en-US" sz="2000" dirty="0" err="1" smtClean="0"/>
              <a:t>i</a:t>
            </a:r>
            <a:r>
              <a:rPr lang="en-US" sz="2000" dirty="0" smtClean="0"/>
              <a:t> and j are connected, the </a:t>
            </a:r>
            <a:r>
              <a:rPr lang="en-US" sz="2000" i="1" dirty="0" smtClean="0"/>
              <a:t>(</a:t>
            </a:r>
            <a:r>
              <a:rPr lang="en-US" sz="2000" i="1" dirty="0" err="1" smtClean="0"/>
              <a:t>i</a:t>
            </a:r>
            <a:r>
              <a:rPr lang="en-US" sz="2000" i="1" dirty="0" smtClean="0"/>
              <a:t>, j)’</a:t>
            </a:r>
            <a:r>
              <a:rPr lang="en-US" sz="2000" i="1" dirty="0" err="1" smtClean="0"/>
              <a:t>th</a:t>
            </a:r>
            <a:r>
              <a:rPr lang="en-US" sz="2000" i="1" dirty="0" smtClean="0"/>
              <a:t> </a:t>
            </a:r>
            <a:r>
              <a:rPr lang="en-US" sz="2000" dirty="0" smtClean="0"/>
              <a:t>entry is simply </a:t>
            </a:r>
            <a:r>
              <a:rPr lang="en-US" sz="2000" i="1" dirty="0" err="1" smtClean="0"/>
              <a:t>p</a:t>
            </a:r>
            <a:r>
              <a:rPr lang="en-US" sz="2000" i="1" baseline="-25000" dirty="0" err="1" smtClean="0"/>
              <a:t>ij</a:t>
            </a:r>
            <a:r>
              <a:rPr lang="en-US" sz="2000" dirty="0" smtClean="0"/>
              <a:t>. Hence, we have</a:t>
            </a:r>
          </a:p>
          <a:p>
            <a:endParaRPr lang="en-US" sz="2000" dirty="0"/>
          </a:p>
          <a:p>
            <a:r>
              <a:rPr lang="en-US" sz="2000" dirty="0" smtClean="0"/>
              <a:t>Denote by                      the vector whose j-</a:t>
            </a:r>
            <a:r>
              <a:rPr lang="en-US" sz="2000" dirty="0" err="1" smtClean="0"/>
              <a:t>th</a:t>
            </a:r>
            <a:r>
              <a:rPr lang="en-US" sz="2000" dirty="0" smtClean="0"/>
              <a:t> component is the probability that a  random walk originating at </a:t>
            </a:r>
            <a:r>
              <a:rPr lang="en-US" sz="2000" i="1" dirty="0" err="1" smtClean="0"/>
              <a:t>i</a:t>
            </a:r>
            <a:r>
              <a:rPr lang="en-US" sz="2000" dirty="0" smtClean="0"/>
              <a:t> will visit node </a:t>
            </a:r>
            <a:r>
              <a:rPr lang="en-US" sz="2000" i="1" dirty="0" smtClean="0"/>
              <a:t>j</a:t>
            </a:r>
            <a:r>
              <a:rPr lang="en-US" sz="2000" dirty="0" smtClean="0"/>
              <a:t> in its k-</a:t>
            </a:r>
            <a:r>
              <a:rPr lang="en-US" sz="2000" dirty="0" err="1" smtClean="0"/>
              <a:t>th</a:t>
            </a:r>
            <a:r>
              <a:rPr lang="en-US" sz="2000" dirty="0" smtClean="0"/>
              <a:t> step. </a:t>
            </a:r>
          </a:p>
          <a:p>
            <a:pPr lvl="1"/>
            <a:r>
              <a:rPr lang="en-US" sz="1600" dirty="0" smtClean="0"/>
              <a:t>Thus,                             is the </a:t>
            </a:r>
            <a:r>
              <a:rPr lang="en-US" sz="1600" dirty="0" err="1" smtClean="0"/>
              <a:t>i-th</a:t>
            </a:r>
            <a:r>
              <a:rPr lang="en-US" sz="1600" dirty="0" smtClean="0"/>
              <a:t> row in the matrix (M</a:t>
            </a:r>
            <a:r>
              <a:rPr lang="en-US" sz="1600" baseline="30000" dirty="0" smtClean="0"/>
              <a:t>G</a:t>
            </a:r>
            <a:r>
              <a:rPr lang="en-US" sz="1600" dirty="0" smtClean="0"/>
              <a:t>)</a:t>
            </a:r>
            <a:r>
              <a:rPr lang="en-US" sz="1600" baseline="30000" dirty="0" smtClean="0"/>
              <a:t>k</a:t>
            </a:r>
            <a:r>
              <a:rPr lang="en-US" sz="1600" dirty="0" smtClean="0"/>
              <a:t>, the </a:t>
            </a:r>
            <a:r>
              <a:rPr lang="en-US" sz="1600" dirty="0" err="1" smtClean="0"/>
              <a:t>k’th</a:t>
            </a:r>
            <a:r>
              <a:rPr lang="en-US" sz="1600" dirty="0" smtClean="0"/>
              <a:t> power of M</a:t>
            </a:r>
            <a:r>
              <a:rPr lang="en-US" sz="1600" baseline="30000" dirty="0" smtClean="0"/>
              <a:t>G</a:t>
            </a:r>
          </a:p>
          <a:p>
            <a:r>
              <a:rPr lang="en-US" sz="2000" dirty="0" smtClean="0"/>
              <a:t>The </a:t>
            </a:r>
            <a:r>
              <a:rPr lang="en-US" sz="2000" dirty="0" smtClean="0">
                <a:solidFill>
                  <a:srgbClr val="FF0000"/>
                </a:solidFill>
              </a:rPr>
              <a:t>escape probability </a:t>
            </a:r>
            <a:r>
              <a:rPr lang="en-US" sz="2000" dirty="0" smtClean="0"/>
              <a:t>from a source node </a:t>
            </a:r>
            <a:r>
              <a:rPr lang="en-US" sz="2000" dirty="0" smtClean="0">
                <a:solidFill>
                  <a:srgbClr val="00B050"/>
                </a:solidFill>
              </a:rPr>
              <a:t>s</a:t>
            </a:r>
            <a:r>
              <a:rPr lang="en-US" sz="2000" dirty="0" smtClean="0"/>
              <a:t> to a target node </a:t>
            </a:r>
            <a:r>
              <a:rPr lang="en-US" sz="2000" dirty="0" smtClean="0">
                <a:solidFill>
                  <a:srgbClr val="00B050"/>
                </a:solidFill>
              </a:rPr>
              <a:t>t</a:t>
            </a:r>
            <a:r>
              <a:rPr lang="en-US" sz="2000" dirty="0" smtClean="0"/>
              <a:t>, denoted by </a:t>
            </a:r>
            <a:r>
              <a:rPr lang="en-US" sz="2000" i="1" dirty="0" err="1" smtClean="0"/>
              <a:t>P</a:t>
            </a:r>
            <a:r>
              <a:rPr lang="en-US" sz="2000" i="1" baseline="-25000" dirty="0" err="1" smtClean="0"/>
              <a:t>escape</a:t>
            </a:r>
            <a:r>
              <a:rPr lang="en-US" sz="2000" i="1" dirty="0" smtClean="0"/>
              <a:t>(</a:t>
            </a:r>
            <a:r>
              <a:rPr lang="en-US" sz="2000" i="1" dirty="0" err="1" smtClean="0"/>
              <a:t>s,t</a:t>
            </a:r>
            <a:r>
              <a:rPr lang="en-US" sz="2000" i="1" dirty="0" smtClean="0"/>
              <a:t>)</a:t>
            </a:r>
            <a:r>
              <a:rPr lang="en-US" sz="2000" dirty="0" smtClean="0"/>
              <a:t> is defined as the probability that </a:t>
            </a:r>
            <a:r>
              <a:rPr lang="en-US" sz="2000" dirty="0" smtClean="0">
                <a:solidFill>
                  <a:srgbClr val="FF0000"/>
                </a:solidFill>
              </a:rPr>
              <a:t>a random walk originating at </a:t>
            </a:r>
            <a:r>
              <a:rPr lang="en-US" sz="2000" dirty="0" smtClean="0">
                <a:solidFill>
                  <a:srgbClr val="00B050"/>
                </a:solidFill>
              </a:rPr>
              <a:t>s</a:t>
            </a:r>
            <a:r>
              <a:rPr lang="en-US" sz="2000" dirty="0" smtClean="0">
                <a:solidFill>
                  <a:srgbClr val="FF0000"/>
                </a:solidFill>
              </a:rPr>
              <a:t> will reach </a:t>
            </a:r>
            <a:r>
              <a:rPr lang="en-US" sz="2000" dirty="0" smtClean="0">
                <a:solidFill>
                  <a:srgbClr val="00B050"/>
                </a:solidFill>
              </a:rPr>
              <a:t>t</a:t>
            </a:r>
            <a:r>
              <a:rPr lang="en-US" sz="2000" dirty="0" smtClean="0">
                <a:solidFill>
                  <a:srgbClr val="FF0000"/>
                </a:solidFill>
              </a:rPr>
              <a:t> before returning to </a:t>
            </a:r>
            <a:r>
              <a:rPr lang="en-US" sz="2000" dirty="0" smtClean="0">
                <a:solidFill>
                  <a:srgbClr val="00B050"/>
                </a:solidFill>
              </a:rPr>
              <a:t>s</a:t>
            </a:r>
            <a:r>
              <a:rPr lang="en-US" sz="2000" dirty="0" smtClean="0"/>
              <a:t>. The probability can be computed.</a:t>
            </a:r>
          </a:p>
          <a:p>
            <a:r>
              <a:rPr lang="en-US" sz="2000" dirty="0" smtClean="0"/>
              <a:t>For ever          , define a variable       satisfying:  </a:t>
            </a:r>
          </a:p>
          <a:p>
            <a:endParaRPr lang="en-US" sz="2000" dirty="0"/>
          </a:p>
          <a:p>
            <a:endParaRPr lang="en-US" sz="2000" dirty="0" smtClean="0"/>
          </a:p>
          <a:p>
            <a:r>
              <a:rPr lang="en-US" sz="2000" dirty="0" smtClean="0"/>
              <a:t>Then the escape probability is given by </a:t>
            </a:r>
          </a:p>
          <a:p>
            <a:pPr lvl="1">
              <a:buNone/>
            </a:pPr>
            <a:endParaRPr lang="en-US" sz="800" dirty="0" smtClean="0"/>
          </a:p>
          <a:p>
            <a:pPr lvl="1"/>
            <a:endParaRPr lang="en-US" sz="1600" dirty="0" smtClean="0"/>
          </a:p>
        </p:txBody>
      </p:sp>
      <p:graphicFrame>
        <p:nvGraphicFramePr>
          <p:cNvPr id="4" name="Object 3"/>
          <p:cNvGraphicFramePr>
            <a:graphicFrameLocks noChangeAspect="1"/>
          </p:cNvGraphicFramePr>
          <p:nvPr/>
        </p:nvGraphicFramePr>
        <p:xfrm>
          <a:off x="3352800" y="2590800"/>
          <a:ext cx="1473200" cy="457200"/>
        </p:xfrm>
        <a:graphic>
          <a:graphicData uri="http://schemas.openxmlformats.org/presentationml/2006/ole">
            <p:oleObj spid="_x0000_s2050" name="Equation" r:id="rId3" imgW="1473120" imgH="457200" progId="Equation.3">
              <p:embed/>
            </p:oleObj>
          </a:graphicData>
        </a:graphic>
      </p:graphicFrame>
      <p:graphicFrame>
        <p:nvGraphicFramePr>
          <p:cNvPr id="5" name="Object 4"/>
          <p:cNvGraphicFramePr>
            <a:graphicFrameLocks noChangeAspect="1"/>
          </p:cNvGraphicFramePr>
          <p:nvPr/>
        </p:nvGraphicFramePr>
        <p:xfrm>
          <a:off x="2057400" y="2971800"/>
          <a:ext cx="1084513" cy="349250"/>
        </p:xfrm>
        <a:graphic>
          <a:graphicData uri="http://schemas.openxmlformats.org/presentationml/2006/ole">
            <p:oleObj spid="_x0000_s2051" name="Equation" r:id="rId4" imgW="749160" imgH="241200" progId="Equation.3">
              <p:embed/>
            </p:oleObj>
          </a:graphicData>
        </a:graphic>
      </p:graphicFrame>
      <p:graphicFrame>
        <p:nvGraphicFramePr>
          <p:cNvPr id="2053" name="Object 5"/>
          <p:cNvGraphicFramePr>
            <a:graphicFrameLocks noChangeAspect="1"/>
          </p:cNvGraphicFramePr>
          <p:nvPr/>
        </p:nvGraphicFramePr>
        <p:xfrm>
          <a:off x="1828800" y="3581400"/>
          <a:ext cx="1084263" cy="349250"/>
        </p:xfrm>
        <a:graphic>
          <a:graphicData uri="http://schemas.openxmlformats.org/presentationml/2006/ole">
            <p:oleObj spid="_x0000_s2053" name="Equation" r:id="rId5" imgW="749160" imgH="241200" progId="Equation.3">
              <p:embed/>
            </p:oleObj>
          </a:graphicData>
        </a:graphic>
      </p:graphicFrame>
      <p:graphicFrame>
        <p:nvGraphicFramePr>
          <p:cNvPr id="8" name="Object 7"/>
          <p:cNvGraphicFramePr>
            <a:graphicFrameLocks noChangeAspect="1"/>
          </p:cNvGraphicFramePr>
          <p:nvPr/>
        </p:nvGraphicFramePr>
        <p:xfrm>
          <a:off x="1828799" y="4953000"/>
          <a:ext cx="489857" cy="254000"/>
        </p:xfrm>
        <a:graphic>
          <a:graphicData uri="http://schemas.openxmlformats.org/presentationml/2006/ole">
            <p:oleObj spid="_x0000_s2054" name="Equation" r:id="rId6" imgW="342720" imgH="177480" progId="Equation.3">
              <p:embed/>
            </p:oleObj>
          </a:graphicData>
        </a:graphic>
      </p:graphicFrame>
      <p:graphicFrame>
        <p:nvGraphicFramePr>
          <p:cNvPr id="9" name="Object 8"/>
          <p:cNvGraphicFramePr>
            <a:graphicFrameLocks noChangeAspect="1"/>
          </p:cNvGraphicFramePr>
          <p:nvPr/>
        </p:nvGraphicFramePr>
        <p:xfrm>
          <a:off x="4191000" y="4953000"/>
          <a:ext cx="266700" cy="342900"/>
        </p:xfrm>
        <a:graphic>
          <a:graphicData uri="http://schemas.openxmlformats.org/presentationml/2006/ole">
            <p:oleObj spid="_x0000_s2055" name="Equation" r:id="rId7" imgW="177480" imgH="228600" progId="Equation.3">
              <p:embed/>
            </p:oleObj>
          </a:graphicData>
        </a:graphic>
      </p:graphicFrame>
      <p:graphicFrame>
        <p:nvGraphicFramePr>
          <p:cNvPr id="12" name="Object 11"/>
          <p:cNvGraphicFramePr>
            <a:graphicFrameLocks noChangeAspect="1"/>
          </p:cNvGraphicFramePr>
          <p:nvPr/>
        </p:nvGraphicFramePr>
        <p:xfrm>
          <a:off x="5715000" y="4876800"/>
          <a:ext cx="2590800" cy="778933"/>
        </p:xfrm>
        <a:graphic>
          <a:graphicData uri="http://schemas.openxmlformats.org/presentationml/2006/ole">
            <p:oleObj spid="_x0000_s2058" name="Equation" r:id="rId8" imgW="1942920" imgH="583920" progId="Equation.3">
              <p:embed/>
            </p:oleObj>
          </a:graphicData>
        </a:graphic>
      </p:graphicFrame>
      <p:graphicFrame>
        <p:nvGraphicFramePr>
          <p:cNvPr id="15" name="Object 14"/>
          <p:cNvGraphicFramePr>
            <a:graphicFrameLocks noChangeAspect="1"/>
          </p:cNvGraphicFramePr>
          <p:nvPr/>
        </p:nvGraphicFramePr>
        <p:xfrm>
          <a:off x="5181600" y="5867400"/>
          <a:ext cx="2767693" cy="685800"/>
        </p:xfrm>
        <a:graphic>
          <a:graphicData uri="http://schemas.openxmlformats.org/presentationml/2006/ole">
            <p:oleObj spid="_x0000_s2061" name="Equation" r:id="rId9" imgW="1434960" imgH="35532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Clustering using random walks</a:t>
            </a:r>
            <a:br>
              <a:rPr lang="en-US" dirty="0" smtClean="0"/>
            </a:br>
            <a:r>
              <a:rPr lang="en-US" dirty="0" smtClean="0"/>
              <a:t>(Cluster Quality)</a:t>
            </a:r>
            <a:endParaRPr lang="en-US" dirty="0"/>
          </a:p>
        </p:txBody>
      </p:sp>
      <p:sp>
        <p:nvSpPr>
          <p:cNvPr id="3" name="Content Placeholder 2"/>
          <p:cNvSpPr>
            <a:spLocks noGrp="1"/>
          </p:cNvSpPr>
          <p:nvPr>
            <p:ph idx="1"/>
          </p:nvPr>
        </p:nvSpPr>
        <p:spPr/>
        <p:txBody>
          <a:bodyPr>
            <a:normAutofit/>
          </a:bodyPr>
          <a:lstStyle/>
          <a:p>
            <a:endParaRPr lang="en-US" sz="2000" dirty="0"/>
          </a:p>
          <a:p>
            <a:endParaRPr lang="en-US" sz="2000" dirty="0" smtClean="0"/>
          </a:p>
          <a:p>
            <a:r>
              <a:rPr lang="en-US" sz="2000" dirty="0" smtClean="0"/>
              <a:t>The main idea to identifying separators is to use an </a:t>
            </a:r>
            <a:r>
              <a:rPr lang="en-US" sz="2000" dirty="0" smtClean="0">
                <a:solidFill>
                  <a:srgbClr val="00B050"/>
                </a:solidFill>
              </a:rPr>
              <a:t>iterative process of separation.</a:t>
            </a:r>
          </a:p>
          <a:p>
            <a:pPr lvl="1"/>
            <a:r>
              <a:rPr lang="en-US" sz="1600" dirty="0" smtClean="0"/>
              <a:t>Separation </a:t>
            </a:r>
            <a:r>
              <a:rPr lang="en-US" sz="1600" dirty="0" smtClean="0">
                <a:solidFill>
                  <a:schemeClr val="accent2">
                    <a:lumMod val="50000"/>
                  </a:schemeClr>
                </a:solidFill>
              </a:rPr>
              <a:t>reweights edges </a:t>
            </a:r>
            <a:r>
              <a:rPr lang="en-US" sz="1600" dirty="0" smtClean="0"/>
              <a:t>by </a:t>
            </a:r>
            <a:r>
              <a:rPr lang="en-US" sz="1600" dirty="0" smtClean="0">
                <a:solidFill>
                  <a:srgbClr val="00B050"/>
                </a:solidFill>
              </a:rPr>
              <a:t>local considerations </a:t>
            </a:r>
            <a:r>
              <a:rPr lang="en-US" sz="1600" dirty="0" smtClean="0"/>
              <a:t>in such a way that </a:t>
            </a:r>
            <a:r>
              <a:rPr lang="en-US" sz="1600" dirty="0" smtClean="0">
                <a:solidFill>
                  <a:srgbClr val="FF0000"/>
                </a:solidFill>
              </a:rPr>
              <a:t>the weight of an edge connecting “</a:t>
            </a:r>
            <a:r>
              <a:rPr lang="en-US" sz="1600" dirty="0" smtClean="0">
                <a:solidFill>
                  <a:schemeClr val="accent2">
                    <a:lumMod val="50000"/>
                  </a:schemeClr>
                </a:solidFill>
              </a:rPr>
              <a:t>intimately related</a:t>
            </a:r>
            <a:r>
              <a:rPr lang="en-US" sz="1600" dirty="0" smtClean="0">
                <a:solidFill>
                  <a:srgbClr val="FF0000"/>
                </a:solidFill>
              </a:rPr>
              <a:t>” nodes is </a:t>
            </a:r>
            <a:r>
              <a:rPr lang="en-US" sz="1600" dirty="0" smtClean="0">
                <a:solidFill>
                  <a:schemeClr val="accent2">
                    <a:lumMod val="50000"/>
                  </a:schemeClr>
                </a:solidFill>
              </a:rPr>
              <a:t>increased</a:t>
            </a:r>
            <a:r>
              <a:rPr lang="en-US" sz="1600" dirty="0" smtClean="0">
                <a:solidFill>
                  <a:srgbClr val="FF0000"/>
                </a:solidFill>
              </a:rPr>
              <a:t>, and for others it is </a:t>
            </a:r>
            <a:r>
              <a:rPr lang="en-US" sz="1600" dirty="0" smtClean="0">
                <a:solidFill>
                  <a:schemeClr val="accent2">
                    <a:lumMod val="50000"/>
                  </a:schemeClr>
                </a:solidFill>
              </a:rPr>
              <a:t>decreased</a:t>
            </a:r>
            <a:r>
              <a:rPr lang="en-US" sz="1600" dirty="0" smtClean="0"/>
              <a:t>.</a:t>
            </a:r>
          </a:p>
          <a:p>
            <a:pPr lvl="1"/>
            <a:r>
              <a:rPr lang="en-US" sz="1600" dirty="0" smtClean="0"/>
              <a:t>Sharpening pass: in it, the edges are reweighted to sharpen the distinction between separating and non-separating edges. </a:t>
            </a:r>
          </a:p>
          <a:p>
            <a:pPr lvl="1"/>
            <a:r>
              <a:rPr lang="en-US" sz="1600" dirty="0" smtClean="0"/>
              <a:t>When the separating operation is iterated several, a sort of </a:t>
            </a:r>
            <a:r>
              <a:rPr lang="en-US" sz="1600" dirty="0" smtClean="0">
                <a:solidFill>
                  <a:schemeClr val="accent2">
                    <a:lumMod val="50000"/>
                  </a:schemeClr>
                </a:solidFill>
              </a:rPr>
              <a:t>“zero-one</a:t>
            </a:r>
            <a:r>
              <a:rPr lang="en-US" sz="1600" dirty="0" smtClean="0"/>
              <a:t>” phenomenon emerges, whereby the weight of an edge that would be a separator notably </a:t>
            </a:r>
            <a:r>
              <a:rPr lang="en-US" sz="1600" dirty="0" smtClean="0">
                <a:solidFill>
                  <a:schemeClr val="accent2">
                    <a:lumMod val="50000"/>
                  </a:schemeClr>
                </a:solidFill>
              </a:rPr>
              <a:t>diminished</a:t>
            </a:r>
            <a:r>
              <a:rPr lang="en-US" sz="1600" dirty="0" smtClean="0"/>
              <a:t>. </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p:txBody>
      </p:sp>
      <p:pic>
        <p:nvPicPr>
          <p:cNvPr id="5" name="Picture 4" descr="未命名.jpg"/>
          <p:cNvPicPr>
            <a:picLocks noChangeAspect="1"/>
          </p:cNvPicPr>
          <p:nvPr/>
        </p:nvPicPr>
        <p:blipFill>
          <a:blip r:embed="rId3" cstate="print"/>
          <a:stretch>
            <a:fillRect/>
          </a:stretch>
        </p:blipFill>
        <p:spPr>
          <a:xfrm>
            <a:off x="838200" y="1524000"/>
            <a:ext cx="6553200" cy="8286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NS: Separation by neighborhood similarity</a:t>
            </a:r>
            <a:endParaRPr lang="en-US" dirty="0"/>
          </a:p>
        </p:txBody>
      </p:sp>
      <p:graphicFrame>
        <p:nvGraphicFramePr>
          <p:cNvPr id="4098" name="Object 2"/>
          <p:cNvGraphicFramePr>
            <a:graphicFrameLocks noChangeAspect="1"/>
          </p:cNvGraphicFramePr>
          <p:nvPr/>
        </p:nvGraphicFramePr>
        <p:xfrm>
          <a:off x="4191000" y="1600200"/>
          <a:ext cx="1084263" cy="349250"/>
        </p:xfrm>
        <a:graphic>
          <a:graphicData uri="http://schemas.openxmlformats.org/presentationml/2006/ole">
            <p:oleObj spid="_x0000_s4098" name="Equation" r:id="rId3" imgW="749160" imgH="241200" progId="Equation.3">
              <p:embed/>
            </p:oleObj>
          </a:graphicData>
        </a:graphic>
      </p:graphicFrame>
      <p:sp>
        <p:nvSpPr>
          <p:cNvPr id="5"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 helpful property of the vector                     is</a:t>
            </a:r>
            <a:r>
              <a:rPr kumimoji="0" lang="en-US" sz="2000" b="0" i="0" u="none" strike="noStrike" kern="1200" cap="none" spc="0" normalizeH="0" noProof="0" dirty="0" smtClean="0">
                <a:ln>
                  <a:noFill/>
                </a:ln>
                <a:solidFill>
                  <a:schemeClr val="tx1"/>
                </a:solidFill>
                <a:effectLst/>
                <a:uLnTx/>
                <a:uFillTx/>
                <a:latin typeface="+mn-lt"/>
                <a:ea typeface="+mn-ea"/>
                <a:cs typeface="+mn-cs"/>
              </a:rPr>
              <a:t> that it provides the level of nearness or intimacy between the node </a:t>
            </a:r>
            <a:r>
              <a:rPr kumimoji="0" lang="en-US" sz="2000" b="0" i="0" u="none" strike="noStrike" kern="1200" cap="none" spc="0" normalizeH="0" noProof="0" dirty="0" err="1" smtClean="0">
                <a:ln>
                  <a:noFill/>
                </a:ln>
                <a:solidFill>
                  <a:schemeClr val="tx1"/>
                </a:solidFill>
                <a:effectLst/>
                <a:uLnTx/>
                <a:uFillTx/>
                <a:latin typeface="+mn-lt"/>
                <a:ea typeface="+mn-ea"/>
                <a:cs typeface="+mn-cs"/>
              </a:rPr>
              <a:t>i</a:t>
            </a:r>
            <a:r>
              <a:rPr kumimoji="0" lang="en-US" sz="2000" b="0" i="0" u="none" strike="noStrike" kern="1200" cap="none" spc="0" normalizeH="0" noProof="0" dirty="0" smtClean="0">
                <a:ln>
                  <a:noFill/>
                </a:ln>
                <a:solidFill>
                  <a:schemeClr val="tx1"/>
                </a:solidFill>
                <a:effectLst/>
                <a:uLnTx/>
                <a:uFillTx/>
                <a:latin typeface="+mn-lt"/>
                <a:ea typeface="+mn-ea"/>
                <a:cs typeface="+mn-cs"/>
              </a:rPr>
              <a:t> and every other node.</a:t>
            </a:r>
          </a:p>
          <a:p>
            <a:pPr marL="800100" lvl="1" indent="-342900">
              <a:spcBef>
                <a:spcPct val="20000"/>
              </a:spcBef>
              <a:buFont typeface="Arial" pitchFamily="34" charset="0"/>
              <a:buChar cha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generalizes</a:t>
            </a:r>
            <a:r>
              <a:rPr kumimoji="0" lang="en-US" sz="2000" b="0" i="0" u="none" strike="noStrike" kern="1200" cap="none" spc="0" normalizeH="0" noProof="0" dirty="0" smtClean="0">
                <a:ln>
                  <a:noFill/>
                </a:ln>
                <a:solidFill>
                  <a:schemeClr val="tx1"/>
                </a:solidFill>
                <a:effectLst/>
                <a:uLnTx/>
                <a:uFillTx/>
                <a:latin typeface="+mn-lt"/>
                <a:ea typeface="+mn-ea"/>
                <a:cs typeface="+mn-cs"/>
              </a:rPr>
              <a:t> the concept of </a:t>
            </a:r>
            <a:r>
              <a:rPr kumimoji="0" lang="en-US" sz="2000" b="0" i="0" u="none" strike="noStrike" kern="1200" cap="none" spc="0" normalizeH="0" noProof="0" dirty="0" smtClean="0">
                <a:ln>
                  <a:noFill/>
                </a:ln>
                <a:solidFill>
                  <a:schemeClr val="accent2">
                    <a:lumMod val="50000"/>
                  </a:schemeClr>
                </a:solidFill>
                <a:effectLst/>
                <a:uLnTx/>
                <a:uFillTx/>
                <a:latin typeface="+mn-lt"/>
                <a:ea typeface="+mn-ea"/>
                <a:cs typeface="+mn-cs"/>
              </a:rPr>
              <a:t>weighted neighborhoods</a:t>
            </a:r>
            <a:r>
              <a:rPr kumimoji="0" lang="en-US" sz="2000" b="0" i="0" u="none" strike="noStrike" kern="1200" cap="none" spc="0" normalizeH="0" noProof="0" dirty="0" smtClean="0">
                <a:ln>
                  <a:noFill/>
                </a:ln>
                <a:solidFill>
                  <a:schemeClr val="tx1"/>
                </a:solidFill>
                <a:effectLst/>
                <a:uLnTx/>
                <a:uFillTx/>
                <a:latin typeface="+mn-lt"/>
                <a:ea typeface="+mn-ea"/>
                <a:cs typeface="+mn-cs"/>
              </a:rPr>
              <a:t>.</a:t>
            </a:r>
          </a:p>
          <a:p>
            <a:pPr marL="800100" lvl="1" indent="-342900">
              <a:spcBef>
                <a:spcPct val="20000"/>
              </a:spcBef>
              <a:buFont typeface="Arial" pitchFamily="34" charset="0"/>
              <a:buChar cha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exactly the </a:t>
            </a:r>
            <a:r>
              <a:rPr kumimoji="0" lang="en-US" sz="2000" b="0" i="0" u="none" strike="noStrike" kern="1200" cap="none" spc="0" normalizeH="0" baseline="0" noProof="0" dirty="0" smtClean="0">
                <a:ln>
                  <a:noFill/>
                </a:ln>
                <a:solidFill>
                  <a:schemeClr val="accent2">
                    <a:lumMod val="50000"/>
                  </a:schemeClr>
                </a:solidFill>
                <a:effectLst/>
                <a:uLnTx/>
                <a:uFillTx/>
                <a:latin typeface="+mn-lt"/>
                <a:ea typeface="+mn-ea"/>
                <a:cs typeface="+mn-cs"/>
              </a:rPr>
              <a:t>weighted neighborhood of  </a:t>
            </a:r>
            <a:r>
              <a:rPr kumimoji="0" lang="en-US" sz="2000" b="0" i="1" u="none" strike="noStrike" kern="1200" cap="none" spc="0" normalizeH="0" baseline="0" noProof="0" dirty="0" err="1" smtClean="0">
                <a:ln>
                  <a:noFill/>
                </a:ln>
                <a:solidFill>
                  <a:schemeClr val="accent2">
                    <a:lumMod val="50000"/>
                  </a:schemeClr>
                </a:solidFill>
                <a:effectLst/>
                <a:uLnTx/>
                <a:uFillTx/>
                <a:latin typeface="+mn-lt"/>
                <a:ea typeface="+mn-ea"/>
                <a:cs typeface="+mn-cs"/>
              </a:rPr>
              <a:t>i</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a:p>
            <a:pPr marL="800100" lvl="1" indent="-342900">
              <a:spcBef>
                <a:spcPct val="20000"/>
              </a:spcBef>
              <a:buFont typeface="Arial" pitchFamily="34" charset="0"/>
              <a:buChar cha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not very interesting for large values of k. We will actually be using the term </a:t>
            </a:r>
          </a:p>
          <a:p>
            <a:pPr marL="342900" indent="-342900">
              <a:spcBef>
                <a:spcPct val="20000"/>
              </a:spcBef>
              <a:buFont typeface="Arial" pitchFamily="34" charset="0"/>
              <a:buChar cha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To estimate the closeness of two nodes v and u, fix some small k(=3) and compare</a:t>
            </a:r>
          </a:p>
          <a:p>
            <a:pPr marL="800100" lvl="1" indent="-342900">
              <a:spcBef>
                <a:spcPct val="20000"/>
              </a:spcBef>
              <a:buFont typeface="Arial" pitchFamily="34" charset="0"/>
              <a:buChar char="•"/>
            </a:pPr>
            <a:r>
              <a:rPr lang="en-US" sz="2000" dirty="0" smtClean="0">
                <a:solidFill>
                  <a:schemeClr val="accent2">
                    <a:lumMod val="50000"/>
                  </a:schemeClr>
                </a:solidFill>
              </a:rPr>
              <a:t>The smaller the difference the greater the intimacy between u and v</a:t>
            </a:r>
            <a:r>
              <a:rPr lang="en-US" sz="2000" dirty="0" smtClean="0"/>
              <a:t>. </a:t>
            </a:r>
          </a:p>
          <a:p>
            <a:pPr marL="800100" lvl="1"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p:txBody>
      </p:sp>
      <p:graphicFrame>
        <p:nvGraphicFramePr>
          <p:cNvPr id="4099" name="Object 3"/>
          <p:cNvGraphicFramePr>
            <a:graphicFrameLocks noChangeAspect="1"/>
          </p:cNvGraphicFramePr>
          <p:nvPr/>
        </p:nvGraphicFramePr>
        <p:xfrm>
          <a:off x="1143000" y="2667000"/>
          <a:ext cx="1084263" cy="349250"/>
        </p:xfrm>
        <a:graphic>
          <a:graphicData uri="http://schemas.openxmlformats.org/presentationml/2006/ole">
            <p:oleObj spid="_x0000_s4099" name="Equation" r:id="rId4" imgW="749160" imgH="241200" progId="Equation.3">
              <p:embed/>
            </p:oleObj>
          </a:graphicData>
        </a:graphic>
      </p:graphicFrame>
      <p:graphicFrame>
        <p:nvGraphicFramePr>
          <p:cNvPr id="4100" name="Object 4"/>
          <p:cNvGraphicFramePr>
            <a:graphicFrameLocks noChangeAspect="1"/>
          </p:cNvGraphicFramePr>
          <p:nvPr/>
        </p:nvGraphicFramePr>
        <p:xfrm>
          <a:off x="1143000" y="2286000"/>
          <a:ext cx="1084263" cy="349250"/>
        </p:xfrm>
        <a:graphic>
          <a:graphicData uri="http://schemas.openxmlformats.org/presentationml/2006/ole">
            <p:oleObj spid="_x0000_s4100" name="Equation" r:id="rId5" imgW="749160" imgH="241200" progId="Equation.3">
              <p:embed/>
            </p:oleObj>
          </a:graphicData>
        </a:graphic>
      </p:graphicFrame>
      <p:graphicFrame>
        <p:nvGraphicFramePr>
          <p:cNvPr id="4101" name="Object 5"/>
          <p:cNvGraphicFramePr>
            <a:graphicFrameLocks noChangeAspect="1"/>
          </p:cNvGraphicFramePr>
          <p:nvPr/>
        </p:nvGraphicFramePr>
        <p:xfrm>
          <a:off x="1219200" y="3048000"/>
          <a:ext cx="1084263" cy="349250"/>
        </p:xfrm>
        <a:graphic>
          <a:graphicData uri="http://schemas.openxmlformats.org/presentationml/2006/ole">
            <p:oleObj spid="_x0000_s4101" name="Equation" r:id="rId6" imgW="749160" imgH="241200" progId="Equation.3">
              <p:embed/>
            </p:oleObj>
          </a:graphicData>
        </a:graphic>
      </p:graphicFrame>
      <p:graphicFrame>
        <p:nvGraphicFramePr>
          <p:cNvPr id="4102" name="Object 6"/>
          <p:cNvGraphicFramePr>
            <a:graphicFrameLocks noChangeAspect="1"/>
          </p:cNvGraphicFramePr>
          <p:nvPr/>
        </p:nvGraphicFramePr>
        <p:xfrm>
          <a:off x="3276600" y="3352800"/>
          <a:ext cx="1928813" cy="422275"/>
        </p:xfrm>
        <a:graphic>
          <a:graphicData uri="http://schemas.openxmlformats.org/presentationml/2006/ole">
            <p:oleObj spid="_x0000_s4102" name="Equation" r:id="rId7" imgW="1333440" imgH="291960" progId="Equation.3">
              <p:embed/>
            </p:oleObj>
          </a:graphicData>
        </a:graphic>
      </p:graphicFrame>
      <p:graphicFrame>
        <p:nvGraphicFramePr>
          <p:cNvPr id="4103" name="Object 7"/>
          <p:cNvGraphicFramePr>
            <a:graphicFrameLocks noChangeAspect="1"/>
          </p:cNvGraphicFramePr>
          <p:nvPr/>
        </p:nvGraphicFramePr>
        <p:xfrm>
          <a:off x="1935163" y="3998913"/>
          <a:ext cx="2020887" cy="349250"/>
        </p:xfrm>
        <a:graphic>
          <a:graphicData uri="http://schemas.openxmlformats.org/presentationml/2006/ole">
            <p:oleObj spid="_x0000_s4103" name="Equation" r:id="rId8" imgW="1396800" imgH="241200" progId="Equation.3">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1453</Words>
  <Application>Microsoft Office PowerPoint</Application>
  <PresentationFormat>On-screen Show (4:3)</PresentationFormat>
  <Paragraphs>108</Paragraphs>
  <Slides>19</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Clustering Spatial Data Using Random Walk </vt:lpstr>
      <vt:lpstr>Introduction</vt:lpstr>
      <vt:lpstr>Motivation</vt:lpstr>
      <vt:lpstr>Motivation</vt:lpstr>
      <vt:lpstr>Approach Proposed</vt:lpstr>
      <vt:lpstr>Basic Notion(Graph-theoretic notions)</vt:lpstr>
      <vt:lpstr>Basic Notions (Cont.)</vt:lpstr>
      <vt:lpstr>Clustering using random walks (Cluster Quality)</vt:lpstr>
      <vt:lpstr>NS: Separation by neighborhood similarity</vt:lpstr>
      <vt:lpstr>NS: Separation by neighborhood similarity (Cont.)</vt:lpstr>
      <vt:lpstr>CE: Separation by circular escape.</vt:lpstr>
      <vt:lpstr>Clustering by Separation</vt:lpstr>
      <vt:lpstr>Clustering by Separation</vt:lpstr>
      <vt:lpstr>Clustering by Separation</vt:lpstr>
      <vt:lpstr>Clustering by Separation</vt:lpstr>
      <vt:lpstr>Clustering by Separation</vt:lpstr>
      <vt:lpstr>Clustering Spatial Points</vt:lpstr>
      <vt:lpstr>Clustering Spatial Points</vt:lpstr>
      <vt:lpstr>Conclusion</vt:lpstr>
    </vt:vector>
  </TitlesOfParts>
  <Company>vt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Clustering Spatial Data Using Random Walk </dc:title>
  <dc:creator>xutongl</dc:creator>
  <cp:lastModifiedBy>xutongl</cp:lastModifiedBy>
  <cp:revision>55</cp:revision>
  <dcterms:created xsi:type="dcterms:W3CDTF">2009-06-25T14:43:44Z</dcterms:created>
  <dcterms:modified xsi:type="dcterms:W3CDTF">2009-06-26T16:20:34Z</dcterms:modified>
</cp:coreProperties>
</file>