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88028-7348-4C7E-AE97-1EB33B488DC0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F622C-6FCB-4733-A616-ED6190F26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octo.dc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Spatial Analysis of Crime Data: A 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</a:t>
            </a:r>
            <a:r>
              <a:rPr lang="en-US" dirty="0" err="1" smtClean="0"/>
              <a:t>Tischler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Presented by Arnold Boedihardjo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to select the </a:t>
            </a:r>
            <a:r>
              <a:rPr lang="en-US" dirty="0" smtClean="0"/>
              <a:t>features (e.g</a:t>
            </a:r>
            <a:r>
              <a:rPr lang="en-US" dirty="0" smtClean="0"/>
              <a:t>., banks, </a:t>
            </a:r>
            <a:r>
              <a:rPr lang="en-US" dirty="0" smtClean="0"/>
              <a:t>stores</a:t>
            </a:r>
            <a:r>
              <a:rPr lang="en-US" dirty="0" smtClean="0"/>
              <a:t>)?</a:t>
            </a:r>
            <a:r>
              <a:rPr lang="en-US" dirty="0" smtClean="0"/>
              <a:t> Employ notions of density attractors and </a:t>
            </a:r>
            <a:r>
              <a:rPr lang="en-US" dirty="0" err="1" smtClean="0"/>
              <a:t>repellers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If the above is solved, how to improve the quality of the density estimates? Currently, an adaptive KDE approach is being tested.</a:t>
            </a:r>
          </a:p>
          <a:p>
            <a:r>
              <a:rPr lang="en-US" dirty="0" smtClean="0"/>
              <a:t>How to incorporate temporal </a:t>
            </a:r>
            <a:r>
              <a:rPr lang="en-US" dirty="0" smtClean="0"/>
              <a:t>correlation? </a:t>
            </a:r>
            <a:endParaRPr lang="en-US" dirty="0" smtClean="0"/>
          </a:p>
          <a:p>
            <a:r>
              <a:rPr lang="en-US" dirty="0" smtClean="0"/>
              <a:t>Producing this model is computationally intensive: </a:t>
            </a:r>
            <a:r>
              <a:rPr lang="en-US" dirty="0" smtClean="0"/>
              <a:t>feature selection, </a:t>
            </a:r>
            <a:r>
              <a:rPr lang="en-US" dirty="0" smtClean="0"/>
              <a:t>NN </a:t>
            </a:r>
            <a:r>
              <a:rPr lang="en-US" dirty="0" smtClean="0"/>
              <a:t>search for every feature, </a:t>
            </a:r>
            <a:r>
              <a:rPr lang="en-US" dirty="0" smtClean="0"/>
              <a:t>and multiple </a:t>
            </a:r>
            <a:r>
              <a:rPr lang="en-US" dirty="0" smtClean="0"/>
              <a:t>queries on </a:t>
            </a:r>
            <a:r>
              <a:rPr lang="en-US" dirty="0" smtClean="0"/>
              <a:t>KDE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Washington DC crime data</a:t>
            </a:r>
          </a:p>
          <a:p>
            <a:r>
              <a:rPr lang="en-US" dirty="0" smtClean="0"/>
              <a:t>Crime incident reports in parse-able formats:</a:t>
            </a:r>
          </a:p>
          <a:p>
            <a:pPr lvl="1"/>
            <a:r>
              <a:rPr lang="en-US" dirty="0" smtClean="0"/>
              <a:t>XML, Text/CSV, KML or ESRI</a:t>
            </a:r>
          </a:p>
          <a:p>
            <a:r>
              <a:rPr lang="en-US" dirty="0" smtClean="0"/>
              <a:t>Geographic feature layers are also available for download (could not verify, but was told by a very reliable source)</a:t>
            </a:r>
          </a:p>
          <a:p>
            <a:r>
              <a:rPr lang="en-US" dirty="0" smtClean="0"/>
              <a:t>Other regional information are available (e.g., census tract)</a:t>
            </a:r>
          </a:p>
          <a:p>
            <a:r>
              <a:rPr lang="en-US" u="sng" dirty="0">
                <a:hlinkClick r:id="rId2"/>
              </a:rPr>
              <a:t>http://data.octo.dc.gov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Spatial autocorrelation</a:t>
            </a:r>
          </a:p>
          <a:p>
            <a:r>
              <a:rPr lang="en-US" dirty="0" smtClean="0"/>
              <a:t>Approach</a:t>
            </a:r>
          </a:p>
          <a:p>
            <a:r>
              <a:rPr lang="en-US" dirty="0" smtClean="0"/>
              <a:t>Issues</a:t>
            </a:r>
          </a:p>
          <a:p>
            <a:r>
              <a:rPr lang="en-US" dirty="0" smtClean="0"/>
              <a:t>Data sets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reduce crime activity</a:t>
            </a:r>
          </a:p>
          <a:p>
            <a:r>
              <a:rPr lang="en-US" dirty="0" smtClean="0"/>
              <a:t>Develop a tool to extract crime patterns</a:t>
            </a:r>
          </a:p>
          <a:p>
            <a:pPr lvl="1"/>
            <a:r>
              <a:rPr lang="en-US" dirty="0" smtClean="0"/>
              <a:t>Allow visualization of patterns</a:t>
            </a:r>
          </a:p>
          <a:p>
            <a:r>
              <a:rPr lang="en-US" dirty="0" smtClean="0"/>
              <a:t>Ultimately, predict crime occurrences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Autocorrelation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Tobler’s</a:t>
            </a:r>
            <a:r>
              <a:rPr lang="en-US" dirty="0" smtClean="0"/>
              <a:t> first law of geography: “everything is related to everything else, but near things are more related than distant things”</a:t>
            </a:r>
          </a:p>
          <a:p>
            <a:r>
              <a:rPr lang="en-US" dirty="0" smtClean="0"/>
              <a:t>Possible causes of spatial dependency </a:t>
            </a:r>
          </a:p>
          <a:p>
            <a:pPr lvl="1"/>
            <a:r>
              <a:rPr lang="en-US" dirty="0" smtClean="0"/>
              <a:t>Spatial causality: an object (event) is a direct </a:t>
            </a:r>
            <a:r>
              <a:rPr lang="en-US" i="1" dirty="0" smtClean="0"/>
              <a:t>cause</a:t>
            </a:r>
            <a:r>
              <a:rPr lang="en-US" dirty="0" smtClean="0"/>
              <a:t> of nearby objects (events)</a:t>
            </a:r>
          </a:p>
          <a:p>
            <a:pPr lvl="1"/>
            <a:r>
              <a:rPr lang="en-US" dirty="0" smtClean="0"/>
              <a:t>Spatial correlation: nearby objects (events) </a:t>
            </a:r>
            <a:r>
              <a:rPr lang="en-US" dirty="0" smtClean="0"/>
              <a:t>behave similarly</a:t>
            </a:r>
            <a:endParaRPr lang="en-US" dirty="0" smtClean="0"/>
          </a:p>
          <a:p>
            <a:pPr lvl="1"/>
            <a:r>
              <a:rPr lang="en-US" dirty="0" smtClean="0"/>
              <a:t>Spatial interaction: movements of objects induce a relationship between </a:t>
            </a:r>
            <a:r>
              <a:rPr lang="en-US" dirty="0" smtClean="0"/>
              <a:t>objects in different locations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a spatial-based model to describe the density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 smtClean="0"/>
              <a:t>incident </a:t>
            </a:r>
            <a:r>
              <a:rPr lang="en-US" dirty="0" smtClean="0"/>
              <a:t>objects (</a:t>
            </a:r>
            <a:r>
              <a:rPr lang="en-US" dirty="0" smtClean="0"/>
              <a:t>e.g., crime locations) within a given set of spatial objects </a:t>
            </a:r>
          </a:p>
          <a:p>
            <a:r>
              <a:rPr lang="en-US" dirty="0" smtClean="0"/>
              <a:t>The density values are essentially probability values, hence can be used as </a:t>
            </a:r>
            <a:r>
              <a:rPr lang="en-US" dirty="0" smtClean="0"/>
              <a:t>a </a:t>
            </a:r>
            <a:r>
              <a:rPr lang="en-US" i="1" dirty="0" smtClean="0"/>
              <a:t>predictive </a:t>
            </a:r>
            <a:r>
              <a:rPr lang="en-US" dirty="0" smtClean="0"/>
              <a:t>metric for future occurrences of incident objects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When will the next crime happen?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28800" y="1752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0600" y="35052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1752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47800" y="2286000"/>
            <a:ext cx="152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90800" y="5181600"/>
            <a:ext cx="152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B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057400" y="54864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61722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58000" y="3200400"/>
            <a:ext cx="152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C</a:t>
            </a:r>
            <a:endParaRPr lang="en-US" dirty="0"/>
          </a:p>
        </p:txBody>
      </p:sp>
      <p:sp>
        <p:nvSpPr>
          <p:cNvPr id="12" name="Isosceles Triangle 11"/>
          <p:cNvSpPr/>
          <p:nvPr/>
        </p:nvSpPr>
        <p:spPr>
          <a:xfrm>
            <a:off x="4343400" y="2514600"/>
            <a:ext cx="137160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13" name="Isosceles Triangle 12"/>
          <p:cNvSpPr/>
          <p:nvPr/>
        </p:nvSpPr>
        <p:spPr>
          <a:xfrm>
            <a:off x="4495800" y="4114800"/>
            <a:ext cx="137160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48768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formalize our intuition in a probabilistic framework?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probability of a crime occurring at bank C is higher than the stores</a:t>
            </a:r>
          </a:p>
          <a:p>
            <a:pPr lvl="1"/>
            <a:r>
              <a:rPr lang="en-US" dirty="0" smtClean="0"/>
              <a:t>Furthermore, the probability is equivalent to bank A and bank B</a:t>
            </a:r>
          </a:p>
          <a:p>
            <a:r>
              <a:rPr lang="en-US" dirty="0" smtClean="0"/>
              <a:t>How to define the probabilities?</a:t>
            </a:r>
          </a:p>
          <a:p>
            <a:pPr lvl="1"/>
            <a:r>
              <a:rPr lang="en-US" dirty="0" smtClean="0"/>
              <a:t>Kernel Density Estimation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KDE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5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Suppose that the our sample set, S, is not the incident points, but the pair-wise distances of the incidents to the NN non-incident objects (e.g., banks and stores)</a:t>
            </a:r>
          </a:p>
          <a:p>
            <a:r>
              <a:rPr lang="en-US" dirty="0" smtClean="0"/>
              <a:t>If we apply the KDE to S, the kernel functions will be centered at these pair-wise distances and our query points will be transformed to the NN of the non-incident spatial objects</a:t>
            </a:r>
          </a:p>
          <a:p>
            <a:r>
              <a:rPr lang="en-US" dirty="0" smtClean="0"/>
              <a:t>Formally, we have the following multivariate KDE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276350" y="4943475"/>
          <a:ext cx="6473825" cy="1484313"/>
        </p:xfrm>
        <a:graphic>
          <a:graphicData uri="http://schemas.openxmlformats.org/presentationml/2006/ole">
            <p:oleObj spid="_x0000_s1030" name="Document" r:id="rId3" imgW="5088842" imgH="117412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applying the KDE, we have the following…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47800" y="2286000"/>
            <a:ext cx="152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90800" y="5181600"/>
            <a:ext cx="152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B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58000" y="3200400"/>
            <a:ext cx="152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C</a:t>
            </a:r>
            <a:endParaRPr lang="en-US" dirty="0"/>
          </a:p>
        </p:txBody>
      </p:sp>
      <p:sp>
        <p:nvSpPr>
          <p:cNvPr id="12" name="Isosceles Triangle 11"/>
          <p:cNvSpPr/>
          <p:nvPr/>
        </p:nvSpPr>
        <p:spPr>
          <a:xfrm>
            <a:off x="4343400" y="2514600"/>
            <a:ext cx="137160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13" name="Isosceles Triangle 12"/>
          <p:cNvSpPr/>
          <p:nvPr/>
        </p:nvSpPr>
        <p:spPr>
          <a:xfrm>
            <a:off x="4495800" y="4114800"/>
            <a:ext cx="137160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38200" y="1524000"/>
            <a:ext cx="2819400" cy="2743200"/>
          </a:xfrm>
          <a:prstGeom prst="ellipse">
            <a:avLst/>
          </a:prstGeom>
          <a:gradFill flip="none" rotWithShape="1">
            <a:gsLst>
              <a:gs pos="0">
                <a:srgbClr val="FFF200">
                  <a:alpha val="0"/>
                </a:srgbClr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981200" y="4267200"/>
            <a:ext cx="2819400" cy="2743200"/>
          </a:xfrm>
          <a:prstGeom prst="ellipse">
            <a:avLst/>
          </a:prstGeom>
          <a:gradFill flip="none" rotWithShape="1">
            <a:gsLst>
              <a:gs pos="0">
                <a:srgbClr val="FFF200">
                  <a:alpha val="0"/>
                </a:srgbClr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324600" y="2362200"/>
            <a:ext cx="2819400" cy="2743200"/>
          </a:xfrm>
          <a:prstGeom prst="ellipse">
            <a:avLst/>
          </a:prstGeom>
          <a:gradFill flip="none" rotWithShape="1">
            <a:gsLst>
              <a:gs pos="0">
                <a:srgbClr val="FFF200">
                  <a:alpha val="0"/>
                </a:srgbClr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460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Document</vt:lpstr>
      <vt:lpstr>Spatial Analysis of Crime Data: A Case Study</vt:lpstr>
      <vt:lpstr>Outline</vt:lpstr>
      <vt:lpstr>Motivation</vt:lpstr>
      <vt:lpstr>Spatial Autocorrelation</vt:lpstr>
      <vt:lpstr>Approach</vt:lpstr>
      <vt:lpstr>Example: When will the next crime happen?</vt:lpstr>
      <vt:lpstr>How to formalize our intuition in a probabilistic framework?</vt:lpstr>
      <vt:lpstr>Applying the KDE</vt:lpstr>
      <vt:lpstr>After applying the KDE, we have the following…</vt:lpstr>
      <vt:lpstr>Research Issues</vt:lpstr>
      <vt:lpstr>Data Set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Analysis of Crime Data</dc:title>
  <dc:creator>apb</dc:creator>
  <cp:lastModifiedBy>apb</cp:lastModifiedBy>
  <cp:revision>58</cp:revision>
  <dcterms:created xsi:type="dcterms:W3CDTF">2009-07-11T21:55:54Z</dcterms:created>
  <dcterms:modified xsi:type="dcterms:W3CDTF">2009-07-12T00:03:00Z</dcterms:modified>
</cp:coreProperties>
</file>