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tiff" ContentType="image/tiff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-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tableStyles" Target="tableStyles.xml"/><Relationship Id="rId14" Type="http://schemas.openxmlformats.org/officeDocument/2006/relationships/slide" Target="slides/slide13.xml"/><Relationship Id="rId23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6" Type="http://schemas.openxmlformats.org/officeDocument/2006/relationships/theme" Target="theme/theme1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3B2BC4-7B87-0746-92BE-B4C6B5A56944}" type="datetimeFigureOut">
              <a:rPr lang="en-US" smtClean="0"/>
              <a:pPr/>
              <a:t>8/8/09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C76791-0B44-CF45-94D0-81CD49B3AA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fedc.wiwi.hu-berlin.de/xplore/ebooks/html/spm/spmhtmlnode18.html" TargetMode="External"/><Relationship Id="rId3" Type="http://schemas.openxmlformats.org/officeDocument/2006/relationships/hyperlink" Target="http://www.cse.unr.edu/~bebis/CS679/Readings/GentleEM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fmwww.bc.edu/repec/usug2003/akdensity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3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3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Heat map and Data stream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to Kernel Density Estimates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Kernel </a:t>
            </a:r>
            <a:r>
              <a:rPr lang="en-US" dirty="0" smtClean="0"/>
              <a:t>a side </a:t>
            </a:r>
            <a:r>
              <a:rPr lang="en-US" dirty="0" smtClean="0"/>
              <a:t>story</a:t>
            </a:r>
          </a:p>
          <a:p>
            <a:r>
              <a:rPr lang="en-US" dirty="0" smtClean="0"/>
              <a:t>Multivariate Bandwidth active are of area study in the KDE community (i.e. research)</a:t>
            </a:r>
          </a:p>
          <a:p>
            <a:pPr lvl="1"/>
            <a:r>
              <a:rPr lang="en-US" dirty="0" smtClean="0"/>
              <a:t>Gaussian EM</a:t>
            </a:r>
            <a:r>
              <a:rPr lang="en-US" dirty="0" smtClean="0"/>
              <a:t> [Song 19, </a:t>
            </a:r>
            <a:r>
              <a:rPr lang="en-US" dirty="0" err="1" smtClean="0"/>
              <a:t>Bilems</a:t>
            </a:r>
            <a:r>
              <a:rPr lang="en-US" dirty="0" smtClean="0"/>
              <a:t> 4]</a:t>
            </a:r>
          </a:p>
          <a:p>
            <a:pPr lvl="1"/>
            <a:r>
              <a:rPr lang="en-US" dirty="0" smtClean="0"/>
              <a:t>Markov chain Monte Carlo</a:t>
            </a:r>
            <a:r>
              <a:rPr lang="en-US" dirty="0" smtClean="0"/>
              <a:t> [</a:t>
            </a:r>
            <a:r>
              <a:rPr lang="en-US" dirty="0" err="1" smtClean="0"/>
              <a:t>Zang</a:t>
            </a:r>
            <a:r>
              <a:rPr lang="en-US" dirty="0" smtClean="0"/>
              <a:t> 18]</a:t>
            </a:r>
          </a:p>
          <a:p>
            <a:pPr lvl="1"/>
            <a:r>
              <a:rPr lang="en-US" dirty="0" smtClean="0"/>
              <a:t>Scotts Rule</a:t>
            </a:r>
            <a:r>
              <a:rPr lang="en-US" dirty="0" smtClean="0"/>
              <a:t> [Scott 12]  </a:t>
            </a:r>
            <a:r>
              <a:rPr lang="en-US" dirty="0" smtClean="0"/>
              <a:t>(Cross Covariance?)</a:t>
            </a:r>
          </a:p>
          <a:p>
            <a:pPr lvl="1"/>
            <a:r>
              <a:rPr lang="en-US" dirty="0" smtClean="0"/>
              <a:t>Adaptive</a:t>
            </a:r>
            <a:r>
              <a:rPr lang="en-US" dirty="0" smtClean="0"/>
              <a:t> </a:t>
            </a:r>
            <a:r>
              <a:rPr lang="en-US" dirty="0" smtClean="0"/>
              <a:t>[Silverman 13]</a:t>
            </a:r>
          </a:p>
          <a:p>
            <a:pPr lvl="1"/>
            <a:r>
              <a:rPr lang="en-US" dirty="0" smtClean="0"/>
              <a:t> Multivariate </a:t>
            </a:r>
            <a:r>
              <a:rPr lang="en-US" dirty="0" smtClean="0"/>
              <a:t>rule</a:t>
            </a:r>
            <a:r>
              <a:rPr lang="en-US" dirty="0" smtClean="0"/>
              <a:t> </a:t>
            </a:r>
            <a:r>
              <a:rPr lang="en-US" dirty="0" smtClean="0"/>
              <a:t>[Silverman 13]</a:t>
            </a:r>
            <a:endParaRPr lang="en-US" dirty="0" smtClean="0"/>
          </a:p>
          <a:p>
            <a:pPr lvl="1"/>
            <a:r>
              <a:rPr lang="en-US" dirty="0" smtClean="0"/>
              <a:t>….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Bandwidth (more)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 need KDE to compute</a:t>
            </a:r>
          </a:p>
          <a:p>
            <a:pPr lvl="2"/>
            <a:r>
              <a:rPr lang="en-US" dirty="0" smtClean="0"/>
              <a:t>MSE  -  Mean Square Error</a:t>
            </a:r>
          </a:p>
          <a:p>
            <a:pPr lvl="2"/>
            <a:r>
              <a:rPr lang="en-US" dirty="0" smtClean="0"/>
              <a:t>IAMSE  - Integrated Asymptotic Mean Square Error</a:t>
            </a:r>
          </a:p>
          <a:p>
            <a:pPr lvl="2"/>
            <a:r>
              <a:rPr lang="en-US" dirty="0" smtClean="0"/>
              <a:t>Cross Covariance (Scott Rule?)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Represent data in Spatial data structure</a:t>
            </a:r>
          </a:p>
          <a:p>
            <a:pPr lvl="1"/>
            <a:r>
              <a:rPr lang="en-US" dirty="0" smtClean="0"/>
              <a:t>Grid</a:t>
            </a:r>
            <a:r>
              <a:rPr lang="en-US" dirty="0" smtClean="0"/>
              <a:t> </a:t>
            </a:r>
            <a:r>
              <a:rPr lang="en-US" dirty="0" smtClean="0"/>
              <a:t>[Gray 2]</a:t>
            </a:r>
            <a:endParaRPr lang="en-US" dirty="0" smtClean="0"/>
          </a:p>
          <a:p>
            <a:pPr lvl="2"/>
            <a:r>
              <a:rPr lang="en-US" dirty="0" smtClean="0"/>
              <a:t> need to interpolate KDE</a:t>
            </a:r>
          </a:p>
          <a:p>
            <a:pPr lvl="2"/>
            <a:r>
              <a:rPr lang="en-US" dirty="0" smtClean="0"/>
              <a:t>Sparse</a:t>
            </a:r>
          </a:p>
          <a:p>
            <a:pPr lvl="2"/>
            <a:r>
              <a:rPr lang="en-US" dirty="0" smtClean="0"/>
              <a:t>Current Data Set native 0.3 meters (1.1 feet)</a:t>
            </a:r>
          </a:p>
          <a:p>
            <a:pPr lvl="1"/>
            <a:r>
              <a:rPr lang="en-US" dirty="0" smtClean="0"/>
              <a:t>KD-Tree</a:t>
            </a:r>
            <a:r>
              <a:rPr lang="en-US" dirty="0" smtClean="0"/>
              <a:t> </a:t>
            </a:r>
            <a:r>
              <a:rPr lang="en-US" dirty="0" smtClean="0"/>
              <a:t>[Gray 2]</a:t>
            </a:r>
            <a:r>
              <a:rPr lang="en-US" dirty="0" smtClean="0"/>
              <a:t>  </a:t>
            </a:r>
            <a:r>
              <a:rPr lang="en-US" dirty="0" smtClean="0"/>
              <a:t>… bent but didn’t break</a:t>
            </a:r>
          </a:p>
          <a:p>
            <a:pPr lvl="1"/>
            <a:r>
              <a:rPr lang="en-US" dirty="0" smtClean="0"/>
              <a:t>Quadrennial Contours with convex hull </a:t>
            </a:r>
            <a:r>
              <a:rPr lang="en-US" dirty="0" smtClean="0"/>
              <a:t>peeling [</a:t>
            </a:r>
            <a:r>
              <a:rPr lang="en-US" dirty="0" err="1" smtClean="0"/>
              <a:t>lin</a:t>
            </a:r>
            <a:r>
              <a:rPr lang="en-US" dirty="0" smtClean="0"/>
              <a:t> 9]</a:t>
            </a:r>
          </a:p>
          <a:p>
            <a:pPr lvl="1"/>
            <a:r>
              <a:rPr lang="en-US" dirty="0" smtClean="0"/>
              <a:t>Granulated </a:t>
            </a:r>
            <a:r>
              <a:rPr lang="en-US" dirty="0" smtClean="0"/>
              <a:t>Grid [</a:t>
            </a:r>
            <a:r>
              <a:rPr lang="en-US" dirty="0" err="1" smtClean="0"/>
              <a:t>Wiehang</a:t>
            </a:r>
            <a:r>
              <a:rPr lang="en-US" dirty="0" smtClean="0"/>
              <a:t> 17].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Requirements </a:t>
            </a:r>
            <a:r>
              <a:rPr lang="en-US" dirty="0" err="1" smtClean="0"/>
              <a:t>O(n</a:t>
            </a:r>
            <a:r>
              <a:rPr lang="en-US" dirty="0" smtClean="0"/>
              <a:t>)  update time i.e. needs to be fast linear time or faster</a:t>
            </a:r>
          </a:p>
          <a:p>
            <a:pPr lvl="1"/>
            <a:r>
              <a:rPr lang="en-US" dirty="0" smtClean="0"/>
              <a:t>DN( S1, S2, S3,…,</a:t>
            </a:r>
            <a:r>
              <a:rPr lang="en-US" dirty="0" err="1" smtClean="0"/>
              <a:t>Sn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Hard problem how to update a 3 dimensional structure in less then N3,  need to location to stream or fast access structure.</a:t>
            </a:r>
          </a:p>
          <a:p>
            <a:pPr lvl="1"/>
            <a:r>
              <a:rPr lang="en-US" dirty="0" smtClean="0"/>
              <a:t>Tree,  Spatial Query (R-Tree, R+-Tree ... Something new?)</a:t>
            </a:r>
          </a:p>
          <a:p>
            <a:pPr lvl="1"/>
            <a:r>
              <a:rPr lang="en-US" dirty="0" smtClean="0"/>
              <a:t>Time Stream’s to Grid points (Granulated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Yet,  still have output on a grid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Stream (more)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in structure need sliding window of  data</a:t>
            </a:r>
          </a:p>
          <a:p>
            <a:r>
              <a:rPr lang="en-US" dirty="0" smtClean="0"/>
              <a:t>Kernel Merging</a:t>
            </a:r>
          </a:p>
          <a:p>
            <a:pPr lvl="1"/>
            <a:r>
              <a:rPr lang="en-US" dirty="0" smtClean="0"/>
              <a:t>Cluster Kernels</a:t>
            </a:r>
            <a:r>
              <a:rPr lang="en-US" dirty="0" smtClean="0"/>
              <a:t> [Heinz</a:t>
            </a:r>
            <a:r>
              <a:rPr lang="en-US" dirty="0" smtClean="0"/>
              <a:t>  7]</a:t>
            </a:r>
            <a:endParaRPr lang="en-US" dirty="0" smtClean="0"/>
          </a:p>
          <a:p>
            <a:pPr lvl="1"/>
            <a:r>
              <a:rPr lang="en-US" dirty="0" smtClean="0"/>
              <a:t>LR KDE</a:t>
            </a:r>
            <a:r>
              <a:rPr lang="en-US" dirty="0" smtClean="0"/>
              <a:t> </a:t>
            </a:r>
            <a:r>
              <a:rPr lang="en-US" dirty="0" smtClean="0"/>
              <a:t> [</a:t>
            </a:r>
            <a:r>
              <a:rPr lang="en-US" dirty="0" err="1" smtClean="0"/>
              <a:t>Boedihardjo</a:t>
            </a:r>
            <a:r>
              <a:rPr lang="en-US" dirty="0" smtClean="0"/>
              <a:t> 3]</a:t>
            </a:r>
            <a:endParaRPr lang="en-US" dirty="0" smtClean="0"/>
          </a:p>
          <a:p>
            <a:pPr lvl="1"/>
            <a:r>
              <a:rPr lang="en-US" dirty="0" smtClean="0"/>
              <a:t>M-Kernels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 smtClean="0"/>
              <a:t>problem all are Single Variant.</a:t>
            </a:r>
          </a:p>
          <a:p>
            <a:r>
              <a:rPr lang="en-US" dirty="0" err="1" smtClean="0"/>
              <a:t>Heniz</a:t>
            </a:r>
            <a:r>
              <a:rPr lang="en-US" dirty="0" smtClean="0"/>
              <a:t>,  papers (PHD, Cluster’s) mentioned as Multi-Variant, One </a:t>
            </a:r>
            <a:r>
              <a:rPr lang="en-US" dirty="0" smtClean="0"/>
              <a:t>3 line </a:t>
            </a:r>
            <a:r>
              <a:rPr lang="en-US" dirty="0" smtClean="0"/>
              <a:t>Paragraph with possible ways to do … rest is left as a exercise for the reader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Detecting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Nothing Clear Cut Research topic</a:t>
            </a:r>
          </a:p>
          <a:p>
            <a:pPr lvl="1"/>
            <a:r>
              <a:rPr lang="en-US" dirty="0" smtClean="0"/>
              <a:t>Multi</a:t>
            </a:r>
            <a:r>
              <a:rPr lang="en-US" dirty="0" smtClean="0"/>
              <a:t>-variant Statistics </a:t>
            </a:r>
            <a:r>
              <a:rPr lang="en-US" dirty="0" smtClean="0"/>
              <a:t> [</a:t>
            </a:r>
            <a:r>
              <a:rPr lang="en-US" dirty="0" smtClean="0"/>
              <a:t> </a:t>
            </a:r>
            <a:r>
              <a:rPr lang="en-US" dirty="0" smtClean="0"/>
              <a:t>Song 19 ]</a:t>
            </a:r>
          </a:p>
          <a:p>
            <a:pPr lvl="2"/>
            <a:r>
              <a:rPr lang="en-US" dirty="0" smtClean="0"/>
              <a:t>Mean, Standard Deviation, Variance</a:t>
            </a:r>
          </a:p>
          <a:p>
            <a:pPr lvl="3"/>
            <a:r>
              <a:rPr lang="en-US" dirty="0" smtClean="0"/>
              <a:t>Good for small sets,  bad for large sets</a:t>
            </a:r>
          </a:p>
          <a:p>
            <a:pPr lvl="2"/>
            <a:r>
              <a:rPr lang="en-US" dirty="0" smtClean="0"/>
              <a:t>KDQ-Tree Faster  for large sets</a:t>
            </a:r>
            <a:r>
              <a:rPr lang="en-US" dirty="0" smtClean="0"/>
              <a:t> [ </a:t>
            </a:r>
            <a:r>
              <a:rPr lang="en-US" dirty="0" err="1" smtClean="0"/>
              <a:t>Dasu</a:t>
            </a:r>
            <a:r>
              <a:rPr lang="en-US" dirty="0" smtClean="0"/>
              <a:t> 14,15]</a:t>
            </a:r>
          </a:p>
          <a:p>
            <a:pPr lvl="3"/>
            <a:r>
              <a:rPr lang="en-US" dirty="0" smtClean="0"/>
              <a:t>Keeps</a:t>
            </a:r>
            <a:r>
              <a:rPr lang="en-US" dirty="0" smtClean="0"/>
              <a:t> statistics information </a:t>
            </a:r>
            <a:r>
              <a:rPr lang="en-US" dirty="0" smtClean="0"/>
              <a:t>in tree structure aka </a:t>
            </a:r>
            <a:r>
              <a:rPr lang="en-US" dirty="0" smtClean="0"/>
              <a:t>STING</a:t>
            </a:r>
          </a:p>
          <a:p>
            <a:pPr lvl="3"/>
            <a:r>
              <a:rPr lang="en-US" dirty="0" smtClean="0"/>
              <a:t>Space Partitioning</a:t>
            </a:r>
            <a:endParaRPr lang="en-US" dirty="0" smtClean="0"/>
          </a:p>
          <a:p>
            <a:pPr lvl="3"/>
            <a:r>
              <a:rPr lang="en-US" dirty="0" smtClean="0"/>
              <a:t>Does not work for KDE,  Author’s will to work with …</a:t>
            </a:r>
          </a:p>
          <a:p>
            <a:endParaRPr lang="en-US" dirty="0" smtClean="0"/>
          </a:p>
          <a:p>
            <a:r>
              <a:rPr lang="en-US" dirty="0" smtClean="0"/>
              <a:t>Multi Variant Distance:	</a:t>
            </a:r>
          </a:p>
          <a:p>
            <a:pPr lvl="1"/>
            <a:r>
              <a:rPr lang="en-US" dirty="0" err="1" smtClean="0"/>
              <a:t>Mahlanobis</a:t>
            </a:r>
            <a:r>
              <a:rPr lang="en-US" dirty="0" smtClean="0"/>
              <a:t> Distance</a:t>
            </a:r>
          </a:p>
          <a:p>
            <a:pPr lvl="1"/>
            <a:r>
              <a:rPr lang="en-US" dirty="0" smtClean="0"/>
              <a:t>Convex </a:t>
            </a:r>
            <a:r>
              <a:rPr lang="en-US" dirty="0" smtClean="0"/>
              <a:t>Hull [</a:t>
            </a:r>
            <a:r>
              <a:rPr lang="en-US" dirty="0" err="1" smtClean="0"/>
              <a:t>lin</a:t>
            </a:r>
            <a:r>
              <a:rPr lang="en-US" dirty="0" smtClean="0"/>
              <a:t> 9]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Single Variant </a:t>
            </a:r>
            <a:r>
              <a:rPr lang="en-US" dirty="0" smtClean="0"/>
              <a:t>Distance [ </a:t>
            </a:r>
            <a:r>
              <a:rPr lang="en-US" dirty="0" err="1" smtClean="0"/>
              <a:t>Kifer</a:t>
            </a:r>
            <a:r>
              <a:rPr lang="en-US" dirty="0" smtClean="0"/>
              <a:t> 20]</a:t>
            </a:r>
          </a:p>
          <a:p>
            <a:pPr lvl="1"/>
            <a:r>
              <a:rPr lang="en-US" dirty="0" smtClean="0"/>
              <a:t>A-Distance ( i.e.  Adapt to Multi-Variant similar to Produce </a:t>
            </a:r>
            <a:r>
              <a:rPr lang="en-US" dirty="0" err="1" smtClean="0"/>
              <a:t>kernal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Oh Forgot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Once,  You known there is change how to find?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Mean Shift and </a:t>
            </a:r>
            <a:r>
              <a:rPr lang="en-US" dirty="0" smtClean="0"/>
              <a:t>Variants [</a:t>
            </a:r>
            <a:r>
              <a:rPr lang="en-US" dirty="0" err="1" smtClean="0"/>
              <a:t>Comaniciu</a:t>
            </a:r>
            <a:r>
              <a:rPr lang="en-US" dirty="0" smtClean="0"/>
              <a:t>  6]</a:t>
            </a:r>
            <a:endParaRPr lang="en-US" dirty="0" smtClean="0"/>
          </a:p>
          <a:p>
            <a:pPr lvl="2"/>
            <a:r>
              <a:rPr lang="en-US" dirty="0" smtClean="0"/>
              <a:t>Fast Global mode</a:t>
            </a:r>
          </a:p>
          <a:p>
            <a:pPr lvl="1"/>
            <a:r>
              <a:rPr lang="en-US" dirty="0" smtClean="0"/>
              <a:t>Monitoring Spatial Maximum</a:t>
            </a:r>
            <a:r>
              <a:rPr lang="en-US" dirty="0" smtClean="0"/>
              <a:t> </a:t>
            </a:r>
            <a:r>
              <a:rPr lang="en-US" dirty="0" smtClean="0"/>
              <a:t>[</a:t>
            </a:r>
            <a:r>
              <a:rPr lang="en-US" dirty="0" err="1" smtClean="0"/>
              <a:t>Rogerson</a:t>
            </a:r>
            <a:r>
              <a:rPr lang="en-US" dirty="0" smtClean="0"/>
              <a:t> 10]</a:t>
            </a:r>
            <a:r>
              <a:rPr lang="en-US" dirty="0" smtClean="0"/>
              <a:t>  </a:t>
            </a:r>
            <a:r>
              <a:rPr lang="en-US" dirty="0" smtClean="0"/>
              <a:t>Statistics based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Only problem with Mean Shift it might loose very small changes at edges, not sure.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 Variant KDE with</a:t>
            </a:r>
          </a:p>
          <a:p>
            <a:pPr lvl="1"/>
            <a:r>
              <a:rPr lang="en-US" dirty="0" smtClean="0"/>
              <a:t>Not for the Easy</a:t>
            </a:r>
          </a:p>
          <a:p>
            <a:pPr lvl="1"/>
            <a:r>
              <a:rPr lang="en-US" dirty="0" smtClean="0"/>
              <a:t>Full can of worms</a:t>
            </a:r>
          </a:p>
          <a:p>
            <a:pPr lvl="1"/>
            <a:r>
              <a:rPr lang="en-US" dirty="0" smtClean="0"/>
              <a:t>Still very much a Research Topic </a:t>
            </a:r>
          </a:p>
          <a:p>
            <a:pPr lvl="2"/>
            <a:r>
              <a:rPr lang="en-US" dirty="0" smtClean="0"/>
              <a:t>Large Datasets</a:t>
            </a:r>
          </a:p>
          <a:p>
            <a:pPr lvl="2"/>
            <a:r>
              <a:rPr lang="en-US" dirty="0" smtClean="0"/>
              <a:t>Bandwidth Selection</a:t>
            </a:r>
          </a:p>
          <a:p>
            <a:pPr lvl="2"/>
            <a:r>
              <a:rPr lang="en-US" dirty="0" smtClean="0"/>
              <a:t>Change Detection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PHD Anyone?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0916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	Questions?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[1]	"3.6 Multivariate Kernel Density Estimation," </a:t>
            </a:r>
            <a:r>
              <a:rPr lang="en-US" u="sng" dirty="0" smtClean="0">
                <a:hlinkClick r:id="rId2"/>
              </a:rPr>
              <a:t>http://fedc.wiwi.hu-berlin.de/xplore/ebooks/html/spm/spmhtmlnode18.html</a:t>
            </a:r>
            <a:r>
              <a:rPr lang="en-US" dirty="0" smtClean="0"/>
              <a:t>.</a:t>
            </a:r>
          </a:p>
          <a:p>
            <a:r>
              <a:rPr lang="en-US" dirty="0" smtClean="0"/>
              <a:t>[2]	A. M. AG Gray, “Nonparametric density estimation: Toward computational tractability,” </a:t>
            </a:r>
            <a:r>
              <a:rPr lang="en-US" i="1" dirty="0" smtClean="0"/>
              <a:t>Proceedings of the third SIAM International Conference on Data Mining</a:t>
            </a:r>
            <a:r>
              <a:rPr lang="en-US" dirty="0" smtClean="0"/>
              <a:t>, pp. 203-212, 2003.</a:t>
            </a:r>
          </a:p>
          <a:p>
            <a:r>
              <a:rPr lang="en-US" dirty="0" smtClean="0"/>
              <a:t>[3]	C.-T. L. Arnold P. </a:t>
            </a:r>
            <a:r>
              <a:rPr lang="en-US" dirty="0" err="1" smtClean="0"/>
              <a:t>Boedihardjo</a:t>
            </a:r>
            <a:r>
              <a:rPr lang="en-US" dirty="0" smtClean="0"/>
              <a:t>, </a:t>
            </a:r>
            <a:r>
              <a:rPr lang="en-US" dirty="0" err="1" smtClean="0"/>
              <a:t>Feng</a:t>
            </a:r>
            <a:r>
              <a:rPr lang="en-US" dirty="0" smtClean="0"/>
              <a:t> Chen, “A framework for estimating complex probability density structures in data streams,” </a:t>
            </a:r>
            <a:r>
              <a:rPr lang="en-US" i="1" dirty="0" smtClean="0"/>
              <a:t>Conference on Information and Knowledge Management , Proceeding of the 17th ACM conference on Information and knowledge management,</a:t>
            </a:r>
            <a:r>
              <a:rPr lang="en-US" dirty="0" smtClean="0"/>
              <a:t> vol. 17th, pp. 619-628, 2008.</a:t>
            </a:r>
          </a:p>
          <a:p>
            <a:r>
              <a:rPr lang="en-US" dirty="0" smtClean="0"/>
              <a:t>[4]	J. A. </a:t>
            </a:r>
            <a:r>
              <a:rPr lang="en-US" dirty="0" err="1" smtClean="0"/>
              <a:t>Bilmes</a:t>
            </a:r>
            <a:r>
              <a:rPr lang="en-US" dirty="0" smtClean="0"/>
              <a:t>. "A Gentle Tutorial of the EM Algorithm and its </a:t>
            </a:r>
            <a:r>
              <a:rPr lang="en-US" dirty="0" err="1" smtClean="0"/>
              <a:t>Applicationto</a:t>
            </a:r>
            <a:r>
              <a:rPr lang="en-US" dirty="0" smtClean="0"/>
              <a:t> Parameter Estimation for Gaussian Mixture and Hidden Markov Models </a:t>
            </a:r>
          </a:p>
          <a:p>
            <a:r>
              <a:rPr lang="en-US" dirty="0" smtClean="0"/>
              <a:t>," </a:t>
            </a:r>
            <a:r>
              <a:rPr lang="en-US" u="sng" dirty="0" smtClean="0">
                <a:hlinkClick r:id="rId3"/>
              </a:rPr>
              <a:t>http://www.cse.unr.edu/~bebis/CS679/Readings/GentleEM.pdf</a:t>
            </a:r>
            <a:r>
              <a:rPr lang="en-US" dirty="0" smtClean="0"/>
              <a:t>.</a:t>
            </a:r>
          </a:p>
          <a:p>
            <a:r>
              <a:rPr lang="en-US" dirty="0" smtClean="0"/>
              <a:t>[5]	S. </a:t>
            </a:r>
            <a:r>
              <a:rPr lang="en-US" dirty="0" err="1" smtClean="0"/>
              <a:t>Chandrasekaran</a:t>
            </a:r>
            <a:r>
              <a:rPr lang="en-US" dirty="0" smtClean="0"/>
              <a:t>, “Remembrance of Streams Past,” </a:t>
            </a:r>
            <a:r>
              <a:rPr lang="en-US" i="1" dirty="0" smtClean="0"/>
              <a:t>Proceedings of the Thirtieth international conference on Very large data bases,</a:t>
            </a:r>
            <a:r>
              <a:rPr lang="en-US" dirty="0" smtClean="0"/>
              <a:t> vol. 30, no. 13, pp. 348--359, 2004.</a:t>
            </a:r>
          </a:p>
          <a:p>
            <a:r>
              <a:rPr lang="en-US" dirty="0" smtClean="0"/>
              <a:t>[6]	P. M. </a:t>
            </a:r>
            <a:r>
              <a:rPr lang="en-US" dirty="0" err="1" smtClean="0"/>
              <a:t>Dori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Comaniciu</a:t>
            </a:r>
            <a:r>
              <a:rPr lang="en-US" dirty="0" smtClean="0"/>
              <a:t>, “Mean Shift: A Robust Approach Toward Feature Space Analysis,” </a:t>
            </a:r>
            <a:r>
              <a:rPr lang="en-US" i="1" dirty="0" smtClean="0"/>
              <a:t>IEEE TRANSACTIONS ON PATTERN ANALYSIS AND MACHINE INTELLIGENCE,</a:t>
            </a:r>
            <a:r>
              <a:rPr lang="en-US" dirty="0" smtClean="0"/>
              <a:t> vol. 24, no. 5, pp. 1-18, May 2002, 2002.</a:t>
            </a:r>
          </a:p>
          <a:p>
            <a:r>
              <a:rPr lang="en-US" dirty="0" smtClean="0"/>
              <a:t>[7]	C. S. Heinz, B, “Cluster Kernels: Resource-Aware Kernel Density Estimators over Streaming Data,” </a:t>
            </a:r>
            <a:r>
              <a:rPr lang="en-US" i="1" dirty="0" smtClean="0"/>
              <a:t>Knowledge and Data Engineering, IEEE Transactions on,</a:t>
            </a:r>
            <a:r>
              <a:rPr lang="en-US" dirty="0" smtClean="0"/>
              <a:t> vol. 20, no. 7, pp. 880-893, 2008-06-03, 2008.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Finding's </a:t>
            </a:r>
          </a:p>
          <a:p>
            <a:pPr lvl="1"/>
            <a:r>
              <a:rPr lang="en-US" dirty="0" smtClean="0"/>
              <a:t>Ways for doing Heat maps</a:t>
            </a:r>
          </a:p>
          <a:p>
            <a:pPr lvl="1"/>
            <a:r>
              <a:rPr lang="en-US" dirty="0" smtClean="0"/>
              <a:t>Multivariate KDE</a:t>
            </a:r>
          </a:p>
          <a:p>
            <a:pPr lvl="1"/>
            <a:r>
              <a:rPr lang="en-US" dirty="0" smtClean="0"/>
              <a:t>Bandwidth (ways)</a:t>
            </a:r>
          </a:p>
          <a:p>
            <a:pPr lvl="1"/>
            <a:r>
              <a:rPr lang="en-US" dirty="0" smtClean="0"/>
              <a:t>Representation</a:t>
            </a:r>
          </a:p>
          <a:p>
            <a:pPr lvl="1"/>
            <a:r>
              <a:rPr lang="en-US" dirty="0" smtClean="0"/>
              <a:t>Data Stream (Concept Drift)	</a:t>
            </a:r>
          </a:p>
          <a:p>
            <a:r>
              <a:rPr lang="en-US" dirty="0" smtClean="0"/>
              <a:t>Conclusions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[8]	P. V. </a:t>
            </a:r>
            <a:r>
              <a:rPr lang="en-US" dirty="0" err="1" smtClean="0"/>
              <a:t>Kerm</a:t>
            </a:r>
            <a:r>
              <a:rPr lang="en-US" dirty="0" smtClean="0"/>
              <a:t>. "Adaptive kernel density estimation," </a:t>
            </a:r>
            <a:r>
              <a:rPr lang="en-US" u="sng" dirty="0" smtClean="0">
                <a:hlinkClick r:id="rId2"/>
              </a:rPr>
              <a:t>http://fmwww.bc.edu/repec/usug2003/akdensity.pdf</a:t>
            </a:r>
            <a:r>
              <a:rPr lang="en-US" dirty="0" smtClean="0"/>
              <a:t>.</a:t>
            </a:r>
          </a:p>
          <a:p>
            <a:r>
              <a:rPr lang="en-US" dirty="0" smtClean="0"/>
              <a:t>[9]	J. P. M. D. K. J. Lin, “</a:t>
            </a:r>
            <a:r>
              <a:rPr lang="en-US" dirty="0" err="1" smtClean="0"/>
              <a:t>Quantile</a:t>
            </a:r>
            <a:r>
              <a:rPr lang="en-US" dirty="0" smtClean="0"/>
              <a:t> contours and multivariate density estimation for massive datasets via sequential convex hull peeling,” </a:t>
            </a:r>
            <a:r>
              <a:rPr lang="en-US" i="1" dirty="0" smtClean="0"/>
              <a:t>IIE </a:t>
            </a:r>
            <a:r>
              <a:rPr lang="en-US" i="1" dirty="0" err="1" smtClean="0"/>
              <a:t>Transactios</a:t>
            </a:r>
            <a:r>
              <a:rPr lang="en-US" i="1" dirty="0" smtClean="0"/>
              <a:t>,</a:t>
            </a:r>
            <a:r>
              <a:rPr lang="en-US" dirty="0" smtClean="0"/>
              <a:t> vol. 39, no. 6, pp. 581-591, 2007.</a:t>
            </a:r>
          </a:p>
          <a:p>
            <a:r>
              <a:rPr lang="en-US" dirty="0" smtClean="0"/>
              <a:t>[10]	I. Y. Peter </a:t>
            </a:r>
            <a:r>
              <a:rPr lang="en-US" dirty="0" err="1" smtClean="0"/>
              <a:t>Rogerson</a:t>
            </a:r>
            <a:r>
              <a:rPr lang="en-US" dirty="0" smtClean="0"/>
              <a:t>, “Monitoring spatial maxima,” </a:t>
            </a:r>
            <a:r>
              <a:rPr lang="en-US" i="1" dirty="0" smtClean="0"/>
              <a:t>Journal of Geographical Systems,</a:t>
            </a:r>
            <a:r>
              <a:rPr lang="en-US" dirty="0" smtClean="0"/>
              <a:t> vol. 7, no. 1, pp. 101-104, May 2005, 2005.</a:t>
            </a:r>
          </a:p>
          <a:p>
            <a:r>
              <a:rPr lang="en-US" dirty="0" smtClean="0"/>
              <a:t>[11]	Author </a:t>
            </a:r>
            <a:r>
              <a:rPr lang="en-US" dirty="0" err="1" smtClean="0"/>
              <a:t>ed.^eds</a:t>
            </a:r>
            <a:r>
              <a:rPr lang="en-US" dirty="0" smtClean="0"/>
              <a:t>., “Statistical Detection and Surveillance of Geographic Clusters,” 2008, </a:t>
            </a:r>
            <a:r>
              <a:rPr lang="en-US" dirty="0" err="1" smtClean="0"/>
              <a:t>p.^pp</a:t>
            </a:r>
            <a:r>
              <a:rPr lang="en-US" dirty="0" smtClean="0"/>
              <a:t>. Pages.</a:t>
            </a:r>
          </a:p>
          <a:p>
            <a:r>
              <a:rPr lang="en-US" dirty="0" smtClean="0"/>
              <a:t>[12]	D. W. Scott, </a:t>
            </a:r>
            <a:r>
              <a:rPr lang="en-US" i="1" dirty="0" smtClean="0"/>
              <a:t>Multivariate Density Estimation: Theory, Practice, and Visualization </a:t>
            </a:r>
            <a:r>
              <a:rPr lang="en-US" dirty="0" smtClean="0"/>
              <a:t>Wiley-</a:t>
            </a:r>
            <a:r>
              <a:rPr lang="en-US" dirty="0" err="1" smtClean="0"/>
              <a:t>Interscience</a:t>
            </a:r>
            <a:r>
              <a:rPr lang="en-US" dirty="0" smtClean="0"/>
              <a:t>, 1994.</a:t>
            </a:r>
          </a:p>
          <a:p>
            <a:r>
              <a:rPr lang="en-US" dirty="0" smtClean="0"/>
              <a:t>[13]	B. W. Silverman, </a:t>
            </a:r>
            <a:r>
              <a:rPr lang="en-US" i="1" dirty="0" smtClean="0"/>
              <a:t>Density Estimation for Statistics and Data Analysis</a:t>
            </a:r>
            <a:r>
              <a:rPr lang="en-US" dirty="0" smtClean="0"/>
              <a:t>, 1996 ed.: Chapman and Hall/CRC, 1986.</a:t>
            </a:r>
          </a:p>
          <a:p>
            <a:r>
              <a:rPr lang="en-US" dirty="0" smtClean="0"/>
              <a:t>[14]	S. U. </a:t>
            </a:r>
            <a:r>
              <a:rPr lang="en-US" dirty="0" err="1" smtClean="0"/>
              <a:t>Tamrapami</a:t>
            </a:r>
            <a:r>
              <a:rPr lang="en-US" dirty="0" smtClean="0"/>
              <a:t> </a:t>
            </a:r>
            <a:r>
              <a:rPr lang="en-US" dirty="0" err="1" smtClean="0"/>
              <a:t>Dasu</a:t>
            </a:r>
            <a:r>
              <a:rPr lang="en-US" dirty="0" smtClean="0"/>
              <a:t>, "A statistical framework for mining data streams," </a:t>
            </a:r>
            <a:r>
              <a:rPr lang="en-US" i="1" dirty="0" smtClean="0"/>
              <a:t>Proceedings of the 13th ACM SIGKDD international conference on Knowledge discovery and data mining</a:t>
            </a:r>
            <a:r>
              <a:rPr lang="en-US" dirty="0" smtClean="0"/>
              <a:t>, 2007.</a:t>
            </a:r>
          </a:p>
          <a:p>
            <a:r>
              <a:rPr lang="en-US" dirty="0" smtClean="0"/>
              <a:t>[15]	S. K. </a:t>
            </a:r>
            <a:r>
              <a:rPr lang="en-US" dirty="0" err="1" smtClean="0"/>
              <a:t>Tamraparni</a:t>
            </a:r>
            <a:r>
              <a:rPr lang="en-US" dirty="0" smtClean="0"/>
              <a:t> </a:t>
            </a:r>
            <a:r>
              <a:rPr lang="en-US" dirty="0" err="1" smtClean="0"/>
              <a:t>Dasu</a:t>
            </a:r>
            <a:r>
              <a:rPr lang="en-US" dirty="0" smtClean="0"/>
              <a:t> , Suresh </a:t>
            </a:r>
            <a:r>
              <a:rPr lang="en-US" dirty="0" err="1" smtClean="0"/>
              <a:t>Venkatasubramanian</a:t>
            </a:r>
            <a:r>
              <a:rPr lang="en-US" dirty="0" smtClean="0"/>
              <a:t> ,  </a:t>
            </a:r>
            <a:r>
              <a:rPr lang="en-US" dirty="0" err="1" smtClean="0"/>
              <a:t>Ke</a:t>
            </a:r>
            <a:r>
              <a:rPr lang="en-US" dirty="0" smtClean="0"/>
              <a:t> Yi, “An information-theoretic approach to detecting changes in multi-dimensional data streams,” </a:t>
            </a:r>
            <a:r>
              <a:rPr lang="en-US" i="1" dirty="0" smtClean="0"/>
              <a:t>In Proc. </a:t>
            </a:r>
            <a:r>
              <a:rPr lang="en-US" i="1" dirty="0" err="1" smtClean="0"/>
              <a:t>Symp</a:t>
            </a:r>
            <a:r>
              <a:rPr lang="en-US" i="1" dirty="0" smtClean="0"/>
              <a:t>. on the Interface of Statistics, Computing Science, and Applications</a:t>
            </a:r>
            <a:r>
              <a:rPr lang="en-US" dirty="0" smtClean="0"/>
              <a:t>, 2006.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[16]	X. J. a. X. Y. Wei Li “Detecting Change in Data Stream: Using Sampling Technique,” </a:t>
            </a:r>
            <a:r>
              <a:rPr lang="en-US" i="1" dirty="0" smtClean="0"/>
              <a:t>Natural Computation, 2007. ICNC 2007. Third International Conference on,</a:t>
            </a:r>
            <a:r>
              <a:rPr lang="en-US" dirty="0" smtClean="0"/>
              <a:t> vol. 1, pp. 130-134, 2007-11-05, 2007.</a:t>
            </a:r>
          </a:p>
          <a:p>
            <a:r>
              <a:rPr lang="en-US" dirty="0" smtClean="0"/>
              <a:t>[17]	J. P. </a:t>
            </a:r>
            <a:r>
              <a:rPr lang="en-US" dirty="0" err="1" smtClean="0"/>
              <a:t>Weiheng</a:t>
            </a:r>
            <a:r>
              <a:rPr lang="en-US" dirty="0" smtClean="0"/>
              <a:t> Zhu, </a:t>
            </a:r>
            <a:r>
              <a:rPr lang="en-US" dirty="0" err="1" smtClean="0"/>
              <a:t>Jian</a:t>
            </a:r>
            <a:r>
              <a:rPr lang="en-US" dirty="0" smtClean="0"/>
              <a:t> Yin, </a:t>
            </a:r>
            <a:r>
              <a:rPr lang="en-US" dirty="0" err="1" smtClean="0"/>
              <a:t>Yihuang</a:t>
            </a:r>
            <a:r>
              <a:rPr lang="en-US" dirty="0" smtClean="0"/>
              <a:t> </a:t>
            </a:r>
            <a:r>
              <a:rPr lang="en-US" dirty="0" err="1" smtClean="0"/>
              <a:t>Xie</a:t>
            </a:r>
            <a:r>
              <a:rPr lang="en-US" dirty="0" smtClean="0"/>
              <a:t>, "Granularity Adaptive Density Estimation and on Demand Clustering of Concept-Drifting Data Streams " </a:t>
            </a:r>
            <a:r>
              <a:rPr lang="en-US" i="1" dirty="0" smtClean="0"/>
              <a:t>Data Warehousing and Knowledge Discovery</a:t>
            </a:r>
            <a:r>
              <a:rPr lang="en-US" dirty="0" smtClean="0"/>
              <a:t>, Lecture Notes in Computer Science, Springer 2006, pp. 322-331.</a:t>
            </a:r>
          </a:p>
          <a:p>
            <a:r>
              <a:rPr lang="en-US" dirty="0" smtClean="0"/>
              <a:t>[18]	M. L. K. X. Zhang, and R. J. Hyndman, "Bandwidth selection for multivariate kernel density estimation using MCMC," </a:t>
            </a:r>
            <a:r>
              <a:rPr lang="en-US" dirty="0" err="1" smtClean="0"/>
              <a:t>Max.King@buseco.monash.edu.au</a:t>
            </a:r>
            <a:r>
              <a:rPr lang="en-US" dirty="0" smtClean="0"/>
              <a:t>, ed., </a:t>
            </a:r>
            <a:r>
              <a:rPr lang="en-US" dirty="0" err="1" smtClean="0"/>
              <a:t>Monash</a:t>
            </a:r>
            <a:r>
              <a:rPr lang="en-US" dirty="0" smtClean="0"/>
              <a:t> University, 2004, </a:t>
            </a:r>
            <a:r>
              <a:rPr lang="en-US" dirty="0" err="1" smtClean="0"/>
              <a:t>p</a:t>
            </a:r>
            <a:r>
              <a:rPr lang="en-US" dirty="0" smtClean="0"/>
              <a:t>. 27.</a:t>
            </a:r>
          </a:p>
          <a:p>
            <a:r>
              <a:rPr lang="en-US" dirty="0" smtClean="0"/>
              <a:t>[19]	M. W. </a:t>
            </a:r>
            <a:r>
              <a:rPr lang="en-US" dirty="0" err="1" smtClean="0"/>
              <a:t>Xyuyai</a:t>
            </a:r>
            <a:r>
              <a:rPr lang="en-US" dirty="0" smtClean="0"/>
              <a:t> Song, Christopher Jermaine, Sanjay </a:t>
            </a:r>
            <a:r>
              <a:rPr lang="en-US" dirty="0" err="1" smtClean="0"/>
              <a:t>Ranka</a:t>
            </a:r>
            <a:r>
              <a:rPr lang="en-US" dirty="0" smtClean="0"/>
              <a:t>, “Statistical change detection for multi-dimensional data,” </a:t>
            </a:r>
            <a:r>
              <a:rPr lang="en-US" i="1" dirty="0" smtClean="0"/>
              <a:t>International Conference on Knowledge Discovery and Data Mining</a:t>
            </a:r>
            <a:r>
              <a:rPr lang="en-US" dirty="0" smtClean="0"/>
              <a:t>, pp. 667-676, 2007.</a:t>
            </a:r>
          </a:p>
          <a:p>
            <a:r>
              <a:rPr lang="en-US" dirty="0" smtClean="0"/>
              <a:t>[20]	S. B.-D. Daniel </a:t>
            </a:r>
            <a:r>
              <a:rPr lang="en-US" dirty="0" err="1" smtClean="0"/>
              <a:t>Kifer</a:t>
            </a:r>
            <a:r>
              <a:rPr lang="en-US" dirty="0" smtClean="0"/>
              <a:t>, Johannes </a:t>
            </a:r>
            <a:r>
              <a:rPr lang="en-US" dirty="0" err="1" smtClean="0"/>
              <a:t>Gehrke</a:t>
            </a:r>
            <a:r>
              <a:rPr lang="en-US" dirty="0" smtClean="0"/>
              <a:t> “Detecting change in data streams,” </a:t>
            </a:r>
            <a:r>
              <a:rPr lang="en-US" i="1" dirty="0" smtClean="0"/>
              <a:t>Proceedings of the Thirtieth international conference on Very large data bases,</a:t>
            </a:r>
            <a:r>
              <a:rPr lang="en-US" dirty="0" smtClean="0"/>
              <a:t> vol. 30, no. 13, pp. 180-191, 2004.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err="1" smtClean="0"/>
              <a:t>Statments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Density Plots (Heat maps)  are become more and widely used by Police forces, and others for pattern analysis.  These Density Plots are normally a snap shot in time,  such as once every for months, but the plots can suffer from concept drift. Furthermore as </a:t>
            </a:r>
            <a:r>
              <a:rPr lang="en-US" dirty="0" err="1" smtClean="0"/>
              <a:t>sutituation</a:t>
            </a:r>
            <a:r>
              <a:rPr lang="en-US" dirty="0" smtClean="0"/>
              <a:t> evolves day to day these maps will change.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Daily crime reports Northern Virginia</a:t>
            </a:r>
          </a:p>
          <a:p>
            <a:pPr lvl="1"/>
            <a:r>
              <a:rPr lang="en-US" dirty="0" smtClean="0"/>
              <a:t>Loudon, Fairfax, Arlington, Alexandria</a:t>
            </a:r>
          </a:p>
          <a:p>
            <a:pPr lvl="1"/>
            <a:r>
              <a:rPr lang="en-US" dirty="0" smtClean="0"/>
              <a:t>Cities: Falls Church, Vienna, Herndon,  Fairfax</a:t>
            </a:r>
          </a:p>
          <a:p>
            <a:r>
              <a:rPr lang="en-US" dirty="0" smtClean="0"/>
              <a:t>Large Data set: ~36,000 records 2001-2008</a:t>
            </a:r>
          </a:p>
          <a:p>
            <a:r>
              <a:rPr lang="en-US" dirty="0" smtClean="0"/>
              <a:t>Crimes Geo located to address (Latitude , Longitude, #Crime)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Way’s of Doing </a:t>
            </a:r>
            <a:r>
              <a:rPr lang="en-US" dirty="0" err="1" smtClean="0"/>
              <a:t>Heatmaps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Primitive Methods</a:t>
            </a:r>
          </a:p>
          <a:p>
            <a:pPr lvl="1"/>
            <a:r>
              <a:rPr lang="en-US" dirty="0" smtClean="0"/>
              <a:t>Nearest Neighbor</a:t>
            </a:r>
          </a:p>
          <a:p>
            <a:pPr lvl="1"/>
            <a:r>
              <a:rPr lang="en-US" dirty="0" smtClean="0"/>
              <a:t>Inverse Weighted Distance</a:t>
            </a:r>
          </a:p>
          <a:p>
            <a:pPr lvl="1"/>
            <a:r>
              <a:rPr lang="en-US" dirty="0" smtClean="0"/>
              <a:t>Bilinear (4 points) is a family of methods</a:t>
            </a:r>
          </a:p>
          <a:p>
            <a:pPr lvl="2"/>
            <a:r>
              <a:rPr lang="en-US" dirty="0" err="1" smtClean="0"/>
              <a:t>Bicubic</a:t>
            </a:r>
            <a:r>
              <a:rPr lang="en-US" dirty="0" smtClean="0"/>
              <a:t>  (8 points)</a:t>
            </a:r>
          </a:p>
          <a:p>
            <a:pPr lvl="2"/>
            <a:r>
              <a:rPr lang="en-US" dirty="0" err="1" smtClean="0"/>
              <a:t>Biquintic</a:t>
            </a:r>
            <a:r>
              <a:rPr lang="en-US" dirty="0" smtClean="0"/>
              <a:t>  (16 points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Better Way</a:t>
            </a:r>
          </a:p>
          <a:p>
            <a:pPr lvl="1"/>
            <a:r>
              <a:rPr lang="en-US" dirty="0" err="1" smtClean="0"/>
              <a:t>Multivarite</a:t>
            </a:r>
            <a:r>
              <a:rPr lang="en-US" dirty="0" smtClean="0"/>
              <a:t> KDE </a:t>
            </a:r>
          </a:p>
          <a:p>
            <a:pPr lvl="2"/>
            <a:r>
              <a:rPr lang="en-US" dirty="0" err="1" smtClean="0"/>
              <a:t>Trivartie</a:t>
            </a:r>
            <a:r>
              <a:rPr lang="en-US" dirty="0" smtClean="0"/>
              <a:t>:  Lat, Lon,   #Crimes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</a:t>
            </a:r>
            <a:r>
              <a:rPr lang="en-US" dirty="0" err="1" smtClean="0"/>
              <a:t>variate</a:t>
            </a:r>
            <a:r>
              <a:rPr lang="en-US" dirty="0" smtClean="0"/>
              <a:t> KDE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Problem not as well studied as Single Variant</a:t>
            </a:r>
          </a:p>
          <a:p>
            <a:endParaRPr lang="en-US" dirty="0" smtClean="0"/>
          </a:p>
          <a:p>
            <a:r>
              <a:rPr lang="en-US" dirty="0" smtClean="0"/>
              <a:t>More complex suffers the curse of dimensionality</a:t>
            </a:r>
          </a:p>
          <a:p>
            <a:endParaRPr lang="en-US" dirty="0" smtClean="0"/>
          </a:p>
          <a:p>
            <a:r>
              <a:rPr lang="en-US" dirty="0" smtClean="0"/>
              <a:t>Concept Drift, Multi variant KDE…. Even less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Study: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Types of Kernels</a:t>
            </a:r>
          </a:p>
          <a:p>
            <a:r>
              <a:rPr lang="en-US" dirty="0" smtClean="0"/>
              <a:t>Band width Selection</a:t>
            </a:r>
          </a:p>
          <a:p>
            <a:r>
              <a:rPr lang="en-US" dirty="0" smtClean="0"/>
              <a:t>Representation of Data</a:t>
            </a:r>
          </a:p>
          <a:p>
            <a:r>
              <a:rPr lang="en-US" dirty="0" smtClean="0"/>
              <a:t>Data Stream </a:t>
            </a:r>
          </a:p>
          <a:p>
            <a:r>
              <a:rPr lang="en-US" dirty="0" smtClean="0"/>
              <a:t>Concept Drift and Detecting change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Kernels' Density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 [Silverman13]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Adaptive [</a:t>
            </a:r>
            <a:r>
              <a:rPr lang="en-US" dirty="0" err="1" smtClean="0"/>
              <a:t>Kerm</a:t>
            </a:r>
            <a:r>
              <a:rPr lang="en-US" dirty="0" smtClean="0"/>
              <a:t> </a:t>
            </a:r>
            <a:r>
              <a:rPr lang="en-US" dirty="0" smtClean="0"/>
              <a:t>8]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LR</a:t>
            </a:r>
            <a:r>
              <a:rPr lang="en-US" dirty="0" smtClean="0"/>
              <a:t>-KDE    Local Region KDE variant of Adaptive KDE.</a:t>
            </a:r>
            <a:r>
              <a:rPr lang="en-US" dirty="0" smtClean="0"/>
              <a:t> [</a:t>
            </a:r>
            <a:r>
              <a:rPr lang="en-US" dirty="0" err="1" smtClean="0"/>
              <a:t>Boedihardjo</a:t>
            </a:r>
            <a:r>
              <a:rPr lang="en-US" dirty="0" smtClean="0"/>
              <a:t>  </a:t>
            </a:r>
            <a:r>
              <a:rPr lang="en-US" dirty="0" smtClean="0"/>
              <a:t>3]   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lassicKDE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350" y="2209800"/>
            <a:ext cx="3441700" cy="774700"/>
          </a:xfrm>
          <a:prstGeom prst="rect">
            <a:avLst/>
          </a:prstGeom>
        </p:spPr>
      </p:pic>
      <p:pic>
        <p:nvPicPr>
          <p:cNvPr id="5" name="Picture 4" descr="AdaptiveKDE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550" y="3886200"/>
            <a:ext cx="36195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Multivariate Kernel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Lest Popular Version of Single Variant </a:t>
            </a:r>
            <a:r>
              <a:rPr lang="en-US" sz="2000" dirty="0" smtClean="0"/>
              <a:t>Kernel [1]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Why?  Need a Multi variable kernel function… they don’t exist.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More Popular is Product Kernel of SVKDE</a:t>
            </a:r>
            <a:r>
              <a:rPr lang="en-US" sz="2000" dirty="0" smtClean="0"/>
              <a:t>: [1]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Be careful where the product sum depends on Indecencies of variables.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MultiKDE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00" y="2133600"/>
            <a:ext cx="5461000" cy="990600"/>
          </a:xfrm>
          <a:prstGeom prst="rect">
            <a:avLst/>
          </a:prstGeom>
        </p:spPr>
      </p:pic>
      <p:pic>
        <p:nvPicPr>
          <p:cNvPr id="5" name="Picture 4" descr="ProductMVKDE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3950" y="4495800"/>
            <a:ext cx="4356100" cy="9969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136</TotalTime>
  <Words>1754</Words>
  <Application>Microsoft Macintosh PowerPoint</Application>
  <PresentationFormat>On-screen Show (4:3)</PresentationFormat>
  <Paragraphs>171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Apex</vt:lpstr>
      <vt:lpstr>Summary Of Findings</vt:lpstr>
      <vt:lpstr>Outline </vt:lpstr>
      <vt:lpstr>Problem Statments</vt:lpstr>
      <vt:lpstr>Data inputs</vt:lpstr>
      <vt:lpstr>Way’s of Doing Heatmaps</vt:lpstr>
      <vt:lpstr>Multi variate KDE</vt:lpstr>
      <vt:lpstr>Areas of Study: Problems</vt:lpstr>
      <vt:lpstr>Types of Kernels' Density Estimate</vt:lpstr>
      <vt:lpstr>Multivariate Kernel </vt:lpstr>
      <vt:lpstr>Bandwidth Selection</vt:lpstr>
      <vt:lpstr>Bandwidth (more)</vt:lpstr>
      <vt:lpstr>Representation of Data</vt:lpstr>
      <vt:lpstr>Data Streams</vt:lpstr>
      <vt:lpstr>Data Stream (more)</vt:lpstr>
      <vt:lpstr>Now Detecting Change</vt:lpstr>
      <vt:lpstr>Oh Forgot</vt:lpstr>
      <vt:lpstr>Conclusions</vt:lpstr>
      <vt:lpstr>Slide 18</vt:lpstr>
      <vt:lpstr>Referces</vt:lpstr>
      <vt:lpstr>References</vt:lpstr>
      <vt:lpstr>Refereces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Findings</dc:title>
  <dc:creator>Mark Everline</dc:creator>
  <cp:lastModifiedBy>Mark Everline</cp:lastModifiedBy>
  <cp:revision>33</cp:revision>
  <dcterms:created xsi:type="dcterms:W3CDTF">2009-08-08T12:04:56Z</dcterms:created>
  <dcterms:modified xsi:type="dcterms:W3CDTF">2009-08-08T12:46:35Z</dcterms:modified>
</cp:coreProperties>
</file>