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9"/>
  </p:notesMasterIdLst>
  <p:sldIdLst>
    <p:sldId id="256" r:id="rId2"/>
    <p:sldId id="258" r:id="rId3"/>
    <p:sldId id="257" r:id="rId4"/>
    <p:sldId id="259" r:id="rId5"/>
    <p:sldId id="264" r:id="rId6"/>
    <p:sldId id="289" r:id="rId7"/>
    <p:sldId id="265" r:id="rId8"/>
    <p:sldId id="261" r:id="rId9"/>
    <p:sldId id="290" r:id="rId10"/>
    <p:sldId id="291" r:id="rId11"/>
    <p:sldId id="292" r:id="rId12"/>
    <p:sldId id="266" r:id="rId13"/>
    <p:sldId id="262" r:id="rId14"/>
    <p:sldId id="267" r:id="rId15"/>
    <p:sldId id="268" r:id="rId16"/>
    <p:sldId id="297" r:id="rId17"/>
    <p:sldId id="301" r:id="rId18"/>
    <p:sldId id="269" r:id="rId19"/>
    <p:sldId id="270" r:id="rId20"/>
    <p:sldId id="295" r:id="rId21"/>
    <p:sldId id="296" r:id="rId22"/>
    <p:sldId id="302" r:id="rId23"/>
    <p:sldId id="271" r:id="rId24"/>
    <p:sldId id="272" r:id="rId25"/>
    <p:sldId id="278" r:id="rId26"/>
    <p:sldId id="299" r:id="rId27"/>
    <p:sldId id="273" r:id="rId28"/>
    <p:sldId id="279" r:id="rId29"/>
    <p:sldId id="280" r:id="rId30"/>
    <p:sldId id="275" r:id="rId31"/>
    <p:sldId id="281" r:id="rId32"/>
    <p:sldId id="284" r:id="rId33"/>
    <p:sldId id="285" r:id="rId34"/>
    <p:sldId id="286" r:id="rId35"/>
    <p:sldId id="287" r:id="rId36"/>
    <p:sldId id="300" r:id="rId37"/>
    <p:sldId id="276" r:id="rId38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rgbClr val="0000FF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rgbClr val="0000FF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rgbClr val="0000FF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rgbClr val="0000FF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rgbClr val="0000FF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rgbClr val="0000FF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rgbClr val="0000FF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rgbClr val="0000FF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rgbClr val="0000FF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gb2312"/>
  <p:clrMru>
    <a:srgbClr val="FF00FF"/>
    <a:srgbClr val="FF0000"/>
    <a:srgbClr val="00FF00"/>
    <a:srgbClr val="000099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inimized">
    <p:restoredLeft sz="7276" autoAdjust="0"/>
    <p:restoredTop sz="88851" autoAdjust="0"/>
  </p:normalViewPr>
  <p:slideViewPr>
    <p:cSldViewPr>
      <p:cViewPr>
        <p:scale>
          <a:sx n="100" d="100"/>
          <a:sy n="100" d="100"/>
        </p:scale>
        <p:origin x="-1068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25.xml"/><Relationship Id="rId3" Type="http://schemas.openxmlformats.org/officeDocument/2006/relationships/slide" Target="slides/slide10.xml"/><Relationship Id="rId7" Type="http://schemas.openxmlformats.org/officeDocument/2006/relationships/slide" Target="slides/slide22.xml"/><Relationship Id="rId2" Type="http://schemas.openxmlformats.org/officeDocument/2006/relationships/slide" Target="slides/slide9.xml"/><Relationship Id="rId1" Type="http://schemas.openxmlformats.org/officeDocument/2006/relationships/slide" Target="slides/slide6.xml"/><Relationship Id="rId6" Type="http://schemas.openxmlformats.org/officeDocument/2006/relationships/slide" Target="slides/slide21.xml"/><Relationship Id="rId5" Type="http://schemas.openxmlformats.org/officeDocument/2006/relationships/slide" Target="slides/slide17.xml"/><Relationship Id="rId4" Type="http://schemas.openxmlformats.org/officeDocument/2006/relationships/slide" Target="slides/slide16.xml"/><Relationship Id="rId9" Type="http://schemas.openxmlformats.org/officeDocument/2006/relationships/slide" Target="slides/slide3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png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922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E0CEFE16-6A69-41E8-A3D4-FEC8E45C743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4515D8-1983-406F-B949-41AF38542B44}" type="slidenum">
              <a:rPr lang="en-US"/>
              <a:pPr/>
              <a:t>2</a:t>
            </a:fld>
            <a:endParaRPr lang="en-US"/>
          </a:p>
        </p:txBody>
      </p:sp>
      <p:sp>
        <p:nvSpPr>
          <p:cNvPr id="552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E6EB0E-2BF8-46EB-8B47-0DE384B6ECDB}" type="slidenum">
              <a:rPr lang="en-US"/>
              <a:pPr/>
              <a:t>3</a:t>
            </a:fld>
            <a:endParaRPr lang="en-US"/>
          </a:p>
        </p:txBody>
      </p:sp>
      <p:sp>
        <p:nvSpPr>
          <p:cNvPr id="1024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91D506-6D85-4AA3-93D1-2EF299122B99}" type="slidenum">
              <a:rPr lang="en-US"/>
              <a:pPr/>
              <a:t>13</a:t>
            </a:fld>
            <a:endParaRPr lang="en-US"/>
          </a:p>
        </p:txBody>
      </p:sp>
      <p:sp>
        <p:nvSpPr>
          <p:cNvPr id="501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CS, HKU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9E1FC6-BF8A-42A7-B5CE-F19B78DA983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CS, HKU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694E1C-727A-4413-A2BF-1881E93F51C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CS, HKU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E491BD-86AF-42BE-98B1-29211561F4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CS, HKU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F00B9BC-5F41-402C-9E55-5BC82DF4B90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CS, HKU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65C150-D88C-4C72-912B-6904FA3C931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CS, HKU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860EF5-BC1C-4EB8-AA81-EE95501F8CA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CS, HKU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883CC2-1FD7-4F03-87C7-E6266250AC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CS, HKU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B10215-6C11-4910-85E9-9B2D3C24A20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CS, HKU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61D2BD-8C24-4194-BEB6-B2DE7A1B3D4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CS, HKU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56C264-E457-4955-8C5E-E15037E99C7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CS, HKU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E37C95-B16B-4FD4-939B-FDED87CCCC0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CS, HKU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7E431D-09BE-485C-9E05-84DCCBF0778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CS, HKU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6BAFCA2C-4E06-4530-920A-1FBFC7FFF65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4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7.v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1.v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Mining, Indexing, and Querying Historical Spatiotemporal Data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CS, HKU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14CC1-BAEA-45C3-B6DC-AA4A43036526}" type="slidenum">
              <a:rPr lang="en-US"/>
              <a:pPr/>
              <a:t>10</a:t>
            </a:fld>
            <a:endParaRPr 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762000"/>
            <a:ext cx="7772400" cy="5334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Till now, no control over the density of region </a:t>
            </a:r>
            <a:r>
              <a:rPr lang="en-US" sz="2800" i="1" dirty="0" err="1"/>
              <a:t>r</a:t>
            </a:r>
            <a:r>
              <a:rPr lang="en-US" sz="2800" i="1" baseline="-25000" dirty="0" err="1"/>
              <a:t>i</a:t>
            </a:r>
            <a:r>
              <a:rPr lang="en-US" sz="2800" dirty="0"/>
              <a:t> in </a:t>
            </a:r>
            <a:r>
              <a:rPr lang="en-US" sz="2800" i="1" dirty="0"/>
              <a:t>P</a:t>
            </a:r>
          </a:p>
          <a:p>
            <a:pPr lvl="1">
              <a:lnSpc>
                <a:spcPct val="90000"/>
              </a:lnSpc>
            </a:pPr>
            <a:r>
              <a:rPr lang="en-US" sz="2400" i="1" dirty="0">
                <a:solidFill>
                  <a:srgbClr val="0000FF"/>
                </a:solidFill>
              </a:rPr>
              <a:t>flaw</a:t>
            </a:r>
            <a:r>
              <a:rPr lang="en-US" sz="2400" dirty="0"/>
              <a:t>: if each </a:t>
            </a:r>
            <a:r>
              <a:rPr lang="en-US" sz="2400" i="1" dirty="0" err="1"/>
              <a:t>r</a:t>
            </a:r>
            <a:r>
              <a:rPr lang="en-US" sz="2400" i="1" baseline="-25000" dirty="0" err="1"/>
              <a:t>i</a:t>
            </a:r>
            <a:r>
              <a:rPr lang="en-US" sz="2400" dirty="0"/>
              <a:t> is the whole map, the pattern will be always frequent, but it’s useless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Let </a:t>
            </a:r>
            <a:r>
              <a:rPr lang="en-US" sz="2800" i="1" dirty="0"/>
              <a:t>S</a:t>
            </a:r>
            <a:r>
              <a:rPr lang="en-US" sz="2800" i="1" baseline="30000" dirty="0"/>
              <a:t>P</a:t>
            </a:r>
            <a:r>
              <a:rPr lang="en-US" sz="2800" dirty="0"/>
              <a:t> be the set of segments that comply with </a:t>
            </a:r>
            <a:r>
              <a:rPr lang="en-US" sz="2800" i="1" dirty="0"/>
              <a:t>P</a:t>
            </a:r>
            <a:r>
              <a:rPr lang="en-US" sz="2800" dirty="0"/>
              <a:t>, each </a:t>
            </a:r>
            <a:r>
              <a:rPr lang="en-US" sz="2800" i="1" dirty="0">
                <a:solidFill>
                  <a:srgbClr val="0000FF"/>
                </a:solidFill>
              </a:rPr>
              <a:t>region </a:t>
            </a:r>
            <a:r>
              <a:rPr lang="en-US" sz="2800" i="1" dirty="0" err="1">
                <a:solidFill>
                  <a:srgbClr val="0000FF"/>
                </a:solidFill>
              </a:rPr>
              <a:t>r</a:t>
            </a:r>
            <a:r>
              <a:rPr lang="en-US" sz="2800" i="1" baseline="-25000" dirty="0" err="1">
                <a:solidFill>
                  <a:srgbClr val="0000FF"/>
                </a:solidFill>
              </a:rPr>
              <a:t>i</a:t>
            </a:r>
            <a:r>
              <a:rPr lang="en-US" sz="2800" i="1" dirty="0">
                <a:solidFill>
                  <a:srgbClr val="0000FF"/>
                </a:solidFill>
              </a:rPr>
              <a:t> is</a:t>
            </a:r>
            <a:r>
              <a:rPr lang="en-US" sz="2800" dirty="0"/>
              <a:t> </a:t>
            </a:r>
            <a:r>
              <a:rPr lang="en-US" sz="2800" i="1" dirty="0">
                <a:solidFill>
                  <a:srgbClr val="0000FF"/>
                </a:solidFill>
              </a:rPr>
              <a:t>valid</a:t>
            </a:r>
            <a:r>
              <a:rPr lang="en-US" sz="2800" dirty="0"/>
              <a:t> if the locations {</a:t>
            </a:r>
            <a:r>
              <a:rPr lang="en-US" sz="2800" i="1" dirty="0" err="1"/>
              <a:t>s</a:t>
            </a:r>
            <a:r>
              <a:rPr lang="en-US" sz="2800" i="1" baseline="-25000" dirty="0" err="1"/>
              <a:t>i</a:t>
            </a:r>
            <a:r>
              <a:rPr lang="en-US" sz="2800" i="1" baseline="30000" dirty="0" err="1"/>
              <a:t>j</a:t>
            </a:r>
            <a:r>
              <a:rPr lang="en-US" sz="2800" i="1" dirty="0"/>
              <a:t>| </a:t>
            </a:r>
            <a:r>
              <a:rPr lang="en-US" sz="2800" i="1" dirty="0" err="1"/>
              <a:t>s</a:t>
            </a:r>
            <a:r>
              <a:rPr lang="en-US" sz="2800" i="1" baseline="30000" dirty="0" err="1"/>
              <a:t>j</a:t>
            </a:r>
            <a:r>
              <a:rPr lang="en-US" sz="2800" i="1" dirty="0"/>
              <a:t> </a:t>
            </a:r>
            <a:r>
              <a:rPr lang="en-US" sz="2800" i="1" dirty="0">
                <a:sym typeface="Symbol" pitchFamily="18" charset="2"/>
              </a:rPr>
              <a:t> </a:t>
            </a:r>
            <a:r>
              <a:rPr lang="en-US" sz="2800" i="1" dirty="0"/>
              <a:t>S</a:t>
            </a:r>
            <a:r>
              <a:rPr lang="en-US" sz="2800" i="1" baseline="30000" dirty="0"/>
              <a:t>P</a:t>
            </a:r>
            <a:r>
              <a:rPr lang="en-US" sz="2800" dirty="0"/>
              <a:t>} form a dense cluster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Dense cluster is concept borrowed from DBSCAN in [1]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Two parameters: </a:t>
            </a:r>
            <a:r>
              <a:rPr lang="en-US" sz="2400" i="1" dirty="0">
                <a:sym typeface="Symbol" pitchFamily="18" charset="2"/>
              </a:rPr>
              <a:t></a:t>
            </a:r>
            <a:r>
              <a:rPr lang="en-US" sz="2400" dirty="0">
                <a:sym typeface="Symbol" pitchFamily="18" charset="2"/>
              </a:rPr>
              <a:t> and </a:t>
            </a:r>
            <a:r>
              <a:rPr lang="en-US" sz="2400" i="1" dirty="0" err="1"/>
              <a:t>MinPts</a:t>
            </a:r>
            <a:r>
              <a:rPr lang="en-US" sz="2400" dirty="0"/>
              <a:t> 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Example</a:t>
            </a:r>
          </a:p>
          <a:p>
            <a:pPr>
              <a:lnSpc>
                <a:spcPct val="90000"/>
              </a:lnSpc>
            </a:pPr>
            <a:r>
              <a:rPr lang="en-US" sz="2800" i="1" dirty="0">
                <a:solidFill>
                  <a:srgbClr val="0000FF"/>
                </a:solidFill>
              </a:rPr>
              <a:t>Aim</a:t>
            </a:r>
            <a:r>
              <a:rPr lang="en-US" sz="2800" dirty="0"/>
              <a:t>: find frequent patterns(</a:t>
            </a:r>
            <a:r>
              <a:rPr lang="en-US" sz="2800" dirty="0" err="1"/>
              <a:t>min_sup</a:t>
            </a:r>
            <a:r>
              <a:rPr lang="en-US" sz="2800" dirty="0"/>
              <a:t>) and their descriptive regions(</a:t>
            </a:r>
            <a:r>
              <a:rPr lang="en-US" sz="2800" i="1" dirty="0">
                <a:sym typeface="Symbol" pitchFamily="18" charset="2"/>
              </a:rPr>
              <a:t></a:t>
            </a:r>
            <a:r>
              <a:rPr lang="en-US" sz="2800" dirty="0">
                <a:sym typeface="Symbol" pitchFamily="18" charset="2"/>
              </a:rPr>
              <a:t> and </a:t>
            </a:r>
            <a:r>
              <a:rPr lang="en-US" sz="2800" i="1" dirty="0" err="1"/>
              <a:t>MinPts</a:t>
            </a:r>
            <a:r>
              <a:rPr lang="en-US" sz="2800" dirty="0"/>
              <a:t>), given </a:t>
            </a:r>
            <a:r>
              <a:rPr lang="en-US" sz="2800" i="1" dirty="0"/>
              <a:t>S</a:t>
            </a:r>
            <a:r>
              <a:rPr lang="en-US" sz="2800" dirty="0"/>
              <a:t> and </a:t>
            </a:r>
            <a:r>
              <a:rPr lang="en-US" sz="2800" i="1" dirty="0"/>
              <a:t>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CS, HKU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B29BE-32A6-4F69-8239-718D781158FE}" type="slidenum">
              <a:rPr lang="en-US"/>
              <a:pPr/>
              <a:t>11</a:t>
            </a:fld>
            <a:endParaRPr lang="en-US"/>
          </a:p>
        </p:txBody>
      </p:sp>
      <p:sp>
        <p:nvSpPr>
          <p:cNvPr id="49155" name="Text Box 3"/>
          <p:cNvSpPr txBox="1">
            <a:spLocks noChangeArrowheads="1"/>
          </p:cNvSpPr>
          <p:nvPr/>
        </p:nvSpPr>
        <p:spPr bwMode="auto">
          <a:xfrm>
            <a:off x="1524000" y="5486400"/>
            <a:ext cx="6248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>
                <a:solidFill>
                  <a:schemeClr val="tx1"/>
                </a:solidFill>
              </a:rPr>
              <a:t>A valid pattern with </a:t>
            </a:r>
            <a:r>
              <a:rPr lang="en-US" sz="3200" i="1">
                <a:solidFill>
                  <a:schemeClr val="tx1"/>
                </a:solidFill>
                <a:sym typeface="Symbol" pitchFamily="18" charset="2"/>
              </a:rPr>
              <a:t>=1.5 </a:t>
            </a:r>
            <a:r>
              <a:rPr lang="en-US" sz="3200">
                <a:solidFill>
                  <a:schemeClr val="tx1"/>
                </a:solidFill>
                <a:sym typeface="Symbol" pitchFamily="18" charset="2"/>
              </a:rPr>
              <a:t>and </a:t>
            </a:r>
            <a:r>
              <a:rPr lang="en-US" sz="3200" i="1">
                <a:solidFill>
                  <a:schemeClr val="tx1"/>
                </a:solidFill>
                <a:sym typeface="Symbol" pitchFamily="18" charset="2"/>
              </a:rPr>
              <a:t>MinPts=4</a:t>
            </a:r>
          </a:p>
        </p:txBody>
      </p:sp>
      <p:graphicFrame>
        <p:nvGraphicFramePr>
          <p:cNvPr id="49156" name="Object 4"/>
          <p:cNvGraphicFramePr>
            <a:graphicFrameLocks noChangeAspect="1"/>
          </p:cNvGraphicFramePr>
          <p:nvPr/>
        </p:nvGraphicFramePr>
        <p:xfrm>
          <a:off x="1828800" y="685800"/>
          <a:ext cx="5105400" cy="4794250"/>
        </p:xfrm>
        <a:graphic>
          <a:graphicData uri="http://schemas.openxmlformats.org/presentationml/2006/ole">
            <p:oleObj spid="_x0000_s49156" name="Bitmap Image" r:id="rId3" imgW="3266667" imgH="3067478" progId="Paint.Picture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CS, HKU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B9ADA-5614-4FF1-850A-86D09F2F41F4}" type="slidenum">
              <a:rPr lang="en-US"/>
              <a:pPr/>
              <a:t>12</a:t>
            </a:fld>
            <a:endParaRPr lang="en-US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Mining periodic patterns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>
              <a:buFontTx/>
              <a:buBlip>
                <a:blip r:embed="rId2"/>
              </a:buBlip>
            </a:pPr>
            <a:r>
              <a:rPr lang="en-US"/>
              <a:t>Brute force method(Cell/Grid method)</a:t>
            </a:r>
          </a:p>
          <a:p>
            <a:pPr marL="571500" indent="-571500">
              <a:buFontTx/>
              <a:buBlip>
                <a:blip r:embed="rId2"/>
              </a:buBlip>
            </a:pPr>
            <a:r>
              <a:rPr lang="en-US"/>
              <a:t>Formal problem definition</a:t>
            </a:r>
          </a:p>
          <a:p>
            <a:pPr marL="571500" indent="-571500">
              <a:buFontTx/>
              <a:buBlip>
                <a:blip r:embed="rId2"/>
              </a:buBlip>
            </a:pPr>
            <a:r>
              <a:rPr lang="en-US" u="sng">
                <a:solidFill>
                  <a:srgbClr val="0000FF"/>
                </a:solidFill>
              </a:rPr>
              <a:t>Finding frequent singular patterns</a:t>
            </a:r>
          </a:p>
          <a:p>
            <a:pPr marL="571500" indent="-571500">
              <a:buFontTx/>
              <a:buBlip>
                <a:blip r:embed="rId2"/>
              </a:buBlip>
            </a:pPr>
            <a:r>
              <a:rPr lang="en-US">
                <a:solidFill>
                  <a:schemeClr val="folHlink"/>
                </a:solidFill>
              </a:rPr>
              <a:t>Level-wise, bottom–up approach</a:t>
            </a:r>
          </a:p>
          <a:p>
            <a:pPr marL="571500" indent="-571500">
              <a:buFontTx/>
              <a:buBlip>
                <a:blip r:embed="rId2"/>
              </a:buBlip>
            </a:pPr>
            <a:r>
              <a:rPr lang="en-US">
                <a:solidFill>
                  <a:schemeClr val="folHlink"/>
                </a:solidFill>
              </a:rPr>
              <a:t>Two-phase, top-down algorithm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CS, HKU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4FA14-BACB-43F0-949A-A55F3FBFBCAB}" type="slidenum">
              <a:rPr lang="en-US"/>
              <a:pPr/>
              <a:t>13</a:t>
            </a:fld>
            <a:endParaRPr lang="en-US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/>
              <a:t>Finding frequent singular patterns</a:t>
            </a:r>
          </a:p>
        </p:txBody>
      </p:sp>
      <p:graphicFrame>
        <p:nvGraphicFramePr>
          <p:cNvPr id="15363" name="Object 3"/>
          <p:cNvGraphicFramePr>
            <a:graphicFrameLocks noChangeAspect="1"/>
          </p:cNvGraphicFramePr>
          <p:nvPr>
            <p:ph type="body" idx="1"/>
          </p:nvPr>
        </p:nvGraphicFramePr>
        <p:xfrm>
          <a:off x="5181600" y="1981200"/>
          <a:ext cx="3733800" cy="3352800"/>
        </p:xfrm>
        <a:graphic>
          <a:graphicData uri="http://schemas.openxmlformats.org/presentationml/2006/ole">
            <p:oleObj spid="_x0000_s15363" name="Bitmap Image" r:id="rId4" imgW="3524742" imgH="2200582" progId="Paint.Picture">
              <p:embed/>
            </p:oleObj>
          </a:graphicData>
        </a:graphic>
      </p:graphicFrame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457200" y="1371600"/>
            <a:ext cx="4876800" cy="529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l">
              <a:spcBef>
                <a:spcPct val="50000"/>
              </a:spcBef>
              <a:buFontTx/>
              <a:buAutoNum type="arabicPeriod"/>
              <a:tabLst>
                <a:tab pos="625475" algn="l"/>
              </a:tabLst>
            </a:pPr>
            <a:r>
              <a:rPr lang="en-US" dirty="0">
                <a:solidFill>
                  <a:schemeClr val="tx1"/>
                </a:solidFill>
              </a:rPr>
              <a:t>Get </a:t>
            </a:r>
            <a:r>
              <a:rPr lang="en-US" i="1" dirty="0">
                <a:solidFill>
                  <a:schemeClr val="tx1"/>
                </a:solidFill>
              </a:rPr>
              <a:t>T</a:t>
            </a:r>
            <a:r>
              <a:rPr lang="en-US" dirty="0">
                <a:solidFill>
                  <a:schemeClr val="tx1"/>
                </a:solidFill>
              </a:rPr>
              <a:t> datasets , </a:t>
            </a:r>
            <a:r>
              <a:rPr lang="en-US" i="1" dirty="0">
                <a:solidFill>
                  <a:schemeClr val="tx1"/>
                </a:solidFill>
              </a:rPr>
              <a:t>R</a:t>
            </a:r>
            <a:r>
              <a:rPr lang="en-US" i="1" baseline="-25000" dirty="0">
                <a:solidFill>
                  <a:schemeClr val="tx1"/>
                </a:solidFill>
              </a:rPr>
              <a:t>0</a:t>
            </a:r>
            <a:r>
              <a:rPr lang="en-US" i="1" dirty="0">
                <a:solidFill>
                  <a:schemeClr val="tx1"/>
                </a:solidFill>
              </a:rPr>
              <a:t>, R</a:t>
            </a:r>
            <a:r>
              <a:rPr lang="en-US" i="1" baseline="-25000" dirty="0">
                <a:solidFill>
                  <a:schemeClr val="tx1"/>
                </a:solidFill>
              </a:rPr>
              <a:t>2</a:t>
            </a:r>
            <a:r>
              <a:rPr lang="en-US" i="1" dirty="0">
                <a:solidFill>
                  <a:schemeClr val="tx1"/>
                </a:solidFill>
              </a:rPr>
              <a:t>,...R</a:t>
            </a:r>
            <a:r>
              <a:rPr lang="en-US" i="1" baseline="-25000" dirty="0">
                <a:solidFill>
                  <a:schemeClr val="tx1"/>
                </a:solidFill>
              </a:rPr>
              <a:t>T-1</a:t>
            </a:r>
            <a:r>
              <a:rPr lang="en-US" i="1" dirty="0">
                <a:solidFill>
                  <a:schemeClr val="tx1"/>
                </a:solidFill>
              </a:rPr>
              <a:t>,</a:t>
            </a:r>
            <a:r>
              <a:rPr lang="en-US" dirty="0">
                <a:solidFill>
                  <a:schemeClr val="tx1"/>
                </a:solidFill>
              </a:rPr>
              <a:t> from sequence </a:t>
            </a:r>
            <a:r>
              <a:rPr lang="en-US" i="1" dirty="0">
                <a:solidFill>
                  <a:schemeClr val="tx1"/>
                </a:solidFill>
              </a:rPr>
              <a:t>S: </a:t>
            </a:r>
            <a:r>
              <a:rPr lang="en-US" i="1" dirty="0">
                <a:solidFill>
                  <a:srgbClr val="00FF00"/>
                </a:solidFill>
              </a:rPr>
              <a:t>l</a:t>
            </a:r>
            <a:r>
              <a:rPr lang="en-US" i="1" baseline="-25000" dirty="0">
                <a:solidFill>
                  <a:srgbClr val="00FF00"/>
                </a:solidFill>
              </a:rPr>
              <a:t>0</a:t>
            </a:r>
            <a:r>
              <a:rPr lang="en-US" i="1" dirty="0">
                <a:solidFill>
                  <a:srgbClr val="00FF00"/>
                </a:solidFill>
              </a:rPr>
              <a:t>l</a:t>
            </a:r>
            <a:r>
              <a:rPr lang="en-US" i="1" baseline="-25000" dirty="0">
                <a:solidFill>
                  <a:srgbClr val="00FF00"/>
                </a:solidFill>
              </a:rPr>
              <a:t>1</a:t>
            </a:r>
            <a:r>
              <a:rPr lang="en-US" i="1" dirty="0">
                <a:solidFill>
                  <a:srgbClr val="00FF00"/>
                </a:solidFill>
              </a:rPr>
              <a:t>l</a:t>
            </a:r>
            <a:r>
              <a:rPr lang="en-US" i="1" baseline="-25000" dirty="0">
                <a:solidFill>
                  <a:srgbClr val="00FF00"/>
                </a:solidFill>
              </a:rPr>
              <a:t>2</a:t>
            </a:r>
            <a:r>
              <a:rPr lang="en-US" i="1" dirty="0">
                <a:solidFill>
                  <a:srgbClr val="00FF00"/>
                </a:solidFill>
              </a:rPr>
              <a:t>l</a:t>
            </a:r>
            <a:r>
              <a:rPr lang="en-US" i="1" baseline="-25000" dirty="0">
                <a:solidFill>
                  <a:srgbClr val="00FF00"/>
                </a:solidFill>
              </a:rPr>
              <a:t>3</a:t>
            </a:r>
            <a:r>
              <a:rPr lang="en-US" i="1" dirty="0">
                <a:solidFill>
                  <a:srgbClr val="00FF00"/>
                </a:solidFill>
              </a:rPr>
              <a:t>l</a:t>
            </a:r>
            <a:r>
              <a:rPr lang="en-US" i="1" baseline="-25000" dirty="0">
                <a:solidFill>
                  <a:srgbClr val="00FF00"/>
                </a:solidFill>
              </a:rPr>
              <a:t>4</a:t>
            </a:r>
            <a:r>
              <a:rPr lang="en-US" i="1" dirty="0">
                <a:solidFill>
                  <a:srgbClr val="00FF00"/>
                </a:solidFill>
              </a:rPr>
              <a:t>l</a:t>
            </a:r>
            <a:r>
              <a:rPr lang="en-US" i="1" baseline="-25000" dirty="0">
                <a:solidFill>
                  <a:srgbClr val="00FF00"/>
                </a:solidFill>
              </a:rPr>
              <a:t>5</a:t>
            </a:r>
            <a:r>
              <a:rPr lang="en-US" i="1" dirty="0">
                <a:solidFill>
                  <a:srgbClr val="FF0000"/>
                </a:solidFill>
              </a:rPr>
              <a:t>l</a:t>
            </a:r>
            <a:r>
              <a:rPr lang="en-US" i="1" baseline="-25000" dirty="0">
                <a:solidFill>
                  <a:srgbClr val="FF0000"/>
                </a:solidFill>
              </a:rPr>
              <a:t>6</a:t>
            </a:r>
            <a:r>
              <a:rPr lang="en-US" i="1" dirty="0">
                <a:solidFill>
                  <a:srgbClr val="FF0000"/>
                </a:solidFill>
              </a:rPr>
              <a:t>l</a:t>
            </a:r>
            <a:r>
              <a:rPr lang="en-US" i="1" baseline="-25000" dirty="0">
                <a:solidFill>
                  <a:srgbClr val="FF0000"/>
                </a:solidFill>
              </a:rPr>
              <a:t>7</a:t>
            </a:r>
            <a:r>
              <a:rPr lang="en-US" i="1" dirty="0">
                <a:solidFill>
                  <a:srgbClr val="FF0000"/>
                </a:solidFill>
              </a:rPr>
              <a:t>l</a:t>
            </a:r>
            <a:r>
              <a:rPr lang="en-US" i="1" baseline="-25000" dirty="0">
                <a:solidFill>
                  <a:srgbClr val="FF0000"/>
                </a:solidFill>
              </a:rPr>
              <a:t>8</a:t>
            </a:r>
            <a:r>
              <a:rPr lang="en-US" i="1" dirty="0">
                <a:solidFill>
                  <a:srgbClr val="FF0000"/>
                </a:solidFill>
              </a:rPr>
              <a:t>l</a:t>
            </a:r>
            <a:r>
              <a:rPr lang="en-US" i="1" baseline="-25000" dirty="0">
                <a:solidFill>
                  <a:srgbClr val="FF0000"/>
                </a:solidFill>
              </a:rPr>
              <a:t>9</a:t>
            </a:r>
            <a:r>
              <a:rPr lang="en-US" i="1" dirty="0">
                <a:solidFill>
                  <a:srgbClr val="FF0000"/>
                </a:solidFill>
              </a:rPr>
              <a:t>l</a:t>
            </a:r>
            <a:r>
              <a:rPr lang="en-US" i="1" baseline="-25000" dirty="0">
                <a:solidFill>
                  <a:srgbClr val="FF0000"/>
                </a:solidFill>
              </a:rPr>
              <a:t>10</a:t>
            </a:r>
            <a:r>
              <a:rPr lang="en-US" i="1" dirty="0">
                <a:solidFill>
                  <a:srgbClr val="FF0000"/>
                </a:solidFill>
              </a:rPr>
              <a:t>l</a:t>
            </a:r>
            <a:r>
              <a:rPr lang="en-US" i="1" baseline="-25000" dirty="0">
                <a:solidFill>
                  <a:srgbClr val="FF0000"/>
                </a:solidFill>
              </a:rPr>
              <a:t>11</a:t>
            </a:r>
            <a:r>
              <a:rPr lang="en-US" i="1" dirty="0">
                <a:solidFill>
                  <a:schemeClr val="tx1"/>
                </a:solidFill>
              </a:rPr>
              <a:t>l</a:t>
            </a:r>
            <a:r>
              <a:rPr lang="en-US" i="1" baseline="-25000" dirty="0">
                <a:solidFill>
                  <a:schemeClr val="tx1"/>
                </a:solidFill>
              </a:rPr>
              <a:t>12</a:t>
            </a:r>
            <a:r>
              <a:rPr lang="en-US" i="1" dirty="0">
                <a:solidFill>
                  <a:schemeClr val="tx1"/>
                </a:solidFill>
              </a:rPr>
              <a:t>l</a:t>
            </a:r>
            <a:r>
              <a:rPr lang="en-US" i="1" baseline="-25000" dirty="0">
                <a:solidFill>
                  <a:schemeClr val="tx1"/>
                </a:solidFill>
              </a:rPr>
              <a:t>13</a:t>
            </a:r>
            <a:r>
              <a:rPr lang="en-US" i="1" dirty="0">
                <a:solidFill>
                  <a:schemeClr val="tx1"/>
                </a:solidFill>
              </a:rPr>
              <a:t>l</a:t>
            </a:r>
            <a:r>
              <a:rPr lang="en-US" i="1" baseline="-25000" dirty="0">
                <a:solidFill>
                  <a:schemeClr val="tx1"/>
                </a:solidFill>
              </a:rPr>
              <a:t>14</a:t>
            </a:r>
            <a:r>
              <a:rPr lang="en-US" i="1" dirty="0">
                <a:solidFill>
                  <a:schemeClr val="tx1"/>
                </a:solidFill>
              </a:rPr>
              <a:t>l</a:t>
            </a:r>
            <a:r>
              <a:rPr lang="en-US" i="1" baseline="-25000" dirty="0">
                <a:solidFill>
                  <a:schemeClr val="tx1"/>
                </a:solidFill>
              </a:rPr>
              <a:t>15</a:t>
            </a:r>
            <a:r>
              <a:rPr lang="en-US" i="1" dirty="0">
                <a:solidFill>
                  <a:schemeClr val="tx1"/>
                </a:solidFill>
              </a:rPr>
              <a:t>l</a:t>
            </a:r>
            <a:r>
              <a:rPr lang="en-US" i="1" baseline="-25000" dirty="0">
                <a:solidFill>
                  <a:schemeClr val="tx1"/>
                </a:solidFill>
              </a:rPr>
              <a:t>16</a:t>
            </a:r>
            <a:r>
              <a:rPr lang="en-US" i="1" dirty="0">
                <a:solidFill>
                  <a:schemeClr val="tx1"/>
                </a:solidFill>
              </a:rPr>
              <a:t>l</a:t>
            </a:r>
            <a:r>
              <a:rPr lang="en-US" i="1" baseline="-25000" dirty="0">
                <a:solidFill>
                  <a:schemeClr val="tx1"/>
                </a:solidFill>
              </a:rPr>
              <a:t>17</a:t>
            </a:r>
          </a:p>
          <a:p>
            <a:pPr marL="571500" lvl="1" indent="-114300" algn="l">
              <a:spcBef>
                <a:spcPct val="50000"/>
              </a:spcBef>
              <a:buFontTx/>
              <a:buChar char="•"/>
              <a:tabLst>
                <a:tab pos="625475" algn="l"/>
              </a:tabLst>
            </a:pPr>
            <a:r>
              <a:rPr lang="en-US" sz="2000" dirty="0">
                <a:solidFill>
                  <a:schemeClr val="tx1"/>
                </a:solidFill>
              </a:rPr>
              <a:t>T=6,  </a:t>
            </a:r>
            <a:r>
              <a:rPr lang="en-US" sz="2000" i="1" dirty="0">
                <a:solidFill>
                  <a:schemeClr val="tx1"/>
                </a:solidFill>
              </a:rPr>
              <a:t>R</a:t>
            </a:r>
            <a:r>
              <a:rPr lang="en-US" sz="2000" i="1" baseline="-25000" dirty="0">
                <a:solidFill>
                  <a:schemeClr val="tx1"/>
                </a:solidFill>
              </a:rPr>
              <a:t>0=</a:t>
            </a:r>
            <a:r>
              <a:rPr lang="en-US" sz="2000" dirty="0">
                <a:solidFill>
                  <a:schemeClr val="tx1"/>
                </a:solidFill>
              </a:rPr>
              <a:t>{</a:t>
            </a:r>
            <a:r>
              <a:rPr lang="en-US" sz="2000" i="1" dirty="0">
                <a:solidFill>
                  <a:srgbClr val="00FF00"/>
                </a:solidFill>
              </a:rPr>
              <a:t>l</a:t>
            </a:r>
            <a:r>
              <a:rPr lang="en-US" sz="2000" i="1" baseline="-25000" dirty="0">
                <a:solidFill>
                  <a:srgbClr val="00FF00"/>
                </a:solidFill>
              </a:rPr>
              <a:t>0 </a:t>
            </a:r>
            <a:r>
              <a:rPr lang="en-US" sz="2000" dirty="0">
                <a:solidFill>
                  <a:schemeClr val="tx1"/>
                </a:solidFill>
              </a:rPr>
              <a:t>,</a:t>
            </a:r>
            <a:r>
              <a:rPr lang="en-US" sz="2000" i="1" baseline="-25000" dirty="0">
                <a:solidFill>
                  <a:srgbClr val="00FF00"/>
                </a:solidFill>
              </a:rPr>
              <a:t> </a:t>
            </a:r>
            <a:r>
              <a:rPr lang="en-US" sz="2000" i="1" dirty="0">
                <a:solidFill>
                  <a:srgbClr val="FF0000"/>
                </a:solidFill>
              </a:rPr>
              <a:t>l</a:t>
            </a:r>
            <a:r>
              <a:rPr lang="en-US" sz="2000" i="1" baseline="-25000" dirty="0">
                <a:solidFill>
                  <a:srgbClr val="FF0000"/>
                </a:solidFill>
              </a:rPr>
              <a:t>6 </a:t>
            </a:r>
            <a:r>
              <a:rPr lang="en-US" sz="2000" dirty="0">
                <a:solidFill>
                  <a:schemeClr val="tx1"/>
                </a:solidFill>
              </a:rPr>
              <a:t>,</a:t>
            </a:r>
            <a:r>
              <a:rPr lang="en-US" sz="2000" i="1" baseline="-25000" dirty="0">
                <a:solidFill>
                  <a:srgbClr val="FF0000"/>
                </a:solidFill>
              </a:rPr>
              <a:t> </a:t>
            </a:r>
            <a:r>
              <a:rPr lang="en-US" sz="2000" i="1" dirty="0">
                <a:solidFill>
                  <a:schemeClr val="tx1"/>
                </a:solidFill>
              </a:rPr>
              <a:t>l</a:t>
            </a:r>
            <a:r>
              <a:rPr lang="en-US" sz="2000" i="1" baseline="-25000" dirty="0">
                <a:solidFill>
                  <a:schemeClr val="tx1"/>
                </a:solidFill>
              </a:rPr>
              <a:t>12</a:t>
            </a:r>
            <a:r>
              <a:rPr lang="en-US" sz="2000" dirty="0">
                <a:solidFill>
                  <a:schemeClr val="tx1"/>
                </a:solidFill>
              </a:rPr>
              <a:t>}, ..., </a:t>
            </a:r>
            <a:r>
              <a:rPr lang="en-US" sz="2000" i="1" dirty="0">
                <a:solidFill>
                  <a:schemeClr val="tx1"/>
                </a:solidFill>
              </a:rPr>
              <a:t>R</a:t>
            </a:r>
            <a:r>
              <a:rPr lang="en-US" sz="2000" i="1" baseline="-25000" dirty="0">
                <a:solidFill>
                  <a:schemeClr val="tx1"/>
                </a:solidFill>
              </a:rPr>
              <a:t>5=</a:t>
            </a:r>
            <a:r>
              <a:rPr lang="en-US" sz="2000" dirty="0">
                <a:solidFill>
                  <a:schemeClr val="tx1"/>
                </a:solidFill>
              </a:rPr>
              <a:t>{</a:t>
            </a:r>
            <a:r>
              <a:rPr lang="en-US" sz="2000" i="1" dirty="0">
                <a:solidFill>
                  <a:srgbClr val="00FF00"/>
                </a:solidFill>
              </a:rPr>
              <a:t>l</a:t>
            </a:r>
            <a:r>
              <a:rPr lang="en-US" sz="2000" i="1" baseline="-25000" dirty="0">
                <a:solidFill>
                  <a:srgbClr val="00FF00"/>
                </a:solidFill>
              </a:rPr>
              <a:t>5 </a:t>
            </a:r>
            <a:r>
              <a:rPr lang="en-US" sz="2000" dirty="0">
                <a:solidFill>
                  <a:schemeClr val="tx1"/>
                </a:solidFill>
              </a:rPr>
              <a:t>,</a:t>
            </a:r>
            <a:r>
              <a:rPr lang="en-US" sz="2000" i="1" baseline="-25000" dirty="0">
                <a:solidFill>
                  <a:srgbClr val="00FF00"/>
                </a:solidFill>
              </a:rPr>
              <a:t> </a:t>
            </a:r>
            <a:r>
              <a:rPr lang="en-US" sz="2000" i="1" dirty="0">
                <a:solidFill>
                  <a:srgbClr val="FF0000"/>
                </a:solidFill>
              </a:rPr>
              <a:t>l</a:t>
            </a:r>
            <a:r>
              <a:rPr lang="en-US" sz="2000" i="1" baseline="-25000" dirty="0">
                <a:solidFill>
                  <a:srgbClr val="FF0000"/>
                </a:solidFill>
              </a:rPr>
              <a:t>11 </a:t>
            </a:r>
            <a:r>
              <a:rPr lang="en-US" sz="2000" dirty="0">
                <a:solidFill>
                  <a:schemeClr val="tx1"/>
                </a:solidFill>
              </a:rPr>
              <a:t>,</a:t>
            </a:r>
            <a:r>
              <a:rPr lang="en-US" sz="2000" i="1" baseline="-25000" dirty="0">
                <a:solidFill>
                  <a:srgbClr val="FF0000"/>
                </a:solidFill>
              </a:rPr>
              <a:t> </a:t>
            </a:r>
            <a:r>
              <a:rPr lang="en-US" sz="2000" i="1" dirty="0">
                <a:solidFill>
                  <a:schemeClr val="tx1"/>
                </a:solidFill>
              </a:rPr>
              <a:t>l</a:t>
            </a:r>
            <a:r>
              <a:rPr lang="en-US" sz="2000" i="1" baseline="-25000" dirty="0">
                <a:solidFill>
                  <a:schemeClr val="tx1"/>
                </a:solidFill>
              </a:rPr>
              <a:t>17</a:t>
            </a:r>
            <a:r>
              <a:rPr lang="en-US" sz="2000" dirty="0">
                <a:solidFill>
                  <a:schemeClr val="tx1"/>
                </a:solidFill>
              </a:rPr>
              <a:t>} </a:t>
            </a:r>
          </a:p>
          <a:p>
            <a:pPr marL="457200" indent="-457200" algn="l">
              <a:spcBef>
                <a:spcPct val="50000"/>
              </a:spcBef>
              <a:buFontTx/>
              <a:buAutoNum type="arabicPeriod"/>
              <a:tabLst>
                <a:tab pos="625475" algn="l"/>
              </a:tabLst>
            </a:pPr>
            <a:r>
              <a:rPr lang="en-US" dirty="0">
                <a:solidFill>
                  <a:schemeClr val="tx1"/>
                </a:solidFill>
              </a:rPr>
              <a:t>Finding dense clusters from each </a:t>
            </a:r>
            <a:r>
              <a:rPr lang="en-US" i="1" dirty="0" err="1">
                <a:solidFill>
                  <a:schemeClr val="tx1"/>
                </a:solidFill>
              </a:rPr>
              <a:t>R</a:t>
            </a:r>
            <a:r>
              <a:rPr lang="en-US" i="1" baseline="-25000" dirty="0" err="1">
                <a:solidFill>
                  <a:schemeClr val="tx1"/>
                </a:solidFill>
              </a:rPr>
              <a:t>i</a:t>
            </a:r>
            <a:r>
              <a:rPr lang="en-US" i="1" baseline="-25000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given suitable </a:t>
            </a:r>
            <a:r>
              <a:rPr lang="en-US" i="1" dirty="0" err="1">
                <a:solidFill>
                  <a:schemeClr val="tx1"/>
                </a:solidFill>
              </a:rPr>
              <a:t>MinPts</a:t>
            </a:r>
            <a:r>
              <a:rPr lang="en-US" dirty="0">
                <a:solidFill>
                  <a:schemeClr val="tx1"/>
                </a:solidFill>
              </a:rPr>
              <a:t> and </a:t>
            </a:r>
            <a:r>
              <a:rPr lang="en-US" i="1" dirty="0">
                <a:solidFill>
                  <a:schemeClr val="tx1"/>
                </a:solidFill>
                <a:sym typeface="Symbol" pitchFamily="18" charset="2"/>
              </a:rPr>
              <a:t></a:t>
            </a:r>
            <a:endParaRPr lang="en-US" i="1" dirty="0">
              <a:solidFill>
                <a:schemeClr val="tx1"/>
              </a:solidFill>
            </a:endParaRPr>
          </a:p>
          <a:p>
            <a:pPr marL="571500" lvl="1" indent="-114300" algn="l">
              <a:spcBef>
                <a:spcPct val="50000"/>
              </a:spcBef>
              <a:buFontTx/>
              <a:buChar char="•"/>
              <a:tabLst>
                <a:tab pos="625475" algn="l"/>
              </a:tabLst>
            </a:pPr>
            <a:r>
              <a:rPr lang="en-US" sz="2000" dirty="0">
                <a:solidFill>
                  <a:schemeClr val="tx1"/>
                </a:solidFill>
              </a:rPr>
              <a:t>From </a:t>
            </a:r>
            <a:r>
              <a:rPr lang="en-US" sz="2000" i="1" dirty="0">
                <a:solidFill>
                  <a:schemeClr val="tx1"/>
                </a:solidFill>
              </a:rPr>
              <a:t>R</a:t>
            </a:r>
            <a:r>
              <a:rPr lang="en-US" sz="2000" i="1" baseline="-25000" dirty="0">
                <a:solidFill>
                  <a:schemeClr val="tx1"/>
                </a:solidFill>
              </a:rPr>
              <a:t>0</a:t>
            </a:r>
            <a:r>
              <a:rPr lang="en-US" sz="2000" dirty="0">
                <a:solidFill>
                  <a:schemeClr val="tx1"/>
                </a:solidFill>
              </a:rPr>
              <a:t>, we find </a:t>
            </a:r>
            <a:r>
              <a:rPr lang="en-US" sz="2000" i="1" dirty="0">
                <a:solidFill>
                  <a:schemeClr val="tx1"/>
                </a:solidFill>
              </a:rPr>
              <a:t>r</a:t>
            </a:r>
            <a:r>
              <a:rPr lang="en-US" sz="2000" i="1" baseline="-25000" dirty="0">
                <a:solidFill>
                  <a:schemeClr val="tx1"/>
                </a:solidFill>
              </a:rPr>
              <a:t>11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</a:p>
          <a:p>
            <a:pPr marL="571500" lvl="1" indent="-114300" algn="l">
              <a:spcBef>
                <a:spcPct val="50000"/>
              </a:spcBef>
              <a:buFontTx/>
              <a:buChar char="•"/>
              <a:tabLst>
                <a:tab pos="625475" algn="l"/>
              </a:tabLst>
            </a:pPr>
            <a:r>
              <a:rPr lang="en-US" sz="2000" dirty="0">
                <a:solidFill>
                  <a:schemeClr val="tx1"/>
                </a:solidFill>
              </a:rPr>
              <a:t>From </a:t>
            </a:r>
            <a:r>
              <a:rPr lang="en-US" sz="2000" i="1" dirty="0">
                <a:solidFill>
                  <a:schemeClr val="tx1"/>
                </a:solidFill>
              </a:rPr>
              <a:t>R</a:t>
            </a:r>
            <a:r>
              <a:rPr lang="en-US" sz="2000" i="1" baseline="-25000" dirty="0">
                <a:solidFill>
                  <a:schemeClr val="tx1"/>
                </a:solidFill>
              </a:rPr>
              <a:t>1</a:t>
            </a:r>
            <a:r>
              <a:rPr lang="en-US" sz="2000" dirty="0">
                <a:solidFill>
                  <a:schemeClr val="tx1"/>
                </a:solidFill>
              </a:rPr>
              <a:t>, we find </a:t>
            </a:r>
            <a:r>
              <a:rPr lang="en-US" sz="2000" i="1" dirty="0">
                <a:solidFill>
                  <a:schemeClr val="tx1"/>
                </a:solidFill>
              </a:rPr>
              <a:t>r</a:t>
            </a:r>
            <a:r>
              <a:rPr lang="en-US" sz="2000" i="1" baseline="-25000" dirty="0">
                <a:solidFill>
                  <a:schemeClr val="tx1"/>
                </a:solidFill>
              </a:rPr>
              <a:t>21</a:t>
            </a:r>
            <a:r>
              <a:rPr lang="en-US" sz="2000" dirty="0">
                <a:solidFill>
                  <a:schemeClr val="tx1"/>
                </a:solidFill>
              </a:rPr>
              <a:t>, ...</a:t>
            </a:r>
          </a:p>
          <a:p>
            <a:pPr marL="457200" indent="-457200" algn="l">
              <a:spcBef>
                <a:spcPct val="50000"/>
              </a:spcBef>
              <a:buFontTx/>
              <a:buAutoNum type="arabicPeriod"/>
              <a:tabLst>
                <a:tab pos="625475" algn="l"/>
              </a:tabLst>
            </a:pPr>
            <a:r>
              <a:rPr lang="en-US" dirty="0">
                <a:solidFill>
                  <a:schemeClr val="tx1"/>
                </a:solidFill>
              </a:rPr>
              <a:t>Given </a:t>
            </a:r>
            <a:r>
              <a:rPr lang="en-US" i="1" dirty="0" err="1">
                <a:solidFill>
                  <a:schemeClr val="tx1"/>
                </a:solidFill>
              </a:rPr>
              <a:t>min_sup</a:t>
            </a:r>
            <a:r>
              <a:rPr lang="en-US" i="1" dirty="0">
                <a:solidFill>
                  <a:schemeClr val="tx1"/>
                </a:solidFill>
              </a:rPr>
              <a:t>=2,</a:t>
            </a:r>
            <a:r>
              <a:rPr lang="en-US" dirty="0">
                <a:solidFill>
                  <a:schemeClr val="tx1"/>
                </a:solidFill>
              </a:rPr>
              <a:t> singular frequent patterns are</a:t>
            </a:r>
            <a:endParaRPr lang="en-US" i="1" dirty="0">
              <a:solidFill>
                <a:schemeClr val="tx1"/>
              </a:solidFill>
            </a:endParaRPr>
          </a:p>
          <a:p>
            <a:pPr marL="571500" lvl="1" indent="-114300" algn="l">
              <a:spcBef>
                <a:spcPct val="50000"/>
              </a:spcBef>
              <a:buFontTx/>
              <a:buChar char="•"/>
              <a:tabLst>
                <a:tab pos="625475" algn="l"/>
              </a:tabLst>
            </a:pPr>
            <a:r>
              <a:rPr lang="en-US" sz="2000" i="1" dirty="0">
                <a:solidFill>
                  <a:schemeClr val="tx1"/>
                </a:solidFill>
              </a:rPr>
              <a:t>r</a:t>
            </a:r>
            <a:r>
              <a:rPr lang="en-US" sz="2000" i="1" baseline="-25000" dirty="0">
                <a:solidFill>
                  <a:schemeClr val="tx1"/>
                </a:solidFill>
              </a:rPr>
              <a:t>11</a:t>
            </a:r>
            <a:r>
              <a:rPr lang="en-US" sz="2000" i="1" dirty="0">
                <a:solidFill>
                  <a:schemeClr val="tx1"/>
                </a:solidFill>
              </a:rPr>
              <a:t>*****</a:t>
            </a:r>
            <a:r>
              <a:rPr lang="en-US" sz="2000" i="1" baseline="-25000" dirty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i="1" dirty="0">
                <a:solidFill>
                  <a:schemeClr val="tx1"/>
                </a:solidFill>
              </a:rPr>
              <a:t>*r</a:t>
            </a:r>
            <a:r>
              <a:rPr lang="en-US" sz="2000" i="1" baseline="-25000" dirty="0">
                <a:solidFill>
                  <a:schemeClr val="tx1"/>
                </a:solidFill>
              </a:rPr>
              <a:t>21</a:t>
            </a:r>
            <a:r>
              <a:rPr lang="en-US" sz="2000" i="1" dirty="0">
                <a:solidFill>
                  <a:schemeClr val="tx1"/>
                </a:solidFill>
              </a:rPr>
              <a:t>****</a:t>
            </a:r>
            <a:r>
              <a:rPr lang="en-US" sz="2000" dirty="0">
                <a:solidFill>
                  <a:schemeClr val="tx1"/>
                </a:solidFill>
              </a:rPr>
              <a:t>, ...</a:t>
            </a:r>
          </a:p>
          <a:p>
            <a:pPr marL="457200" indent="-457200" algn="l">
              <a:spcBef>
                <a:spcPct val="50000"/>
              </a:spcBef>
              <a:tabLst>
                <a:tab pos="625475" algn="l"/>
              </a:tabLst>
            </a:pP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3886200" y="5410200"/>
            <a:ext cx="3886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DBScan</a:t>
            </a:r>
            <a:r>
              <a:rPr lang="en-US" sz="14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: Expensive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Regular</a:t>
            </a:r>
            <a:r>
              <a:rPr kumimoji="0" lang="en-US" sz="14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grid approach</a:t>
            </a:r>
            <a:r>
              <a:rPr lang="en-US" sz="14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 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CS, HKU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FD392-3BB2-447B-A990-9DD377881AAF}" type="slidenum">
              <a:rPr lang="en-US"/>
              <a:pPr/>
              <a:t>14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Mining periodic patterns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>
              <a:buFontTx/>
              <a:buBlip>
                <a:blip r:embed="rId2"/>
              </a:buBlip>
            </a:pPr>
            <a:r>
              <a:rPr lang="en-US"/>
              <a:t>Brute force method(Cell/Grid method)</a:t>
            </a:r>
          </a:p>
          <a:p>
            <a:pPr marL="571500" indent="-571500">
              <a:buFontTx/>
              <a:buBlip>
                <a:blip r:embed="rId2"/>
              </a:buBlip>
            </a:pPr>
            <a:r>
              <a:rPr lang="en-US"/>
              <a:t>Formal problem definition</a:t>
            </a:r>
          </a:p>
          <a:p>
            <a:pPr marL="571500" indent="-571500">
              <a:buFontTx/>
              <a:buBlip>
                <a:blip r:embed="rId2"/>
              </a:buBlip>
            </a:pPr>
            <a:r>
              <a:rPr lang="en-US"/>
              <a:t>Finding frequent singular patterns</a:t>
            </a:r>
          </a:p>
          <a:p>
            <a:pPr marL="571500" indent="-571500">
              <a:buFontTx/>
              <a:buBlip>
                <a:blip r:embed="rId2"/>
              </a:buBlip>
            </a:pPr>
            <a:r>
              <a:rPr lang="en-US" u="sng">
                <a:solidFill>
                  <a:srgbClr val="0000FF"/>
                </a:solidFill>
              </a:rPr>
              <a:t>Level-wise, bottom–up approach</a:t>
            </a:r>
          </a:p>
          <a:p>
            <a:pPr marL="571500" indent="-571500">
              <a:buFontTx/>
              <a:buBlip>
                <a:blip r:embed="rId2"/>
              </a:buBlip>
            </a:pPr>
            <a:r>
              <a:rPr lang="en-US">
                <a:solidFill>
                  <a:schemeClr val="folHlink"/>
                </a:solidFill>
              </a:rPr>
              <a:t>Two-phase, top-down algorithm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CS, HKU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61144-296E-409A-8061-74A8B0A6A8DA}" type="slidenum">
              <a:rPr lang="en-US"/>
              <a:pPr/>
              <a:t>15</a:t>
            </a:fld>
            <a:endParaRPr lang="en-US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STPMine1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828800"/>
            <a:ext cx="7239000" cy="4114800"/>
          </a:xfrm>
        </p:spPr>
        <p:txBody>
          <a:bodyPr/>
          <a:lstStyle/>
          <a:p>
            <a:r>
              <a:rPr lang="en-US"/>
              <a:t>Basic idea: </a:t>
            </a:r>
          </a:p>
          <a:p>
            <a:pPr lvl="1"/>
            <a:r>
              <a:rPr lang="en-US"/>
              <a:t>Starting from </a:t>
            </a:r>
            <a:r>
              <a:rPr lang="en-US" i="1"/>
              <a:t>1</a:t>
            </a:r>
            <a:r>
              <a:rPr lang="en-US"/>
              <a:t>-length patterns, get </a:t>
            </a:r>
            <a:r>
              <a:rPr lang="en-US" i="1"/>
              <a:t>k</a:t>
            </a:r>
            <a:r>
              <a:rPr lang="en-US"/>
              <a:t>-length patterns from (</a:t>
            </a:r>
            <a:r>
              <a:rPr lang="en-US" i="1"/>
              <a:t>k-1)</a:t>
            </a:r>
            <a:r>
              <a:rPr lang="en-US"/>
              <a:t>-length patterns</a:t>
            </a:r>
          </a:p>
          <a:p>
            <a:endParaRPr lang="en-US" sz="2800" i="1"/>
          </a:p>
          <a:p>
            <a:pPr lvl="1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CS, HKU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B9671-3D30-423A-BE30-AE0847E4A973}" type="slidenum">
              <a:rPr lang="en-US"/>
              <a:pPr/>
              <a:t>16</a:t>
            </a:fld>
            <a:endParaRPr lang="en-US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533400"/>
            <a:ext cx="7772400" cy="5562600"/>
          </a:xfrm>
        </p:spPr>
        <p:txBody>
          <a:bodyPr/>
          <a:lstStyle/>
          <a:p>
            <a:r>
              <a:rPr lang="en-US" sz="2800">
                <a:solidFill>
                  <a:srgbClr val="0000FF"/>
                </a:solidFill>
              </a:rPr>
              <a:t>Step 1:</a:t>
            </a:r>
            <a:r>
              <a:rPr lang="en-US" sz="2800" i="1">
                <a:solidFill>
                  <a:srgbClr val="0000FF"/>
                </a:solidFill>
              </a:rPr>
              <a:t> </a:t>
            </a:r>
            <a:r>
              <a:rPr lang="en-US" sz="2800" i="1"/>
              <a:t>(k-1)</a:t>
            </a:r>
            <a:r>
              <a:rPr lang="en-US" sz="2800"/>
              <a:t>-length pattern pair &lt;</a:t>
            </a:r>
            <a:r>
              <a:rPr lang="en-US" sz="2800" i="1"/>
              <a:t>P</a:t>
            </a:r>
            <a:r>
              <a:rPr lang="en-US" sz="2800" i="1" baseline="-25000"/>
              <a:t>1</a:t>
            </a:r>
            <a:r>
              <a:rPr lang="en-US" sz="2800" i="1"/>
              <a:t>, P</a:t>
            </a:r>
            <a:r>
              <a:rPr lang="en-US" sz="2800" i="1" baseline="-25000"/>
              <a:t>2</a:t>
            </a:r>
            <a:r>
              <a:rPr lang="en-US" sz="2800"/>
              <a:t>&gt; could generate </a:t>
            </a:r>
            <a:r>
              <a:rPr lang="en-US" sz="2800" i="1"/>
              <a:t>k</a:t>
            </a:r>
            <a:r>
              <a:rPr lang="en-US" sz="2800"/>
              <a:t>-length pattern candidate if</a:t>
            </a:r>
          </a:p>
          <a:p>
            <a:pPr lvl="1"/>
            <a:r>
              <a:rPr lang="en-US" sz="2400"/>
              <a:t>The same first k-2 non-</a:t>
            </a:r>
            <a:r>
              <a:rPr lang="en-US" sz="2400" i="1"/>
              <a:t>*</a:t>
            </a:r>
            <a:r>
              <a:rPr lang="en-US" sz="2400"/>
              <a:t> positions</a:t>
            </a:r>
          </a:p>
          <a:p>
            <a:pPr lvl="1"/>
            <a:r>
              <a:rPr lang="en-US" sz="2400"/>
              <a:t>Differs on the </a:t>
            </a:r>
            <a:r>
              <a:rPr lang="en-US" sz="2400" i="1"/>
              <a:t>(k-1)</a:t>
            </a:r>
            <a:r>
              <a:rPr lang="en-US" sz="2400"/>
              <a:t>th position</a:t>
            </a:r>
          </a:p>
          <a:p>
            <a:pPr lvl="2"/>
            <a:r>
              <a:rPr lang="en-US" sz="2000"/>
              <a:t>e.g., </a:t>
            </a:r>
            <a:r>
              <a:rPr lang="en-US" sz="2000" i="1"/>
              <a:t>P</a:t>
            </a:r>
            <a:r>
              <a:rPr lang="en-US" sz="2000" i="1" baseline="-25000"/>
              <a:t>1</a:t>
            </a:r>
            <a:r>
              <a:rPr lang="en-US" sz="2000" i="1"/>
              <a:t>=r</a:t>
            </a:r>
            <a:r>
              <a:rPr lang="en-US" sz="2000" i="1" baseline="-25000"/>
              <a:t>11 </a:t>
            </a:r>
            <a:r>
              <a:rPr lang="en-US" sz="2000" i="1"/>
              <a:t>r</a:t>
            </a:r>
            <a:r>
              <a:rPr lang="en-US" sz="2000" i="1" baseline="-25000"/>
              <a:t>21</a:t>
            </a:r>
            <a:r>
              <a:rPr lang="en-US" sz="2000" i="1"/>
              <a:t> ****</a:t>
            </a:r>
            <a:r>
              <a:rPr lang="en-US" sz="2000" i="1" baseline="-25000"/>
              <a:t> </a:t>
            </a:r>
            <a:r>
              <a:rPr lang="en-US" sz="2000"/>
              <a:t>, </a:t>
            </a:r>
            <a:r>
              <a:rPr lang="en-US" sz="2000" i="1"/>
              <a:t>P</a:t>
            </a:r>
            <a:r>
              <a:rPr lang="en-US" sz="2000" i="1" baseline="-25000"/>
              <a:t>2</a:t>
            </a:r>
            <a:r>
              <a:rPr lang="en-US" sz="2000" i="1"/>
              <a:t>= r</a:t>
            </a:r>
            <a:r>
              <a:rPr lang="en-US" sz="2000" i="1" baseline="-25000"/>
              <a:t>11</a:t>
            </a:r>
            <a:r>
              <a:rPr lang="en-US" sz="2000" i="1"/>
              <a:t> ** r</a:t>
            </a:r>
            <a:r>
              <a:rPr lang="en-US" sz="2000" i="1" baseline="-25000"/>
              <a:t>41</a:t>
            </a:r>
            <a:r>
              <a:rPr lang="en-US" sz="2000" i="1"/>
              <a:t>** </a:t>
            </a:r>
          </a:p>
          <a:p>
            <a:pPr lvl="1">
              <a:buFontTx/>
              <a:buNone/>
            </a:pPr>
            <a:r>
              <a:rPr lang="en-US" sz="2400"/>
              <a:t>		</a:t>
            </a:r>
            <a:r>
              <a:rPr lang="en-US" sz="2000"/>
              <a:t>may generate </a:t>
            </a:r>
            <a:r>
              <a:rPr lang="en-US" sz="2000" i="1"/>
              <a:t>P</a:t>
            </a:r>
            <a:r>
              <a:rPr lang="en-US" sz="2000" i="1" baseline="-25000"/>
              <a:t>cand</a:t>
            </a:r>
            <a:r>
              <a:rPr lang="en-US" sz="2000" i="1"/>
              <a:t> = r</a:t>
            </a:r>
            <a:r>
              <a:rPr lang="en-US" sz="2000" i="1" baseline="-25000"/>
              <a:t>11 </a:t>
            </a:r>
            <a:r>
              <a:rPr lang="en-US" sz="2000" i="1"/>
              <a:t>r</a:t>
            </a:r>
            <a:r>
              <a:rPr lang="en-US" sz="2000" i="1" baseline="-25000"/>
              <a:t>21</a:t>
            </a:r>
            <a:r>
              <a:rPr lang="en-US" sz="2000" i="1"/>
              <a:t> *r</a:t>
            </a:r>
            <a:r>
              <a:rPr lang="en-US" sz="2000" i="1" baseline="-25000"/>
              <a:t>41</a:t>
            </a:r>
            <a:r>
              <a:rPr lang="en-US" sz="2000" i="1"/>
              <a:t> **</a:t>
            </a:r>
          </a:p>
          <a:p>
            <a:pPr lvl="1"/>
            <a:r>
              <a:rPr lang="en-US" sz="2400">
                <a:solidFill>
                  <a:srgbClr val="0000FF"/>
                </a:solidFill>
              </a:rPr>
              <a:t>Join segment id</a:t>
            </a:r>
            <a:r>
              <a:rPr lang="en-US" sz="2400"/>
              <a:t> for </a:t>
            </a:r>
            <a:r>
              <a:rPr lang="en-US" sz="2400" i="1"/>
              <a:t>P</a:t>
            </a:r>
            <a:r>
              <a:rPr lang="en-US" sz="2400" i="1" baseline="-25000"/>
              <a:t>1 </a:t>
            </a:r>
            <a:r>
              <a:rPr lang="en-US" sz="2400"/>
              <a:t>and </a:t>
            </a:r>
            <a:r>
              <a:rPr lang="en-US" sz="2400" i="1"/>
              <a:t>P</a:t>
            </a:r>
            <a:r>
              <a:rPr lang="en-US" sz="2400" i="1" baseline="-25000"/>
              <a:t>2</a:t>
            </a:r>
          </a:p>
          <a:p>
            <a:pPr lvl="2"/>
            <a:r>
              <a:rPr lang="en-US" sz="2000" i="1"/>
              <a:t>P</a:t>
            </a:r>
            <a:r>
              <a:rPr lang="en-US" sz="2000" i="1" baseline="-25000"/>
              <a:t>1</a:t>
            </a:r>
            <a:r>
              <a:rPr lang="en-US" sz="2000" i="1"/>
              <a:t>= r</a:t>
            </a:r>
            <a:r>
              <a:rPr lang="en-US" sz="2000" i="1" baseline="-25000"/>
              <a:t>11 </a:t>
            </a:r>
            <a:r>
              <a:rPr lang="en-US" sz="2000" i="1"/>
              <a:t>r</a:t>
            </a:r>
            <a:r>
              <a:rPr lang="en-US" sz="2000" i="1" baseline="-25000"/>
              <a:t>21</a:t>
            </a:r>
            <a:r>
              <a:rPr lang="en-US" sz="2000" i="1"/>
              <a:t> ****</a:t>
            </a:r>
            <a:r>
              <a:rPr lang="en-US" sz="2000"/>
              <a:t>, </a:t>
            </a:r>
            <a:r>
              <a:rPr lang="en-US" sz="2000" i="1"/>
              <a:t>P</a:t>
            </a:r>
            <a:r>
              <a:rPr lang="en-US" sz="2000" i="1" baseline="-25000"/>
              <a:t>2</a:t>
            </a:r>
            <a:r>
              <a:rPr lang="en-US" sz="2000" i="1"/>
              <a:t>= r</a:t>
            </a:r>
            <a:r>
              <a:rPr lang="en-US" sz="2000" i="1" baseline="-25000"/>
              <a:t>11</a:t>
            </a:r>
            <a:r>
              <a:rPr lang="en-US" sz="2000" i="1"/>
              <a:t> **r</a:t>
            </a:r>
            <a:r>
              <a:rPr lang="en-US" sz="2000" i="1" baseline="-25000"/>
              <a:t>41</a:t>
            </a:r>
            <a:r>
              <a:rPr lang="en-US" sz="2000" i="1"/>
              <a:t>**</a:t>
            </a:r>
          </a:p>
          <a:p>
            <a:pPr lvl="2"/>
            <a:r>
              <a:rPr lang="en-US" sz="2000" i="1"/>
              <a:t>P</a:t>
            </a:r>
            <a:r>
              <a:rPr lang="en-US" sz="2000" i="1" baseline="-25000"/>
              <a:t>cand</a:t>
            </a:r>
            <a:r>
              <a:rPr lang="en-US" sz="2000" i="1"/>
              <a:t> = r</a:t>
            </a:r>
            <a:r>
              <a:rPr lang="en-US" sz="2000" i="1" baseline="-25000"/>
              <a:t>11 </a:t>
            </a:r>
            <a:r>
              <a:rPr lang="en-US" sz="2000" i="1"/>
              <a:t>r</a:t>
            </a:r>
            <a:r>
              <a:rPr lang="en-US" sz="2000" i="1" baseline="-25000"/>
              <a:t>21</a:t>
            </a:r>
            <a:r>
              <a:rPr lang="en-US" sz="2000" i="1"/>
              <a:t> *r</a:t>
            </a:r>
            <a:r>
              <a:rPr lang="en-US" sz="2000" i="1" baseline="-25000"/>
              <a:t>41</a:t>
            </a:r>
            <a:r>
              <a:rPr lang="en-US" sz="2000" i="1"/>
              <a:t> **</a:t>
            </a:r>
          </a:p>
          <a:p>
            <a:pPr lvl="2"/>
            <a:r>
              <a:rPr lang="en-US" sz="2000"/>
              <a:t>segment id set for </a:t>
            </a:r>
            <a:r>
              <a:rPr lang="en-US" sz="2000" i="1"/>
              <a:t>P</a:t>
            </a:r>
            <a:r>
              <a:rPr lang="en-US" sz="2000" i="1" baseline="-25000"/>
              <a:t>1</a:t>
            </a:r>
            <a:r>
              <a:rPr lang="en-US" sz="2000" i="1"/>
              <a:t>={1,2,3}</a:t>
            </a:r>
          </a:p>
          <a:p>
            <a:pPr lvl="2"/>
            <a:r>
              <a:rPr lang="en-US" sz="2000"/>
              <a:t>segment id set for </a:t>
            </a:r>
            <a:r>
              <a:rPr lang="en-US" sz="2000" i="1"/>
              <a:t>P</a:t>
            </a:r>
            <a:r>
              <a:rPr lang="en-US" sz="2000" i="1" baseline="-25000"/>
              <a:t>2</a:t>
            </a:r>
            <a:r>
              <a:rPr lang="en-US" sz="2000" i="1"/>
              <a:t>={1,3}</a:t>
            </a:r>
          </a:p>
          <a:p>
            <a:pPr lvl="2"/>
            <a:r>
              <a:rPr lang="en-US" sz="2000"/>
              <a:t>segment id set for </a:t>
            </a:r>
            <a:r>
              <a:rPr lang="en-US" sz="2000" i="1"/>
              <a:t>P</a:t>
            </a:r>
            <a:r>
              <a:rPr lang="en-US" sz="2000" i="1" baseline="-25000"/>
              <a:t>cand </a:t>
            </a:r>
            <a:r>
              <a:rPr lang="en-US" sz="2000" i="1"/>
              <a:t>={1,3}</a:t>
            </a:r>
            <a:r>
              <a:rPr lang="en-US" sz="1800" i="1"/>
              <a:t> </a:t>
            </a:r>
          </a:p>
          <a:p>
            <a:pPr lvl="1"/>
            <a:r>
              <a:rPr lang="en-US" sz="2400"/>
              <a:t>Number of segment ids is checked for </a:t>
            </a:r>
            <a:r>
              <a:rPr lang="en-US" sz="2400" i="1"/>
              <a:t>P</a:t>
            </a:r>
            <a:r>
              <a:rPr lang="en-US" sz="2400" i="1" baseline="-25000"/>
              <a:t>cand</a:t>
            </a:r>
            <a:endParaRPr lang="en-US" sz="2400" i="1"/>
          </a:p>
          <a:p>
            <a:pPr lvl="2"/>
            <a:endParaRPr lang="en-US"/>
          </a:p>
          <a:p>
            <a:endParaRPr lang="en-US" sz="2800"/>
          </a:p>
        </p:txBody>
      </p:sp>
      <p:graphicFrame>
        <p:nvGraphicFramePr>
          <p:cNvPr id="56324" name="Object 4"/>
          <p:cNvGraphicFramePr>
            <a:graphicFrameLocks noChangeAspect="1"/>
          </p:cNvGraphicFramePr>
          <p:nvPr/>
        </p:nvGraphicFramePr>
        <p:xfrm>
          <a:off x="6172200" y="2286000"/>
          <a:ext cx="2759075" cy="3276600"/>
        </p:xfrm>
        <a:graphic>
          <a:graphicData uri="http://schemas.openxmlformats.org/presentationml/2006/ole">
            <p:oleObj spid="_x0000_s56324" name="Bitmap Image" r:id="rId3" imgW="1828571" imgH="2172003" progId="Paint.Picture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CS, HKU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AFCEC-58D1-4194-8601-72594FE91FF5}" type="slidenum">
              <a:rPr lang="en-US"/>
              <a:pPr/>
              <a:t>17</a:t>
            </a:fld>
            <a:endParaRPr 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352800"/>
            <a:ext cx="7772400" cy="2819400"/>
          </a:xfrm>
        </p:spPr>
        <p:txBody>
          <a:bodyPr/>
          <a:lstStyle/>
          <a:p>
            <a:r>
              <a:rPr lang="en-US" sz="2800" dirty="0">
                <a:solidFill>
                  <a:srgbClr val="0000FF"/>
                </a:solidFill>
              </a:rPr>
              <a:t>Step 2: validate pattern</a:t>
            </a:r>
          </a:p>
          <a:p>
            <a:pPr lvl="1"/>
            <a:r>
              <a:rPr lang="en-US" sz="2400" i="1" dirty="0"/>
              <a:t>P</a:t>
            </a:r>
            <a:r>
              <a:rPr lang="en-US" sz="2400" i="1" baseline="-25000" dirty="0"/>
              <a:t>1</a:t>
            </a:r>
            <a:r>
              <a:rPr lang="en-US" sz="2400" i="1" dirty="0"/>
              <a:t>= r</a:t>
            </a:r>
            <a:r>
              <a:rPr lang="en-US" sz="2400" i="1" baseline="-25000" dirty="0"/>
              <a:t>1x </a:t>
            </a:r>
            <a:r>
              <a:rPr lang="en-US" sz="2400" i="1" dirty="0"/>
              <a:t>r</a:t>
            </a:r>
            <a:r>
              <a:rPr lang="en-US" sz="2400" i="1" baseline="-25000" dirty="0"/>
              <a:t>2y</a:t>
            </a:r>
            <a:r>
              <a:rPr lang="en-US" sz="2400" i="1" dirty="0"/>
              <a:t> *</a:t>
            </a:r>
            <a:r>
              <a:rPr lang="en-US" sz="2400" dirty="0"/>
              <a:t>, 	</a:t>
            </a:r>
            <a:r>
              <a:rPr lang="en-US" sz="2400" i="1" dirty="0"/>
              <a:t>P</a:t>
            </a:r>
            <a:r>
              <a:rPr lang="en-US" sz="2400" i="1" baseline="-25000" dirty="0"/>
              <a:t>2</a:t>
            </a:r>
            <a:r>
              <a:rPr lang="en-US" sz="2400" i="1" dirty="0"/>
              <a:t>= </a:t>
            </a:r>
            <a:r>
              <a:rPr lang="en-US" sz="2400" i="1" dirty="0" smtClean="0"/>
              <a:t>r</a:t>
            </a:r>
            <a:r>
              <a:rPr lang="en-US" sz="2400" i="1" baseline="-25000" dirty="0" smtClean="0"/>
              <a:t>1w </a:t>
            </a:r>
            <a:r>
              <a:rPr lang="en-US" sz="2400" i="1" baseline="-25000" dirty="0"/>
              <a:t>* </a:t>
            </a:r>
            <a:r>
              <a:rPr lang="en-US" sz="2400" i="1" dirty="0"/>
              <a:t>r</a:t>
            </a:r>
            <a:r>
              <a:rPr lang="en-US" sz="2400" i="1" baseline="-25000" dirty="0"/>
              <a:t>3z</a:t>
            </a:r>
          </a:p>
          <a:p>
            <a:pPr lvl="1"/>
            <a:r>
              <a:rPr lang="en-US" sz="2400" dirty="0"/>
              <a:t>After Joining the segment id set for </a:t>
            </a:r>
            <a:r>
              <a:rPr lang="en-US" sz="2400" i="1" dirty="0"/>
              <a:t>P</a:t>
            </a:r>
            <a:r>
              <a:rPr lang="en-US" sz="2400" i="1" baseline="-25000" dirty="0"/>
              <a:t>1</a:t>
            </a:r>
            <a:r>
              <a:rPr lang="en-US" sz="2400" dirty="0"/>
              <a:t> and </a:t>
            </a:r>
            <a:r>
              <a:rPr lang="en-US" sz="2400" i="1" dirty="0"/>
              <a:t>P</a:t>
            </a:r>
            <a:r>
              <a:rPr lang="en-US" sz="2400" i="1" baseline="-25000" dirty="0"/>
              <a:t>2</a:t>
            </a:r>
            <a:r>
              <a:rPr lang="en-US" sz="2400" dirty="0"/>
              <a:t>, some points maybe deleted  from some region</a:t>
            </a:r>
          </a:p>
          <a:p>
            <a:pPr lvl="1"/>
            <a:r>
              <a:rPr lang="en-US" sz="2400" dirty="0"/>
              <a:t>The remaining points do not form dense clusters</a:t>
            </a:r>
          </a:p>
          <a:p>
            <a:pPr lvl="1"/>
            <a:r>
              <a:rPr lang="en-US" sz="2400" dirty="0"/>
              <a:t>Re-clustering and pattern refinement</a:t>
            </a:r>
          </a:p>
        </p:txBody>
      </p:sp>
      <p:graphicFrame>
        <p:nvGraphicFramePr>
          <p:cNvPr id="60420" name="Object 4"/>
          <p:cNvGraphicFramePr>
            <a:graphicFrameLocks noChangeAspect="1"/>
          </p:cNvGraphicFramePr>
          <p:nvPr/>
        </p:nvGraphicFramePr>
        <p:xfrm>
          <a:off x="914400" y="152400"/>
          <a:ext cx="6553200" cy="3270250"/>
        </p:xfrm>
        <a:graphic>
          <a:graphicData uri="http://schemas.openxmlformats.org/presentationml/2006/ole">
            <p:oleObj spid="_x0000_s60420" name="Bitmap Image" r:id="rId3" imgW="4828571" imgH="2409524" progId="Paint.Picture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CS, HKU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FD984-8ECE-4554-A238-1E21DFCF0406}" type="slidenum">
              <a:rPr lang="en-US"/>
              <a:pPr/>
              <a:t>18</a:t>
            </a:fld>
            <a:endParaRPr lang="en-US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Mining periodic patterns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>
              <a:buFontTx/>
              <a:buBlip>
                <a:blip r:embed="rId2"/>
              </a:buBlip>
            </a:pPr>
            <a:r>
              <a:rPr lang="en-US"/>
              <a:t>Brute force method(Cell/Grid method)</a:t>
            </a:r>
          </a:p>
          <a:p>
            <a:pPr marL="571500" indent="-571500">
              <a:buFontTx/>
              <a:buBlip>
                <a:blip r:embed="rId2"/>
              </a:buBlip>
            </a:pPr>
            <a:r>
              <a:rPr lang="en-US"/>
              <a:t>Formal problem definition</a:t>
            </a:r>
          </a:p>
          <a:p>
            <a:pPr marL="571500" indent="-571500">
              <a:buFontTx/>
              <a:buBlip>
                <a:blip r:embed="rId2"/>
              </a:buBlip>
            </a:pPr>
            <a:r>
              <a:rPr lang="en-US"/>
              <a:t>Finding frequent singular patterns</a:t>
            </a:r>
          </a:p>
          <a:p>
            <a:pPr marL="571500" indent="-571500">
              <a:buFontTx/>
              <a:buBlip>
                <a:blip r:embed="rId2"/>
              </a:buBlip>
            </a:pPr>
            <a:r>
              <a:rPr lang="en-US"/>
              <a:t>Level-wise, bottom–up approach</a:t>
            </a:r>
          </a:p>
          <a:p>
            <a:pPr marL="571500" indent="-571500">
              <a:buFontTx/>
              <a:buBlip>
                <a:blip r:embed="rId2"/>
              </a:buBlip>
            </a:pPr>
            <a:r>
              <a:rPr lang="en-US" u="sng">
                <a:solidFill>
                  <a:srgbClr val="0000FF"/>
                </a:solidFill>
              </a:rPr>
              <a:t>Two-phase, top-down algorithm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CS, HKU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D5561-3151-4DCF-87FA-18728DA98352}" type="slidenum">
              <a:rPr lang="en-US"/>
              <a:pPr/>
              <a:t>19</a:t>
            </a:fld>
            <a:endParaRPr lang="en-US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STPMine2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91000"/>
          </a:xfrm>
        </p:spPr>
        <p:txBody>
          <a:bodyPr/>
          <a:lstStyle/>
          <a:p>
            <a:r>
              <a:rPr lang="en-US"/>
              <a:t>Two phases, top-down algorithm</a:t>
            </a:r>
          </a:p>
          <a:p>
            <a:pPr lvl="1"/>
            <a:r>
              <a:rPr lang="en-US"/>
              <a:t>Sequence transformation</a:t>
            </a:r>
          </a:p>
          <a:p>
            <a:pPr lvl="1"/>
            <a:r>
              <a:rPr lang="en-US"/>
              <a:t>Discover and validate patterns from transformed sequence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CS, HKU</a:t>
            </a:r>
          </a:p>
        </p:txBody>
      </p:sp>
      <p:sp>
        <p:nvSpPr>
          <p:cNvPr id="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74096-D5BA-4F92-87FC-CF282443B890}" type="slidenum">
              <a:rPr lang="en-US"/>
              <a:pPr/>
              <a:t>2</a:t>
            </a:fld>
            <a:endParaRPr lang="en-US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772400" cy="1143000"/>
          </a:xfrm>
        </p:spPr>
        <p:txBody>
          <a:bodyPr/>
          <a:lstStyle/>
          <a:p>
            <a:r>
              <a:rPr lang="en-US"/>
              <a:t>Motivation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err="1"/>
              <a:t>Spatio</a:t>
            </a:r>
            <a:r>
              <a:rPr lang="en-US" sz="2800" dirty="0"/>
              <a:t>-temporal data, applications</a:t>
            </a:r>
          </a:p>
          <a:p>
            <a:pPr>
              <a:lnSpc>
                <a:spcPct val="90000"/>
              </a:lnSpc>
              <a:buFontTx/>
              <a:buBlip>
                <a:blip r:embed="rId3"/>
              </a:buBlip>
            </a:pPr>
            <a:endParaRPr lang="en-US" sz="2800" dirty="0"/>
          </a:p>
          <a:p>
            <a:pPr>
              <a:lnSpc>
                <a:spcPct val="90000"/>
              </a:lnSpc>
              <a:buFontTx/>
              <a:buBlip>
                <a:blip r:embed="rId3"/>
              </a:buBlip>
            </a:pPr>
            <a:endParaRPr lang="en-US" sz="2800" dirty="0"/>
          </a:p>
          <a:p>
            <a:pPr>
              <a:lnSpc>
                <a:spcPct val="90000"/>
              </a:lnSpc>
              <a:buFontTx/>
              <a:buBlip>
                <a:blip r:embed="rId3"/>
              </a:buBlip>
            </a:pPr>
            <a:endParaRPr lang="en-US" sz="2800" dirty="0"/>
          </a:p>
          <a:p>
            <a:pPr>
              <a:lnSpc>
                <a:spcPct val="90000"/>
              </a:lnSpc>
              <a:buFontTx/>
              <a:buBlip>
                <a:blip r:embed="rId3"/>
              </a:buBlip>
            </a:pPr>
            <a:endParaRPr lang="en-US" sz="2800" dirty="0"/>
          </a:p>
          <a:p>
            <a:pPr>
              <a:lnSpc>
                <a:spcPct val="90000"/>
              </a:lnSpc>
              <a:buFontTx/>
              <a:buBlip>
                <a:blip r:embed="rId3"/>
              </a:buBlip>
            </a:pPr>
            <a:endParaRPr lang="en-US" sz="2800" dirty="0"/>
          </a:p>
          <a:p>
            <a:pPr>
              <a:lnSpc>
                <a:spcPct val="90000"/>
              </a:lnSpc>
              <a:buFontTx/>
              <a:buBlip>
                <a:blip r:embed="rId3"/>
              </a:buBlip>
            </a:pPr>
            <a:endParaRPr lang="en-US" sz="2800" dirty="0"/>
          </a:p>
          <a:p>
            <a:pPr>
              <a:lnSpc>
                <a:spcPct val="90000"/>
              </a:lnSpc>
              <a:buFontTx/>
              <a:buBlip>
                <a:blip r:embed="rId3"/>
              </a:buBlip>
            </a:pP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/>
              <a:t>Discovering periodic patterns is used to analyze the behavior regularity and facilitate querying </a:t>
            </a: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762000" y="1524000"/>
            <a:ext cx="723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1275" name="Oval 11"/>
          <p:cNvSpPr>
            <a:spLocks noChangeArrowheads="1"/>
          </p:cNvSpPr>
          <p:nvPr/>
        </p:nvSpPr>
        <p:spPr bwMode="auto">
          <a:xfrm>
            <a:off x="1066800" y="3429000"/>
            <a:ext cx="1752600" cy="1066800"/>
          </a:xfrm>
          <a:prstGeom prst="ellips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292" name="Group 28"/>
          <p:cNvGrpSpPr>
            <a:grpSpLocks/>
          </p:cNvGrpSpPr>
          <p:nvPr/>
        </p:nvGrpSpPr>
        <p:grpSpPr bwMode="auto">
          <a:xfrm>
            <a:off x="1143000" y="1905000"/>
            <a:ext cx="7848600" cy="3276600"/>
            <a:chOff x="720" y="1200"/>
            <a:chExt cx="4944" cy="2064"/>
          </a:xfrm>
        </p:grpSpPr>
        <p:sp>
          <p:nvSpPr>
            <p:cNvPr id="11273" name="Text Box 9"/>
            <p:cNvSpPr txBox="1">
              <a:spLocks noChangeArrowheads="1"/>
            </p:cNvSpPr>
            <p:nvPr/>
          </p:nvSpPr>
          <p:spPr bwMode="auto">
            <a:xfrm>
              <a:off x="720" y="2256"/>
              <a:ext cx="960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Bob gets up at about 7:00am on weekdays</a:t>
              </a:r>
            </a:p>
          </p:txBody>
        </p:sp>
        <p:sp>
          <p:nvSpPr>
            <p:cNvPr id="11274" name="Text Box 10"/>
            <p:cNvSpPr txBox="1">
              <a:spLocks noChangeArrowheads="1"/>
            </p:cNvSpPr>
            <p:nvPr/>
          </p:nvSpPr>
          <p:spPr bwMode="auto">
            <a:xfrm>
              <a:off x="3264" y="2640"/>
              <a:ext cx="960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arrives at school at about 8:00am</a:t>
              </a:r>
            </a:p>
          </p:txBody>
        </p:sp>
        <p:sp>
          <p:nvSpPr>
            <p:cNvPr id="11276" name="Oval 12"/>
            <p:cNvSpPr>
              <a:spLocks noChangeArrowheads="1"/>
            </p:cNvSpPr>
            <p:nvPr/>
          </p:nvSpPr>
          <p:spPr bwMode="auto">
            <a:xfrm>
              <a:off x="3168" y="2592"/>
              <a:ext cx="1056" cy="672"/>
            </a:xfrm>
            <a:prstGeom prst="ellips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8" name="Freeform 14"/>
            <p:cNvSpPr>
              <a:spLocks/>
            </p:cNvSpPr>
            <p:nvPr/>
          </p:nvSpPr>
          <p:spPr bwMode="auto">
            <a:xfrm>
              <a:off x="1728" y="2385"/>
              <a:ext cx="1458" cy="477"/>
            </a:xfrm>
            <a:custGeom>
              <a:avLst/>
              <a:gdLst/>
              <a:ahLst/>
              <a:cxnLst>
                <a:cxn ang="0">
                  <a:pos x="0" y="243"/>
                </a:cxn>
                <a:cxn ang="0">
                  <a:pos x="45" y="324"/>
                </a:cxn>
                <a:cxn ang="0">
                  <a:pos x="54" y="351"/>
                </a:cxn>
                <a:cxn ang="0">
                  <a:pos x="162" y="477"/>
                </a:cxn>
                <a:cxn ang="0">
                  <a:pos x="243" y="468"/>
                </a:cxn>
                <a:cxn ang="0">
                  <a:pos x="261" y="441"/>
                </a:cxn>
                <a:cxn ang="0">
                  <a:pos x="306" y="288"/>
                </a:cxn>
                <a:cxn ang="0">
                  <a:pos x="486" y="0"/>
                </a:cxn>
                <a:cxn ang="0">
                  <a:pos x="549" y="108"/>
                </a:cxn>
                <a:cxn ang="0">
                  <a:pos x="567" y="162"/>
                </a:cxn>
                <a:cxn ang="0">
                  <a:pos x="576" y="189"/>
                </a:cxn>
                <a:cxn ang="0">
                  <a:pos x="585" y="261"/>
                </a:cxn>
                <a:cxn ang="0">
                  <a:pos x="639" y="216"/>
                </a:cxn>
                <a:cxn ang="0">
                  <a:pos x="666" y="207"/>
                </a:cxn>
                <a:cxn ang="0">
                  <a:pos x="900" y="216"/>
                </a:cxn>
                <a:cxn ang="0">
                  <a:pos x="981" y="225"/>
                </a:cxn>
                <a:cxn ang="0">
                  <a:pos x="1035" y="243"/>
                </a:cxn>
                <a:cxn ang="0">
                  <a:pos x="1080" y="333"/>
                </a:cxn>
                <a:cxn ang="0">
                  <a:pos x="1107" y="369"/>
                </a:cxn>
                <a:cxn ang="0">
                  <a:pos x="1278" y="423"/>
                </a:cxn>
                <a:cxn ang="0">
                  <a:pos x="1485" y="459"/>
                </a:cxn>
              </a:cxnLst>
              <a:rect l="0" t="0" r="r" b="b"/>
              <a:pathLst>
                <a:path w="1485" h="477">
                  <a:moveTo>
                    <a:pt x="0" y="243"/>
                  </a:moveTo>
                  <a:cubicBezTo>
                    <a:pt x="16" y="291"/>
                    <a:pt x="4" y="262"/>
                    <a:pt x="45" y="324"/>
                  </a:cubicBezTo>
                  <a:cubicBezTo>
                    <a:pt x="50" y="332"/>
                    <a:pt x="49" y="343"/>
                    <a:pt x="54" y="351"/>
                  </a:cubicBezTo>
                  <a:cubicBezTo>
                    <a:pt x="83" y="403"/>
                    <a:pt x="113" y="444"/>
                    <a:pt x="162" y="477"/>
                  </a:cubicBezTo>
                  <a:cubicBezTo>
                    <a:pt x="189" y="474"/>
                    <a:pt x="217" y="477"/>
                    <a:pt x="243" y="468"/>
                  </a:cubicBezTo>
                  <a:cubicBezTo>
                    <a:pt x="253" y="464"/>
                    <a:pt x="257" y="451"/>
                    <a:pt x="261" y="441"/>
                  </a:cubicBezTo>
                  <a:cubicBezTo>
                    <a:pt x="282" y="393"/>
                    <a:pt x="291" y="338"/>
                    <a:pt x="306" y="288"/>
                  </a:cubicBezTo>
                  <a:cubicBezTo>
                    <a:pt x="334" y="195"/>
                    <a:pt x="405" y="54"/>
                    <a:pt x="486" y="0"/>
                  </a:cubicBezTo>
                  <a:cubicBezTo>
                    <a:pt x="522" y="36"/>
                    <a:pt x="531" y="62"/>
                    <a:pt x="549" y="108"/>
                  </a:cubicBezTo>
                  <a:cubicBezTo>
                    <a:pt x="556" y="126"/>
                    <a:pt x="561" y="144"/>
                    <a:pt x="567" y="162"/>
                  </a:cubicBezTo>
                  <a:cubicBezTo>
                    <a:pt x="570" y="171"/>
                    <a:pt x="576" y="189"/>
                    <a:pt x="576" y="189"/>
                  </a:cubicBezTo>
                  <a:cubicBezTo>
                    <a:pt x="579" y="213"/>
                    <a:pt x="575" y="239"/>
                    <a:pt x="585" y="261"/>
                  </a:cubicBezTo>
                  <a:cubicBezTo>
                    <a:pt x="609" y="316"/>
                    <a:pt x="636" y="219"/>
                    <a:pt x="639" y="216"/>
                  </a:cubicBezTo>
                  <a:cubicBezTo>
                    <a:pt x="646" y="209"/>
                    <a:pt x="657" y="210"/>
                    <a:pt x="666" y="207"/>
                  </a:cubicBezTo>
                  <a:cubicBezTo>
                    <a:pt x="744" y="210"/>
                    <a:pt x="822" y="212"/>
                    <a:pt x="900" y="216"/>
                  </a:cubicBezTo>
                  <a:cubicBezTo>
                    <a:pt x="927" y="218"/>
                    <a:pt x="954" y="220"/>
                    <a:pt x="981" y="225"/>
                  </a:cubicBezTo>
                  <a:cubicBezTo>
                    <a:pt x="1000" y="229"/>
                    <a:pt x="1035" y="243"/>
                    <a:pt x="1035" y="243"/>
                  </a:cubicBezTo>
                  <a:cubicBezTo>
                    <a:pt x="1046" y="288"/>
                    <a:pt x="1050" y="298"/>
                    <a:pt x="1080" y="333"/>
                  </a:cubicBezTo>
                  <a:cubicBezTo>
                    <a:pt x="1090" y="344"/>
                    <a:pt x="1096" y="359"/>
                    <a:pt x="1107" y="369"/>
                  </a:cubicBezTo>
                  <a:cubicBezTo>
                    <a:pt x="1163" y="419"/>
                    <a:pt x="1202" y="415"/>
                    <a:pt x="1278" y="423"/>
                  </a:cubicBezTo>
                  <a:cubicBezTo>
                    <a:pt x="1361" y="444"/>
                    <a:pt x="1398" y="459"/>
                    <a:pt x="1485" y="459"/>
                  </a:cubicBezTo>
                </a:path>
              </a:pathLst>
            </a:custGeom>
            <a:noFill/>
            <a:ln w="9525" cap="flat" cmpd="sng">
              <a:solidFill>
                <a:srgbClr val="0000FF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9" name="Text Box 15"/>
            <p:cNvSpPr txBox="1">
              <a:spLocks noChangeArrowheads="1"/>
            </p:cNvSpPr>
            <p:nvPr/>
          </p:nvSpPr>
          <p:spPr bwMode="auto">
            <a:xfrm>
              <a:off x="1488" y="2736"/>
              <a:ext cx="172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following the similar route</a:t>
              </a:r>
            </a:p>
          </p:txBody>
        </p:sp>
        <p:sp>
          <p:nvSpPr>
            <p:cNvPr id="11280" name="Freeform 16"/>
            <p:cNvSpPr>
              <a:spLocks/>
            </p:cNvSpPr>
            <p:nvPr/>
          </p:nvSpPr>
          <p:spPr bwMode="auto">
            <a:xfrm>
              <a:off x="4104" y="1971"/>
              <a:ext cx="819" cy="747"/>
            </a:xfrm>
            <a:custGeom>
              <a:avLst/>
              <a:gdLst/>
              <a:ahLst/>
              <a:cxnLst>
                <a:cxn ang="0">
                  <a:pos x="0" y="747"/>
                </a:cxn>
                <a:cxn ang="0">
                  <a:pos x="117" y="729"/>
                </a:cxn>
                <a:cxn ang="0">
                  <a:pos x="171" y="702"/>
                </a:cxn>
                <a:cxn ang="0">
                  <a:pos x="261" y="594"/>
                </a:cxn>
                <a:cxn ang="0">
                  <a:pos x="315" y="630"/>
                </a:cxn>
                <a:cxn ang="0">
                  <a:pos x="351" y="540"/>
                </a:cxn>
                <a:cxn ang="0">
                  <a:pos x="423" y="306"/>
                </a:cxn>
                <a:cxn ang="0">
                  <a:pos x="540" y="396"/>
                </a:cxn>
                <a:cxn ang="0">
                  <a:pos x="603" y="243"/>
                </a:cxn>
                <a:cxn ang="0">
                  <a:pos x="693" y="261"/>
                </a:cxn>
                <a:cxn ang="0">
                  <a:pos x="711" y="234"/>
                </a:cxn>
                <a:cxn ang="0">
                  <a:pos x="747" y="162"/>
                </a:cxn>
                <a:cxn ang="0">
                  <a:pos x="819" y="0"/>
                </a:cxn>
              </a:cxnLst>
              <a:rect l="0" t="0" r="r" b="b"/>
              <a:pathLst>
                <a:path w="819" h="747">
                  <a:moveTo>
                    <a:pt x="0" y="747"/>
                  </a:moveTo>
                  <a:cubicBezTo>
                    <a:pt x="26" y="744"/>
                    <a:pt x="85" y="745"/>
                    <a:pt x="117" y="729"/>
                  </a:cubicBezTo>
                  <a:cubicBezTo>
                    <a:pt x="187" y="694"/>
                    <a:pt x="103" y="725"/>
                    <a:pt x="171" y="702"/>
                  </a:cubicBezTo>
                  <a:cubicBezTo>
                    <a:pt x="197" y="662"/>
                    <a:pt x="221" y="620"/>
                    <a:pt x="261" y="594"/>
                  </a:cubicBezTo>
                  <a:cubicBezTo>
                    <a:pt x="267" y="600"/>
                    <a:pt x="296" y="637"/>
                    <a:pt x="315" y="630"/>
                  </a:cubicBezTo>
                  <a:cubicBezTo>
                    <a:pt x="337" y="621"/>
                    <a:pt x="347" y="558"/>
                    <a:pt x="351" y="540"/>
                  </a:cubicBezTo>
                  <a:cubicBezTo>
                    <a:pt x="369" y="457"/>
                    <a:pt x="396" y="386"/>
                    <a:pt x="423" y="306"/>
                  </a:cubicBezTo>
                  <a:cubicBezTo>
                    <a:pt x="464" y="337"/>
                    <a:pt x="491" y="380"/>
                    <a:pt x="540" y="396"/>
                  </a:cubicBezTo>
                  <a:cubicBezTo>
                    <a:pt x="558" y="341"/>
                    <a:pt x="571" y="292"/>
                    <a:pt x="603" y="243"/>
                  </a:cubicBezTo>
                  <a:cubicBezTo>
                    <a:pt x="639" y="270"/>
                    <a:pt x="643" y="286"/>
                    <a:pt x="693" y="261"/>
                  </a:cubicBezTo>
                  <a:cubicBezTo>
                    <a:pt x="703" y="256"/>
                    <a:pt x="706" y="243"/>
                    <a:pt x="711" y="234"/>
                  </a:cubicBezTo>
                  <a:cubicBezTo>
                    <a:pt x="724" y="210"/>
                    <a:pt x="737" y="187"/>
                    <a:pt x="747" y="162"/>
                  </a:cubicBezTo>
                  <a:cubicBezTo>
                    <a:pt x="769" y="108"/>
                    <a:pt x="793" y="52"/>
                    <a:pt x="819" y="0"/>
                  </a:cubicBezTo>
                </a:path>
              </a:pathLst>
            </a:custGeom>
            <a:noFill/>
            <a:ln w="9525" cap="flat" cmpd="sng">
              <a:solidFill>
                <a:srgbClr val="0000FF"/>
              </a:solidFill>
              <a:prstDash val="solid"/>
              <a:round/>
              <a:headEnd type="arrow" w="med" len="med"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1" name="Freeform 17"/>
            <p:cNvSpPr>
              <a:spLocks/>
            </p:cNvSpPr>
            <p:nvPr/>
          </p:nvSpPr>
          <p:spPr bwMode="auto">
            <a:xfrm>
              <a:off x="4239" y="2882"/>
              <a:ext cx="972" cy="88"/>
            </a:xfrm>
            <a:custGeom>
              <a:avLst/>
              <a:gdLst/>
              <a:ahLst/>
              <a:cxnLst>
                <a:cxn ang="0">
                  <a:pos x="0" y="34"/>
                </a:cxn>
                <a:cxn ang="0">
                  <a:pos x="108" y="88"/>
                </a:cxn>
                <a:cxn ang="0">
                  <a:pos x="261" y="34"/>
                </a:cxn>
                <a:cxn ang="0">
                  <a:pos x="351" y="88"/>
                </a:cxn>
                <a:cxn ang="0">
                  <a:pos x="450" y="79"/>
                </a:cxn>
                <a:cxn ang="0">
                  <a:pos x="522" y="43"/>
                </a:cxn>
                <a:cxn ang="0">
                  <a:pos x="558" y="25"/>
                </a:cxn>
                <a:cxn ang="0">
                  <a:pos x="738" y="70"/>
                </a:cxn>
                <a:cxn ang="0">
                  <a:pos x="837" y="52"/>
                </a:cxn>
                <a:cxn ang="0">
                  <a:pos x="918" y="7"/>
                </a:cxn>
                <a:cxn ang="0">
                  <a:pos x="972" y="25"/>
                </a:cxn>
              </a:cxnLst>
              <a:rect l="0" t="0" r="r" b="b"/>
              <a:pathLst>
                <a:path w="972" h="88">
                  <a:moveTo>
                    <a:pt x="0" y="34"/>
                  </a:moveTo>
                  <a:cubicBezTo>
                    <a:pt x="32" y="82"/>
                    <a:pt x="48" y="79"/>
                    <a:pt x="108" y="88"/>
                  </a:cubicBezTo>
                  <a:cubicBezTo>
                    <a:pt x="167" y="78"/>
                    <a:pt x="207" y="52"/>
                    <a:pt x="261" y="34"/>
                  </a:cubicBezTo>
                  <a:cubicBezTo>
                    <a:pt x="302" y="44"/>
                    <a:pt x="317" y="65"/>
                    <a:pt x="351" y="88"/>
                  </a:cubicBezTo>
                  <a:cubicBezTo>
                    <a:pt x="384" y="85"/>
                    <a:pt x="418" y="87"/>
                    <a:pt x="450" y="79"/>
                  </a:cubicBezTo>
                  <a:cubicBezTo>
                    <a:pt x="476" y="72"/>
                    <a:pt x="498" y="55"/>
                    <a:pt x="522" y="43"/>
                  </a:cubicBezTo>
                  <a:cubicBezTo>
                    <a:pt x="534" y="37"/>
                    <a:pt x="558" y="25"/>
                    <a:pt x="558" y="25"/>
                  </a:cubicBezTo>
                  <a:cubicBezTo>
                    <a:pt x="645" y="38"/>
                    <a:pt x="668" y="47"/>
                    <a:pt x="738" y="70"/>
                  </a:cubicBezTo>
                  <a:cubicBezTo>
                    <a:pt x="754" y="68"/>
                    <a:pt x="813" y="65"/>
                    <a:pt x="837" y="52"/>
                  </a:cubicBezTo>
                  <a:cubicBezTo>
                    <a:pt x="930" y="0"/>
                    <a:pt x="857" y="27"/>
                    <a:pt x="918" y="7"/>
                  </a:cubicBezTo>
                  <a:cubicBezTo>
                    <a:pt x="961" y="18"/>
                    <a:pt x="943" y="10"/>
                    <a:pt x="972" y="25"/>
                  </a:cubicBezTo>
                </a:path>
              </a:pathLst>
            </a:custGeom>
            <a:noFill/>
            <a:ln w="9525" cap="flat" cmpd="sng">
              <a:solidFill>
                <a:srgbClr val="0000FF"/>
              </a:solidFill>
              <a:prstDash val="solid"/>
              <a:round/>
              <a:headEnd type="arrow" w="med" len="med"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2" name="Freeform 18"/>
            <p:cNvSpPr>
              <a:spLocks/>
            </p:cNvSpPr>
            <p:nvPr/>
          </p:nvSpPr>
          <p:spPr bwMode="auto">
            <a:xfrm>
              <a:off x="4194" y="3078"/>
              <a:ext cx="594" cy="93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99" y="81"/>
                </a:cxn>
                <a:cxn ang="0">
                  <a:pos x="171" y="54"/>
                </a:cxn>
                <a:cxn ang="0">
                  <a:pos x="270" y="0"/>
                </a:cxn>
                <a:cxn ang="0">
                  <a:pos x="495" y="45"/>
                </a:cxn>
                <a:cxn ang="0">
                  <a:pos x="594" y="63"/>
                </a:cxn>
              </a:cxnLst>
              <a:rect l="0" t="0" r="r" b="b"/>
              <a:pathLst>
                <a:path w="594" h="93">
                  <a:moveTo>
                    <a:pt x="0" y="27"/>
                  </a:moveTo>
                  <a:cubicBezTo>
                    <a:pt x="32" y="92"/>
                    <a:pt x="25" y="93"/>
                    <a:pt x="99" y="81"/>
                  </a:cubicBezTo>
                  <a:cubicBezTo>
                    <a:pt x="123" y="71"/>
                    <a:pt x="148" y="65"/>
                    <a:pt x="171" y="54"/>
                  </a:cubicBezTo>
                  <a:cubicBezTo>
                    <a:pt x="207" y="36"/>
                    <a:pt x="232" y="13"/>
                    <a:pt x="270" y="0"/>
                  </a:cubicBezTo>
                  <a:cubicBezTo>
                    <a:pt x="368" y="33"/>
                    <a:pt x="371" y="36"/>
                    <a:pt x="495" y="45"/>
                  </a:cubicBezTo>
                  <a:cubicBezTo>
                    <a:pt x="563" y="68"/>
                    <a:pt x="530" y="63"/>
                    <a:pt x="594" y="63"/>
                  </a:cubicBezTo>
                </a:path>
              </a:pathLst>
            </a:custGeom>
            <a:noFill/>
            <a:ln w="9525" cap="flat" cmpd="sng">
              <a:solidFill>
                <a:srgbClr val="0000FF"/>
              </a:solidFill>
              <a:prstDash val="dash"/>
              <a:round/>
              <a:headEnd type="arrow" w="med" len="med"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3" name="Text Box 19"/>
            <p:cNvSpPr txBox="1">
              <a:spLocks noChangeArrowheads="1"/>
            </p:cNvSpPr>
            <p:nvPr/>
          </p:nvSpPr>
          <p:spPr bwMode="auto">
            <a:xfrm>
              <a:off x="4896" y="1776"/>
              <a:ext cx="62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meeting</a:t>
              </a:r>
            </a:p>
          </p:txBody>
        </p:sp>
        <p:sp>
          <p:nvSpPr>
            <p:cNvPr id="11284" name="Text Box 20"/>
            <p:cNvSpPr txBox="1">
              <a:spLocks noChangeArrowheads="1"/>
            </p:cNvSpPr>
            <p:nvPr/>
          </p:nvSpPr>
          <p:spPr bwMode="auto">
            <a:xfrm>
              <a:off x="5040" y="2592"/>
              <a:ext cx="62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course time</a:t>
              </a:r>
            </a:p>
          </p:txBody>
        </p:sp>
        <p:sp>
          <p:nvSpPr>
            <p:cNvPr id="11285" name="Text Box 21"/>
            <p:cNvSpPr txBox="1">
              <a:spLocks noChangeArrowheads="1"/>
            </p:cNvSpPr>
            <p:nvPr/>
          </p:nvSpPr>
          <p:spPr bwMode="auto">
            <a:xfrm>
              <a:off x="4656" y="2976"/>
              <a:ext cx="62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....</a:t>
              </a:r>
            </a:p>
          </p:txBody>
        </p:sp>
        <p:sp>
          <p:nvSpPr>
            <p:cNvPr id="11286" name="Freeform 22"/>
            <p:cNvSpPr>
              <a:spLocks/>
            </p:cNvSpPr>
            <p:nvPr/>
          </p:nvSpPr>
          <p:spPr bwMode="auto">
            <a:xfrm>
              <a:off x="3312" y="1776"/>
              <a:ext cx="261" cy="816"/>
            </a:xfrm>
            <a:custGeom>
              <a:avLst/>
              <a:gdLst/>
              <a:ahLst/>
              <a:cxnLst>
                <a:cxn ang="0">
                  <a:pos x="639" y="1171"/>
                </a:cxn>
                <a:cxn ang="0">
                  <a:pos x="495" y="901"/>
                </a:cxn>
                <a:cxn ang="0">
                  <a:pos x="423" y="757"/>
                </a:cxn>
                <a:cxn ang="0">
                  <a:pos x="477" y="487"/>
                </a:cxn>
                <a:cxn ang="0">
                  <a:pos x="531" y="334"/>
                </a:cxn>
                <a:cxn ang="0">
                  <a:pos x="522" y="100"/>
                </a:cxn>
                <a:cxn ang="0">
                  <a:pos x="468" y="118"/>
                </a:cxn>
                <a:cxn ang="0">
                  <a:pos x="342" y="181"/>
                </a:cxn>
                <a:cxn ang="0">
                  <a:pos x="198" y="172"/>
                </a:cxn>
                <a:cxn ang="0">
                  <a:pos x="153" y="145"/>
                </a:cxn>
                <a:cxn ang="0">
                  <a:pos x="117" y="91"/>
                </a:cxn>
                <a:cxn ang="0">
                  <a:pos x="0" y="19"/>
                </a:cxn>
              </a:cxnLst>
              <a:rect l="0" t="0" r="r" b="b"/>
              <a:pathLst>
                <a:path w="639" h="1171">
                  <a:moveTo>
                    <a:pt x="639" y="1171"/>
                  </a:moveTo>
                  <a:cubicBezTo>
                    <a:pt x="582" y="1086"/>
                    <a:pt x="535" y="995"/>
                    <a:pt x="495" y="901"/>
                  </a:cubicBezTo>
                  <a:cubicBezTo>
                    <a:pt x="474" y="851"/>
                    <a:pt x="443" y="808"/>
                    <a:pt x="423" y="757"/>
                  </a:cubicBezTo>
                  <a:cubicBezTo>
                    <a:pt x="407" y="658"/>
                    <a:pt x="364" y="525"/>
                    <a:pt x="477" y="487"/>
                  </a:cubicBezTo>
                  <a:cubicBezTo>
                    <a:pt x="532" y="432"/>
                    <a:pt x="523" y="427"/>
                    <a:pt x="531" y="334"/>
                  </a:cubicBezTo>
                  <a:cubicBezTo>
                    <a:pt x="528" y="256"/>
                    <a:pt x="544" y="175"/>
                    <a:pt x="522" y="100"/>
                  </a:cubicBezTo>
                  <a:cubicBezTo>
                    <a:pt x="517" y="82"/>
                    <a:pt x="486" y="112"/>
                    <a:pt x="468" y="118"/>
                  </a:cubicBezTo>
                  <a:cubicBezTo>
                    <a:pt x="421" y="134"/>
                    <a:pt x="388" y="166"/>
                    <a:pt x="342" y="181"/>
                  </a:cubicBezTo>
                  <a:cubicBezTo>
                    <a:pt x="294" y="178"/>
                    <a:pt x="245" y="181"/>
                    <a:pt x="198" y="172"/>
                  </a:cubicBezTo>
                  <a:cubicBezTo>
                    <a:pt x="181" y="169"/>
                    <a:pt x="165" y="157"/>
                    <a:pt x="153" y="145"/>
                  </a:cubicBezTo>
                  <a:cubicBezTo>
                    <a:pt x="138" y="130"/>
                    <a:pt x="117" y="91"/>
                    <a:pt x="117" y="91"/>
                  </a:cubicBezTo>
                  <a:cubicBezTo>
                    <a:pt x="102" y="0"/>
                    <a:pt x="96" y="19"/>
                    <a:pt x="0" y="19"/>
                  </a:cubicBezTo>
                </a:path>
              </a:pathLst>
            </a:custGeom>
            <a:noFill/>
            <a:ln w="9525" cap="flat" cmpd="sng">
              <a:solidFill>
                <a:srgbClr val="0000FF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7" name="Text Box 23"/>
            <p:cNvSpPr txBox="1">
              <a:spLocks noChangeArrowheads="1"/>
            </p:cNvSpPr>
            <p:nvPr/>
          </p:nvSpPr>
          <p:spPr bwMode="auto">
            <a:xfrm>
              <a:off x="2400" y="1200"/>
              <a:ext cx="960" cy="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somewhere else on Mon. Tue. after school</a:t>
              </a:r>
            </a:p>
          </p:txBody>
        </p:sp>
        <p:sp>
          <p:nvSpPr>
            <p:cNvPr id="11288" name="Oval 24"/>
            <p:cNvSpPr>
              <a:spLocks noChangeArrowheads="1"/>
            </p:cNvSpPr>
            <p:nvPr/>
          </p:nvSpPr>
          <p:spPr bwMode="auto">
            <a:xfrm>
              <a:off x="2304" y="1200"/>
              <a:ext cx="1056" cy="768"/>
            </a:xfrm>
            <a:prstGeom prst="ellips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9" name="Freeform 25"/>
            <p:cNvSpPr>
              <a:spLocks/>
            </p:cNvSpPr>
            <p:nvPr/>
          </p:nvSpPr>
          <p:spPr bwMode="auto">
            <a:xfrm>
              <a:off x="1112" y="1420"/>
              <a:ext cx="1183" cy="731"/>
            </a:xfrm>
            <a:custGeom>
              <a:avLst/>
              <a:gdLst/>
              <a:ahLst/>
              <a:cxnLst>
                <a:cxn ang="0">
                  <a:pos x="1183" y="38"/>
                </a:cxn>
                <a:cxn ang="0">
                  <a:pos x="1066" y="11"/>
                </a:cxn>
                <a:cxn ang="0">
                  <a:pos x="994" y="119"/>
                </a:cxn>
                <a:cxn ang="0">
                  <a:pos x="967" y="137"/>
                </a:cxn>
                <a:cxn ang="0">
                  <a:pos x="904" y="191"/>
                </a:cxn>
                <a:cxn ang="0">
                  <a:pos x="652" y="299"/>
                </a:cxn>
                <a:cxn ang="0">
                  <a:pos x="391" y="398"/>
                </a:cxn>
                <a:cxn ang="0">
                  <a:pos x="238" y="353"/>
                </a:cxn>
                <a:cxn ang="0">
                  <a:pos x="67" y="389"/>
                </a:cxn>
                <a:cxn ang="0">
                  <a:pos x="58" y="731"/>
                </a:cxn>
              </a:cxnLst>
              <a:rect l="0" t="0" r="r" b="b"/>
              <a:pathLst>
                <a:path w="1183" h="731">
                  <a:moveTo>
                    <a:pt x="1183" y="38"/>
                  </a:moveTo>
                  <a:cubicBezTo>
                    <a:pt x="1137" y="3"/>
                    <a:pt x="1123" y="0"/>
                    <a:pt x="1066" y="11"/>
                  </a:cubicBezTo>
                  <a:cubicBezTo>
                    <a:pt x="1034" y="43"/>
                    <a:pt x="1020" y="79"/>
                    <a:pt x="994" y="119"/>
                  </a:cubicBezTo>
                  <a:cubicBezTo>
                    <a:pt x="988" y="128"/>
                    <a:pt x="975" y="130"/>
                    <a:pt x="967" y="137"/>
                  </a:cubicBezTo>
                  <a:cubicBezTo>
                    <a:pt x="891" y="202"/>
                    <a:pt x="966" y="150"/>
                    <a:pt x="904" y="191"/>
                  </a:cubicBezTo>
                  <a:cubicBezTo>
                    <a:pt x="838" y="289"/>
                    <a:pt x="766" y="291"/>
                    <a:pt x="652" y="299"/>
                  </a:cubicBezTo>
                  <a:cubicBezTo>
                    <a:pt x="556" y="371"/>
                    <a:pt x="508" y="385"/>
                    <a:pt x="391" y="398"/>
                  </a:cubicBezTo>
                  <a:cubicBezTo>
                    <a:pt x="334" y="390"/>
                    <a:pt x="286" y="385"/>
                    <a:pt x="238" y="353"/>
                  </a:cubicBezTo>
                  <a:cubicBezTo>
                    <a:pt x="175" y="359"/>
                    <a:pt x="119" y="354"/>
                    <a:pt x="67" y="389"/>
                  </a:cubicBezTo>
                  <a:cubicBezTo>
                    <a:pt x="0" y="489"/>
                    <a:pt x="58" y="618"/>
                    <a:pt x="58" y="731"/>
                  </a:cubicBezTo>
                </a:path>
              </a:pathLst>
            </a:custGeom>
            <a:noFill/>
            <a:ln w="9525" cap="flat" cmpd="sng">
              <a:solidFill>
                <a:srgbClr val="0000FF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0" name="Freeform 26"/>
            <p:cNvSpPr>
              <a:spLocks/>
            </p:cNvSpPr>
            <p:nvPr/>
          </p:nvSpPr>
          <p:spPr bwMode="auto">
            <a:xfrm>
              <a:off x="1773" y="2228"/>
              <a:ext cx="1530" cy="499"/>
            </a:xfrm>
            <a:custGeom>
              <a:avLst/>
              <a:gdLst/>
              <a:ahLst/>
              <a:cxnLst>
                <a:cxn ang="0">
                  <a:pos x="1530" y="499"/>
                </a:cxn>
                <a:cxn ang="0">
                  <a:pos x="1521" y="400"/>
                </a:cxn>
                <a:cxn ang="0">
                  <a:pos x="1368" y="283"/>
                </a:cxn>
                <a:cxn ang="0">
                  <a:pos x="1296" y="220"/>
                </a:cxn>
                <a:cxn ang="0">
                  <a:pos x="1197" y="130"/>
                </a:cxn>
                <a:cxn ang="0">
                  <a:pos x="981" y="175"/>
                </a:cxn>
                <a:cxn ang="0">
                  <a:pos x="702" y="148"/>
                </a:cxn>
                <a:cxn ang="0">
                  <a:pos x="549" y="85"/>
                </a:cxn>
                <a:cxn ang="0">
                  <a:pos x="324" y="49"/>
                </a:cxn>
                <a:cxn ang="0">
                  <a:pos x="270" y="76"/>
                </a:cxn>
                <a:cxn ang="0">
                  <a:pos x="243" y="103"/>
                </a:cxn>
                <a:cxn ang="0">
                  <a:pos x="135" y="157"/>
                </a:cxn>
                <a:cxn ang="0">
                  <a:pos x="99" y="211"/>
                </a:cxn>
                <a:cxn ang="0">
                  <a:pos x="90" y="256"/>
                </a:cxn>
                <a:cxn ang="0">
                  <a:pos x="0" y="265"/>
                </a:cxn>
              </a:cxnLst>
              <a:rect l="0" t="0" r="r" b="b"/>
              <a:pathLst>
                <a:path w="1530" h="499">
                  <a:moveTo>
                    <a:pt x="1530" y="499"/>
                  </a:moveTo>
                  <a:cubicBezTo>
                    <a:pt x="1527" y="466"/>
                    <a:pt x="1527" y="433"/>
                    <a:pt x="1521" y="400"/>
                  </a:cubicBezTo>
                  <a:cubicBezTo>
                    <a:pt x="1504" y="311"/>
                    <a:pt x="1427" y="327"/>
                    <a:pt x="1368" y="283"/>
                  </a:cubicBezTo>
                  <a:cubicBezTo>
                    <a:pt x="1342" y="264"/>
                    <a:pt x="1319" y="243"/>
                    <a:pt x="1296" y="220"/>
                  </a:cubicBezTo>
                  <a:cubicBezTo>
                    <a:pt x="1262" y="186"/>
                    <a:pt x="1245" y="146"/>
                    <a:pt x="1197" y="130"/>
                  </a:cubicBezTo>
                  <a:cubicBezTo>
                    <a:pt x="1099" y="138"/>
                    <a:pt x="1065" y="147"/>
                    <a:pt x="981" y="175"/>
                  </a:cubicBezTo>
                  <a:cubicBezTo>
                    <a:pt x="884" y="169"/>
                    <a:pt x="797" y="158"/>
                    <a:pt x="702" y="148"/>
                  </a:cubicBezTo>
                  <a:cubicBezTo>
                    <a:pt x="646" y="134"/>
                    <a:pt x="602" y="103"/>
                    <a:pt x="549" y="85"/>
                  </a:cubicBezTo>
                  <a:cubicBezTo>
                    <a:pt x="492" y="0"/>
                    <a:pt x="450" y="43"/>
                    <a:pt x="324" y="49"/>
                  </a:cubicBezTo>
                  <a:cubicBezTo>
                    <a:pt x="307" y="60"/>
                    <a:pt x="287" y="65"/>
                    <a:pt x="270" y="76"/>
                  </a:cubicBezTo>
                  <a:cubicBezTo>
                    <a:pt x="259" y="83"/>
                    <a:pt x="253" y="95"/>
                    <a:pt x="243" y="103"/>
                  </a:cubicBezTo>
                  <a:cubicBezTo>
                    <a:pt x="215" y="126"/>
                    <a:pt x="169" y="146"/>
                    <a:pt x="135" y="157"/>
                  </a:cubicBezTo>
                  <a:cubicBezTo>
                    <a:pt x="107" y="185"/>
                    <a:pt x="108" y="176"/>
                    <a:pt x="99" y="211"/>
                  </a:cubicBezTo>
                  <a:cubicBezTo>
                    <a:pt x="95" y="226"/>
                    <a:pt x="103" y="248"/>
                    <a:pt x="90" y="256"/>
                  </a:cubicBezTo>
                  <a:cubicBezTo>
                    <a:pt x="74" y="265"/>
                    <a:pt x="29" y="265"/>
                    <a:pt x="0" y="265"/>
                  </a:cubicBezTo>
                </a:path>
              </a:pathLst>
            </a:custGeom>
            <a:noFill/>
            <a:ln w="9525" cap="flat" cmpd="sng">
              <a:solidFill>
                <a:srgbClr val="0000FF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11291" name="Picture 27" descr="D:\gift\lovepic\maruko1.jpg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761" y="1920"/>
              <a:ext cx="295" cy="538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CS, HKU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66366-36BC-4407-AD4C-9071AA40F14C}" type="slidenum">
              <a:rPr lang="en-US"/>
              <a:pPr/>
              <a:t>20</a:t>
            </a:fld>
            <a:endParaRPr lang="en-US"/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Phase 1: Transform sequence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7620000" cy="2057400"/>
          </a:xfrm>
        </p:spPr>
        <p:txBody>
          <a:bodyPr/>
          <a:lstStyle/>
          <a:p>
            <a:r>
              <a:rPr lang="en-US" i="1" dirty="0"/>
              <a:t>S =</a:t>
            </a:r>
            <a:r>
              <a:rPr lang="en-US" dirty="0"/>
              <a:t> </a:t>
            </a:r>
            <a:r>
              <a:rPr lang="en-US" i="1" dirty="0">
                <a:solidFill>
                  <a:srgbClr val="00FF00"/>
                </a:solidFill>
              </a:rPr>
              <a:t>l</a:t>
            </a:r>
            <a:r>
              <a:rPr lang="en-US" sz="2400" i="1" baseline="-25000" dirty="0">
                <a:solidFill>
                  <a:srgbClr val="00FF00"/>
                </a:solidFill>
              </a:rPr>
              <a:t>0</a:t>
            </a:r>
            <a:r>
              <a:rPr lang="en-US" i="1" dirty="0">
                <a:solidFill>
                  <a:srgbClr val="00FF00"/>
                </a:solidFill>
              </a:rPr>
              <a:t>l</a:t>
            </a:r>
            <a:r>
              <a:rPr lang="en-US" sz="2400" i="1" baseline="-25000" dirty="0">
                <a:solidFill>
                  <a:srgbClr val="00FF00"/>
                </a:solidFill>
              </a:rPr>
              <a:t>1</a:t>
            </a:r>
            <a:r>
              <a:rPr lang="en-US" i="1" dirty="0">
                <a:solidFill>
                  <a:srgbClr val="00FF00"/>
                </a:solidFill>
              </a:rPr>
              <a:t>l</a:t>
            </a:r>
            <a:r>
              <a:rPr lang="en-US" sz="2400" i="1" baseline="-25000" dirty="0">
                <a:solidFill>
                  <a:srgbClr val="00FF00"/>
                </a:solidFill>
              </a:rPr>
              <a:t>2</a:t>
            </a:r>
            <a:r>
              <a:rPr lang="en-US" i="1" dirty="0">
                <a:solidFill>
                  <a:srgbClr val="00FF00"/>
                </a:solidFill>
              </a:rPr>
              <a:t>l</a:t>
            </a:r>
            <a:r>
              <a:rPr lang="en-US" sz="2400" i="1" baseline="-25000" dirty="0">
                <a:solidFill>
                  <a:srgbClr val="00FF00"/>
                </a:solidFill>
              </a:rPr>
              <a:t>3</a:t>
            </a:r>
            <a:r>
              <a:rPr lang="en-US" i="1" dirty="0">
                <a:solidFill>
                  <a:srgbClr val="00FF00"/>
                </a:solidFill>
              </a:rPr>
              <a:t>l</a:t>
            </a:r>
            <a:r>
              <a:rPr lang="en-US" sz="2400" i="1" baseline="-25000" dirty="0">
                <a:solidFill>
                  <a:srgbClr val="00FF00"/>
                </a:solidFill>
              </a:rPr>
              <a:t>4</a:t>
            </a:r>
            <a:r>
              <a:rPr lang="en-US" i="1" dirty="0">
                <a:solidFill>
                  <a:srgbClr val="00FF00"/>
                </a:solidFill>
              </a:rPr>
              <a:t>l</a:t>
            </a:r>
            <a:r>
              <a:rPr lang="en-US" sz="2400" i="1" baseline="-25000" dirty="0">
                <a:solidFill>
                  <a:srgbClr val="00FF00"/>
                </a:solidFill>
              </a:rPr>
              <a:t>5</a:t>
            </a:r>
            <a:r>
              <a:rPr lang="en-US" i="1" dirty="0">
                <a:solidFill>
                  <a:srgbClr val="FF0000"/>
                </a:solidFill>
              </a:rPr>
              <a:t>l</a:t>
            </a:r>
            <a:r>
              <a:rPr lang="en-US" sz="2400" i="1" baseline="-25000" dirty="0">
                <a:solidFill>
                  <a:srgbClr val="FF0000"/>
                </a:solidFill>
              </a:rPr>
              <a:t>6</a:t>
            </a:r>
            <a:r>
              <a:rPr lang="en-US" i="1" dirty="0">
                <a:solidFill>
                  <a:srgbClr val="FF0000"/>
                </a:solidFill>
              </a:rPr>
              <a:t>l</a:t>
            </a:r>
            <a:r>
              <a:rPr lang="en-US" sz="2400" i="1" baseline="-25000" dirty="0">
                <a:solidFill>
                  <a:srgbClr val="FF0000"/>
                </a:solidFill>
              </a:rPr>
              <a:t>7</a:t>
            </a:r>
            <a:r>
              <a:rPr lang="en-US" i="1" dirty="0">
                <a:solidFill>
                  <a:srgbClr val="FF0000"/>
                </a:solidFill>
              </a:rPr>
              <a:t>l</a:t>
            </a:r>
            <a:r>
              <a:rPr lang="en-US" sz="2400" i="1" baseline="-25000" dirty="0">
                <a:solidFill>
                  <a:srgbClr val="FF0000"/>
                </a:solidFill>
              </a:rPr>
              <a:t>8</a:t>
            </a:r>
            <a:r>
              <a:rPr lang="en-US" i="1" dirty="0">
                <a:solidFill>
                  <a:srgbClr val="FF0000"/>
                </a:solidFill>
              </a:rPr>
              <a:t>l</a:t>
            </a:r>
            <a:r>
              <a:rPr lang="en-US" sz="2400" i="1" baseline="-25000" dirty="0">
                <a:solidFill>
                  <a:srgbClr val="FF0000"/>
                </a:solidFill>
              </a:rPr>
              <a:t>9</a:t>
            </a:r>
            <a:r>
              <a:rPr lang="en-US" i="1" dirty="0">
                <a:solidFill>
                  <a:srgbClr val="FF0000"/>
                </a:solidFill>
              </a:rPr>
              <a:t>l</a:t>
            </a:r>
            <a:r>
              <a:rPr lang="en-US" sz="2400" i="1" baseline="-25000" dirty="0">
                <a:solidFill>
                  <a:srgbClr val="FF0000"/>
                </a:solidFill>
              </a:rPr>
              <a:t>10</a:t>
            </a:r>
            <a:r>
              <a:rPr lang="en-US" i="1" dirty="0">
                <a:solidFill>
                  <a:srgbClr val="FF0000"/>
                </a:solidFill>
              </a:rPr>
              <a:t>l</a:t>
            </a:r>
            <a:r>
              <a:rPr lang="en-US" sz="2400" i="1" baseline="-25000" dirty="0">
                <a:solidFill>
                  <a:srgbClr val="FF0000"/>
                </a:solidFill>
              </a:rPr>
              <a:t>11</a:t>
            </a:r>
            <a:r>
              <a:rPr lang="en-US" i="1" dirty="0"/>
              <a:t>l</a:t>
            </a:r>
            <a:r>
              <a:rPr lang="en-US" sz="2400" i="1" baseline="-25000" dirty="0"/>
              <a:t>12</a:t>
            </a:r>
            <a:r>
              <a:rPr lang="en-US" i="1" dirty="0"/>
              <a:t>l</a:t>
            </a:r>
            <a:r>
              <a:rPr lang="en-US" sz="2400" i="1" baseline="-25000" dirty="0"/>
              <a:t>13</a:t>
            </a:r>
            <a:r>
              <a:rPr lang="en-US" i="1" dirty="0"/>
              <a:t>l</a:t>
            </a:r>
            <a:r>
              <a:rPr lang="en-US" sz="2400" i="1" baseline="-25000" dirty="0"/>
              <a:t>14</a:t>
            </a:r>
            <a:r>
              <a:rPr lang="en-US" i="1" dirty="0"/>
              <a:t>l</a:t>
            </a:r>
            <a:r>
              <a:rPr lang="en-US" sz="2400" i="1" baseline="-25000" dirty="0"/>
              <a:t>15</a:t>
            </a:r>
            <a:r>
              <a:rPr lang="en-US" i="1" dirty="0"/>
              <a:t>l</a:t>
            </a:r>
            <a:r>
              <a:rPr lang="en-US" sz="2400" i="1" baseline="-25000" dirty="0"/>
              <a:t>16</a:t>
            </a:r>
            <a:r>
              <a:rPr lang="en-US" i="1" dirty="0"/>
              <a:t>l</a:t>
            </a:r>
            <a:r>
              <a:rPr lang="en-US" sz="2400" i="1" baseline="-25000" dirty="0"/>
              <a:t>17</a:t>
            </a:r>
            <a:r>
              <a:rPr lang="en-US" dirty="0"/>
              <a:t> </a:t>
            </a:r>
          </a:p>
          <a:p>
            <a:r>
              <a:rPr lang="en-US" i="1" dirty="0"/>
              <a:t>S’=</a:t>
            </a:r>
            <a:r>
              <a:rPr lang="en-US" sz="2400" i="1" dirty="0">
                <a:solidFill>
                  <a:srgbClr val="00FF00"/>
                </a:solidFill>
              </a:rPr>
              <a:t> r</a:t>
            </a:r>
            <a:r>
              <a:rPr lang="en-US" sz="2400" i="1" baseline="-25000" dirty="0">
                <a:solidFill>
                  <a:srgbClr val="00FF00"/>
                </a:solidFill>
              </a:rPr>
              <a:t>11 </a:t>
            </a:r>
            <a:r>
              <a:rPr lang="en-US" sz="2400" i="1" dirty="0">
                <a:solidFill>
                  <a:srgbClr val="00FF00"/>
                </a:solidFill>
              </a:rPr>
              <a:t>r</a:t>
            </a:r>
            <a:r>
              <a:rPr lang="en-US" sz="2400" i="1" baseline="-25000" dirty="0">
                <a:solidFill>
                  <a:srgbClr val="00FF00"/>
                </a:solidFill>
              </a:rPr>
              <a:t>21</a:t>
            </a:r>
            <a:r>
              <a:rPr lang="en-US" sz="2400" i="1" dirty="0">
                <a:solidFill>
                  <a:srgbClr val="00FF00"/>
                </a:solidFill>
              </a:rPr>
              <a:t> r</a:t>
            </a:r>
            <a:r>
              <a:rPr lang="en-US" sz="2400" i="1" baseline="-25000" dirty="0">
                <a:solidFill>
                  <a:srgbClr val="00FF00"/>
                </a:solidFill>
              </a:rPr>
              <a:t>31 </a:t>
            </a:r>
            <a:r>
              <a:rPr lang="en-US" sz="2400" i="1" dirty="0">
                <a:solidFill>
                  <a:srgbClr val="00FF00"/>
                </a:solidFill>
              </a:rPr>
              <a:t>r</a:t>
            </a:r>
            <a:r>
              <a:rPr lang="en-US" sz="2400" i="1" baseline="-25000" dirty="0">
                <a:solidFill>
                  <a:srgbClr val="00FF00"/>
                </a:solidFill>
              </a:rPr>
              <a:t>41</a:t>
            </a:r>
            <a:r>
              <a:rPr lang="en-US" sz="2400" i="1" dirty="0">
                <a:solidFill>
                  <a:srgbClr val="00FF00"/>
                </a:solidFill>
              </a:rPr>
              <a:t>* r</a:t>
            </a:r>
            <a:r>
              <a:rPr lang="en-US" sz="2400" i="1" baseline="-25000" dirty="0">
                <a:solidFill>
                  <a:srgbClr val="00FF00"/>
                </a:solidFill>
              </a:rPr>
              <a:t>61</a:t>
            </a:r>
            <a:r>
              <a:rPr lang="en-US" sz="2400" dirty="0"/>
              <a:t> </a:t>
            </a:r>
            <a:r>
              <a:rPr lang="en-US" sz="2400" i="1" dirty="0">
                <a:solidFill>
                  <a:srgbClr val="FF0000"/>
                </a:solidFill>
              </a:rPr>
              <a:t>r</a:t>
            </a:r>
            <a:r>
              <a:rPr lang="en-US" sz="2400" i="1" baseline="-25000" dirty="0">
                <a:solidFill>
                  <a:srgbClr val="FF0000"/>
                </a:solidFill>
              </a:rPr>
              <a:t>11 </a:t>
            </a:r>
            <a:r>
              <a:rPr lang="en-US" sz="2400" i="1" dirty="0">
                <a:solidFill>
                  <a:srgbClr val="FF0000"/>
                </a:solidFill>
              </a:rPr>
              <a:t>r</a:t>
            </a:r>
            <a:r>
              <a:rPr lang="en-US" sz="2400" i="1" baseline="-25000" dirty="0">
                <a:solidFill>
                  <a:srgbClr val="FF0000"/>
                </a:solidFill>
              </a:rPr>
              <a:t>21</a:t>
            </a:r>
            <a:r>
              <a:rPr lang="en-US" sz="2400" i="1" dirty="0">
                <a:solidFill>
                  <a:srgbClr val="FF0000"/>
                </a:solidFill>
              </a:rPr>
              <a:t> r</a:t>
            </a:r>
            <a:r>
              <a:rPr lang="en-US" sz="2400" i="1" baseline="-25000" dirty="0">
                <a:solidFill>
                  <a:srgbClr val="FF0000"/>
                </a:solidFill>
              </a:rPr>
              <a:t>31 </a:t>
            </a:r>
            <a:r>
              <a:rPr lang="en-US" sz="2400" i="1" dirty="0">
                <a:solidFill>
                  <a:srgbClr val="FF0000"/>
                </a:solidFill>
              </a:rPr>
              <a:t>*</a:t>
            </a:r>
            <a:r>
              <a:rPr lang="en-US" sz="2400" i="1" baseline="-25000" dirty="0">
                <a:solidFill>
                  <a:srgbClr val="FF0000"/>
                </a:solidFill>
              </a:rPr>
              <a:t> </a:t>
            </a:r>
            <a:r>
              <a:rPr lang="en-US" sz="2400" i="1" dirty="0">
                <a:solidFill>
                  <a:srgbClr val="FF0000"/>
                </a:solidFill>
              </a:rPr>
              <a:t>* r</a:t>
            </a:r>
            <a:r>
              <a:rPr lang="en-US" sz="2400" i="1" baseline="-25000" dirty="0">
                <a:solidFill>
                  <a:srgbClr val="FF0000"/>
                </a:solidFill>
              </a:rPr>
              <a:t>61</a:t>
            </a:r>
            <a:r>
              <a:rPr lang="en-US" sz="2400" i="1" baseline="-25000" dirty="0"/>
              <a:t> </a:t>
            </a:r>
            <a:r>
              <a:rPr lang="en-US" sz="2400" i="1" dirty="0"/>
              <a:t>r</a:t>
            </a:r>
            <a:r>
              <a:rPr lang="en-US" sz="2400" i="1" baseline="-25000" dirty="0"/>
              <a:t>11 </a:t>
            </a:r>
            <a:r>
              <a:rPr lang="en-US" sz="2400" i="1" dirty="0"/>
              <a:t>r</a:t>
            </a:r>
            <a:r>
              <a:rPr lang="en-US" sz="2400" i="1" baseline="-25000" dirty="0"/>
              <a:t>21</a:t>
            </a:r>
            <a:r>
              <a:rPr lang="en-US" sz="2400" i="1" dirty="0"/>
              <a:t> r</a:t>
            </a:r>
            <a:r>
              <a:rPr lang="en-US" sz="2400" i="1" baseline="-25000" dirty="0"/>
              <a:t>31 </a:t>
            </a:r>
            <a:r>
              <a:rPr lang="en-US" sz="2400" i="1" dirty="0"/>
              <a:t>r</a:t>
            </a:r>
            <a:r>
              <a:rPr lang="en-US" sz="2400" i="1" baseline="-25000" dirty="0"/>
              <a:t>41</a:t>
            </a:r>
            <a:r>
              <a:rPr lang="en-US" sz="2400" i="1" dirty="0"/>
              <a:t>* r</a:t>
            </a:r>
            <a:r>
              <a:rPr lang="en-US" sz="2400" i="1" baseline="-25000" dirty="0"/>
              <a:t>61</a:t>
            </a:r>
            <a:endParaRPr lang="en-US" dirty="0"/>
          </a:p>
          <a:p>
            <a:endParaRPr lang="en-US" dirty="0"/>
          </a:p>
        </p:txBody>
      </p:sp>
      <p:graphicFrame>
        <p:nvGraphicFramePr>
          <p:cNvPr id="53253" name="Object 5"/>
          <p:cNvGraphicFramePr>
            <a:graphicFrameLocks noChangeAspect="1"/>
          </p:cNvGraphicFramePr>
          <p:nvPr>
            <p:ph type="body" sz="half" idx="2"/>
          </p:nvPr>
        </p:nvGraphicFramePr>
        <p:xfrm>
          <a:off x="2286000" y="3276600"/>
          <a:ext cx="3886200" cy="3352800"/>
        </p:xfrm>
        <a:graphic>
          <a:graphicData uri="http://schemas.openxmlformats.org/presentationml/2006/ole">
            <p:oleObj spid="_x0000_s53253" name="Bitmap Image" r:id="rId3" imgW="1828571" imgH="2172003" progId="Paint.Picture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CS, HKU</a:t>
            </a:r>
          </a:p>
        </p:txBody>
      </p:sp>
      <p:sp>
        <p:nvSpPr>
          <p:cNvPr id="3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8C475-7437-4631-8EA8-E4EDF9FF6E66}" type="slidenum">
              <a:rPr lang="en-US"/>
              <a:pPr/>
              <a:t>21</a:t>
            </a:fld>
            <a:endParaRPr lang="en-US"/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Phase 2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143000"/>
            <a:ext cx="7696200" cy="3810000"/>
          </a:xfrm>
        </p:spPr>
        <p:txBody>
          <a:bodyPr/>
          <a:lstStyle/>
          <a:p>
            <a:r>
              <a:rPr lang="en-US" dirty="0" smtClean="0"/>
              <a:t>Build Max-</a:t>
            </a:r>
            <a:r>
              <a:rPr lang="en-US" dirty="0" err="1" smtClean="0"/>
              <a:t>subpattern</a:t>
            </a:r>
            <a:r>
              <a:rPr lang="en-US" dirty="0" smtClean="0"/>
              <a:t> tree</a:t>
            </a:r>
          </a:p>
          <a:p>
            <a:r>
              <a:rPr lang="en-US" dirty="0" smtClean="0"/>
              <a:t>Breadth First</a:t>
            </a:r>
            <a:endParaRPr lang="en-US" dirty="0"/>
          </a:p>
        </p:txBody>
      </p:sp>
      <p:pic>
        <p:nvPicPr>
          <p:cNvPr id="54310" name="Picture 3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2590800"/>
            <a:ext cx="6985971" cy="3943350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CS, HKU</a:t>
            </a:r>
          </a:p>
        </p:txBody>
      </p:sp>
      <p:sp>
        <p:nvSpPr>
          <p:cNvPr id="3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8C475-7437-4631-8EA8-E4EDF9FF6E66}" type="slidenum">
              <a:rPr lang="en-US"/>
              <a:pPr/>
              <a:t>22</a:t>
            </a:fld>
            <a:endParaRPr lang="en-US"/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Phase 2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143000"/>
            <a:ext cx="7696200" cy="3810000"/>
          </a:xfrm>
        </p:spPr>
        <p:txBody>
          <a:bodyPr/>
          <a:lstStyle/>
          <a:p>
            <a:r>
              <a:rPr lang="en-US" dirty="0"/>
              <a:t>Use max-</a:t>
            </a:r>
            <a:r>
              <a:rPr lang="en-US" dirty="0" err="1"/>
              <a:t>subpattern</a:t>
            </a:r>
            <a:r>
              <a:rPr lang="en-US" dirty="0"/>
              <a:t> tree in [2] to discover longer frequent </a:t>
            </a:r>
            <a:r>
              <a:rPr lang="en-US" dirty="0" smtClean="0"/>
              <a:t>patterns</a:t>
            </a:r>
          </a:p>
          <a:p>
            <a:endParaRPr lang="en-US" dirty="0"/>
          </a:p>
          <a:p>
            <a:pPr>
              <a:buNone/>
            </a:pPr>
            <a:r>
              <a:rPr lang="en-US" i="1" dirty="0" smtClean="0">
                <a:solidFill>
                  <a:srgbClr val="00FF00"/>
                </a:solidFill>
              </a:rPr>
              <a:t>		</a:t>
            </a:r>
            <a:r>
              <a:rPr lang="en-US" i="1" dirty="0" smtClean="0">
                <a:solidFill>
                  <a:srgbClr val="0000FF"/>
                </a:solidFill>
              </a:rPr>
              <a:t>r</a:t>
            </a:r>
            <a:r>
              <a:rPr lang="en-US" i="1" baseline="-25000" dirty="0" smtClean="0">
                <a:solidFill>
                  <a:srgbClr val="0000FF"/>
                </a:solidFill>
              </a:rPr>
              <a:t>11 </a:t>
            </a:r>
            <a:r>
              <a:rPr lang="en-US" i="1" dirty="0">
                <a:solidFill>
                  <a:srgbClr val="0000FF"/>
                </a:solidFill>
              </a:rPr>
              <a:t>r</a:t>
            </a:r>
            <a:r>
              <a:rPr lang="en-US" i="1" baseline="-25000" dirty="0">
                <a:solidFill>
                  <a:srgbClr val="0000FF"/>
                </a:solidFill>
              </a:rPr>
              <a:t>21</a:t>
            </a:r>
            <a:r>
              <a:rPr lang="en-US" i="1" dirty="0">
                <a:solidFill>
                  <a:srgbClr val="0000FF"/>
                </a:solidFill>
              </a:rPr>
              <a:t> r</a:t>
            </a:r>
            <a:r>
              <a:rPr lang="en-US" i="1" baseline="-25000" dirty="0">
                <a:solidFill>
                  <a:srgbClr val="0000FF"/>
                </a:solidFill>
              </a:rPr>
              <a:t>31 </a:t>
            </a:r>
            <a:r>
              <a:rPr lang="en-US" i="1" dirty="0">
                <a:solidFill>
                  <a:srgbClr val="0000FF"/>
                </a:solidFill>
              </a:rPr>
              <a:t>r</a:t>
            </a:r>
            <a:r>
              <a:rPr lang="en-US" i="1" baseline="-25000" dirty="0">
                <a:solidFill>
                  <a:srgbClr val="0000FF"/>
                </a:solidFill>
              </a:rPr>
              <a:t>41</a:t>
            </a:r>
            <a:r>
              <a:rPr lang="en-US" i="1" dirty="0">
                <a:solidFill>
                  <a:srgbClr val="0000FF"/>
                </a:solidFill>
              </a:rPr>
              <a:t>* r</a:t>
            </a:r>
            <a:r>
              <a:rPr lang="en-US" i="1" baseline="-25000" dirty="0">
                <a:solidFill>
                  <a:srgbClr val="0000FF"/>
                </a:solidFill>
              </a:rPr>
              <a:t>61 </a:t>
            </a:r>
            <a:r>
              <a:rPr lang="en-US" dirty="0">
                <a:solidFill>
                  <a:srgbClr val="0000FF"/>
                </a:solidFill>
              </a:rPr>
              <a:t>(</a:t>
            </a:r>
            <a:r>
              <a:rPr lang="en-US" i="1" dirty="0" err="1">
                <a:solidFill>
                  <a:srgbClr val="0000FF"/>
                </a:solidFill>
              </a:rPr>
              <a:t>min_sup</a:t>
            </a:r>
            <a:r>
              <a:rPr lang="en-US" i="1" dirty="0">
                <a:solidFill>
                  <a:srgbClr val="0000FF"/>
                </a:solidFill>
              </a:rPr>
              <a:t>=2</a:t>
            </a:r>
            <a:r>
              <a:rPr lang="en-US" dirty="0">
                <a:solidFill>
                  <a:srgbClr val="0000FF"/>
                </a:solidFill>
              </a:rPr>
              <a:t>)</a:t>
            </a:r>
            <a:r>
              <a:rPr lang="en-US" i="1" baseline="-25000" dirty="0">
                <a:solidFill>
                  <a:srgbClr val="0000FF"/>
                </a:solidFill>
              </a:rPr>
              <a:t> </a:t>
            </a:r>
            <a:endParaRPr lang="en-US" dirty="0">
              <a:solidFill>
                <a:srgbClr val="0000FF"/>
              </a:solidFill>
            </a:endParaRPr>
          </a:p>
          <a:p>
            <a:pPr lvl="1"/>
            <a:r>
              <a:rPr lang="en-US" dirty="0">
                <a:solidFill>
                  <a:srgbClr val="FF0000"/>
                </a:solidFill>
              </a:rPr>
              <a:t>But, they are not the last results!</a:t>
            </a:r>
          </a:p>
          <a:p>
            <a:pPr lvl="1"/>
            <a:r>
              <a:rPr lang="en-US" dirty="0"/>
              <a:t>In</a:t>
            </a:r>
            <a:r>
              <a:rPr lang="en-US" i="1" dirty="0"/>
              <a:t> P </a:t>
            </a:r>
            <a:r>
              <a:rPr lang="en-US" dirty="0"/>
              <a:t>= </a:t>
            </a:r>
            <a:r>
              <a:rPr lang="en-US" i="1" dirty="0"/>
              <a:t>r</a:t>
            </a:r>
            <a:r>
              <a:rPr lang="en-US" i="1" baseline="-25000" dirty="0"/>
              <a:t>11</a:t>
            </a:r>
            <a:r>
              <a:rPr lang="en-US" i="1" dirty="0"/>
              <a:t>r</a:t>
            </a:r>
            <a:r>
              <a:rPr lang="en-US" i="1" baseline="-25000" dirty="0"/>
              <a:t>21 </a:t>
            </a:r>
            <a:r>
              <a:rPr lang="en-US" sz="2800" i="1" baseline="-25000" dirty="0"/>
              <a:t>*</a:t>
            </a:r>
            <a:r>
              <a:rPr lang="en-US" dirty="0"/>
              <a:t> , </a:t>
            </a:r>
            <a:r>
              <a:rPr lang="en-US" i="1" dirty="0"/>
              <a:t>r</a:t>
            </a:r>
            <a:r>
              <a:rPr lang="en-US" i="1" baseline="-25000" dirty="0"/>
              <a:t>21 </a:t>
            </a:r>
            <a:r>
              <a:rPr lang="en-US" dirty="0"/>
              <a:t>is no longer a valid region</a:t>
            </a:r>
          </a:p>
          <a:p>
            <a:r>
              <a:rPr lang="en-US" dirty="0"/>
              <a:t>Pattern validation</a:t>
            </a:r>
          </a:p>
        </p:txBody>
      </p:sp>
      <p:sp>
        <p:nvSpPr>
          <p:cNvPr id="54287" name="Oval 15"/>
          <p:cNvSpPr>
            <a:spLocks noChangeArrowheads="1"/>
          </p:cNvSpPr>
          <p:nvPr/>
        </p:nvSpPr>
        <p:spPr bwMode="auto">
          <a:xfrm>
            <a:off x="5791200" y="5257800"/>
            <a:ext cx="152400" cy="1524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37"/>
          <p:cNvGrpSpPr>
            <a:grpSpLocks/>
          </p:cNvGrpSpPr>
          <p:nvPr/>
        </p:nvGrpSpPr>
        <p:grpSpPr bwMode="auto">
          <a:xfrm>
            <a:off x="3124200" y="4495800"/>
            <a:ext cx="4191000" cy="1828800"/>
            <a:chOff x="1968" y="2832"/>
            <a:chExt cx="2640" cy="1152"/>
          </a:xfrm>
        </p:grpSpPr>
        <p:grpSp>
          <p:nvGrpSpPr>
            <p:cNvPr id="3" name="Group 35"/>
            <p:cNvGrpSpPr>
              <a:grpSpLocks/>
            </p:cNvGrpSpPr>
            <p:nvPr/>
          </p:nvGrpSpPr>
          <p:grpSpPr bwMode="auto">
            <a:xfrm>
              <a:off x="2208" y="2832"/>
              <a:ext cx="480" cy="576"/>
              <a:chOff x="2832" y="2400"/>
              <a:chExt cx="480" cy="576"/>
            </a:xfrm>
          </p:grpSpPr>
          <p:sp>
            <p:nvSpPr>
              <p:cNvPr id="54277" name="AutoShape 5"/>
              <p:cNvSpPr>
                <a:spLocks noChangeArrowheads="1"/>
              </p:cNvSpPr>
              <p:nvPr/>
            </p:nvSpPr>
            <p:spPr bwMode="auto">
              <a:xfrm>
                <a:off x="3024" y="2448"/>
                <a:ext cx="96" cy="144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278" name="AutoShape 6"/>
              <p:cNvSpPr>
                <a:spLocks noChangeArrowheads="1"/>
              </p:cNvSpPr>
              <p:nvPr/>
            </p:nvSpPr>
            <p:spPr bwMode="auto">
              <a:xfrm>
                <a:off x="3168" y="2592"/>
                <a:ext cx="96" cy="144"/>
              </a:xfrm>
              <a:prstGeom prst="triangle">
                <a:avLst>
                  <a:gd name="adj" fmla="val 50000"/>
                </a:avLst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279" name="AutoShape 7"/>
              <p:cNvSpPr>
                <a:spLocks noChangeArrowheads="1"/>
              </p:cNvSpPr>
              <p:nvPr/>
            </p:nvSpPr>
            <p:spPr bwMode="auto">
              <a:xfrm>
                <a:off x="3024" y="2544"/>
                <a:ext cx="96" cy="144"/>
              </a:xfrm>
              <a:prstGeom prst="triangle">
                <a:avLst>
                  <a:gd name="adj" fmla="val 50000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280" name="AutoShape 8"/>
              <p:cNvSpPr>
                <a:spLocks noChangeArrowheads="1"/>
              </p:cNvSpPr>
              <p:nvPr/>
            </p:nvSpPr>
            <p:spPr bwMode="auto">
              <a:xfrm>
                <a:off x="3024" y="2784"/>
                <a:ext cx="96" cy="144"/>
              </a:xfrm>
              <a:prstGeom prst="triangle">
                <a:avLst>
                  <a:gd name="adj" fmla="val 50000"/>
                </a:avLst>
              </a:prstGeom>
              <a:solidFill>
                <a:srgbClr val="FF00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281" name="Oval 9"/>
              <p:cNvSpPr>
                <a:spLocks noChangeArrowheads="1"/>
              </p:cNvSpPr>
              <p:nvPr/>
            </p:nvSpPr>
            <p:spPr bwMode="auto">
              <a:xfrm>
                <a:off x="2832" y="2400"/>
                <a:ext cx="480" cy="57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4283" name="Text Box 11"/>
            <p:cNvSpPr txBox="1">
              <a:spLocks noChangeArrowheads="1"/>
            </p:cNvSpPr>
            <p:nvPr/>
          </p:nvSpPr>
          <p:spPr bwMode="auto">
            <a:xfrm>
              <a:off x="1968" y="3168"/>
              <a:ext cx="52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2800" i="1">
                  <a:solidFill>
                    <a:schemeClr val="tx1"/>
                  </a:solidFill>
                </a:rPr>
                <a:t>r</a:t>
              </a:r>
              <a:r>
                <a:rPr lang="en-US" sz="2800" i="1" baseline="-25000">
                  <a:solidFill>
                    <a:schemeClr val="tx1"/>
                  </a:solidFill>
                </a:rPr>
                <a:t>11</a:t>
              </a:r>
            </a:p>
          </p:txBody>
        </p:sp>
        <p:sp>
          <p:nvSpPr>
            <p:cNvPr id="54285" name="Oval 13"/>
            <p:cNvSpPr>
              <a:spLocks noChangeArrowheads="1"/>
            </p:cNvSpPr>
            <p:nvPr/>
          </p:nvSpPr>
          <p:spPr bwMode="auto">
            <a:xfrm>
              <a:off x="3696" y="3264"/>
              <a:ext cx="96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86" name="Oval 14"/>
            <p:cNvSpPr>
              <a:spLocks noChangeArrowheads="1"/>
            </p:cNvSpPr>
            <p:nvPr/>
          </p:nvSpPr>
          <p:spPr bwMode="auto">
            <a:xfrm>
              <a:off x="3840" y="3648"/>
              <a:ext cx="96" cy="96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88" name="Oval 16"/>
            <p:cNvSpPr>
              <a:spLocks noChangeArrowheads="1"/>
            </p:cNvSpPr>
            <p:nvPr/>
          </p:nvSpPr>
          <p:spPr bwMode="auto">
            <a:xfrm>
              <a:off x="3696" y="3120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89" name="Oval 17"/>
            <p:cNvSpPr>
              <a:spLocks noChangeArrowheads="1"/>
            </p:cNvSpPr>
            <p:nvPr/>
          </p:nvSpPr>
          <p:spPr bwMode="auto">
            <a:xfrm>
              <a:off x="3840" y="3792"/>
              <a:ext cx="96" cy="96"/>
            </a:xfrm>
            <a:prstGeom prst="ellipse">
              <a:avLst/>
            </a:prstGeom>
            <a:solidFill>
              <a:srgbClr val="FF00FF"/>
            </a:solidFill>
            <a:ln w="9525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91" name="Oval 19"/>
            <p:cNvSpPr>
              <a:spLocks noChangeArrowheads="1"/>
            </p:cNvSpPr>
            <p:nvPr/>
          </p:nvSpPr>
          <p:spPr bwMode="auto">
            <a:xfrm>
              <a:off x="3648" y="3024"/>
              <a:ext cx="384" cy="96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92" name="Line 20"/>
            <p:cNvSpPr>
              <a:spLocks noChangeShapeType="1"/>
            </p:cNvSpPr>
            <p:nvPr/>
          </p:nvSpPr>
          <p:spPr bwMode="auto">
            <a:xfrm>
              <a:off x="2448" y="2976"/>
              <a:ext cx="1296" cy="192"/>
            </a:xfrm>
            <a:prstGeom prst="line">
              <a:avLst/>
            </a:prstGeom>
            <a:noFill/>
            <a:ln w="9525">
              <a:solidFill>
                <a:schemeClr val="accent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93" name="Line 21"/>
            <p:cNvSpPr>
              <a:spLocks noChangeShapeType="1"/>
            </p:cNvSpPr>
            <p:nvPr/>
          </p:nvSpPr>
          <p:spPr bwMode="auto">
            <a:xfrm>
              <a:off x="2592" y="3120"/>
              <a:ext cx="1104" cy="24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94" name="Line 22"/>
            <p:cNvSpPr>
              <a:spLocks noChangeShapeType="1"/>
            </p:cNvSpPr>
            <p:nvPr/>
          </p:nvSpPr>
          <p:spPr bwMode="auto">
            <a:xfrm>
              <a:off x="2448" y="3072"/>
              <a:ext cx="1296" cy="24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95" name="Line 23"/>
            <p:cNvSpPr>
              <a:spLocks noChangeShapeType="1"/>
            </p:cNvSpPr>
            <p:nvPr/>
          </p:nvSpPr>
          <p:spPr bwMode="auto">
            <a:xfrm>
              <a:off x="2496" y="3360"/>
              <a:ext cx="1392" cy="528"/>
            </a:xfrm>
            <a:prstGeom prst="line">
              <a:avLst/>
            </a:prstGeom>
            <a:noFill/>
            <a:ln w="9525">
              <a:solidFill>
                <a:srgbClr val="FF00FF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96" name="Line 24"/>
            <p:cNvSpPr>
              <a:spLocks noChangeShapeType="1"/>
            </p:cNvSpPr>
            <p:nvPr/>
          </p:nvSpPr>
          <p:spPr bwMode="auto">
            <a:xfrm>
              <a:off x="2400" y="3168"/>
              <a:ext cx="1488" cy="528"/>
            </a:xfrm>
            <a:prstGeom prst="line">
              <a:avLst/>
            </a:prstGeom>
            <a:noFill/>
            <a:ln w="9525">
              <a:solidFill>
                <a:srgbClr val="00FF00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97" name="Text Box 25"/>
            <p:cNvSpPr txBox="1">
              <a:spLocks noChangeArrowheads="1"/>
            </p:cNvSpPr>
            <p:nvPr/>
          </p:nvSpPr>
          <p:spPr bwMode="auto">
            <a:xfrm>
              <a:off x="4080" y="3600"/>
              <a:ext cx="52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2800" i="1">
                  <a:solidFill>
                    <a:schemeClr val="tx1"/>
                  </a:solidFill>
                </a:rPr>
                <a:t>r</a:t>
              </a:r>
              <a:r>
                <a:rPr lang="en-US" sz="2800" i="1" baseline="-25000">
                  <a:solidFill>
                    <a:schemeClr val="tx1"/>
                  </a:solidFill>
                </a:rPr>
                <a:t>21</a:t>
              </a:r>
            </a:p>
          </p:txBody>
        </p:sp>
        <p:sp>
          <p:nvSpPr>
            <p:cNvPr id="54298" name="AutoShape 26"/>
            <p:cNvSpPr>
              <a:spLocks noChangeArrowheads="1"/>
            </p:cNvSpPr>
            <p:nvPr/>
          </p:nvSpPr>
          <p:spPr bwMode="auto">
            <a:xfrm>
              <a:off x="2304" y="3072"/>
              <a:ext cx="96" cy="144"/>
            </a:xfrm>
            <a:prstGeom prst="triangle">
              <a:avLst>
                <a:gd name="adj" fmla="val 50000"/>
              </a:avLst>
            </a:prstGeom>
            <a:solidFill>
              <a:srgbClr val="00FF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" name="Group 36"/>
            <p:cNvGrpSpPr>
              <a:grpSpLocks/>
            </p:cNvGrpSpPr>
            <p:nvPr/>
          </p:nvGrpSpPr>
          <p:grpSpPr bwMode="auto">
            <a:xfrm>
              <a:off x="3744" y="3408"/>
              <a:ext cx="240" cy="336"/>
              <a:chOff x="4368" y="2976"/>
              <a:chExt cx="240" cy="336"/>
            </a:xfrm>
          </p:grpSpPr>
          <p:sp>
            <p:nvSpPr>
              <p:cNvPr id="54301" name="Oval 29"/>
              <p:cNvSpPr>
                <a:spLocks noChangeArrowheads="1"/>
              </p:cNvSpPr>
              <p:nvPr/>
            </p:nvSpPr>
            <p:spPr bwMode="auto">
              <a:xfrm>
                <a:off x="4512" y="3216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5" name="Group 34"/>
              <p:cNvGrpSpPr>
                <a:grpSpLocks/>
              </p:cNvGrpSpPr>
              <p:nvPr/>
            </p:nvGrpSpPr>
            <p:grpSpPr bwMode="auto">
              <a:xfrm>
                <a:off x="4368" y="2976"/>
                <a:ext cx="192" cy="288"/>
                <a:chOff x="4368" y="2976"/>
                <a:chExt cx="192" cy="288"/>
              </a:xfrm>
            </p:grpSpPr>
            <p:sp>
              <p:nvSpPr>
                <p:cNvPr id="54299" name="Oval 27"/>
                <p:cNvSpPr>
                  <a:spLocks noChangeArrowheads="1"/>
                </p:cNvSpPr>
                <p:nvPr/>
              </p:nvSpPr>
              <p:spPr bwMode="auto">
                <a:xfrm>
                  <a:off x="4464" y="3072"/>
                  <a:ext cx="96" cy="96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300" name="Oval 28"/>
                <p:cNvSpPr>
                  <a:spLocks noChangeArrowheads="1"/>
                </p:cNvSpPr>
                <p:nvPr/>
              </p:nvSpPr>
              <p:spPr bwMode="auto">
                <a:xfrm>
                  <a:off x="4416" y="3168"/>
                  <a:ext cx="96" cy="96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302" name="Oval 30"/>
                <p:cNvSpPr>
                  <a:spLocks noChangeArrowheads="1"/>
                </p:cNvSpPr>
                <p:nvPr/>
              </p:nvSpPr>
              <p:spPr bwMode="auto">
                <a:xfrm>
                  <a:off x="4368" y="2976"/>
                  <a:ext cx="96" cy="96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303" name="Oval 31"/>
                <p:cNvSpPr>
                  <a:spLocks noChangeArrowheads="1"/>
                </p:cNvSpPr>
                <p:nvPr/>
              </p:nvSpPr>
              <p:spPr bwMode="auto">
                <a:xfrm>
                  <a:off x="4368" y="3072"/>
                  <a:ext cx="96" cy="96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36" name="TextBox 35"/>
          <p:cNvSpPr txBox="1"/>
          <p:nvPr/>
        </p:nvSpPr>
        <p:spPr>
          <a:xfrm>
            <a:off x="3733800" y="1676400"/>
            <a:ext cx="1752600" cy="107721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600" i="1" dirty="0" smtClean="0">
                <a:solidFill>
                  <a:srgbClr val="00FF00"/>
                </a:solidFill>
              </a:rPr>
              <a:t>r</a:t>
            </a:r>
            <a:r>
              <a:rPr lang="en-US" sz="1600" i="1" baseline="-25000" dirty="0" smtClean="0">
                <a:solidFill>
                  <a:srgbClr val="00FF00"/>
                </a:solidFill>
              </a:rPr>
              <a:t>11 </a:t>
            </a:r>
            <a:r>
              <a:rPr lang="en-US" sz="1600" i="1" dirty="0" smtClean="0">
                <a:solidFill>
                  <a:srgbClr val="00FF00"/>
                </a:solidFill>
              </a:rPr>
              <a:t>r</a:t>
            </a:r>
            <a:r>
              <a:rPr lang="en-US" sz="1600" i="1" baseline="-25000" dirty="0" smtClean="0">
                <a:solidFill>
                  <a:srgbClr val="00FF00"/>
                </a:solidFill>
              </a:rPr>
              <a:t>21</a:t>
            </a:r>
            <a:r>
              <a:rPr lang="en-US" sz="1600" i="1" dirty="0" smtClean="0">
                <a:solidFill>
                  <a:srgbClr val="00FF00"/>
                </a:solidFill>
              </a:rPr>
              <a:t> r</a:t>
            </a:r>
            <a:r>
              <a:rPr lang="en-US" sz="1600" i="1" baseline="-25000" dirty="0" smtClean="0">
                <a:solidFill>
                  <a:srgbClr val="00FF00"/>
                </a:solidFill>
              </a:rPr>
              <a:t>31 </a:t>
            </a:r>
            <a:r>
              <a:rPr lang="en-US" sz="1600" i="1" dirty="0" smtClean="0">
                <a:solidFill>
                  <a:srgbClr val="00FF00"/>
                </a:solidFill>
              </a:rPr>
              <a:t>r</a:t>
            </a:r>
            <a:r>
              <a:rPr lang="en-US" sz="1600" i="1" baseline="-25000" dirty="0" smtClean="0">
                <a:solidFill>
                  <a:srgbClr val="00FF00"/>
                </a:solidFill>
              </a:rPr>
              <a:t>41</a:t>
            </a:r>
            <a:r>
              <a:rPr lang="en-US" sz="1600" i="1" dirty="0" smtClean="0">
                <a:solidFill>
                  <a:srgbClr val="00FF00"/>
                </a:solidFill>
              </a:rPr>
              <a:t>* r</a:t>
            </a:r>
            <a:r>
              <a:rPr lang="en-US" sz="1600" i="1" baseline="-25000" dirty="0" smtClean="0">
                <a:solidFill>
                  <a:srgbClr val="00FF00"/>
                </a:solidFill>
              </a:rPr>
              <a:t>61</a:t>
            </a:r>
            <a:r>
              <a:rPr lang="en-US" sz="1600" dirty="0" smtClean="0"/>
              <a:t> </a:t>
            </a:r>
          </a:p>
          <a:p>
            <a:pPr>
              <a:buNone/>
            </a:pPr>
            <a:r>
              <a:rPr lang="en-US" sz="1600" i="1" dirty="0" smtClean="0">
                <a:solidFill>
                  <a:srgbClr val="FF0000"/>
                </a:solidFill>
              </a:rPr>
              <a:t>r</a:t>
            </a:r>
            <a:r>
              <a:rPr lang="en-US" sz="1600" i="1" baseline="-25000" dirty="0" smtClean="0">
                <a:solidFill>
                  <a:srgbClr val="FF0000"/>
                </a:solidFill>
              </a:rPr>
              <a:t>11 </a:t>
            </a:r>
            <a:r>
              <a:rPr lang="en-US" sz="1600" i="1" dirty="0" smtClean="0">
                <a:solidFill>
                  <a:srgbClr val="FF0000"/>
                </a:solidFill>
              </a:rPr>
              <a:t>r</a:t>
            </a:r>
            <a:r>
              <a:rPr lang="en-US" sz="1600" i="1" baseline="-25000" dirty="0" smtClean="0">
                <a:solidFill>
                  <a:srgbClr val="FF0000"/>
                </a:solidFill>
              </a:rPr>
              <a:t>21</a:t>
            </a:r>
            <a:r>
              <a:rPr lang="en-US" sz="1600" i="1" dirty="0" smtClean="0">
                <a:solidFill>
                  <a:srgbClr val="FF0000"/>
                </a:solidFill>
              </a:rPr>
              <a:t> r</a:t>
            </a:r>
            <a:r>
              <a:rPr lang="en-US" sz="1600" i="1" baseline="-25000" dirty="0" smtClean="0">
                <a:solidFill>
                  <a:srgbClr val="FF0000"/>
                </a:solidFill>
              </a:rPr>
              <a:t>31 </a:t>
            </a:r>
            <a:r>
              <a:rPr lang="en-US" sz="1600" i="1" dirty="0" smtClean="0">
                <a:solidFill>
                  <a:srgbClr val="FF0000"/>
                </a:solidFill>
              </a:rPr>
              <a:t>*</a:t>
            </a:r>
            <a:r>
              <a:rPr lang="en-US" sz="1600" i="1" baseline="-25000" dirty="0" smtClean="0">
                <a:solidFill>
                  <a:srgbClr val="FF0000"/>
                </a:solidFill>
              </a:rPr>
              <a:t> </a:t>
            </a:r>
            <a:r>
              <a:rPr lang="en-US" sz="1600" i="1" dirty="0" smtClean="0">
                <a:solidFill>
                  <a:srgbClr val="FF0000"/>
                </a:solidFill>
              </a:rPr>
              <a:t>* r</a:t>
            </a:r>
            <a:r>
              <a:rPr lang="en-US" sz="1600" i="1" baseline="-25000" dirty="0" smtClean="0">
                <a:solidFill>
                  <a:srgbClr val="FF0000"/>
                </a:solidFill>
              </a:rPr>
              <a:t>61</a:t>
            </a:r>
            <a:r>
              <a:rPr lang="en-US" sz="1600" i="1" baseline="-25000" dirty="0" smtClean="0"/>
              <a:t> </a:t>
            </a:r>
          </a:p>
          <a:p>
            <a:pPr>
              <a:buNone/>
            </a:pPr>
            <a:r>
              <a:rPr lang="en-US" sz="1600" i="1" dirty="0" smtClean="0"/>
              <a:t>r</a:t>
            </a:r>
            <a:r>
              <a:rPr lang="en-US" sz="1600" i="1" baseline="-25000" dirty="0" smtClean="0"/>
              <a:t>11 </a:t>
            </a:r>
            <a:r>
              <a:rPr lang="en-US" sz="1600" i="1" dirty="0" smtClean="0"/>
              <a:t>r</a:t>
            </a:r>
            <a:r>
              <a:rPr lang="en-US" sz="1600" i="1" baseline="-25000" dirty="0" smtClean="0"/>
              <a:t>21</a:t>
            </a:r>
            <a:r>
              <a:rPr lang="en-US" sz="1600" i="1" dirty="0" smtClean="0"/>
              <a:t> r</a:t>
            </a:r>
            <a:r>
              <a:rPr lang="en-US" sz="1600" i="1" baseline="-25000" dirty="0" smtClean="0"/>
              <a:t>31 </a:t>
            </a:r>
            <a:r>
              <a:rPr lang="en-US" sz="1600" i="1" dirty="0" smtClean="0"/>
              <a:t>r</a:t>
            </a:r>
            <a:r>
              <a:rPr lang="en-US" sz="1600" i="1" baseline="-25000" dirty="0" smtClean="0"/>
              <a:t>41</a:t>
            </a:r>
            <a:r>
              <a:rPr lang="en-US" sz="1600" i="1" dirty="0" smtClean="0"/>
              <a:t>* r</a:t>
            </a:r>
            <a:r>
              <a:rPr lang="en-US" sz="1600" i="1" baseline="-25000" dirty="0" smtClean="0"/>
              <a:t>61</a:t>
            </a:r>
            <a:endParaRPr lang="en-US" sz="1600" dirty="0" smtClean="0"/>
          </a:p>
          <a:p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CS, HKU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21A27-F269-4260-A1BC-272EEA5BCEDD}" type="slidenum">
              <a:rPr lang="en-US"/>
              <a:pPr/>
              <a:t>23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Indexing using periodic patterns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>
              <a:buFontTx/>
              <a:buBlip>
                <a:blip r:embed="rId2"/>
              </a:buBlip>
            </a:pPr>
            <a:r>
              <a:rPr lang="en-US" u="sng">
                <a:solidFill>
                  <a:srgbClr val="0000FF"/>
                </a:solidFill>
              </a:rPr>
              <a:t>Indexing schema</a:t>
            </a:r>
          </a:p>
          <a:p>
            <a:pPr marL="571500" indent="-571500">
              <a:buFontTx/>
              <a:buBlip>
                <a:blip r:embed="rId2"/>
              </a:buBlip>
            </a:pPr>
            <a:r>
              <a:rPr lang="en-US">
                <a:solidFill>
                  <a:schemeClr val="folHlink"/>
                </a:solidFill>
              </a:rPr>
              <a:t>Query processing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CS, HKU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F0EEE-7F22-46B1-BA62-6436DD24C042}" type="slidenum">
              <a:rPr lang="en-US"/>
              <a:pPr/>
              <a:t>24</a:t>
            </a:fld>
            <a:endParaRPr lang="en-US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Indexing schema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Let </a:t>
            </a:r>
            <a:r>
              <a:rPr lang="en-US" sz="2800" i="1" dirty="0"/>
              <a:t>S</a:t>
            </a:r>
            <a:r>
              <a:rPr lang="en-US" sz="2800" dirty="0"/>
              <a:t> be the set of moving objects</a:t>
            </a:r>
            <a:endParaRPr lang="en-US" sz="2800" i="1" dirty="0">
              <a:sym typeface="Symbol" pitchFamily="18" charset="2"/>
            </a:endParaRPr>
          </a:p>
          <a:p>
            <a:r>
              <a:rPr lang="en-US" sz="2800" dirty="0">
                <a:solidFill>
                  <a:srgbClr val="0000FF"/>
                </a:solidFill>
              </a:rPr>
              <a:t>Period Index</a:t>
            </a:r>
            <a:r>
              <a:rPr lang="en-US" sz="2800" i="1" dirty="0">
                <a:solidFill>
                  <a:srgbClr val="0000FF"/>
                </a:solidFill>
              </a:rPr>
              <a:t>(PI)</a:t>
            </a:r>
            <a:r>
              <a:rPr lang="en-US" sz="2800" dirty="0"/>
              <a:t> stores trajectories for objects that follow some periodic pattern, it contains two parts</a:t>
            </a:r>
          </a:p>
          <a:p>
            <a:pPr lvl="1"/>
            <a:r>
              <a:rPr lang="en-US" sz="2400" i="1" dirty="0"/>
              <a:t>Pattern Index: </a:t>
            </a:r>
            <a:r>
              <a:rPr lang="en-US" sz="2400" dirty="0"/>
              <a:t>organize the periodic patterns found for each object </a:t>
            </a:r>
            <a:r>
              <a:rPr lang="en-US" sz="2400" i="1" dirty="0" err="1"/>
              <a:t>o</a:t>
            </a:r>
            <a:r>
              <a:rPr lang="en-US" sz="2400" i="1" dirty="0" err="1">
                <a:sym typeface="Symbol" pitchFamily="18" charset="2"/>
              </a:rPr>
              <a:t>S</a:t>
            </a:r>
            <a:endParaRPr lang="en-US" sz="2400" i="1" dirty="0">
              <a:sym typeface="Symbol" pitchFamily="18" charset="2"/>
            </a:endParaRPr>
          </a:p>
          <a:p>
            <a:pPr lvl="1"/>
            <a:r>
              <a:rPr lang="en-US" sz="2400" i="1" dirty="0">
                <a:sym typeface="Symbol" pitchFamily="18" charset="2"/>
              </a:rPr>
              <a:t>Location Index: </a:t>
            </a:r>
            <a:r>
              <a:rPr lang="en-US" sz="2400" dirty="0">
                <a:sym typeface="Symbol" pitchFamily="18" charset="2"/>
              </a:rPr>
              <a:t>stores actual locations for each object </a:t>
            </a:r>
            <a:r>
              <a:rPr lang="en-US" sz="2400" i="1" dirty="0" err="1"/>
              <a:t>o</a:t>
            </a:r>
            <a:r>
              <a:rPr lang="en-US" sz="2400" i="1" dirty="0" err="1">
                <a:sym typeface="Symbol" pitchFamily="18" charset="2"/>
              </a:rPr>
              <a:t>S</a:t>
            </a:r>
            <a:r>
              <a:rPr lang="en-US" sz="2400" dirty="0">
                <a:sym typeface="Symbol" pitchFamily="18" charset="2"/>
              </a:rPr>
              <a:t> that has some pattern in </a:t>
            </a:r>
            <a:r>
              <a:rPr lang="en-US" sz="2400" i="1" dirty="0">
                <a:sym typeface="Symbol" pitchFamily="18" charset="2"/>
              </a:rPr>
              <a:t>PI</a:t>
            </a:r>
            <a:r>
              <a:rPr lang="en-US" sz="2400" dirty="0">
                <a:sym typeface="Symbol" pitchFamily="18" charset="2"/>
              </a:rPr>
              <a:t>.</a:t>
            </a:r>
            <a:endParaRPr lang="en-US" sz="2400" i="1" dirty="0">
              <a:sym typeface="Symbol" pitchFamily="18" charset="2"/>
            </a:endParaRPr>
          </a:p>
          <a:p>
            <a:r>
              <a:rPr lang="en-US" sz="2800" dirty="0">
                <a:solidFill>
                  <a:srgbClr val="0000FF"/>
                </a:solidFill>
              </a:rPr>
              <a:t>Exception Index</a:t>
            </a:r>
            <a:r>
              <a:rPr lang="en-US" sz="2800" i="1" dirty="0">
                <a:solidFill>
                  <a:srgbClr val="0000FF"/>
                </a:solidFill>
              </a:rPr>
              <a:t>(EI</a:t>
            </a:r>
            <a:r>
              <a:rPr lang="en-US" sz="2800" i="1" dirty="0" smtClean="0">
                <a:solidFill>
                  <a:srgbClr val="0000FF"/>
                </a:solidFill>
              </a:rPr>
              <a:t>) </a:t>
            </a:r>
            <a:r>
              <a:rPr lang="en-US" sz="2800" dirty="0" smtClean="0"/>
              <a:t>stores all the other points using 3D-Rtree</a:t>
            </a:r>
            <a:r>
              <a:rPr lang="en-US" sz="2400" dirty="0" smtClean="0"/>
              <a:t> (The third dimension is Timestamp)</a:t>
            </a:r>
            <a:endParaRPr lang="en-US" sz="2400" dirty="0"/>
          </a:p>
          <a:p>
            <a:pPr>
              <a:buNone/>
            </a:pPr>
            <a:endParaRPr lang="en-US" sz="2800" i="1" dirty="0" smtClean="0">
              <a:solidFill>
                <a:srgbClr val="0000FF"/>
              </a:solidFill>
            </a:endParaRPr>
          </a:p>
          <a:p>
            <a:pPr>
              <a:buNone/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CS, HKU</a:t>
            </a:r>
          </a:p>
        </p:txBody>
      </p:sp>
      <p:sp>
        <p:nvSpPr>
          <p:cNvPr id="3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9313D-2B0E-4CFE-BF7B-1CBB338AC9E7}" type="slidenum">
              <a:rPr lang="en-US"/>
              <a:pPr/>
              <a:t>25</a:t>
            </a:fld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685800"/>
            <a:ext cx="8077200" cy="3581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>
                <a:solidFill>
                  <a:srgbClr val="0000FF"/>
                </a:solidFill>
              </a:rPr>
              <a:t>Pattern Index</a:t>
            </a:r>
            <a:r>
              <a:rPr lang="en-US" sz="2800" dirty="0"/>
              <a:t>: </a:t>
            </a:r>
          </a:p>
          <a:p>
            <a:pPr lvl="1">
              <a:lnSpc>
                <a:spcPct val="90000"/>
              </a:lnSpc>
            </a:pPr>
            <a:r>
              <a:rPr lang="en-US" sz="2400" i="1" dirty="0"/>
              <a:t>P = r</a:t>
            </a:r>
            <a:r>
              <a:rPr lang="en-US" sz="2400" i="1" baseline="-25000" dirty="0"/>
              <a:t>0</a:t>
            </a:r>
            <a:r>
              <a:rPr lang="en-US" sz="2400" i="1" dirty="0"/>
              <a:t>r</a:t>
            </a:r>
            <a:r>
              <a:rPr lang="en-US" sz="2400" i="1" baseline="-25000" dirty="0"/>
              <a:t>1</a:t>
            </a:r>
            <a:r>
              <a:rPr lang="en-US" sz="2400" i="1" dirty="0"/>
              <a:t>...r</a:t>
            </a:r>
            <a:r>
              <a:rPr lang="en-US" sz="2400" i="1" baseline="-25000" dirty="0"/>
              <a:t>T-1</a:t>
            </a:r>
            <a:r>
              <a:rPr lang="en-US" sz="2400" dirty="0"/>
              <a:t> for an object </a:t>
            </a:r>
            <a:r>
              <a:rPr lang="en-US" sz="2400" i="1" dirty="0"/>
              <a:t>o</a:t>
            </a:r>
            <a:r>
              <a:rPr lang="en-US" sz="2400" dirty="0"/>
              <a:t>, for each </a:t>
            </a:r>
            <a:r>
              <a:rPr lang="en-US" sz="2400" i="1" dirty="0" err="1"/>
              <a:t>r</a:t>
            </a:r>
            <a:r>
              <a:rPr lang="en-US" sz="2400" i="1" baseline="-25000" dirty="0" err="1"/>
              <a:t>i</a:t>
            </a:r>
            <a:r>
              <a:rPr lang="en-US" sz="2400" i="1" dirty="0" err="1">
                <a:sym typeface="Symbol" pitchFamily="18" charset="2"/>
              </a:rPr>
              <a:t></a:t>
            </a:r>
            <a:r>
              <a:rPr lang="en-US" sz="2400" i="1" dirty="0" err="1"/>
              <a:t>P</a:t>
            </a:r>
            <a:r>
              <a:rPr lang="en-US" sz="2400" dirty="0"/>
              <a:t>, get MBR </a:t>
            </a:r>
            <a:r>
              <a:rPr lang="en-US" sz="2400" i="1" dirty="0"/>
              <a:t>M</a:t>
            </a:r>
            <a:r>
              <a:rPr lang="en-US" sz="2400" i="1" baseline="-25000" dirty="0"/>
              <a:t>i</a:t>
            </a:r>
            <a:r>
              <a:rPr lang="en-US" sz="2400" dirty="0"/>
              <a:t> for it. The Pattern Index is a </a:t>
            </a:r>
            <a:r>
              <a:rPr lang="en-US" sz="2400" dirty="0">
                <a:solidFill>
                  <a:srgbClr val="FF0000"/>
                </a:solidFill>
              </a:rPr>
              <a:t>2D R-Tree </a:t>
            </a:r>
            <a:r>
              <a:rPr lang="en-US" sz="2400" dirty="0"/>
              <a:t>on </a:t>
            </a:r>
            <a:r>
              <a:rPr lang="en-US" sz="2400" i="1" dirty="0"/>
              <a:t>M</a:t>
            </a:r>
            <a:r>
              <a:rPr lang="en-US" sz="2400" i="1" baseline="-25000" dirty="0"/>
              <a:t>i</a:t>
            </a: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800" dirty="0">
                <a:solidFill>
                  <a:srgbClr val="0000FF"/>
                </a:solidFill>
              </a:rPr>
              <a:t>Location Index</a:t>
            </a:r>
            <a:r>
              <a:rPr lang="en-US" sz="2800" dirty="0"/>
              <a:t>: </a:t>
            </a:r>
            <a:endParaRPr lang="en-US" sz="2800" dirty="0">
              <a:sym typeface="Symbol" pitchFamily="18" charset="2"/>
            </a:endParaRPr>
          </a:p>
          <a:p>
            <a:pPr lvl="1">
              <a:lnSpc>
                <a:spcPct val="90000"/>
              </a:lnSpc>
            </a:pPr>
            <a:r>
              <a:rPr lang="en-US" sz="2400" dirty="0">
                <a:solidFill>
                  <a:srgbClr val="FF0000"/>
                </a:solidFill>
              </a:rPr>
              <a:t>Hash table </a:t>
            </a:r>
            <a:r>
              <a:rPr lang="en-US" sz="2400" dirty="0"/>
              <a:t>indexed on object id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cs typeface="Times New Roman" pitchFamily="18" charset="0"/>
              </a:rPr>
              <a:t>Each entry </a:t>
            </a:r>
            <a:r>
              <a:rPr lang="en-US" sz="2400" i="1" dirty="0">
                <a:cs typeface="Times New Roman" pitchFamily="18" charset="0"/>
              </a:rPr>
              <a:t>h</a:t>
            </a:r>
            <a:r>
              <a:rPr lang="en-US" sz="2400" dirty="0">
                <a:cs typeface="Times New Roman" pitchFamily="18" charset="0"/>
              </a:rPr>
              <a:t> contains: </a:t>
            </a:r>
            <a:r>
              <a:rPr lang="en-US" sz="2400" dirty="0">
                <a:solidFill>
                  <a:srgbClr val="FF0000"/>
                </a:solidFill>
                <a:cs typeface="Times New Roman" pitchFamily="18" charset="0"/>
              </a:rPr>
              <a:t>period </a:t>
            </a:r>
            <a:r>
              <a:rPr lang="en-US" sz="2400" i="1" dirty="0">
                <a:solidFill>
                  <a:srgbClr val="FF0000"/>
                </a:solidFill>
                <a:cs typeface="Times New Roman" pitchFamily="18" charset="0"/>
              </a:rPr>
              <a:t>T</a:t>
            </a:r>
            <a:r>
              <a:rPr lang="en-US" sz="2400" dirty="0">
                <a:cs typeface="Times New Roman" pitchFamily="18" charset="0"/>
              </a:rPr>
              <a:t> of the object </a:t>
            </a:r>
            <a:r>
              <a:rPr lang="en-US" sz="2400" i="1" dirty="0">
                <a:cs typeface="Times New Roman" pitchFamily="18" charset="0"/>
              </a:rPr>
              <a:t>o</a:t>
            </a:r>
            <a:r>
              <a:rPr lang="en-US" sz="2400" dirty="0">
                <a:cs typeface="Times New Roman" pitchFamily="18" charset="0"/>
              </a:rPr>
              <a:t> and a </a:t>
            </a:r>
            <a:r>
              <a:rPr lang="en-US" sz="2400" dirty="0">
                <a:solidFill>
                  <a:srgbClr val="FF0000"/>
                </a:solidFill>
                <a:cs typeface="Times New Roman" pitchFamily="18" charset="0"/>
              </a:rPr>
              <a:t>pointer</a:t>
            </a:r>
            <a:r>
              <a:rPr lang="en-US" sz="2400" dirty="0">
                <a:cs typeface="Times New Roman" pitchFamily="18" charset="0"/>
              </a:rPr>
              <a:t> to the fist disk page that contains locations of </a:t>
            </a:r>
            <a:r>
              <a:rPr lang="en-US" sz="2400" i="1" dirty="0">
                <a:cs typeface="Times New Roman" pitchFamily="18" charset="0"/>
              </a:rPr>
              <a:t>o</a:t>
            </a:r>
            <a:endParaRPr lang="en-US" sz="2400" dirty="0">
              <a:cs typeface="Times New Roman" pitchFamily="18" charset="0"/>
            </a:endParaRPr>
          </a:p>
          <a:p>
            <a:pPr lvl="1">
              <a:lnSpc>
                <a:spcPct val="90000"/>
              </a:lnSpc>
            </a:pPr>
            <a:r>
              <a:rPr lang="en-US" sz="2400" dirty="0">
                <a:cs typeface="Times New Roman" pitchFamily="18" charset="0"/>
              </a:rPr>
              <a:t>The locations in each page are organized as an array ordered by the  timestamps and stored sequentially</a:t>
            </a:r>
            <a:r>
              <a:rPr lang="en-US" sz="2400" dirty="0"/>
              <a:t> </a:t>
            </a:r>
          </a:p>
        </p:txBody>
      </p:sp>
      <p:graphicFrame>
        <p:nvGraphicFramePr>
          <p:cNvPr id="32824" name="Group 56"/>
          <p:cNvGraphicFramePr>
            <a:graphicFrameLocks noGrp="1"/>
          </p:cNvGraphicFramePr>
          <p:nvPr/>
        </p:nvGraphicFramePr>
        <p:xfrm>
          <a:off x="3886200" y="4343400"/>
          <a:ext cx="1905000" cy="457200"/>
        </p:xfrm>
        <a:graphic>
          <a:graphicData uri="http://schemas.openxmlformats.org/drawingml/2006/table">
            <a:tbl>
              <a:tblPr/>
              <a:tblGrid>
                <a:gridCol w="635000"/>
                <a:gridCol w="635000"/>
                <a:gridCol w="635000"/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</a:t>
                      </a:r>
                      <a:r>
                        <a:rPr kumimoji="0" lang="en-US" sz="2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</a:t>
                      </a:r>
                      <a:r>
                        <a:rPr kumimoji="0" lang="en-US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32837" name="Group 69"/>
          <p:cNvGrpSpPr>
            <a:grpSpLocks/>
          </p:cNvGrpSpPr>
          <p:nvPr/>
        </p:nvGrpSpPr>
        <p:grpSpPr bwMode="auto">
          <a:xfrm>
            <a:off x="381000" y="5181600"/>
            <a:ext cx="4419600" cy="533400"/>
            <a:chOff x="240" y="3264"/>
            <a:chExt cx="2784" cy="336"/>
          </a:xfrm>
        </p:grpSpPr>
        <p:sp>
          <p:nvSpPr>
            <p:cNvPr id="32777" name="Text Box 9"/>
            <p:cNvSpPr txBox="1">
              <a:spLocks noChangeArrowheads="1"/>
            </p:cNvSpPr>
            <p:nvPr/>
          </p:nvSpPr>
          <p:spPr bwMode="auto">
            <a:xfrm>
              <a:off x="240" y="3264"/>
              <a:ext cx="912" cy="33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i="1">
                  <a:solidFill>
                    <a:schemeClr val="tx1"/>
                  </a:solidFill>
                </a:rPr>
                <a:t>l</a:t>
              </a:r>
              <a:r>
                <a:rPr lang="en-US" sz="2800" i="1" baseline="-25000">
                  <a:solidFill>
                    <a:schemeClr val="tx1"/>
                  </a:solidFill>
                </a:rPr>
                <a:t>0</a:t>
              </a:r>
              <a:r>
                <a:rPr lang="en-US" sz="2800" i="1">
                  <a:solidFill>
                    <a:schemeClr val="tx1"/>
                  </a:solidFill>
                </a:rPr>
                <a:t>l</a:t>
              </a:r>
              <a:r>
                <a:rPr lang="en-US" sz="2800" i="1" baseline="-25000">
                  <a:solidFill>
                    <a:schemeClr val="tx1"/>
                  </a:solidFill>
                </a:rPr>
                <a:t>1</a:t>
              </a:r>
              <a:r>
                <a:rPr lang="en-US" sz="2800" i="1">
                  <a:solidFill>
                    <a:schemeClr val="tx1"/>
                  </a:solidFill>
                </a:rPr>
                <a:t>l</a:t>
              </a:r>
              <a:r>
                <a:rPr lang="en-US" sz="2800" i="1" baseline="-25000">
                  <a:solidFill>
                    <a:schemeClr val="tx1"/>
                  </a:solidFill>
                </a:rPr>
                <a:t>2... </a:t>
              </a:r>
              <a:r>
                <a:rPr lang="en-US" sz="2800" i="1">
                  <a:solidFill>
                    <a:schemeClr val="tx1"/>
                  </a:solidFill>
                </a:rPr>
                <a:t>l</a:t>
              </a:r>
              <a:r>
                <a:rPr lang="en-US" sz="2800" i="1" baseline="-25000">
                  <a:solidFill>
                    <a:schemeClr val="tx1"/>
                  </a:solidFill>
                </a:rPr>
                <a:t>9</a:t>
              </a:r>
            </a:p>
          </p:txBody>
        </p:sp>
        <p:sp>
          <p:nvSpPr>
            <p:cNvPr id="32779" name="Text Box 11"/>
            <p:cNvSpPr txBox="1">
              <a:spLocks noChangeArrowheads="1"/>
            </p:cNvSpPr>
            <p:nvPr/>
          </p:nvSpPr>
          <p:spPr bwMode="auto">
            <a:xfrm>
              <a:off x="1152" y="3264"/>
              <a:ext cx="1248" cy="33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i="1">
                  <a:solidFill>
                    <a:schemeClr val="tx1"/>
                  </a:solidFill>
                </a:rPr>
                <a:t>l</a:t>
              </a:r>
              <a:r>
                <a:rPr lang="en-US" sz="2800" i="1" baseline="-25000">
                  <a:solidFill>
                    <a:schemeClr val="tx1"/>
                  </a:solidFill>
                </a:rPr>
                <a:t>10</a:t>
              </a:r>
              <a:r>
                <a:rPr lang="en-US" sz="2800" i="1">
                  <a:solidFill>
                    <a:schemeClr val="tx1"/>
                  </a:solidFill>
                </a:rPr>
                <a:t>l</a:t>
              </a:r>
              <a:r>
                <a:rPr lang="en-US" sz="2800" i="1" baseline="-25000">
                  <a:solidFill>
                    <a:schemeClr val="tx1"/>
                  </a:solidFill>
                </a:rPr>
                <a:t>11</a:t>
              </a:r>
              <a:r>
                <a:rPr lang="en-US" sz="2800" i="1">
                  <a:solidFill>
                    <a:schemeClr val="tx1"/>
                  </a:solidFill>
                </a:rPr>
                <a:t>l</a:t>
              </a:r>
              <a:r>
                <a:rPr lang="en-US" sz="2800" i="1" baseline="-25000">
                  <a:solidFill>
                    <a:schemeClr val="tx1"/>
                  </a:solidFill>
                </a:rPr>
                <a:t>12... </a:t>
              </a:r>
              <a:r>
                <a:rPr lang="en-US" sz="2800" i="1">
                  <a:solidFill>
                    <a:schemeClr val="tx1"/>
                  </a:solidFill>
                </a:rPr>
                <a:t>l</a:t>
              </a:r>
              <a:r>
                <a:rPr lang="en-US" sz="2800" i="1" baseline="-25000">
                  <a:solidFill>
                    <a:schemeClr val="tx1"/>
                  </a:solidFill>
                </a:rPr>
                <a:t>19</a:t>
              </a:r>
            </a:p>
          </p:txBody>
        </p:sp>
        <p:sp>
          <p:nvSpPr>
            <p:cNvPr id="32826" name="Rectangle 58"/>
            <p:cNvSpPr>
              <a:spLocks noChangeArrowheads="1"/>
            </p:cNvSpPr>
            <p:nvPr/>
          </p:nvSpPr>
          <p:spPr bwMode="auto">
            <a:xfrm>
              <a:off x="2400" y="3264"/>
              <a:ext cx="624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2838" name="Group 70"/>
          <p:cNvGrpSpPr>
            <a:grpSpLocks/>
          </p:cNvGrpSpPr>
          <p:nvPr/>
        </p:nvGrpSpPr>
        <p:grpSpPr bwMode="auto">
          <a:xfrm>
            <a:off x="5410200" y="5181600"/>
            <a:ext cx="2438400" cy="533400"/>
            <a:chOff x="3408" y="3264"/>
            <a:chExt cx="1536" cy="336"/>
          </a:xfrm>
        </p:grpSpPr>
        <p:sp>
          <p:nvSpPr>
            <p:cNvPr id="32783" name="Text Box 15"/>
            <p:cNvSpPr txBox="1">
              <a:spLocks noChangeArrowheads="1"/>
            </p:cNvSpPr>
            <p:nvPr/>
          </p:nvSpPr>
          <p:spPr bwMode="auto">
            <a:xfrm>
              <a:off x="3408" y="3264"/>
              <a:ext cx="912" cy="33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i="1">
                  <a:solidFill>
                    <a:schemeClr val="tx1"/>
                  </a:solidFill>
                </a:rPr>
                <a:t>l</a:t>
              </a:r>
              <a:r>
                <a:rPr lang="en-US" sz="2800" i="1" baseline="-25000">
                  <a:solidFill>
                    <a:schemeClr val="tx1"/>
                  </a:solidFill>
                </a:rPr>
                <a:t>0</a:t>
              </a:r>
              <a:r>
                <a:rPr lang="en-US" sz="2800" i="1">
                  <a:solidFill>
                    <a:schemeClr val="tx1"/>
                  </a:solidFill>
                </a:rPr>
                <a:t>l</a:t>
              </a:r>
              <a:r>
                <a:rPr lang="en-US" sz="2800" i="1" baseline="-25000">
                  <a:solidFill>
                    <a:schemeClr val="tx1"/>
                  </a:solidFill>
                </a:rPr>
                <a:t>1</a:t>
              </a:r>
              <a:r>
                <a:rPr lang="en-US" sz="2800" i="1">
                  <a:solidFill>
                    <a:schemeClr val="tx1"/>
                  </a:solidFill>
                </a:rPr>
                <a:t>l</a:t>
              </a:r>
              <a:r>
                <a:rPr lang="en-US" sz="2800" i="1" baseline="-25000">
                  <a:solidFill>
                    <a:schemeClr val="tx1"/>
                  </a:solidFill>
                </a:rPr>
                <a:t>2... </a:t>
              </a:r>
              <a:r>
                <a:rPr lang="en-US" sz="2800" i="1">
                  <a:solidFill>
                    <a:schemeClr val="tx1"/>
                  </a:solidFill>
                </a:rPr>
                <a:t>l</a:t>
              </a:r>
              <a:r>
                <a:rPr lang="en-US" sz="2800" i="1" baseline="-25000">
                  <a:solidFill>
                    <a:schemeClr val="tx1"/>
                  </a:solidFill>
                </a:rPr>
                <a:t>9</a:t>
              </a:r>
            </a:p>
          </p:txBody>
        </p:sp>
        <p:sp>
          <p:nvSpPr>
            <p:cNvPr id="32827" name="Rectangle 59"/>
            <p:cNvSpPr>
              <a:spLocks noChangeArrowheads="1"/>
            </p:cNvSpPr>
            <p:nvPr/>
          </p:nvSpPr>
          <p:spPr bwMode="auto">
            <a:xfrm>
              <a:off x="4320" y="3264"/>
              <a:ext cx="624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2829" name="Line 61"/>
          <p:cNvSpPr>
            <a:spLocks noChangeShapeType="1"/>
          </p:cNvSpPr>
          <p:nvPr/>
        </p:nvSpPr>
        <p:spPr bwMode="auto">
          <a:xfrm>
            <a:off x="4114800" y="4724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2832" name="Group 64"/>
          <p:cNvGrpSpPr>
            <a:grpSpLocks/>
          </p:cNvGrpSpPr>
          <p:nvPr/>
        </p:nvGrpSpPr>
        <p:grpSpPr bwMode="auto">
          <a:xfrm>
            <a:off x="1066800" y="4953000"/>
            <a:ext cx="3048000" cy="228600"/>
            <a:chOff x="672" y="3120"/>
            <a:chExt cx="1920" cy="144"/>
          </a:xfrm>
        </p:grpSpPr>
        <p:sp>
          <p:nvSpPr>
            <p:cNvPr id="32830" name="Line 62"/>
            <p:cNvSpPr>
              <a:spLocks noChangeShapeType="1"/>
            </p:cNvSpPr>
            <p:nvPr/>
          </p:nvSpPr>
          <p:spPr bwMode="auto">
            <a:xfrm flipH="1">
              <a:off x="672" y="3120"/>
              <a:ext cx="19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31" name="Line 63"/>
            <p:cNvSpPr>
              <a:spLocks noChangeShapeType="1"/>
            </p:cNvSpPr>
            <p:nvPr/>
          </p:nvSpPr>
          <p:spPr bwMode="auto">
            <a:xfrm>
              <a:off x="672" y="312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2834" name="Line 66"/>
          <p:cNvSpPr>
            <a:spLocks noChangeShapeType="1"/>
          </p:cNvSpPr>
          <p:nvPr/>
        </p:nvSpPr>
        <p:spPr bwMode="auto">
          <a:xfrm>
            <a:off x="4800600" y="49530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2836" name="Group 68"/>
          <p:cNvGrpSpPr>
            <a:grpSpLocks/>
          </p:cNvGrpSpPr>
          <p:nvPr/>
        </p:nvGrpSpPr>
        <p:grpSpPr bwMode="auto">
          <a:xfrm>
            <a:off x="4800600" y="4724400"/>
            <a:ext cx="1219200" cy="457200"/>
            <a:chOff x="3024" y="2976"/>
            <a:chExt cx="768" cy="288"/>
          </a:xfrm>
        </p:grpSpPr>
        <p:sp>
          <p:nvSpPr>
            <p:cNvPr id="32833" name="Line 65"/>
            <p:cNvSpPr>
              <a:spLocks noChangeShapeType="1"/>
            </p:cNvSpPr>
            <p:nvPr/>
          </p:nvSpPr>
          <p:spPr bwMode="auto">
            <a:xfrm>
              <a:off x="3024" y="29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35" name="Line 67"/>
            <p:cNvSpPr>
              <a:spLocks noChangeShapeType="1"/>
            </p:cNvSpPr>
            <p:nvPr/>
          </p:nvSpPr>
          <p:spPr bwMode="auto">
            <a:xfrm>
              <a:off x="3792" y="312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CS, HKU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0A101-8F63-4C28-9CF8-D7BA9FA8C925}" type="slidenum">
              <a:rPr lang="en-US"/>
              <a:pPr/>
              <a:t>26</a:t>
            </a:fld>
            <a:endParaRPr lang="en-US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Exception Index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FF"/>
                </a:solidFill>
              </a:rPr>
              <a:t>Exception Index</a:t>
            </a:r>
            <a:r>
              <a:rPr lang="en-US" i="1" dirty="0">
                <a:solidFill>
                  <a:srgbClr val="0000FF"/>
                </a:solidFill>
              </a:rPr>
              <a:t>(EI)</a:t>
            </a:r>
            <a:r>
              <a:rPr lang="en-US" dirty="0">
                <a:solidFill>
                  <a:srgbClr val="0000FF"/>
                </a:solidFill>
              </a:rPr>
              <a:t>: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Locations of objects which do not follow any periodic movement </a:t>
            </a:r>
          </a:p>
          <a:p>
            <a:pPr lvl="1"/>
            <a:r>
              <a:rPr lang="en-US" dirty="0"/>
              <a:t>Locations for * positions of periodic segment in patterns </a:t>
            </a:r>
          </a:p>
          <a:p>
            <a:pPr lvl="1"/>
            <a:r>
              <a:rPr lang="en-US" dirty="0"/>
              <a:t>Locations of periodic segments that do not apply with the periodic pattern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Typical 3D R-tree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CS, HKU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2B374-1421-4C61-B2C0-9F6FCDD02D39}" type="slidenum">
              <a:rPr lang="en-US"/>
              <a:pPr/>
              <a:t>27</a:t>
            </a:fld>
            <a:endParaRPr lang="en-US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Indexing using periodic patterns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>
              <a:buFontTx/>
              <a:buBlip>
                <a:blip r:embed="rId2"/>
              </a:buBlip>
            </a:pPr>
            <a:r>
              <a:rPr lang="en-US"/>
              <a:t>Indexing schema</a:t>
            </a:r>
          </a:p>
          <a:p>
            <a:pPr marL="571500" indent="-571500">
              <a:buFontTx/>
              <a:buBlip>
                <a:blip r:embed="rId2"/>
              </a:buBlip>
            </a:pPr>
            <a:r>
              <a:rPr lang="en-US" u="sng">
                <a:solidFill>
                  <a:srgbClr val="0000FF"/>
                </a:solidFill>
              </a:rPr>
              <a:t>Query processing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CS, HKU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39DEA-BC98-43E8-B188-592DCEC29A0F}" type="slidenum">
              <a:rPr lang="en-US"/>
              <a:pPr/>
              <a:t>28</a:t>
            </a:fld>
            <a:endParaRPr lang="en-US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Query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Aim: Find objects that are contained in </a:t>
            </a:r>
            <a:r>
              <a:rPr lang="en-US" i="1">
                <a:solidFill>
                  <a:srgbClr val="0000FF"/>
                </a:solidFill>
              </a:rPr>
              <a:t>q</a:t>
            </a:r>
            <a:r>
              <a:rPr lang="en-US" i="1" baseline="-25000">
                <a:solidFill>
                  <a:srgbClr val="0000FF"/>
                </a:solidFill>
              </a:rPr>
              <a:t>R</a:t>
            </a:r>
            <a:r>
              <a:rPr lang="en-US">
                <a:solidFill>
                  <a:srgbClr val="0000FF"/>
                </a:solidFill>
              </a:rPr>
              <a:t> during </a:t>
            </a:r>
            <a:r>
              <a:rPr lang="en-US" i="1">
                <a:solidFill>
                  <a:srgbClr val="0000FF"/>
                </a:solidFill>
              </a:rPr>
              <a:t>q</a:t>
            </a:r>
            <a:r>
              <a:rPr lang="en-US" i="1" baseline="-25000">
                <a:solidFill>
                  <a:srgbClr val="0000FF"/>
                </a:solidFill>
              </a:rPr>
              <a:t>T</a:t>
            </a:r>
            <a:r>
              <a:rPr lang="en-US"/>
              <a:t>, given a query region in space </a:t>
            </a:r>
            <a:r>
              <a:rPr lang="en-US" i="1"/>
              <a:t>q</a:t>
            </a:r>
            <a:r>
              <a:rPr lang="en-US" i="1" baseline="-25000"/>
              <a:t>R</a:t>
            </a:r>
            <a:r>
              <a:rPr lang="en-US"/>
              <a:t> and time interval </a:t>
            </a:r>
            <a:r>
              <a:rPr lang="en-US" i="1"/>
              <a:t>q</a:t>
            </a:r>
            <a:r>
              <a:rPr lang="en-US" i="1" baseline="-25000"/>
              <a:t>T</a:t>
            </a:r>
            <a:r>
              <a:rPr lang="en-US"/>
              <a:t>=[</a:t>
            </a:r>
            <a:r>
              <a:rPr lang="en-US" i="1"/>
              <a:t>t</a:t>
            </a:r>
            <a:r>
              <a:rPr lang="en-US" i="1" baseline="-25000"/>
              <a:t>s </a:t>
            </a:r>
            <a:r>
              <a:rPr lang="en-US" i="1"/>
              <a:t>, t</a:t>
            </a:r>
            <a:r>
              <a:rPr lang="en-US" i="1" baseline="-25000"/>
              <a:t>e</a:t>
            </a:r>
            <a:r>
              <a:rPr lang="en-US"/>
              <a:t>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CS, HKU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C2CC9-6166-437F-9A13-A235AB0FD2F1}" type="slidenum">
              <a:rPr lang="en-US"/>
              <a:pPr/>
              <a:t>29</a:t>
            </a:fld>
            <a:endParaRPr lang="en-US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Query processing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Step1: Run query on </a:t>
            </a:r>
            <a:r>
              <a:rPr lang="en-US" sz="2800" i="1" dirty="0">
                <a:solidFill>
                  <a:srgbClr val="0000FF"/>
                </a:solidFill>
              </a:rPr>
              <a:t>EI</a:t>
            </a:r>
            <a:r>
              <a:rPr lang="en-US" sz="2800" dirty="0"/>
              <a:t>, get the set of objects </a:t>
            </a:r>
            <a:r>
              <a:rPr lang="en-US" sz="2800" dirty="0">
                <a:solidFill>
                  <a:srgbClr val="0000FF"/>
                </a:solidFill>
              </a:rPr>
              <a:t>A</a:t>
            </a:r>
            <a:r>
              <a:rPr lang="en-US" sz="2800" dirty="0"/>
              <a:t>  that satisfy the query. Say, </a:t>
            </a:r>
            <a:r>
              <a:rPr lang="en-US" sz="2800" i="1" dirty="0"/>
              <a:t>A= {o</a:t>
            </a:r>
            <a:r>
              <a:rPr lang="en-US" sz="2800" i="1" baseline="-25000" dirty="0"/>
              <a:t>1</a:t>
            </a:r>
            <a:r>
              <a:rPr lang="en-US" sz="2800" i="1" dirty="0"/>
              <a:t>,o</a:t>
            </a:r>
            <a:r>
              <a:rPr lang="en-US" sz="2800" i="1" baseline="-25000" dirty="0"/>
              <a:t>2</a:t>
            </a:r>
            <a:r>
              <a:rPr lang="en-US" sz="2800" i="1" dirty="0"/>
              <a:t>}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Step2: Run query on </a:t>
            </a:r>
            <a:r>
              <a:rPr lang="en-US" sz="2800" i="1" dirty="0">
                <a:solidFill>
                  <a:srgbClr val="0000FF"/>
                </a:solidFill>
              </a:rPr>
              <a:t>Pattern index</a:t>
            </a:r>
            <a:r>
              <a:rPr lang="en-US" sz="2800" dirty="0"/>
              <a:t> using </a:t>
            </a:r>
            <a:r>
              <a:rPr lang="en-US" sz="2800" i="1" dirty="0">
                <a:solidFill>
                  <a:srgbClr val="0000FF"/>
                </a:solidFill>
              </a:rPr>
              <a:t>only </a:t>
            </a:r>
            <a:r>
              <a:rPr lang="en-US" sz="2800" i="1" dirty="0" err="1">
                <a:solidFill>
                  <a:srgbClr val="0000FF"/>
                </a:solidFill>
              </a:rPr>
              <a:t>q</a:t>
            </a:r>
            <a:r>
              <a:rPr lang="en-US" sz="2800" i="1" baseline="-25000" dirty="0" err="1">
                <a:solidFill>
                  <a:srgbClr val="0000FF"/>
                </a:solidFill>
              </a:rPr>
              <a:t>R</a:t>
            </a:r>
            <a:r>
              <a:rPr lang="en-US" sz="2800" dirty="0" err="1"/>
              <a:t>.</a:t>
            </a:r>
            <a:r>
              <a:rPr lang="en-US" sz="2800" dirty="0"/>
              <a:t> For each MBR that intersects </a:t>
            </a:r>
            <a:r>
              <a:rPr lang="en-US" sz="2800" i="1" dirty="0" err="1"/>
              <a:t>q</a:t>
            </a:r>
            <a:r>
              <a:rPr lang="en-US" sz="2800" i="1" baseline="-25000" dirty="0" err="1"/>
              <a:t>R</a:t>
            </a:r>
            <a:r>
              <a:rPr lang="en-US" sz="2800" dirty="0"/>
              <a:t>, keep object id and the offset of the MBR. Let </a:t>
            </a:r>
            <a:r>
              <a:rPr lang="en-US" sz="2800" i="1" dirty="0">
                <a:solidFill>
                  <a:srgbClr val="0000FF"/>
                </a:solidFill>
              </a:rPr>
              <a:t>B</a:t>
            </a:r>
            <a:r>
              <a:rPr lang="en-US" sz="2800" dirty="0"/>
              <a:t> represent the set of objects found in this step. B</a:t>
            </a:r>
            <a:r>
              <a:rPr lang="en-US" sz="2800" i="1" dirty="0"/>
              <a:t>= {o</a:t>
            </a:r>
            <a:r>
              <a:rPr lang="en-US" sz="2800" i="1" baseline="-25000" dirty="0"/>
              <a:t>1</a:t>
            </a:r>
            <a:r>
              <a:rPr lang="en-US" sz="2800" i="1" dirty="0"/>
              <a:t>,o</a:t>
            </a:r>
            <a:r>
              <a:rPr lang="en-US" sz="2800" i="1" baseline="-25000" dirty="0"/>
              <a:t>3</a:t>
            </a:r>
            <a:r>
              <a:rPr lang="en-US" sz="2800" i="1" dirty="0"/>
              <a:t>}</a:t>
            </a: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/>
              <a:t>Step3: </a:t>
            </a:r>
            <a:r>
              <a:rPr lang="en-US" sz="2800" i="1" dirty="0">
                <a:solidFill>
                  <a:srgbClr val="0000FF"/>
                </a:solidFill>
              </a:rPr>
              <a:t>C=B-A</a:t>
            </a:r>
            <a:r>
              <a:rPr lang="en-US" sz="2800" dirty="0"/>
              <a:t>, e.g., {</a:t>
            </a:r>
            <a:r>
              <a:rPr lang="en-US" sz="2800" i="1" dirty="0"/>
              <a:t>o</a:t>
            </a:r>
            <a:r>
              <a:rPr lang="en-US" sz="2800" i="1" baseline="-25000" dirty="0"/>
              <a:t>3</a:t>
            </a:r>
            <a:r>
              <a:rPr lang="en-US" sz="2800" dirty="0"/>
              <a:t>}, contains all the objects that must </a:t>
            </a:r>
            <a:r>
              <a:rPr lang="en-US" sz="2800" dirty="0">
                <a:solidFill>
                  <a:srgbClr val="0000FF"/>
                </a:solidFill>
              </a:rPr>
              <a:t>be checked using the Location Index</a:t>
            </a:r>
            <a:r>
              <a:rPr lang="en-US" sz="2800" dirty="0"/>
              <a:t>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Result = </a:t>
            </a:r>
            <a:r>
              <a:rPr lang="en-US" sz="2800" i="1" dirty="0"/>
              <a:t>A</a:t>
            </a:r>
            <a:r>
              <a:rPr lang="en-US" sz="2800" dirty="0"/>
              <a:t> + remaining of </a:t>
            </a:r>
            <a:r>
              <a:rPr lang="en-US" sz="2800" i="1" dirty="0"/>
              <a:t>C</a:t>
            </a:r>
            <a:r>
              <a:rPr lang="en-US" sz="2800" dirty="0"/>
              <a:t> after step 3</a:t>
            </a:r>
          </a:p>
          <a:p>
            <a:pPr>
              <a:lnSpc>
                <a:spcPct val="90000"/>
              </a:lnSpc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CS, HKU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FE96B-F0F6-4805-B20B-B3AB4743147C}" type="slidenum">
              <a:rPr lang="en-US"/>
              <a:pPr/>
              <a:t>3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>
              <a:buFontTx/>
              <a:buBlip>
                <a:blip r:embed="rId3"/>
              </a:buBlip>
            </a:pPr>
            <a:r>
              <a:rPr lang="en-US" u="sng">
                <a:solidFill>
                  <a:srgbClr val="0000FF"/>
                </a:solidFill>
              </a:rPr>
              <a:t>Challenge</a:t>
            </a:r>
            <a:endParaRPr lang="en-US"/>
          </a:p>
          <a:p>
            <a:pPr marL="571500" indent="-571500">
              <a:buFontTx/>
              <a:buBlip>
                <a:blip r:embed="rId3"/>
              </a:buBlip>
            </a:pPr>
            <a:r>
              <a:rPr lang="en-US"/>
              <a:t>Mining periodic patterns</a:t>
            </a:r>
          </a:p>
          <a:p>
            <a:pPr marL="571500" indent="-571500">
              <a:buFontTx/>
              <a:buBlip>
                <a:blip r:embed="rId3"/>
              </a:buBlip>
            </a:pPr>
            <a:r>
              <a:rPr lang="en-US"/>
              <a:t>Indexing using periodic patterns</a:t>
            </a:r>
          </a:p>
          <a:p>
            <a:pPr marL="571500" indent="-571500">
              <a:buFontTx/>
              <a:buBlip>
                <a:blip r:embed="rId3"/>
              </a:buBlip>
            </a:pPr>
            <a:r>
              <a:rPr lang="en-US"/>
              <a:t>Experimental results</a:t>
            </a:r>
          </a:p>
          <a:p>
            <a:pPr marL="571500" indent="-571500">
              <a:buFontTx/>
              <a:buBlip>
                <a:blip r:embed="rId3"/>
              </a:buBlip>
            </a:pPr>
            <a:r>
              <a:rPr lang="en-US"/>
              <a:t>Conclusion</a:t>
            </a:r>
          </a:p>
          <a:p>
            <a:pPr marL="571500" indent="-571500">
              <a:buFontTx/>
              <a:buBlip>
                <a:blip r:embed="rId3"/>
              </a:buBlip>
            </a:pPr>
            <a:r>
              <a:rPr lang="en-US"/>
              <a:t>References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CS, HKU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617DF-F505-490E-BC06-D45199E0DB5A}" type="slidenum">
              <a:rPr lang="en-US"/>
              <a:pPr/>
              <a:t>30</a:t>
            </a:fld>
            <a:endParaRPr lang="en-US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/>
              <a:t>Experimental results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848600" cy="4648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>
                <a:solidFill>
                  <a:srgbClr val="0000FF"/>
                </a:solidFill>
              </a:rPr>
              <a:t>Generator </a:t>
            </a:r>
            <a:r>
              <a:rPr lang="en-US" sz="2800"/>
              <a:t>for generating long object trajectories which exhibit periodicity</a:t>
            </a:r>
          </a:p>
          <a:p>
            <a:pPr>
              <a:lnSpc>
                <a:spcPct val="90000"/>
              </a:lnSpc>
            </a:pPr>
            <a:r>
              <a:rPr lang="en-US" sz="2800"/>
              <a:t>Parameters:</a:t>
            </a:r>
          </a:p>
          <a:p>
            <a:pPr lvl="1">
              <a:lnSpc>
                <a:spcPct val="90000"/>
              </a:lnSpc>
            </a:pPr>
            <a:r>
              <a:rPr lang="en-US" sz="2400" i="1"/>
              <a:t>n	</a:t>
            </a:r>
            <a:r>
              <a:rPr lang="en-US" sz="2400"/>
              <a:t>	time history in timestamps</a:t>
            </a:r>
          </a:p>
          <a:p>
            <a:pPr lvl="1">
              <a:lnSpc>
                <a:spcPct val="90000"/>
              </a:lnSpc>
            </a:pPr>
            <a:r>
              <a:rPr lang="en-US" sz="2400" i="1"/>
              <a:t>T	</a:t>
            </a:r>
            <a:r>
              <a:rPr lang="en-US" sz="2400"/>
              <a:t>	period</a:t>
            </a:r>
          </a:p>
          <a:p>
            <a:pPr lvl="1">
              <a:lnSpc>
                <a:spcPct val="90000"/>
              </a:lnSpc>
            </a:pPr>
            <a:r>
              <a:rPr lang="en-US" sz="2400" i="1"/>
              <a:t>l</a:t>
            </a:r>
            <a:r>
              <a:rPr lang="en-US" sz="2400"/>
              <a:t>		length of the maximal frequent patterns</a:t>
            </a:r>
          </a:p>
          <a:p>
            <a:pPr lvl="1">
              <a:lnSpc>
                <a:spcPct val="90000"/>
              </a:lnSpc>
            </a:pPr>
            <a:r>
              <a:rPr lang="en-US" sz="2400" i="1"/>
              <a:t>f</a:t>
            </a:r>
            <a:r>
              <a:rPr lang="en-US" sz="2400"/>
              <a:t>		probability with which a periodic segment comply with no hidden pattern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e.g., </a:t>
            </a:r>
            <a:r>
              <a:rPr lang="en-US" sz="2400" i="1"/>
              <a:t>n=100,000, T=20, l=15, f=0.2</a:t>
            </a:r>
            <a:r>
              <a:rPr lang="en-US" sz="2400"/>
              <a:t> will generate a sequence with length 100,000, the period of its hidden pattern is 20, the length of the maximal pattern is 15, 80% of the segment complies with the pattern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CS, HKU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BE7AB-F05E-4D05-95B2-91053EF4FE21}" type="slidenum">
              <a:rPr lang="en-US"/>
              <a:pPr/>
              <a:t>31</a:t>
            </a:fld>
            <a:endParaRPr lang="en-US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1143000"/>
          </a:xfrm>
        </p:spPr>
        <p:txBody>
          <a:bodyPr/>
          <a:lstStyle/>
          <a:p>
            <a:r>
              <a:rPr lang="en-US"/>
              <a:t>Effectiveness evaluation</a:t>
            </a:r>
          </a:p>
        </p:txBody>
      </p:sp>
      <p:graphicFrame>
        <p:nvGraphicFramePr>
          <p:cNvPr id="61440" name="Object 1024"/>
          <p:cNvGraphicFramePr>
            <a:graphicFrameLocks noChangeAspect="1"/>
          </p:cNvGraphicFramePr>
          <p:nvPr/>
        </p:nvGraphicFramePr>
        <p:xfrm>
          <a:off x="304800" y="990600"/>
          <a:ext cx="5791200" cy="5638800"/>
        </p:xfrm>
        <a:graphic>
          <a:graphicData uri="http://schemas.openxmlformats.org/presentationml/2006/ole">
            <p:oleObj spid="_x0000_s61440" name="Bitmap Image" r:id="rId3" imgW="4458322" imgH="4819048" progId="Paint.Picture">
              <p:embed/>
            </p:oleObj>
          </a:graphicData>
        </a:graphic>
      </p:graphicFrame>
      <p:sp>
        <p:nvSpPr>
          <p:cNvPr id="37894" name="Text Box 6"/>
          <p:cNvSpPr txBox="1">
            <a:spLocks noChangeArrowheads="1"/>
          </p:cNvSpPr>
          <p:nvPr/>
        </p:nvSpPr>
        <p:spPr bwMode="auto">
          <a:xfrm>
            <a:off x="6248400" y="3962400"/>
            <a:ext cx="2438400" cy="210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indent="336550" algn="l">
              <a:spcBef>
                <a:spcPct val="50000"/>
              </a:spcBef>
              <a:buFontTx/>
              <a:buChar char="•"/>
            </a:pPr>
            <a:r>
              <a:rPr lang="en-US">
                <a:solidFill>
                  <a:schemeClr val="tx1"/>
                </a:solidFill>
              </a:rPr>
              <a:t>n = 1000</a:t>
            </a:r>
          </a:p>
          <a:p>
            <a:pPr indent="336550" algn="l">
              <a:spcBef>
                <a:spcPct val="50000"/>
              </a:spcBef>
              <a:buFontTx/>
              <a:buChar char="•"/>
            </a:pPr>
            <a:r>
              <a:rPr lang="en-US">
                <a:solidFill>
                  <a:schemeClr val="tx1"/>
                </a:solidFill>
              </a:rPr>
              <a:t>T = 20</a:t>
            </a:r>
          </a:p>
          <a:p>
            <a:pPr indent="336550" algn="l">
              <a:spcBef>
                <a:spcPct val="50000"/>
              </a:spcBef>
              <a:buFontTx/>
              <a:buChar char="•"/>
            </a:pPr>
            <a:r>
              <a:rPr lang="en-US">
                <a:solidFill>
                  <a:schemeClr val="tx1"/>
                </a:solidFill>
              </a:rPr>
              <a:t>min_sup = 30</a:t>
            </a:r>
          </a:p>
          <a:p>
            <a:pPr indent="336550" algn="l">
              <a:spcBef>
                <a:spcPct val="50000"/>
              </a:spcBef>
            </a:pPr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CS, HKU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DC5C4-5D94-4FAB-B4D2-C3D77F5C92C8}" type="slidenum">
              <a:rPr lang="en-US"/>
              <a:pPr/>
              <a:t>32</a:t>
            </a:fld>
            <a:endParaRPr lang="en-US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Mining Efficiency(1)</a:t>
            </a:r>
          </a:p>
        </p:txBody>
      </p:sp>
      <p:graphicFrame>
        <p:nvGraphicFramePr>
          <p:cNvPr id="62464" name="Object 1024"/>
          <p:cNvGraphicFramePr>
            <a:graphicFrameLocks noChangeAspect="1"/>
          </p:cNvGraphicFramePr>
          <p:nvPr/>
        </p:nvGraphicFramePr>
        <p:xfrm>
          <a:off x="838200" y="1641475"/>
          <a:ext cx="4343400" cy="3562350"/>
        </p:xfrm>
        <a:graphic>
          <a:graphicData uri="http://schemas.openxmlformats.org/presentationml/2006/ole">
            <p:oleObj spid="_x0000_s62464" name="Bitmap Image" r:id="rId3" imgW="4552381" imgH="3734321" progId="Paint.Picture">
              <p:embed/>
            </p:oleObj>
          </a:graphicData>
        </a:graphic>
      </p:graphicFrame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5715000" y="2057400"/>
            <a:ext cx="274320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indent="176213" algn="l">
              <a:spcBef>
                <a:spcPct val="50000"/>
              </a:spcBef>
              <a:buFontTx/>
              <a:buChar char="•"/>
            </a:pPr>
            <a:r>
              <a:rPr lang="en-US" i="1">
                <a:solidFill>
                  <a:schemeClr val="tx1"/>
                </a:solidFill>
              </a:rPr>
              <a:t>n=1M</a:t>
            </a:r>
          </a:p>
          <a:p>
            <a:pPr indent="176213" algn="l">
              <a:spcBef>
                <a:spcPct val="50000"/>
              </a:spcBef>
              <a:buFontTx/>
              <a:buChar char="•"/>
            </a:pPr>
            <a:r>
              <a:rPr lang="en-US" i="1">
                <a:solidFill>
                  <a:schemeClr val="tx1"/>
                </a:solidFill>
              </a:rPr>
              <a:t>T=100</a:t>
            </a:r>
          </a:p>
          <a:p>
            <a:pPr indent="176213" algn="l">
              <a:spcBef>
                <a:spcPct val="50000"/>
              </a:spcBef>
              <a:buFontTx/>
              <a:buChar char="•"/>
            </a:pPr>
            <a:r>
              <a:rPr lang="en-US" i="1">
                <a:solidFill>
                  <a:schemeClr val="tx1"/>
                </a:solidFill>
              </a:rPr>
              <a:t>min_sup = 0.7*n</a:t>
            </a:r>
          </a:p>
          <a:p>
            <a:pPr indent="176213" algn="l">
              <a:spcBef>
                <a:spcPct val="50000"/>
              </a:spcBef>
              <a:buFontTx/>
              <a:buChar char="•"/>
            </a:pPr>
            <a:r>
              <a:rPr lang="en-US" i="1">
                <a:solidFill>
                  <a:schemeClr val="tx1"/>
                </a:solidFill>
                <a:sym typeface="Symbol" pitchFamily="18" charset="2"/>
              </a:rPr>
              <a:t> = 0.005</a:t>
            </a:r>
          </a:p>
          <a:p>
            <a:pPr indent="176213" algn="l">
              <a:spcBef>
                <a:spcPct val="50000"/>
              </a:spcBef>
              <a:buFontTx/>
              <a:buChar char="•"/>
            </a:pPr>
            <a:r>
              <a:rPr lang="en-US" i="1">
                <a:solidFill>
                  <a:schemeClr val="tx1"/>
                </a:solidFill>
                <a:sym typeface="Symbol" pitchFamily="18" charset="2"/>
              </a:rPr>
              <a:t>MinPts = 200</a:t>
            </a:r>
            <a:endParaRPr lang="en-US" i="1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CS, HKU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42A50-12EB-44D2-9566-6CD45DEFA372}" type="slidenum">
              <a:rPr lang="en-US"/>
              <a:pPr/>
              <a:t>33</a:t>
            </a:fld>
            <a:endParaRPr lang="en-US"/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Mining Efficiency(2)</a:t>
            </a:r>
          </a:p>
        </p:txBody>
      </p:sp>
      <p:graphicFrame>
        <p:nvGraphicFramePr>
          <p:cNvPr id="63488" name="Object 0"/>
          <p:cNvGraphicFramePr>
            <a:graphicFrameLocks noChangeAspect="1"/>
          </p:cNvGraphicFramePr>
          <p:nvPr/>
        </p:nvGraphicFramePr>
        <p:xfrm>
          <a:off x="381000" y="1676400"/>
          <a:ext cx="4648200" cy="3803650"/>
        </p:xfrm>
        <a:graphic>
          <a:graphicData uri="http://schemas.openxmlformats.org/presentationml/2006/ole">
            <p:oleObj spid="_x0000_s63488" name="Bitmap Image" r:id="rId3" imgW="4409524" imgH="3610479" progId="Paint.Picture">
              <p:embed/>
            </p:oleObj>
          </a:graphicData>
        </a:graphic>
      </p:graphicFrame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5715000" y="3429000"/>
            <a:ext cx="27432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indent="176213" algn="l">
              <a:spcBef>
                <a:spcPct val="50000"/>
              </a:spcBef>
              <a:buFontTx/>
              <a:buChar char="•"/>
            </a:pPr>
            <a:r>
              <a:rPr lang="en-US" i="1">
                <a:solidFill>
                  <a:schemeClr val="tx1"/>
                </a:solidFill>
              </a:rPr>
              <a:t>n = 1M</a:t>
            </a:r>
          </a:p>
          <a:p>
            <a:pPr indent="176213" algn="l">
              <a:spcBef>
                <a:spcPct val="50000"/>
              </a:spcBef>
              <a:buFontTx/>
              <a:buChar char="•"/>
            </a:pPr>
            <a:r>
              <a:rPr lang="en-US" i="1">
                <a:solidFill>
                  <a:schemeClr val="tx1"/>
                </a:solidFill>
              </a:rPr>
              <a:t>l = 0.5*T</a:t>
            </a:r>
          </a:p>
          <a:p>
            <a:pPr indent="176213" algn="l">
              <a:spcBef>
                <a:spcPct val="50000"/>
              </a:spcBef>
              <a:buFontTx/>
              <a:buChar char="•"/>
            </a:pPr>
            <a:r>
              <a:rPr lang="en-US" i="1">
                <a:solidFill>
                  <a:schemeClr val="tx1"/>
                </a:solidFill>
              </a:rPr>
              <a:t>min_sup = 0.7*n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CS, HKU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7DB06-88F5-4548-9C9D-80DB171198A1}" type="slidenum">
              <a:rPr lang="en-US"/>
              <a:pPr/>
              <a:t>34</a:t>
            </a:fld>
            <a:endParaRPr lang="en-US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Mining Efficiency(3)</a:t>
            </a:r>
          </a:p>
        </p:txBody>
      </p:sp>
      <p:graphicFrame>
        <p:nvGraphicFramePr>
          <p:cNvPr id="43011" name="Object 3"/>
          <p:cNvGraphicFramePr>
            <a:graphicFrameLocks noChangeAspect="1"/>
          </p:cNvGraphicFramePr>
          <p:nvPr/>
        </p:nvGraphicFramePr>
        <p:xfrm>
          <a:off x="838200" y="1981200"/>
          <a:ext cx="4495800" cy="3573463"/>
        </p:xfrm>
        <a:graphic>
          <a:graphicData uri="http://schemas.openxmlformats.org/presentationml/2006/ole">
            <p:oleObj spid="_x0000_s43011" name="Bitmap Image" r:id="rId3" imgW="4409524" imgH="3638095" progId="Paint.Picture">
              <p:embed/>
            </p:oleObj>
          </a:graphicData>
        </a:graphic>
      </p:graphicFrame>
      <p:sp>
        <p:nvSpPr>
          <p:cNvPr id="43012" name="Text Box 4"/>
          <p:cNvSpPr txBox="1">
            <a:spLocks noChangeArrowheads="1"/>
          </p:cNvSpPr>
          <p:nvPr/>
        </p:nvSpPr>
        <p:spPr bwMode="auto">
          <a:xfrm>
            <a:off x="5715000" y="3048000"/>
            <a:ext cx="27432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indent="176213" algn="l">
              <a:spcBef>
                <a:spcPct val="50000"/>
              </a:spcBef>
              <a:buFontTx/>
              <a:buChar char="•"/>
            </a:pPr>
            <a:r>
              <a:rPr lang="en-US" i="1">
                <a:solidFill>
                  <a:schemeClr val="tx1"/>
                </a:solidFill>
              </a:rPr>
              <a:t>T = 100</a:t>
            </a:r>
          </a:p>
          <a:p>
            <a:pPr indent="176213" algn="l">
              <a:spcBef>
                <a:spcPct val="50000"/>
              </a:spcBef>
              <a:buFontTx/>
              <a:buChar char="•"/>
            </a:pPr>
            <a:r>
              <a:rPr lang="en-US" i="1">
                <a:solidFill>
                  <a:schemeClr val="tx1"/>
                </a:solidFill>
              </a:rPr>
              <a:t>l = 50 </a:t>
            </a:r>
          </a:p>
          <a:p>
            <a:pPr indent="176213" algn="l">
              <a:spcBef>
                <a:spcPct val="50000"/>
              </a:spcBef>
              <a:buFontTx/>
              <a:buChar char="•"/>
            </a:pPr>
            <a:r>
              <a:rPr lang="en-US" i="1">
                <a:solidFill>
                  <a:schemeClr val="tx1"/>
                </a:solidFill>
              </a:rPr>
              <a:t>min_sup = 0.7*n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CS, HKU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4EFB9-17D6-4F2C-8784-13A141505413}" type="slidenum">
              <a:rPr lang="en-US"/>
              <a:pPr/>
              <a:t>35</a:t>
            </a:fld>
            <a:endParaRPr lang="en-US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Indexing effectiveness</a:t>
            </a:r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838200" y="1524000"/>
            <a:ext cx="7620000" cy="2354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indent="176213" algn="l">
              <a:spcBef>
                <a:spcPct val="50000"/>
              </a:spcBef>
              <a:buFontTx/>
              <a:buChar char="•"/>
            </a:pPr>
            <a:r>
              <a:rPr lang="en-US" dirty="0"/>
              <a:t>Data sets</a:t>
            </a:r>
            <a:r>
              <a:rPr lang="en-US" dirty="0">
                <a:solidFill>
                  <a:schemeClr val="tx1"/>
                </a:solidFill>
              </a:rPr>
              <a:t>:</a:t>
            </a:r>
            <a:r>
              <a:rPr lang="en-US" i="1" dirty="0">
                <a:solidFill>
                  <a:schemeClr val="tx1"/>
                </a:solidFill>
              </a:rPr>
              <a:t> 200,000 </a:t>
            </a:r>
            <a:r>
              <a:rPr lang="en-US" dirty="0">
                <a:solidFill>
                  <a:schemeClr val="tx1"/>
                </a:solidFill>
              </a:rPr>
              <a:t>objects</a:t>
            </a:r>
            <a:r>
              <a:rPr lang="en-US" i="1" dirty="0">
                <a:solidFill>
                  <a:schemeClr val="tx1"/>
                </a:solidFill>
              </a:rPr>
              <a:t>, n=1000, T =10, l=9, f=0.2</a:t>
            </a:r>
          </a:p>
          <a:p>
            <a:pPr indent="176213" algn="l">
              <a:spcBef>
                <a:spcPct val="50000"/>
              </a:spcBef>
              <a:buFontTx/>
              <a:buChar char="•"/>
            </a:pPr>
            <a:r>
              <a:rPr lang="en-US" dirty="0"/>
              <a:t>Query workloads</a:t>
            </a:r>
            <a:r>
              <a:rPr lang="en-US" dirty="0">
                <a:solidFill>
                  <a:schemeClr val="tx1"/>
                </a:solidFill>
              </a:rPr>
              <a:t>: Each set contains 100 range queries</a:t>
            </a:r>
            <a:r>
              <a:rPr lang="en-US" dirty="0" smtClean="0">
                <a:solidFill>
                  <a:schemeClr val="tx1"/>
                </a:solidFill>
              </a:rPr>
              <a:t>,</a:t>
            </a:r>
            <a:endParaRPr lang="en-US" dirty="0">
              <a:solidFill>
                <a:schemeClr val="tx1"/>
              </a:solidFill>
            </a:endParaRPr>
          </a:p>
          <a:p>
            <a:pPr indent="176213" algn="l">
              <a:spcBef>
                <a:spcPct val="50000"/>
              </a:spcBef>
            </a:pPr>
            <a:r>
              <a:rPr lang="en-US" sz="1800" i="1" dirty="0" smtClean="0">
                <a:solidFill>
                  <a:schemeClr val="tx1"/>
                </a:solidFill>
              </a:rPr>
              <a:t>(query region </a:t>
            </a:r>
            <a:r>
              <a:rPr lang="en-US" sz="1800" i="1" dirty="0" err="1" smtClean="0">
                <a:solidFill>
                  <a:schemeClr val="tx1"/>
                </a:solidFill>
              </a:rPr>
              <a:t>q</a:t>
            </a:r>
            <a:r>
              <a:rPr lang="en-US" sz="1800" i="1" baseline="-25000" dirty="0" err="1" smtClean="0">
                <a:solidFill>
                  <a:schemeClr val="tx1"/>
                </a:solidFill>
              </a:rPr>
              <a:t>R</a:t>
            </a:r>
            <a:r>
              <a:rPr lang="en-US" sz="1800" i="1" dirty="0" smtClean="0">
                <a:solidFill>
                  <a:schemeClr val="tx1"/>
                </a:solidFill>
              </a:rPr>
              <a:t>, time interval </a:t>
            </a:r>
            <a:r>
              <a:rPr lang="en-US" sz="1800" i="1" dirty="0" err="1" smtClean="0">
                <a:solidFill>
                  <a:schemeClr val="tx1"/>
                </a:solidFill>
              </a:rPr>
              <a:t>q</a:t>
            </a:r>
            <a:r>
              <a:rPr lang="en-US" sz="1800" i="1" baseline="-25000" dirty="0" err="1" smtClean="0">
                <a:solidFill>
                  <a:schemeClr val="tx1"/>
                </a:solidFill>
              </a:rPr>
              <a:t>T</a:t>
            </a:r>
            <a:r>
              <a:rPr lang="en-US" sz="1800" i="1" dirty="0" smtClean="0">
                <a:solidFill>
                  <a:schemeClr val="tx1"/>
                </a:solidFill>
              </a:rPr>
              <a:t>)</a:t>
            </a:r>
          </a:p>
          <a:p>
            <a:pPr indent="176213" algn="l">
              <a:spcBef>
                <a:spcPct val="50000"/>
              </a:spcBef>
            </a:pPr>
            <a:r>
              <a:rPr lang="en-US" i="1" dirty="0" err="1" smtClean="0">
                <a:solidFill>
                  <a:schemeClr val="tx1"/>
                </a:solidFill>
              </a:rPr>
              <a:t>q</a:t>
            </a:r>
            <a:r>
              <a:rPr lang="en-US" i="1" baseline="-25000" dirty="0" err="1" smtClean="0">
                <a:solidFill>
                  <a:schemeClr val="tx1"/>
                </a:solidFill>
              </a:rPr>
              <a:t>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covers </a:t>
            </a:r>
            <a:r>
              <a:rPr lang="en-US" i="1" dirty="0">
                <a:solidFill>
                  <a:schemeClr val="tx1"/>
                </a:solidFill>
              </a:rPr>
              <a:t>1%</a:t>
            </a:r>
            <a:r>
              <a:rPr lang="en-US" dirty="0">
                <a:solidFill>
                  <a:schemeClr val="tx1"/>
                </a:solidFill>
              </a:rPr>
              <a:t> of the space and </a:t>
            </a:r>
            <a:r>
              <a:rPr lang="en-US" i="1" dirty="0" err="1">
                <a:solidFill>
                  <a:schemeClr val="tx1"/>
                </a:solidFill>
              </a:rPr>
              <a:t>q</a:t>
            </a:r>
            <a:r>
              <a:rPr lang="en-US" i="1" baseline="-25000" dirty="0" err="1">
                <a:solidFill>
                  <a:schemeClr val="tx1"/>
                </a:solidFill>
              </a:rPr>
              <a:t>T</a:t>
            </a:r>
            <a:r>
              <a:rPr lang="en-US" dirty="0">
                <a:solidFill>
                  <a:schemeClr val="tx1"/>
                </a:solidFill>
              </a:rPr>
              <a:t> is from </a:t>
            </a:r>
            <a:r>
              <a:rPr lang="en-US" i="1" dirty="0">
                <a:solidFill>
                  <a:schemeClr val="tx1"/>
                </a:solidFill>
              </a:rPr>
              <a:t>5</a:t>
            </a:r>
            <a:r>
              <a:rPr lang="en-US" dirty="0">
                <a:solidFill>
                  <a:schemeClr val="tx1"/>
                </a:solidFill>
              </a:rPr>
              <a:t> up to </a:t>
            </a:r>
            <a:r>
              <a:rPr lang="en-US" i="1" dirty="0">
                <a:solidFill>
                  <a:schemeClr val="tx1"/>
                </a:solidFill>
              </a:rPr>
              <a:t>20</a:t>
            </a:r>
            <a:r>
              <a:rPr lang="en-US" dirty="0">
                <a:solidFill>
                  <a:schemeClr val="tx1"/>
                </a:solidFill>
              </a:rPr>
              <a:t> time instants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CS, HKU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4252B-FC4D-4F94-AD6A-66C5A4BE04BF}" type="slidenum">
              <a:rPr lang="en-US"/>
              <a:pPr/>
              <a:t>36</a:t>
            </a:fld>
            <a:endParaRPr lang="en-US"/>
          </a:p>
        </p:txBody>
      </p:sp>
      <p:pic>
        <p:nvPicPr>
          <p:cNvPr id="5939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1828800"/>
            <a:ext cx="4212772" cy="3276600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/>
            <a:tailEnd/>
          </a:ln>
          <a:effectLst/>
        </p:spPr>
      </p:pic>
      <p:pic>
        <p:nvPicPr>
          <p:cNvPr id="59398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1752600"/>
            <a:ext cx="4343400" cy="34051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CS, HKU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1BDB8-973A-4AE1-AA6F-8BC86A48C0D3}" type="slidenum">
              <a:rPr lang="en-US"/>
              <a:pPr/>
              <a:t>37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Present a </a:t>
            </a:r>
            <a:r>
              <a:rPr lang="en-US">
                <a:solidFill>
                  <a:srgbClr val="0000FF"/>
                </a:solidFill>
              </a:rPr>
              <a:t>framework</a:t>
            </a:r>
            <a:r>
              <a:rPr lang="en-US"/>
              <a:t> for mining partial periodic patterns from historical spatio-temporal data </a:t>
            </a:r>
          </a:p>
          <a:p>
            <a:pPr lvl="1"/>
            <a:r>
              <a:rPr lang="en-US"/>
              <a:t>Periodic pattern in spatiotemporal database</a:t>
            </a:r>
          </a:p>
          <a:p>
            <a:pPr lvl="1"/>
            <a:r>
              <a:rPr lang="en-US"/>
              <a:t>Effective and efficient </a:t>
            </a:r>
            <a:r>
              <a:rPr lang="en-US">
                <a:solidFill>
                  <a:srgbClr val="0000FF"/>
                </a:solidFill>
              </a:rPr>
              <a:t>mining techniques</a:t>
            </a:r>
          </a:p>
          <a:p>
            <a:r>
              <a:rPr lang="en-US"/>
              <a:t>Use the periodic patterns discovered to build </a:t>
            </a:r>
            <a:r>
              <a:rPr lang="en-US">
                <a:solidFill>
                  <a:srgbClr val="0000FF"/>
                </a:solidFill>
              </a:rPr>
              <a:t>effective index</a:t>
            </a:r>
            <a:r>
              <a:rPr lang="en-US"/>
              <a:t> for object movements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CS, HKU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D96D2-2ECE-4610-8626-18705BD4B4B8}" type="slidenum">
              <a:rPr lang="en-US"/>
              <a:pPr/>
              <a:t>4</a:t>
            </a:fld>
            <a:endParaRPr lang="en-US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Challenge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010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Existing work on detecting periodicity is done on  sequence containing </a:t>
            </a:r>
            <a:r>
              <a:rPr lang="en-US" sz="2800" dirty="0">
                <a:solidFill>
                  <a:srgbClr val="0000FF"/>
                </a:solidFill>
              </a:rPr>
              <a:t>categorical data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Count occurrences of each element at each period position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E.g. time series </a:t>
            </a:r>
            <a:r>
              <a:rPr lang="en-US" sz="2000" i="1" dirty="0" err="1"/>
              <a:t>abcdeabcdfcbcdf</a:t>
            </a:r>
            <a:endParaRPr lang="en-US" sz="2000" i="1" dirty="0"/>
          </a:p>
          <a:p>
            <a:pPr lvl="1">
              <a:lnSpc>
                <a:spcPct val="90000"/>
              </a:lnSpc>
            </a:pPr>
            <a:r>
              <a:rPr lang="en-US" sz="2000" dirty="0"/>
              <a:t>Element </a:t>
            </a:r>
            <a:r>
              <a:rPr lang="en-US" sz="2000" i="1" dirty="0"/>
              <a:t>b</a:t>
            </a:r>
            <a:r>
              <a:rPr lang="en-US" sz="2000" dirty="0"/>
              <a:t> appears every </a:t>
            </a:r>
            <a:r>
              <a:rPr lang="en-US" sz="2000" i="1" dirty="0"/>
              <a:t>T=5</a:t>
            </a:r>
            <a:r>
              <a:rPr lang="en-US" sz="2000" dirty="0"/>
              <a:t> time intervals in the 2</a:t>
            </a:r>
            <a:r>
              <a:rPr lang="en-US" sz="2000" baseline="30000" dirty="0"/>
              <a:t>nd</a:t>
            </a:r>
            <a:r>
              <a:rPr lang="en-US" sz="2000" dirty="0"/>
              <a:t> period shift </a:t>
            </a:r>
            <a:r>
              <a:rPr lang="en-US" sz="2000" i="1" dirty="0"/>
              <a:t>*b***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The element in spatiotemporal data sequence is </a:t>
            </a:r>
            <a:r>
              <a:rPr lang="en-US" sz="2800" dirty="0">
                <a:solidFill>
                  <a:srgbClr val="0000FF"/>
                </a:solidFill>
              </a:rPr>
              <a:t>numerical</a:t>
            </a:r>
            <a:r>
              <a:rPr lang="en-US" sz="2800" dirty="0"/>
              <a:t> location 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(</a:t>
            </a:r>
            <a:r>
              <a:rPr lang="en-US" sz="2000" i="1" dirty="0"/>
              <a:t>l</a:t>
            </a:r>
            <a:r>
              <a:rPr lang="en-US" sz="2000" i="1" baseline="-25000" dirty="0"/>
              <a:t>0</a:t>
            </a:r>
            <a:r>
              <a:rPr lang="en-US" sz="2000" i="1" dirty="0"/>
              <a:t>t</a:t>
            </a:r>
            <a:r>
              <a:rPr lang="en-US" sz="2000" i="1" baseline="-25000" dirty="0"/>
              <a:t>0</a:t>
            </a:r>
            <a:r>
              <a:rPr lang="en-US" sz="2000" dirty="0"/>
              <a:t>), (</a:t>
            </a:r>
            <a:r>
              <a:rPr lang="en-US" sz="2000" i="1" dirty="0"/>
              <a:t>l</a:t>
            </a:r>
            <a:r>
              <a:rPr lang="en-US" sz="2000" i="1" baseline="-25000" dirty="0"/>
              <a:t>1</a:t>
            </a:r>
            <a:r>
              <a:rPr lang="en-US" sz="2000" i="1" dirty="0"/>
              <a:t>t</a:t>
            </a:r>
            <a:r>
              <a:rPr lang="en-US" sz="2000" i="1" baseline="-25000" dirty="0"/>
              <a:t>1</a:t>
            </a:r>
            <a:r>
              <a:rPr lang="en-US" sz="2000" dirty="0"/>
              <a:t>),..., (</a:t>
            </a:r>
            <a:r>
              <a:rPr lang="en-US" sz="2000" i="1" dirty="0"/>
              <a:t>l</a:t>
            </a:r>
            <a:r>
              <a:rPr lang="en-US" sz="2000" i="1" baseline="-25000" dirty="0"/>
              <a:t>n-1</a:t>
            </a:r>
            <a:r>
              <a:rPr lang="en-US" sz="2000" i="1" dirty="0"/>
              <a:t>t</a:t>
            </a:r>
            <a:r>
              <a:rPr lang="en-US" sz="2000" i="1" baseline="-25000" dirty="0"/>
              <a:t>n-1</a:t>
            </a:r>
            <a:r>
              <a:rPr lang="en-US" sz="2000" dirty="0"/>
              <a:t>)</a:t>
            </a:r>
          </a:p>
          <a:p>
            <a:pPr lvl="1">
              <a:lnSpc>
                <a:spcPct val="90000"/>
              </a:lnSpc>
            </a:pPr>
            <a:r>
              <a:rPr lang="en-US" sz="2000" i="1" dirty="0" err="1"/>
              <a:t>l</a:t>
            </a:r>
            <a:r>
              <a:rPr lang="en-US" sz="2000" i="1" baseline="-25000" dirty="0" err="1"/>
              <a:t>i</a:t>
            </a:r>
            <a:r>
              <a:rPr lang="en-US" sz="2000" dirty="0"/>
              <a:t> is in the form of spatial coordinates(</a:t>
            </a:r>
            <a:r>
              <a:rPr lang="en-US" sz="2000" dirty="0" err="1"/>
              <a:t>x</a:t>
            </a:r>
            <a:r>
              <a:rPr lang="en-US" sz="2000" i="1" baseline="-25000" dirty="0" err="1"/>
              <a:t>i</a:t>
            </a:r>
            <a:r>
              <a:rPr lang="en-US" sz="2000" dirty="0" err="1"/>
              <a:t>,y</a:t>
            </a:r>
            <a:r>
              <a:rPr lang="en-US" sz="2000" i="1" baseline="-25000" dirty="0" err="1"/>
              <a:t>i</a:t>
            </a:r>
            <a:r>
              <a:rPr lang="en-US" sz="2000" dirty="0"/>
              <a:t>)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(</a:t>
            </a:r>
            <a:r>
              <a:rPr lang="en-US" sz="2000" dirty="0" err="1"/>
              <a:t>x</a:t>
            </a:r>
            <a:r>
              <a:rPr lang="en-US" sz="2000" i="1" baseline="-25000" dirty="0" err="1"/>
              <a:t>i</a:t>
            </a:r>
            <a:r>
              <a:rPr lang="en-US" sz="2000" dirty="0" err="1"/>
              <a:t>,y</a:t>
            </a:r>
            <a:r>
              <a:rPr lang="en-US" sz="2000" i="1" baseline="-25000" dirty="0" err="1"/>
              <a:t>i</a:t>
            </a:r>
            <a:r>
              <a:rPr lang="en-US" sz="2000" dirty="0"/>
              <a:t>) can not repeat itself exactly every </a:t>
            </a:r>
            <a:r>
              <a:rPr lang="en-US" sz="2000" i="1" dirty="0"/>
              <a:t>T</a:t>
            </a:r>
            <a:r>
              <a:rPr lang="en-US" sz="2000" dirty="0"/>
              <a:t>(period) time intervals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CS, HKU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68FE0-12F4-42C1-A3E4-A55C3BC9EEE0}" type="slidenum">
              <a:rPr lang="en-US"/>
              <a:pPr/>
              <a:t>5</a:t>
            </a:fld>
            <a:endParaRPr 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Mining periodic patterns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>
              <a:buFontTx/>
              <a:buBlip>
                <a:blip r:embed="rId2"/>
              </a:buBlip>
            </a:pPr>
            <a:r>
              <a:rPr lang="en-US" u="sng">
                <a:solidFill>
                  <a:srgbClr val="0000FF"/>
                </a:solidFill>
              </a:rPr>
              <a:t>Brute force method(Cell/Grid method)</a:t>
            </a:r>
          </a:p>
          <a:p>
            <a:pPr marL="571500" indent="-571500">
              <a:buFontTx/>
              <a:buBlip>
                <a:blip r:embed="rId2"/>
              </a:buBlip>
            </a:pPr>
            <a:r>
              <a:rPr lang="en-US"/>
              <a:t>Formal problem definition</a:t>
            </a:r>
          </a:p>
          <a:p>
            <a:pPr marL="571500" indent="-571500">
              <a:buFontTx/>
              <a:buBlip>
                <a:blip r:embed="rId2"/>
              </a:buBlip>
            </a:pPr>
            <a:r>
              <a:rPr lang="en-US"/>
              <a:t>Finding frequent singular patterns</a:t>
            </a:r>
          </a:p>
          <a:p>
            <a:pPr marL="571500" indent="-571500">
              <a:buFontTx/>
              <a:buBlip>
                <a:blip r:embed="rId2"/>
              </a:buBlip>
            </a:pPr>
            <a:r>
              <a:rPr lang="en-US"/>
              <a:t>Level-wise, bottom–up approach</a:t>
            </a:r>
          </a:p>
          <a:p>
            <a:pPr marL="571500" indent="-571500">
              <a:buFontTx/>
              <a:buBlip>
                <a:blip r:embed="rId2"/>
              </a:buBlip>
            </a:pPr>
            <a:r>
              <a:rPr lang="en-US"/>
              <a:t>Two-phase, top-down algorithm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CS, HKU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76194-8E17-4CF1-B9A0-AAA9C48528BE}" type="slidenum">
              <a:rPr lang="en-US"/>
              <a:pPr/>
              <a:t>6</a:t>
            </a:fld>
            <a:endParaRPr lang="en-US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r>
              <a:rPr lang="en-US"/>
              <a:t>Cell/grid method</a:t>
            </a:r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886200" y="1447800"/>
            <a:ext cx="5257800" cy="4572000"/>
          </a:xfrm>
        </p:spPr>
        <p:txBody>
          <a:bodyPr/>
          <a:lstStyle/>
          <a:p>
            <a:r>
              <a:rPr lang="en-US" sz="2400"/>
              <a:t>Sequence</a:t>
            </a:r>
          </a:p>
          <a:p>
            <a:pPr lvl="1"/>
            <a:r>
              <a:rPr lang="en-US" sz="2400" i="1">
                <a:solidFill>
                  <a:srgbClr val="00FF00"/>
                </a:solidFill>
              </a:rPr>
              <a:t>l</a:t>
            </a:r>
            <a:r>
              <a:rPr lang="en-US" sz="2400" i="1" baseline="-25000">
                <a:solidFill>
                  <a:srgbClr val="00FF00"/>
                </a:solidFill>
              </a:rPr>
              <a:t>0</a:t>
            </a:r>
            <a:r>
              <a:rPr lang="en-US" sz="2400" i="1">
                <a:solidFill>
                  <a:srgbClr val="00FF00"/>
                </a:solidFill>
              </a:rPr>
              <a:t>l</a:t>
            </a:r>
            <a:r>
              <a:rPr lang="en-US" sz="2400" i="1" baseline="-25000">
                <a:solidFill>
                  <a:srgbClr val="00FF00"/>
                </a:solidFill>
              </a:rPr>
              <a:t>1</a:t>
            </a:r>
            <a:r>
              <a:rPr lang="en-US" sz="2400" i="1">
                <a:solidFill>
                  <a:srgbClr val="00FF00"/>
                </a:solidFill>
              </a:rPr>
              <a:t>l</a:t>
            </a:r>
            <a:r>
              <a:rPr lang="en-US" sz="2400" i="1" baseline="-25000">
                <a:solidFill>
                  <a:srgbClr val="00FF00"/>
                </a:solidFill>
              </a:rPr>
              <a:t>2</a:t>
            </a:r>
            <a:r>
              <a:rPr lang="en-US" sz="2400" i="1">
                <a:solidFill>
                  <a:srgbClr val="00FF00"/>
                </a:solidFill>
              </a:rPr>
              <a:t>l</a:t>
            </a:r>
            <a:r>
              <a:rPr lang="en-US" sz="2400" i="1" baseline="-25000">
                <a:solidFill>
                  <a:srgbClr val="00FF00"/>
                </a:solidFill>
              </a:rPr>
              <a:t>3</a:t>
            </a:r>
            <a:r>
              <a:rPr lang="en-US" sz="2400" i="1">
                <a:solidFill>
                  <a:srgbClr val="00FF00"/>
                </a:solidFill>
              </a:rPr>
              <a:t>l</a:t>
            </a:r>
            <a:r>
              <a:rPr lang="en-US" sz="2400" i="1" baseline="-25000">
                <a:solidFill>
                  <a:srgbClr val="00FF00"/>
                </a:solidFill>
              </a:rPr>
              <a:t>4</a:t>
            </a:r>
            <a:r>
              <a:rPr lang="en-US" sz="2400" i="1">
                <a:solidFill>
                  <a:srgbClr val="00FF00"/>
                </a:solidFill>
              </a:rPr>
              <a:t>l</a:t>
            </a:r>
            <a:r>
              <a:rPr lang="en-US" sz="2400" i="1" baseline="-25000">
                <a:solidFill>
                  <a:srgbClr val="00FF00"/>
                </a:solidFill>
              </a:rPr>
              <a:t>5</a:t>
            </a:r>
            <a:r>
              <a:rPr lang="en-US" sz="2400" i="1">
                <a:solidFill>
                  <a:srgbClr val="FF0000"/>
                </a:solidFill>
              </a:rPr>
              <a:t>l</a:t>
            </a:r>
            <a:r>
              <a:rPr lang="en-US" sz="2400" i="1" baseline="-25000">
                <a:solidFill>
                  <a:srgbClr val="FF0000"/>
                </a:solidFill>
              </a:rPr>
              <a:t>6</a:t>
            </a:r>
            <a:r>
              <a:rPr lang="en-US" sz="2400" i="1">
                <a:solidFill>
                  <a:srgbClr val="FF0000"/>
                </a:solidFill>
              </a:rPr>
              <a:t>l</a:t>
            </a:r>
            <a:r>
              <a:rPr lang="en-US" sz="2400" i="1" baseline="-25000">
                <a:solidFill>
                  <a:srgbClr val="FF0000"/>
                </a:solidFill>
              </a:rPr>
              <a:t>7</a:t>
            </a:r>
            <a:r>
              <a:rPr lang="en-US" sz="2400" i="1">
                <a:solidFill>
                  <a:srgbClr val="FF0000"/>
                </a:solidFill>
              </a:rPr>
              <a:t>l</a:t>
            </a:r>
            <a:r>
              <a:rPr lang="en-US" sz="2400" i="1" baseline="-25000">
                <a:solidFill>
                  <a:srgbClr val="FF0000"/>
                </a:solidFill>
              </a:rPr>
              <a:t>8</a:t>
            </a:r>
            <a:r>
              <a:rPr lang="en-US" sz="2400" i="1">
                <a:solidFill>
                  <a:srgbClr val="FF0000"/>
                </a:solidFill>
              </a:rPr>
              <a:t>l</a:t>
            </a:r>
            <a:r>
              <a:rPr lang="en-US" sz="2400" i="1" baseline="-25000">
                <a:solidFill>
                  <a:srgbClr val="FF0000"/>
                </a:solidFill>
              </a:rPr>
              <a:t>9</a:t>
            </a:r>
            <a:r>
              <a:rPr lang="en-US" sz="2400" i="1">
                <a:solidFill>
                  <a:srgbClr val="FF0000"/>
                </a:solidFill>
              </a:rPr>
              <a:t>l</a:t>
            </a:r>
            <a:r>
              <a:rPr lang="en-US" sz="2400" i="1" baseline="-25000">
                <a:solidFill>
                  <a:srgbClr val="FF0000"/>
                </a:solidFill>
              </a:rPr>
              <a:t>10</a:t>
            </a:r>
            <a:r>
              <a:rPr lang="en-US" sz="2400" i="1">
                <a:solidFill>
                  <a:srgbClr val="FF0000"/>
                </a:solidFill>
              </a:rPr>
              <a:t>l</a:t>
            </a:r>
            <a:r>
              <a:rPr lang="en-US" sz="2400" i="1" baseline="-25000">
                <a:solidFill>
                  <a:srgbClr val="FF0000"/>
                </a:solidFill>
              </a:rPr>
              <a:t>11</a:t>
            </a:r>
            <a:r>
              <a:rPr lang="en-US" sz="2400" i="1"/>
              <a:t>l</a:t>
            </a:r>
            <a:r>
              <a:rPr lang="en-US" sz="2400" i="1" baseline="-25000"/>
              <a:t>12</a:t>
            </a:r>
            <a:r>
              <a:rPr lang="en-US" sz="2400" i="1"/>
              <a:t>l</a:t>
            </a:r>
            <a:r>
              <a:rPr lang="en-US" sz="2400" i="1" baseline="-25000"/>
              <a:t>13</a:t>
            </a:r>
            <a:r>
              <a:rPr lang="en-US" sz="2400" i="1"/>
              <a:t>l</a:t>
            </a:r>
            <a:r>
              <a:rPr lang="en-US" sz="2400" i="1" baseline="-25000"/>
              <a:t>14</a:t>
            </a:r>
            <a:r>
              <a:rPr lang="en-US" sz="2400" i="1"/>
              <a:t>l</a:t>
            </a:r>
            <a:r>
              <a:rPr lang="en-US" sz="2400" i="1" baseline="-25000"/>
              <a:t>15</a:t>
            </a:r>
            <a:r>
              <a:rPr lang="en-US" sz="2400" i="1"/>
              <a:t>l</a:t>
            </a:r>
            <a:r>
              <a:rPr lang="en-US" sz="2400" i="1" baseline="-25000"/>
              <a:t>16</a:t>
            </a:r>
            <a:r>
              <a:rPr lang="en-US" sz="2400" i="1"/>
              <a:t>l</a:t>
            </a:r>
            <a:r>
              <a:rPr lang="en-US" sz="2400" i="1" baseline="-25000"/>
              <a:t>17</a:t>
            </a:r>
            <a:endParaRPr lang="en-US" sz="2000"/>
          </a:p>
          <a:p>
            <a:pPr lvl="1"/>
            <a:r>
              <a:rPr lang="en-US" sz="1600"/>
              <a:t>AACCCG|AACBDG|AAACHG</a:t>
            </a:r>
          </a:p>
          <a:p>
            <a:r>
              <a:rPr lang="en-US" sz="2400"/>
              <a:t>Patterns:</a:t>
            </a:r>
          </a:p>
          <a:p>
            <a:pPr lvl="1"/>
            <a:r>
              <a:rPr lang="en-US" sz="2000"/>
              <a:t>support(AA***G)=3</a:t>
            </a:r>
          </a:p>
          <a:p>
            <a:pPr lvl="1"/>
            <a:r>
              <a:rPr lang="en-US" sz="2000"/>
              <a:t>support(AAC**G)=2</a:t>
            </a:r>
          </a:p>
          <a:p>
            <a:pPr lvl="1"/>
            <a:r>
              <a:rPr lang="en-US" sz="2000"/>
              <a:t>support(AA*C*G)=2</a:t>
            </a:r>
          </a:p>
          <a:p>
            <a:r>
              <a:rPr lang="en-US" sz="2400"/>
              <a:t>Disadvantage</a:t>
            </a:r>
          </a:p>
          <a:p>
            <a:pPr lvl="1"/>
            <a:r>
              <a:rPr lang="en-US" sz="2000"/>
              <a:t>The 3</a:t>
            </a:r>
            <a:r>
              <a:rPr lang="en-US" sz="2000" baseline="30000"/>
              <a:t>rd</a:t>
            </a:r>
            <a:r>
              <a:rPr lang="en-US" sz="2000"/>
              <a:t> object position for the three days</a:t>
            </a:r>
          </a:p>
          <a:p>
            <a:r>
              <a:rPr lang="en-US" sz="2400"/>
              <a:t>Automated discovery of patterns and their descriptive regions</a:t>
            </a:r>
          </a:p>
        </p:txBody>
      </p:sp>
      <p:graphicFrame>
        <p:nvGraphicFramePr>
          <p:cNvPr id="46086" name="Object 6"/>
          <p:cNvGraphicFramePr>
            <a:graphicFrameLocks noChangeAspect="1"/>
          </p:cNvGraphicFramePr>
          <p:nvPr/>
        </p:nvGraphicFramePr>
        <p:xfrm>
          <a:off x="381000" y="2362200"/>
          <a:ext cx="3581400" cy="3170238"/>
        </p:xfrm>
        <a:graphic>
          <a:graphicData uri="http://schemas.openxmlformats.org/presentationml/2006/ole">
            <p:oleObj spid="_x0000_s46086" name="Bitmap Image" r:id="rId3" imgW="2324424" imgH="2057143" progId="Paint.Picture">
              <p:embed/>
            </p:oleObj>
          </a:graphicData>
        </a:graphic>
      </p:graphicFrame>
      <p:sp>
        <p:nvSpPr>
          <p:cNvPr id="46087" name="Oval 7"/>
          <p:cNvSpPr>
            <a:spLocks noChangeArrowheads="1"/>
          </p:cNvSpPr>
          <p:nvPr/>
        </p:nvSpPr>
        <p:spPr bwMode="auto">
          <a:xfrm>
            <a:off x="1371600" y="3352800"/>
            <a:ext cx="304800" cy="304800"/>
          </a:xfrm>
          <a:prstGeom prst="ellips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0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0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CS, HKU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2F880-1800-4F80-A82D-19FDE7DC1ECE}" type="slidenum">
              <a:rPr lang="en-US"/>
              <a:pPr/>
              <a:t>7</a:t>
            </a:fld>
            <a:endParaRPr lang="en-US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Mining periodic patterns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>
              <a:buFontTx/>
              <a:buBlip>
                <a:blip r:embed="rId2"/>
              </a:buBlip>
            </a:pPr>
            <a:r>
              <a:rPr lang="en-US"/>
              <a:t>Brute force method(Cell/Grid method)</a:t>
            </a:r>
          </a:p>
          <a:p>
            <a:pPr marL="571500" indent="-571500">
              <a:buFontTx/>
              <a:buBlip>
                <a:blip r:embed="rId2"/>
              </a:buBlip>
            </a:pPr>
            <a:r>
              <a:rPr lang="en-US" u="sng">
                <a:solidFill>
                  <a:srgbClr val="0000FF"/>
                </a:solidFill>
              </a:rPr>
              <a:t>Formal problem definition</a:t>
            </a:r>
          </a:p>
          <a:p>
            <a:pPr marL="571500" indent="-571500">
              <a:buFontTx/>
              <a:buBlip>
                <a:blip r:embed="rId2"/>
              </a:buBlip>
            </a:pPr>
            <a:r>
              <a:rPr lang="en-US">
                <a:solidFill>
                  <a:schemeClr val="folHlink"/>
                </a:solidFill>
              </a:rPr>
              <a:t>Finding frequent singular patterns</a:t>
            </a:r>
          </a:p>
          <a:p>
            <a:pPr marL="571500" indent="-571500">
              <a:buFontTx/>
              <a:buBlip>
                <a:blip r:embed="rId2"/>
              </a:buBlip>
            </a:pPr>
            <a:r>
              <a:rPr lang="en-US">
                <a:solidFill>
                  <a:schemeClr val="folHlink"/>
                </a:solidFill>
              </a:rPr>
              <a:t>Level-wise, bottom–up approach</a:t>
            </a:r>
          </a:p>
          <a:p>
            <a:pPr marL="571500" indent="-571500">
              <a:buFontTx/>
              <a:buBlip>
                <a:blip r:embed="rId2"/>
              </a:buBlip>
            </a:pPr>
            <a:r>
              <a:rPr lang="en-US">
                <a:solidFill>
                  <a:schemeClr val="folHlink"/>
                </a:solidFill>
              </a:rPr>
              <a:t>Two-phase, top-down algorithm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CS, HKU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94C02-D3DD-4E04-AD6B-11F1EA884AD3}" type="slidenum">
              <a:rPr lang="en-US"/>
              <a:pPr/>
              <a:t>8</a:t>
            </a:fld>
            <a:endParaRPr lang="en-US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Formal problem definition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752600"/>
            <a:ext cx="8382000" cy="4114800"/>
          </a:xfrm>
        </p:spPr>
        <p:txBody>
          <a:bodyPr/>
          <a:lstStyle/>
          <a:p>
            <a:r>
              <a:rPr lang="en-US" sz="2800"/>
              <a:t>Let </a:t>
            </a:r>
            <a:r>
              <a:rPr lang="en-US" sz="2800" i="1"/>
              <a:t>S</a:t>
            </a:r>
            <a:r>
              <a:rPr lang="en-US" sz="2800"/>
              <a:t> be a sequence of </a:t>
            </a:r>
            <a:r>
              <a:rPr lang="en-US" sz="2800" i="1"/>
              <a:t>n</a:t>
            </a:r>
            <a:r>
              <a:rPr lang="en-US" sz="2800"/>
              <a:t> spatial locations {</a:t>
            </a:r>
            <a:r>
              <a:rPr lang="en-US" sz="2800" i="1"/>
              <a:t>l</a:t>
            </a:r>
            <a:r>
              <a:rPr lang="en-US" sz="2800" i="1" baseline="-25000"/>
              <a:t>0</a:t>
            </a:r>
            <a:r>
              <a:rPr lang="en-US" sz="2800" i="1"/>
              <a:t>l</a:t>
            </a:r>
            <a:r>
              <a:rPr lang="en-US" sz="2800" i="1" baseline="-25000"/>
              <a:t>1</a:t>
            </a:r>
            <a:r>
              <a:rPr lang="en-US" sz="2800" i="1"/>
              <a:t>...l</a:t>
            </a:r>
            <a:r>
              <a:rPr lang="en-US" sz="2800" i="1" baseline="-25000"/>
              <a:t>n-1</a:t>
            </a:r>
            <a:r>
              <a:rPr lang="en-US" sz="2800"/>
              <a:t> }, </a:t>
            </a:r>
            <a:r>
              <a:rPr lang="en-US" sz="2800" i="1"/>
              <a:t>T&lt;&lt;n</a:t>
            </a:r>
            <a:r>
              <a:rPr lang="en-US" sz="2800"/>
              <a:t> be an integer called period. A </a:t>
            </a:r>
            <a:r>
              <a:rPr lang="en-US" sz="2800" i="1">
                <a:solidFill>
                  <a:srgbClr val="0000FF"/>
                </a:solidFill>
              </a:rPr>
              <a:t>periodic segment</a:t>
            </a:r>
            <a:r>
              <a:rPr lang="en-US" sz="2800"/>
              <a:t> </a:t>
            </a:r>
            <a:r>
              <a:rPr lang="en-US" sz="2800" i="1"/>
              <a:t>s</a:t>
            </a:r>
            <a:r>
              <a:rPr lang="en-US" sz="2800"/>
              <a:t> is </a:t>
            </a:r>
            <a:r>
              <a:rPr lang="en-US" sz="2800" i="1"/>
              <a:t>l</a:t>
            </a:r>
            <a:r>
              <a:rPr lang="en-US" sz="2800" i="1" baseline="-25000"/>
              <a:t>i</a:t>
            </a:r>
            <a:r>
              <a:rPr lang="en-US" sz="2800" i="1"/>
              <a:t>l</a:t>
            </a:r>
            <a:r>
              <a:rPr lang="en-US" sz="2800" i="1" baseline="-25000"/>
              <a:t>i+1</a:t>
            </a:r>
            <a:r>
              <a:rPr lang="en-US" sz="2800" i="1"/>
              <a:t>...l</a:t>
            </a:r>
            <a:r>
              <a:rPr lang="en-US" sz="2800" i="1" baseline="-25000"/>
              <a:t>i+t-1 </a:t>
            </a:r>
            <a:r>
              <a:rPr lang="en-US" sz="2800"/>
              <a:t>where </a:t>
            </a:r>
            <a:r>
              <a:rPr lang="en-US" sz="2800" i="1"/>
              <a:t>i</a:t>
            </a:r>
            <a:r>
              <a:rPr lang="en-US" sz="2800"/>
              <a:t> modulo </a:t>
            </a:r>
            <a:r>
              <a:rPr lang="en-US" sz="2800" i="1"/>
              <a:t>T=0</a:t>
            </a:r>
          </a:p>
          <a:p>
            <a:pPr lvl="1"/>
            <a:r>
              <a:rPr lang="en-US" sz="2400"/>
              <a:t>There are exactly </a:t>
            </a:r>
            <a:r>
              <a:rPr lang="en-US" sz="2400" i="1"/>
              <a:t>m</a:t>
            </a:r>
            <a:r>
              <a:rPr lang="en-US" sz="2400"/>
              <a:t> segments in </a:t>
            </a:r>
            <a:r>
              <a:rPr lang="en-US" sz="2400" i="1"/>
              <a:t>S,</a:t>
            </a:r>
            <a:r>
              <a:rPr lang="en-US" sz="2400"/>
              <a:t> where </a:t>
            </a:r>
            <a:r>
              <a:rPr lang="en-US" sz="2400" i="1"/>
              <a:t>m = </a:t>
            </a:r>
            <a:r>
              <a:rPr lang="en-US" sz="2400">
                <a:sym typeface="Symbol" pitchFamily="18" charset="2"/>
              </a:rPr>
              <a:t></a:t>
            </a:r>
            <a:r>
              <a:rPr lang="en-US" sz="2400" i="1">
                <a:sym typeface="Symbol" pitchFamily="18" charset="2"/>
              </a:rPr>
              <a:t>n/T</a:t>
            </a:r>
            <a:r>
              <a:rPr lang="en-US" sz="2400">
                <a:sym typeface="Symbol" pitchFamily="18" charset="2"/>
              </a:rPr>
              <a:t></a:t>
            </a:r>
            <a:endParaRPr lang="en-US" sz="2400"/>
          </a:p>
          <a:p>
            <a:pPr lvl="1"/>
            <a:r>
              <a:rPr lang="en-US" sz="2400"/>
              <a:t>Let</a:t>
            </a:r>
            <a:r>
              <a:rPr lang="en-US" sz="2400" i="1"/>
              <a:t> s</a:t>
            </a:r>
            <a:r>
              <a:rPr lang="en-US" sz="2400" i="1" baseline="30000"/>
              <a:t>j </a:t>
            </a:r>
            <a:r>
              <a:rPr lang="en-US" sz="2400"/>
              <a:t>denote the segment starting at position</a:t>
            </a:r>
            <a:r>
              <a:rPr lang="en-US" sz="2400" i="1"/>
              <a:t> l</a:t>
            </a:r>
            <a:r>
              <a:rPr lang="en-US" sz="2400" i="1" baseline="-25000"/>
              <a:t>j.T </a:t>
            </a:r>
            <a:r>
              <a:rPr lang="en-US" sz="2400"/>
              <a:t>;</a:t>
            </a:r>
            <a:r>
              <a:rPr lang="en-US" sz="2400" i="1" baseline="-25000"/>
              <a:t> </a:t>
            </a:r>
            <a:r>
              <a:rPr lang="en-US" sz="2400" i="1"/>
              <a:t>s</a:t>
            </a:r>
            <a:r>
              <a:rPr lang="en-US" sz="2400" i="1" baseline="-25000"/>
              <a:t>i</a:t>
            </a:r>
            <a:r>
              <a:rPr lang="en-US" sz="2400" i="1" baseline="30000"/>
              <a:t>j</a:t>
            </a:r>
            <a:r>
              <a:rPr lang="en-US" sz="2400" i="1"/>
              <a:t>= l</a:t>
            </a:r>
            <a:r>
              <a:rPr lang="en-US" sz="2400" i="1" baseline="-25000"/>
              <a:t>j.T+i</a:t>
            </a:r>
          </a:p>
          <a:p>
            <a:r>
              <a:rPr lang="en-US" sz="2800"/>
              <a:t>E.g., given </a:t>
            </a:r>
            <a:r>
              <a:rPr lang="en-US" sz="2800" i="1"/>
              <a:t>S= l</a:t>
            </a:r>
            <a:r>
              <a:rPr lang="en-US" sz="2800" i="1" baseline="-25000"/>
              <a:t>0</a:t>
            </a:r>
            <a:r>
              <a:rPr lang="en-US" sz="2800" i="1"/>
              <a:t>l</a:t>
            </a:r>
            <a:r>
              <a:rPr lang="en-US" sz="2800" i="1" baseline="-25000"/>
              <a:t>1 </a:t>
            </a:r>
            <a:r>
              <a:rPr lang="en-US" sz="2800" i="1"/>
              <a:t>l</a:t>
            </a:r>
            <a:r>
              <a:rPr lang="en-US" sz="2800" i="1" baseline="-25000"/>
              <a:t>2</a:t>
            </a:r>
            <a:r>
              <a:rPr lang="en-US" sz="2800" i="1"/>
              <a:t>l</a:t>
            </a:r>
            <a:r>
              <a:rPr lang="en-US" sz="2800" i="1" baseline="-25000"/>
              <a:t>3 </a:t>
            </a:r>
            <a:r>
              <a:rPr lang="en-US" sz="2800" i="1"/>
              <a:t>l</a:t>
            </a:r>
            <a:r>
              <a:rPr lang="en-US" sz="2800" i="1" baseline="-25000"/>
              <a:t>4</a:t>
            </a:r>
            <a:r>
              <a:rPr lang="en-US" sz="2800" i="1"/>
              <a:t>l</a:t>
            </a:r>
            <a:r>
              <a:rPr lang="en-US" sz="2800" i="1" baseline="-25000"/>
              <a:t>5 </a:t>
            </a:r>
            <a:r>
              <a:rPr lang="en-US" sz="2800" i="1"/>
              <a:t>l</a:t>
            </a:r>
            <a:r>
              <a:rPr lang="en-US" sz="2800" i="1" baseline="-25000"/>
              <a:t>6</a:t>
            </a:r>
            <a:r>
              <a:rPr lang="en-US" sz="2800" i="1"/>
              <a:t>l</a:t>
            </a:r>
            <a:r>
              <a:rPr lang="en-US" sz="2800" i="1" baseline="-25000"/>
              <a:t>7</a:t>
            </a:r>
            <a:r>
              <a:rPr lang="en-US" sz="2800" i="1"/>
              <a:t> l</a:t>
            </a:r>
            <a:r>
              <a:rPr lang="en-US" sz="2800" i="1" baseline="-25000"/>
              <a:t>8 </a:t>
            </a:r>
            <a:r>
              <a:rPr lang="en-US" sz="2800"/>
              <a:t>, </a:t>
            </a:r>
            <a:r>
              <a:rPr lang="en-US" sz="2800" i="1"/>
              <a:t>T=4</a:t>
            </a:r>
            <a:r>
              <a:rPr lang="en-US" sz="2800"/>
              <a:t>.</a:t>
            </a:r>
          </a:p>
          <a:p>
            <a:pPr lvl="1"/>
            <a:r>
              <a:rPr lang="en-US" sz="2400" i="1"/>
              <a:t>m= </a:t>
            </a:r>
            <a:r>
              <a:rPr lang="en-US" sz="2400">
                <a:sym typeface="Symbol" pitchFamily="18" charset="2"/>
              </a:rPr>
              <a:t></a:t>
            </a:r>
            <a:r>
              <a:rPr lang="en-US" sz="2400" i="1"/>
              <a:t>9/4</a:t>
            </a:r>
            <a:r>
              <a:rPr lang="en-US" sz="2400">
                <a:sym typeface="Symbol" pitchFamily="18" charset="2"/>
              </a:rPr>
              <a:t></a:t>
            </a:r>
            <a:r>
              <a:rPr lang="en-US" sz="2400" i="1"/>
              <a:t>=2</a:t>
            </a:r>
          </a:p>
          <a:p>
            <a:pPr lvl="1"/>
            <a:r>
              <a:rPr lang="en-US" sz="2400" i="1"/>
              <a:t>s</a:t>
            </a:r>
            <a:r>
              <a:rPr lang="en-US" sz="2400" i="1" baseline="30000"/>
              <a:t>0</a:t>
            </a:r>
            <a:r>
              <a:rPr lang="en-US" sz="2400" i="1" baseline="-25000"/>
              <a:t> </a:t>
            </a:r>
            <a:r>
              <a:rPr lang="en-US" sz="2400"/>
              <a:t>= </a:t>
            </a:r>
            <a:r>
              <a:rPr lang="en-US" sz="2400" i="1"/>
              <a:t>l</a:t>
            </a:r>
            <a:r>
              <a:rPr lang="en-US" sz="2400" i="1" baseline="-25000"/>
              <a:t>0</a:t>
            </a:r>
            <a:r>
              <a:rPr lang="en-US" sz="2400" i="1"/>
              <a:t>l</a:t>
            </a:r>
            <a:r>
              <a:rPr lang="en-US" sz="2400" i="1" baseline="-25000"/>
              <a:t>1 </a:t>
            </a:r>
            <a:r>
              <a:rPr lang="en-US" sz="2400" i="1"/>
              <a:t>l</a:t>
            </a:r>
            <a:r>
              <a:rPr lang="en-US" sz="2400" i="1" baseline="-25000"/>
              <a:t>2</a:t>
            </a:r>
            <a:r>
              <a:rPr lang="en-US" sz="2400" i="1"/>
              <a:t>l</a:t>
            </a:r>
            <a:r>
              <a:rPr lang="en-US" sz="2400" i="1" baseline="-25000"/>
              <a:t>3</a:t>
            </a:r>
            <a:r>
              <a:rPr lang="en-US" sz="2400"/>
              <a:t>,</a:t>
            </a:r>
            <a:r>
              <a:rPr lang="en-US" sz="2400" i="1" baseline="-25000"/>
              <a:t> </a:t>
            </a:r>
            <a:r>
              <a:rPr lang="en-US" sz="2400" i="1"/>
              <a:t>s</a:t>
            </a:r>
            <a:r>
              <a:rPr lang="en-US" sz="2400" i="1" baseline="-25000"/>
              <a:t>0</a:t>
            </a:r>
            <a:r>
              <a:rPr lang="en-US" sz="2400" i="1" baseline="30000"/>
              <a:t>0</a:t>
            </a:r>
            <a:r>
              <a:rPr lang="en-US" sz="2400" i="1"/>
              <a:t>= l</a:t>
            </a:r>
            <a:r>
              <a:rPr lang="en-US" sz="2400" i="1" baseline="-25000"/>
              <a:t>0</a:t>
            </a:r>
            <a:r>
              <a:rPr lang="en-US" sz="2400"/>
              <a:t>,</a:t>
            </a:r>
            <a:r>
              <a:rPr lang="en-US" sz="2400" i="1" baseline="-25000"/>
              <a:t> </a:t>
            </a:r>
            <a:r>
              <a:rPr lang="en-US" sz="2400" i="1"/>
              <a:t>s</a:t>
            </a:r>
            <a:r>
              <a:rPr lang="en-US" sz="2400" i="1" baseline="-25000"/>
              <a:t>1</a:t>
            </a:r>
            <a:r>
              <a:rPr lang="en-US" sz="2400" i="1" baseline="30000"/>
              <a:t>0</a:t>
            </a:r>
            <a:r>
              <a:rPr lang="en-US" sz="2400" i="1"/>
              <a:t>= l</a:t>
            </a:r>
            <a:r>
              <a:rPr lang="en-US" sz="2400" i="1" baseline="-25000"/>
              <a:t>1 </a:t>
            </a:r>
            <a:r>
              <a:rPr lang="en-US" sz="2400"/>
              <a:t>, ...</a:t>
            </a:r>
            <a:endParaRPr lang="en-US" sz="2400" i="1" baseline="-25000"/>
          </a:p>
          <a:p>
            <a:pPr lvl="1"/>
            <a:r>
              <a:rPr lang="en-US" sz="2400" i="1"/>
              <a:t>s</a:t>
            </a:r>
            <a:r>
              <a:rPr lang="en-US" sz="2400" i="1" baseline="30000"/>
              <a:t>1</a:t>
            </a:r>
            <a:r>
              <a:rPr lang="en-US" sz="2400" i="1" baseline="-25000"/>
              <a:t> </a:t>
            </a:r>
            <a:r>
              <a:rPr lang="en-US" sz="2400"/>
              <a:t>= </a:t>
            </a:r>
            <a:r>
              <a:rPr lang="en-US" sz="2400" i="1"/>
              <a:t>l</a:t>
            </a:r>
            <a:r>
              <a:rPr lang="en-US" sz="2400" i="1" baseline="-25000"/>
              <a:t>4</a:t>
            </a:r>
            <a:r>
              <a:rPr lang="en-US" sz="2400" i="1"/>
              <a:t>l</a:t>
            </a:r>
            <a:r>
              <a:rPr lang="en-US" sz="2400" i="1" baseline="-25000"/>
              <a:t>5 </a:t>
            </a:r>
            <a:r>
              <a:rPr lang="en-US" sz="2400" i="1"/>
              <a:t>l</a:t>
            </a:r>
            <a:r>
              <a:rPr lang="en-US" sz="2400" i="1" baseline="-25000"/>
              <a:t>6</a:t>
            </a:r>
            <a:r>
              <a:rPr lang="en-US" sz="2400" i="1"/>
              <a:t>l</a:t>
            </a:r>
            <a:r>
              <a:rPr lang="en-US" sz="2400" i="1" baseline="-25000"/>
              <a:t>7 </a:t>
            </a:r>
            <a:r>
              <a:rPr lang="en-US" sz="2400"/>
              <a:t>, </a:t>
            </a:r>
            <a:r>
              <a:rPr lang="en-US" sz="2400" i="1"/>
              <a:t>s</a:t>
            </a:r>
            <a:r>
              <a:rPr lang="en-US" sz="2400" i="1" baseline="-25000"/>
              <a:t>0</a:t>
            </a:r>
            <a:r>
              <a:rPr lang="en-US" sz="2400" i="1" baseline="30000"/>
              <a:t>1</a:t>
            </a:r>
            <a:r>
              <a:rPr lang="en-US" sz="2400" i="1"/>
              <a:t>= l</a:t>
            </a:r>
            <a:r>
              <a:rPr lang="en-US" sz="2400" i="1" baseline="-25000"/>
              <a:t>4</a:t>
            </a:r>
            <a:r>
              <a:rPr lang="en-US" sz="2400"/>
              <a:t>,</a:t>
            </a:r>
            <a:r>
              <a:rPr lang="en-US" sz="2400" i="1" baseline="-25000"/>
              <a:t> </a:t>
            </a:r>
            <a:r>
              <a:rPr lang="en-US" sz="2400" i="1"/>
              <a:t>s</a:t>
            </a:r>
            <a:r>
              <a:rPr lang="en-US" sz="2400" i="1" baseline="-25000"/>
              <a:t>1</a:t>
            </a:r>
            <a:r>
              <a:rPr lang="en-US" sz="2400" i="1" baseline="30000"/>
              <a:t>1</a:t>
            </a:r>
            <a:r>
              <a:rPr lang="en-US" sz="2400" i="1"/>
              <a:t>= l</a:t>
            </a:r>
            <a:r>
              <a:rPr lang="en-US" sz="2400" i="1" baseline="-25000"/>
              <a:t>5 </a:t>
            </a:r>
            <a:r>
              <a:rPr lang="en-US" sz="2400"/>
              <a:t>, ...</a:t>
            </a:r>
          </a:p>
          <a:p>
            <a:pPr lvl="1"/>
            <a:endParaRPr lang="en-US" sz="2400"/>
          </a:p>
          <a:p>
            <a:pPr eaLnBrk="0" hangingPunct="0">
              <a:spcBef>
                <a:spcPct val="0"/>
              </a:spcBef>
              <a:buFontTx/>
              <a:buNone/>
            </a:pPr>
            <a:endParaRPr lang="en-US" sz="2800" i="1" baseline="-25000"/>
          </a:p>
        </p:txBody>
      </p:sp>
      <p:graphicFrame>
        <p:nvGraphicFramePr>
          <p:cNvPr id="14341" name="Object 5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14341" name="Equation" r:id="rId3" imgW="11412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CS, HKU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5D36E-5C7F-47C1-B861-0ABF10D5C722}" type="slidenum">
              <a:rPr lang="en-US"/>
              <a:pPr/>
              <a:t>9</a:t>
            </a:fld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838200"/>
            <a:ext cx="7772400" cy="5257800"/>
          </a:xfrm>
        </p:spPr>
        <p:txBody>
          <a:bodyPr/>
          <a:lstStyle/>
          <a:p>
            <a:r>
              <a:rPr lang="en-US" sz="2800" i="1">
                <a:solidFill>
                  <a:srgbClr val="0000FF"/>
                </a:solidFill>
              </a:rPr>
              <a:t>Periodic Pattern P</a:t>
            </a:r>
            <a:r>
              <a:rPr lang="en-US" sz="2800" i="1"/>
              <a:t> = r</a:t>
            </a:r>
            <a:r>
              <a:rPr lang="en-US" sz="2800" i="1" baseline="-25000"/>
              <a:t>0</a:t>
            </a:r>
            <a:r>
              <a:rPr lang="en-US" sz="2800" i="1"/>
              <a:t>r</a:t>
            </a:r>
            <a:r>
              <a:rPr lang="en-US" sz="2800" i="1" baseline="-25000"/>
              <a:t>1</a:t>
            </a:r>
            <a:r>
              <a:rPr lang="en-US" sz="2800" i="1"/>
              <a:t>...r</a:t>
            </a:r>
            <a:r>
              <a:rPr lang="en-US" sz="2800" i="1" baseline="-25000"/>
              <a:t>T-1</a:t>
            </a:r>
            <a:r>
              <a:rPr lang="en-US" sz="2800"/>
              <a:t> , where each </a:t>
            </a:r>
            <a:r>
              <a:rPr lang="en-US" sz="2800" i="1"/>
              <a:t>r</a:t>
            </a:r>
            <a:r>
              <a:rPr lang="en-US" sz="2800" i="1" baseline="-25000"/>
              <a:t>i</a:t>
            </a:r>
            <a:r>
              <a:rPr lang="en-US" sz="2800"/>
              <a:t> is a spatial region or wildcard </a:t>
            </a:r>
            <a:r>
              <a:rPr lang="en-US" sz="2800" i="1"/>
              <a:t>*</a:t>
            </a:r>
            <a:r>
              <a:rPr lang="en-US" sz="2800"/>
              <a:t>.</a:t>
            </a:r>
          </a:p>
          <a:p>
            <a:pPr lvl="1"/>
            <a:r>
              <a:rPr lang="en-US" sz="2400"/>
              <a:t>length(</a:t>
            </a:r>
            <a:r>
              <a:rPr lang="en-US" sz="2400" i="1"/>
              <a:t>P</a:t>
            </a:r>
            <a:r>
              <a:rPr lang="en-US" sz="2400"/>
              <a:t>): the number of non-* regions in P</a:t>
            </a:r>
          </a:p>
          <a:p>
            <a:r>
              <a:rPr lang="en-US" sz="2800"/>
              <a:t>Segment </a:t>
            </a:r>
            <a:r>
              <a:rPr lang="en-US" sz="2800" i="1"/>
              <a:t>s</a:t>
            </a:r>
            <a:r>
              <a:rPr lang="en-US" sz="2800" i="1" baseline="30000"/>
              <a:t>j </a:t>
            </a:r>
            <a:r>
              <a:rPr lang="en-US" sz="2800" i="1">
                <a:solidFill>
                  <a:srgbClr val="0000FF"/>
                </a:solidFill>
              </a:rPr>
              <a:t>complies with</a:t>
            </a:r>
            <a:r>
              <a:rPr lang="en-US" sz="2800"/>
              <a:t> </a:t>
            </a:r>
            <a:r>
              <a:rPr lang="en-US" sz="2800" i="1"/>
              <a:t>P</a:t>
            </a:r>
            <a:r>
              <a:rPr lang="en-US" sz="2800"/>
              <a:t>, if for each </a:t>
            </a:r>
            <a:r>
              <a:rPr lang="en-US" sz="2800" i="1"/>
              <a:t>r</a:t>
            </a:r>
            <a:r>
              <a:rPr lang="en-US" sz="2800" i="1" baseline="-25000"/>
              <a:t>i</a:t>
            </a:r>
            <a:r>
              <a:rPr lang="en-US" sz="2800" i="1">
                <a:sym typeface="Symbol" pitchFamily="18" charset="2"/>
              </a:rPr>
              <a:t>P, </a:t>
            </a:r>
            <a:r>
              <a:rPr lang="en-US" sz="2800" i="1"/>
              <a:t>r</a:t>
            </a:r>
            <a:r>
              <a:rPr lang="en-US" sz="2800" i="1" baseline="-25000"/>
              <a:t>i </a:t>
            </a:r>
            <a:r>
              <a:rPr lang="en-US" sz="2800"/>
              <a:t>=* or </a:t>
            </a:r>
            <a:r>
              <a:rPr lang="en-US" sz="2800" i="1"/>
              <a:t>s</a:t>
            </a:r>
            <a:r>
              <a:rPr lang="en-US" sz="2800" i="1" baseline="-25000"/>
              <a:t>i</a:t>
            </a:r>
            <a:r>
              <a:rPr lang="en-US" sz="2800" i="1" baseline="30000"/>
              <a:t>j</a:t>
            </a:r>
            <a:r>
              <a:rPr lang="en-US" sz="2800"/>
              <a:t> is inside </a:t>
            </a:r>
            <a:r>
              <a:rPr lang="en-US" sz="2800" i="1"/>
              <a:t>r</a:t>
            </a:r>
            <a:r>
              <a:rPr lang="en-US" sz="2800" i="1" baseline="-25000"/>
              <a:t>i</a:t>
            </a:r>
          </a:p>
          <a:p>
            <a:pPr lvl="1"/>
            <a:r>
              <a:rPr lang="en-US" sz="2400"/>
              <a:t>Given </a:t>
            </a:r>
            <a:r>
              <a:rPr lang="en-US" sz="2400" i="1"/>
              <a:t>P= AA*G, s</a:t>
            </a:r>
            <a:r>
              <a:rPr lang="en-US" sz="2400" i="1" baseline="30000"/>
              <a:t>0 </a:t>
            </a:r>
            <a:r>
              <a:rPr lang="en-US" sz="2400" i="1"/>
              <a:t>=</a:t>
            </a:r>
            <a:r>
              <a:rPr lang="en-US" sz="2400" i="1" baseline="30000"/>
              <a:t> </a:t>
            </a:r>
            <a:r>
              <a:rPr lang="en-US" sz="2400" i="1"/>
              <a:t>AACG, s</a:t>
            </a:r>
            <a:r>
              <a:rPr lang="en-US" sz="2400" i="1" baseline="30000"/>
              <a:t>1 </a:t>
            </a:r>
            <a:r>
              <a:rPr lang="en-US" sz="2400" i="1"/>
              <a:t>=</a:t>
            </a:r>
            <a:r>
              <a:rPr lang="en-US" sz="2400" i="1" baseline="30000"/>
              <a:t> </a:t>
            </a:r>
            <a:r>
              <a:rPr lang="en-US" sz="2400" i="1"/>
              <a:t>AACC</a:t>
            </a:r>
          </a:p>
          <a:p>
            <a:pPr lvl="1"/>
            <a:r>
              <a:rPr lang="en-US" sz="2400" i="1"/>
              <a:t>s</a:t>
            </a:r>
            <a:r>
              <a:rPr lang="en-US" sz="2400" i="1" baseline="30000"/>
              <a:t>0</a:t>
            </a:r>
            <a:r>
              <a:rPr lang="en-US" sz="2400" i="1"/>
              <a:t> </a:t>
            </a:r>
            <a:r>
              <a:rPr lang="en-US" sz="2400"/>
              <a:t>complies with</a:t>
            </a:r>
            <a:r>
              <a:rPr lang="en-US" sz="2400" i="1"/>
              <a:t> P, </a:t>
            </a:r>
            <a:r>
              <a:rPr lang="en-US" sz="2400"/>
              <a:t>but </a:t>
            </a:r>
            <a:r>
              <a:rPr lang="en-US" sz="2400" i="1"/>
              <a:t>s</a:t>
            </a:r>
            <a:r>
              <a:rPr lang="en-US" sz="2400" i="1" baseline="30000"/>
              <a:t>1 </a:t>
            </a:r>
            <a:r>
              <a:rPr lang="en-US" sz="2400"/>
              <a:t>does not </a:t>
            </a:r>
          </a:p>
          <a:p>
            <a:r>
              <a:rPr lang="en-US" sz="2800"/>
              <a:t>Support of pattern </a:t>
            </a:r>
            <a:r>
              <a:rPr lang="en-US" sz="2800" i="1"/>
              <a:t>P</a:t>
            </a:r>
            <a:r>
              <a:rPr lang="en-US" sz="2800"/>
              <a:t>, </a:t>
            </a:r>
            <a:r>
              <a:rPr lang="en-US" sz="2800" i="1">
                <a:solidFill>
                  <a:srgbClr val="0000FF"/>
                </a:solidFill>
              </a:rPr>
              <a:t>|P|</a:t>
            </a:r>
            <a:r>
              <a:rPr lang="en-US" sz="2800"/>
              <a:t>, is the number of periodic segments that comply with </a:t>
            </a:r>
            <a:r>
              <a:rPr lang="en-US" sz="2800" i="1"/>
              <a:t>P</a:t>
            </a:r>
            <a:r>
              <a:rPr lang="en-US" sz="2800"/>
              <a:t>.</a:t>
            </a:r>
          </a:p>
          <a:p>
            <a:r>
              <a:rPr lang="en-US" sz="2800"/>
              <a:t>A pattern </a:t>
            </a:r>
            <a:r>
              <a:rPr lang="en-US" sz="2800" i="1"/>
              <a:t>P</a:t>
            </a:r>
            <a:r>
              <a:rPr lang="en-US" sz="2800"/>
              <a:t> is </a:t>
            </a:r>
            <a:r>
              <a:rPr lang="en-US" sz="2800" i="1">
                <a:solidFill>
                  <a:srgbClr val="0000FF"/>
                </a:solidFill>
              </a:rPr>
              <a:t>frequent</a:t>
            </a:r>
            <a:r>
              <a:rPr lang="en-US" sz="2800"/>
              <a:t> if its support is bigger than the given threshold </a:t>
            </a:r>
            <a:r>
              <a:rPr lang="en-US" sz="2800" i="1"/>
              <a:t>min_sup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Designs\Blueprint.pot</Template>
  <TotalTime>3673</TotalTime>
  <Words>1531</Words>
  <Application>Microsoft PowerPoint</Application>
  <PresentationFormat>On-screen Show (4:3)</PresentationFormat>
  <Paragraphs>298</Paragraphs>
  <Slides>37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37</vt:i4>
      </vt:variant>
    </vt:vector>
  </HeadingPairs>
  <TitlesOfParts>
    <vt:vector size="42" baseType="lpstr">
      <vt:lpstr>Times New Roman</vt:lpstr>
      <vt:lpstr>Symbol</vt:lpstr>
      <vt:lpstr>Default Design</vt:lpstr>
      <vt:lpstr>Bitmap Image</vt:lpstr>
      <vt:lpstr>Microsoft Equation 3.0</vt:lpstr>
      <vt:lpstr>Mining, Indexing, and Querying Historical Spatiotemporal Data</vt:lpstr>
      <vt:lpstr>Motivation</vt:lpstr>
      <vt:lpstr>Outline</vt:lpstr>
      <vt:lpstr>Challenge</vt:lpstr>
      <vt:lpstr>Mining periodic patterns</vt:lpstr>
      <vt:lpstr>Cell/grid method</vt:lpstr>
      <vt:lpstr>Mining periodic patterns</vt:lpstr>
      <vt:lpstr>Formal problem definition</vt:lpstr>
      <vt:lpstr>Slide 9</vt:lpstr>
      <vt:lpstr>Slide 10</vt:lpstr>
      <vt:lpstr>Slide 11</vt:lpstr>
      <vt:lpstr>Mining periodic patterns</vt:lpstr>
      <vt:lpstr>Finding frequent singular patterns</vt:lpstr>
      <vt:lpstr>Mining periodic patterns</vt:lpstr>
      <vt:lpstr>STPMine1</vt:lpstr>
      <vt:lpstr>Slide 16</vt:lpstr>
      <vt:lpstr>Slide 17</vt:lpstr>
      <vt:lpstr>Mining periodic patterns</vt:lpstr>
      <vt:lpstr>STPMine2</vt:lpstr>
      <vt:lpstr>Phase 1: Transform sequence</vt:lpstr>
      <vt:lpstr>Phase 2</vt:lpstr>
      <vt:lpstr>Phase 2</vt:lpstr>
      <vt:lpstr>Indexing using periodic patterns</vt:lpstr>
      <vt:lpstr>Indexing schema</vt:lpstr>
      <vt:lpstr>Slide 25</vt:lpstr>
      <vt:lpstr>Exception Index</vt:lpstr>
      <vt:lpstr>Indexing using periodic patterns</vt:lpstr>
      <vt:lpstr>Query</vt:lpstr>
      <vt:lpstr>Query processing</vt:lpstr>
      <vt:lpstr>Experimental results</vt:lpstr>
      <vt:lpstr>Effectiveness evaluation</vt:lpstr>
      <vt:lpstr>Mining Efficiency(1)</vt:lpstr>
      <vt:lpstr>Mining Efficiency(2)</vt:lpstr>
      <vt:lpstr>Mining Efficiency(3)</vt:lpstr>
      <vt:lpstr>Indexing effectiveness</vt:lpstr>
      <vt:lpstr>Slide 36</vt:lpstr>
      <vt:lpstr>Conclusion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g</cp:lastModifiedBy>
  <cp:revision>884</cp:revision>
  <dcterms:created xsi:type="dcterms:W3CDTF">1601-01-01T00:00:00Z</dcterms:created>
  <dcterms:modified xsi:type="dcterms:W3CDTF">2009-08-24T13:39:07Z</dcterms:modified>
</cp:coreProperties>
</file>